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tamaran"/>
      <p:regular r:id="rId15"/>
      <p:bold r:id="rId16"/>
    </p:embeddedFont>
    <p:embeddedFont>
      <p:font typeface="Fugaz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atamaran-regular.fntdata"/><Relationship Id="rId14" Type="http://schemas.openxmlformats.org/officeDocument/2006/relationships/slide" Target="slides/slide9.xml"/><Relationship Id="rId17" Type="http://schemas.openxmlformats.org/officeDocument/2006/relationships/font" Target="fonts/FugazOne-regular.fntdata"/><Relationship Id="rId16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d01dc09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3d01dc09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3d01dc09a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3d01dc09a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3d01dc09a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3d01dc09a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ce9dc6fa_1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1ce9dc6fa_1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3d01dc0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3d01dc0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title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idx="4" type="subTitle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5" type="title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13"/>
          <p:cNvSpPr txBox="1"/>
          <p:nvPr>
            <p:ph idx="6" type="subTitle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7" type="title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121925" y="1874550"/>
            <a:ext cx="29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986188" y="2447250"/>
            <a:ext cx="32358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title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8"/>
          <p:cNvSpPr txBox="1"/>
          <p:nvPr>
            <p:ph idx="1" type="subTitle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title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5" type="title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8"/>
          <p:cNvSpPr txBox="1"/>
          <p:nvPr>
            <p:ph idx="6" type="subTitle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2" type="title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title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5" type="title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9"/>
          <p:cNvSpPr txBox="1"/>
          <p:nvPr>
            <p:ph idx="6" type="subTitle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hasCustomPrompt="1" idx="7" type="title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/>
          <p:nvPr>
            <p:ph hasCustomPrompt="1" idx="8" type="title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" name="Google Shape;85;p19"/>
          <p:cNvSpPr txBox="1"/>
          <p:nvPr>
            <p:ph hasCustomPrompt="1" idx="9" type="title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title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3" type="title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4" type="subTitle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5" type="title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6" type="subTitle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7" type="title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8" type="subTitle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title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9490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3" type="title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1"/>
          <p:cNvSpPr txBox="1"/>
          <p:nvPr>
            <p:ph idx="4" type="subTitle"/>
          </p:nvPr>
        </p:nvSpPr>
        <p:spPr>
          <a:xfrm>
            <a:off x="357895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5" type="title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21"/>
          <p:cNvSpPr txBox="1"/>
          <p:nvPr>
            <p:ph idx="6" type="subTitle"/>
          </p:nvPr>
        </p:nvSpPr>
        <p:spPr>
          <a:xfrm>
            <a:off x="9490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7" type="title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1"/>
          <p:cNvSpPr txBox="1"/>
          <p:nvPr>
            <p:ph idx="8" type="subTitle"/>
          </p:nvPr>
        </p:nvSpPr>
        <p:spPr>
          <a:xfrm>
            <a:off x="3578997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9" type="title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1"/>
          <p:cNvSpPr txBox="1"/>
          <p:nvPr>
            <p:ph idx="13" type="subTitle"/>
          </p:nvPr>
        </p:nvSpPr>
        <p:spPr>
          <a:xfrm>
            <a:off x="62089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4" type="title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1"/>
          <p:cNvSpPr txBox="1"/>
          <p:nvPr>
            <p:ph idx="15" type="subTitle"/>
          </p:nvPr>
        </p:nvSpPr>
        <p:spPr>
          <a:xfrm>
            <a:off x="62089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2" type="title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3" type="title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4966500" y="867950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idx="1" type="subTitle"/>
          </p:nvPr>
        </p:nvSpPr>
        <p:spPr>
          <a:xfrm>
            <a:off x="4572100" y="3529681"/>
            <a:ext cx="3858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Paez Diego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Román Yulliana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Valarezo Andrés</a:t>
            </a:r>
            <a:endParaRPr/>
          </a:p>
        </p:txBody>
      </p:sp>
      <p:grpSp>
        <p:nvGrpSpPr>
          <p:cNvPr id="141" name="Google Shape;141;p28"/>
          <p:cNvGrpSpPr/>
          <p:nvPr/>
        </p:nvGrpSpPr>
        <p:grpSpPr>
          <a:xfrm>
            <a:off x="5100994" y="1589500"/>
            <a:ext cx="2800800" cy="584700"/>
            <a:chOff x="5100994" y="1589500"/>
            <a:chExt cx="2800800" cy="584700"/>
          </a:xfrm>
        </p:grpSpPr>
        <p:cxnSp>
          <p:nvCxnSpPr>
            <p:cNvPr id="142" name="Google Shape;142;p28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fmla="val 99996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8"/>
            <p:cNvCxnSpPr/>
            <p:nvPr/>
          </p:nvCxnSpPr>
          <p:spPr>
            <a:xfrm flipH="1" rot="5400000">
              <a:off x="7428244" y="1700650"/>
              <a:ext cx="584700" cy="362400"/>
            </a:xfrm>
            <a:prstGeom prst="bentConnector3">
              <a:avLst>
                <a:gd fmla="val 99996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App Engine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6" name="Google Shape;146;p28"/>
          <p:cNvGrpSpPr/>
          <p:nvPr/>
        </p:nvGrpSpPr>
        <p:grpSpPr>
          <a:xfrm>
            <a:off x="5559938" y="2594775"/>
            <a:ext cx="1882925" cy="628350"/>
            <a:chOff x="5559938" y="2594775"/>
            <a:chExt cx="1882925" cy="628350"/>
          </a:xfrm>
        </p:grpSpPr>
        <p:grpSp>
          <p:nvGrpSpPr>
            <p:cNvPr id="147" name="Google Shape;147;p28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48" name="Google Shape;148;p28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" name="Google Shape;149;p28"/>
              <p:cNvCxnSpPr>
                <a:stCxn id="148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0" name="Google Shape;150;p28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1" name="Google Shape;151;p28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" name="Google Shape;152;p28"/>
              <p:cNvCxnSpPr>
                <a:stCxn id="151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4561475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89117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74032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2" type="title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167" name="Google Shape;167;p29"/>
          <p:cNvSpPr txBox="1"/>
          <p:nvPr>
            <p:ph idx="3" type="title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 Paas or Iaas?</a:t>
            </a:r>
            <a:endParaRPr/>
          </a:p>
        </p:txBody>
      </p:sp>
      <p:sp>
        <p:nvSpPr>
          <p:cNvPr id="168" name="Google Shape;168;p29"/>
          <p:cNvSpPr txBox="1"/>
          <p:nvPr>
            <p:ph idx="5" type="title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</a:t>
            </a:r>
            <a:r>
              <a:rPr lang="en"/>
              <a:t>Environment</a:t>
            </a:r>
            <a:endParaRPr/>
          </a:p>
        </p:txBody>
      </p:sp>
      <p:sp>
        <p:nvSpPr>
          <p:cNvPr id="169" name="Google Shape;169;p29"/>
          <p:cNvSpPr txBox="1"/>
          <p:nvPr>
            <p:ph idx="7" type="title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70" name="Google Shape;170;p29"/>
          <p:cNvSpPr txBox="1"/>
          <p:nvPr>
            <p:ph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9"/>
          <p:cNvSpPr txBox="1"/>
          <p:nvPr>
            <p:ph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>
            <p:ph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4" name="Google Shape;174;p29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75" name="Google Shape;175;p2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29"/>
            <p:cNvCxnSpPr>
              <a:stCxn id="175" idx="2"/>
              <a:endCxn id="165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" name="Google Shape;177;p29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78" name="Google Shape;178;p2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9"/>
            <p:cNvCxnSpPr>
              <a:stCxn id="178" idx="2"/>
              <a:endCxn id="165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0" name="Google Shape;180;p29"/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181" name="Google Shape;181;p29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Google Shape;182;p29"/>
            <p:cNvCxnSpPr>
              <a:stCxn id="181" idx="2"/>
              <a:endCxn id="164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3" name="Google Shape;183;p29"/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184" name="Google Shape;184;p29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Google Shape;185;p29"/>
            <p:cNvCxnSpPr>
              <a:stCxn id="184" idx="2"/>
              <a:endCxn id="162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" name="Google Shape;186;p29"/>
          <p:cNvGrpSpPr/>
          <p:nvPr/>
        </p:nvGrpSpPr>
        <p:grpSpPr>
          <a:xfrm>
            <a:off x="1222156" y="3286950"/>
            <a:ext cx="1294800" cy="163050"/>
            <a:chOff x="4588669" y="3153225"/>
            <a:chExt cx="1294800" cy="163050"/>
          </a:xfrm>
        </p:grpSpPr>
        <p:sp>
          <p:nvSpPr>
            <p:cNvPr id="187" name="Google Shape;187;p29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29"/>
            <p:cNvCxnSpPr>
              <a:stCxn id="187" idx="2"/>
              <a:endCxn id="163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29"/>
          <p:cNvGrpSpPr/>
          <p:nvPr/>
        </p:nvGrpSpPr>
        <p:grpSpPr>
          <a:xfrm>
            <a:off x="5372863" y="3286950"/>
            <a:ext cx="1305900" cy="163050"/>
            <a:chOff x="4580800" y="3153225"/>
            <a:chExt cx="1305900" cy="163050"/>
          </a:xfrm>
        </p:grpSpPr>
        <p:sp>
          <p:nvSpPr>
            <p:cNvPr id="190" name="Google Shape;190;p29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29"/>
            <p:cNvCxnSpPr>
              <a:stCxn id="190" idx="2"/>
              <a:endCxn id="161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2" name="Google Shape;192;p2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</a:t>
            </a:r>
            <a:r>
              <a:rPr lang="en">
                <a:solidFill>
                  <a:schemeClr val="dk1"/>
                </a:solidFill>
              </a:rPr>
              <a:t>CONTENTS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30"/>
          <p:cNvCxnSpPr>
            <a:stCxn id="201" idx="1"/>
            <a:endCxn id="199" idx="1"/>
          </p:cNvCxnSpPr>
          <p:nvPr/>
        </p:nvCxnSpPr>
        <p:spPr>
          <a:xfrm flipH="1">
            <a:off x="689475" y="1955774"/>
            <a:ext cx="1009200" cy="1120800"/>
          </a:xfrm>
          <a:prstGeom prst="bentConnector3">
            <a:avLst>
              <a:gd fmla="val 12358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0"/>
          <p:cNvCxnSpPr>
            <a:stCxn id="199" idx="3"/>
            <a:endCxn id="201" idx="3"/>
          </p:cNvCxnSpPr>
          <p:nvPr/>
        </p:nvCxnSpPr>
        <p:spPr>
          <a:xfrm rot="10800000">
            <a:off x="3287925" y="1955675"/>
            <a:ext cx="1009200" cy="1120800"/>
          </a:xfrm>
          <a:prstGeom prst="bentConnector3">
            <a:avLst>
              <a:gd fmla="val -235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0"/>
          <p:cNvSpPr txBox="1"/>
          <p:nvPr>
            <p:ph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5407274" y="722775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1207025" y="802125"/>
            <a:ext cx="40491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003775" y="1557450"/>
            <a:ext cx="48831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 platform that enables users to run and host their web applications on Google's infrastructure.</a:t>
            </a:r>
            <a:endParaRPr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Google App Engine is a service that allows you to host web applications within Google's infrastructure, which allows you to maintain and scale more easily. 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763" y="848450"/>
            <a:ext cx="1749851" cy="3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1069550" y="758175"/>
            <a:ext cx="392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Google App Engine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14" name="Google Shape;214;p31"/>
          <p:cNvGrpSpPr/>
          <p:nvPr/>
        </p:nvGrpSpPr>
        <p:grpSpPr>
          <a:xfrm>
            <a:off x="981022" y="1044487"/>
            <a:ext cx="225900" cy="2298810"/>
            <a:chOff x="5816800" y="2638575"/>
            <a:chExt cx="225900" cy="3327750"/>
          </a:xfrm>
        </p:grpSpPr>
        <p:sp>
          <p:nvSpPr>
            <p:cNvPr id="215" name="Google Shape;215;p3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Google Shape;216;p31"/>
            <p:cNvCxnSpPr>
              <a:stCxn id="215" idx="2"/>
              <a:endCxn id="210" idx="1"/>
            </p:cNvCxnSpPr>
            <p:nvPr/>
          </p:nvCxnSpPr>
          <p:spPr>
            <a:xfrm flipH="1" rot="10800000">
              <a:off x="5816800" y="2638575"/>
              <a:ext cx="225900" cy="3292800"/>
            </a:xfrm>
            <a:prstGeom prst="bentConnector3">
              <a:avLst>
                <a:gd fmla="val -105412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Development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Environment</a:t>
            </a:r>
            <a:r>
              <a:rPr lang="en" sz="3600"/>
              <a:t> </a:t>
            </a:r>
            <a:endParaRPr sz="3600"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32"/>
          <p:cNvCxnSpPr>
            <a:stCxn id="224" idx="1"/>
            <a:endCxn id="222" idx="1"/>
          </p:cNvCxnSpPr>
          <p:nvPr/>
        </p:nvCxnSpPr>
        <p:spPr>
          <a:xfrm flipH="1">
            <a:off x="689475" y="1955774"/>
            <a:ext cx="1009200" cy="1120800"/>
          </a:xfrm>
          <a:prstGeom prst="bentConnector3">
            <a:avLst>
              <a:gd fmla="val 12358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2"/>
          <p:cNvCxnSpPr>
            <a:stCxn id="222" idx="3"/>
            <a:endCxn id="224" idx="3"/>
          </p:cNvCxnSpPr>
          <p:nvPr/>
        </p:nvCxnSpPr>
        <p:spPr>
          <a:xfrm rot="10800000">
            <a:off x="3287925" y="1955675"/>
            <a:ext cx="1009200" cy="1120800"/>
          </a:xfrm>
          <a:prstGeom prst="bentConnector3">
            <a:avLst>
              <a:gd fmla="val -235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2"/>
          <p:cNvSpPr txBox="1"/>
          <p:nvPr>
            <p:ph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>
            <a:off x="5407274" y="722775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1207025" y="802125"/>
            <a:ext cx="40491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1003775" y="1557450"/>
            <a:ext cx="48831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Dynamic web service</a:t>
            </a:r>
            <a:endParaRPr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Persistent storage with queries</a:t>
            </a:r>
            <a:endParaRPr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Automatic scaling and load balancing</a:t>
            </a:r>
            <a:endParaRPr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Api to authenticate users and send emails</a:t>
            </a:r>
            <a:endParaRPr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 full-featured local development environment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763" y="848450"/>
            <a:ext cx="1749851" cy="3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>
            <p:ph type="title"/>
          </p:nvPr>
        </p:nvSpPr>
        <p:spPr>
          <a:xfrm>
            <a:off x="1069550" y="758175"/>
            <a:ext cx="392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7" name="Google Shape;237;p33"/>
          <p:cNvGrpSpPr/>
          <p:nvPr/>
        </p:nvGrpSpPr>
        <p:grpSpPr>
          <a:xfrm>
            <a:off x="981022" y="1044487"/>
            <a:ext cx="225900" cy="2298810"/>
            <a:chOff x="5816800" y="2638575"/>
            <a:chExt cx="225900" cy="3327750"/>
          </a:xfrm>
        </p:grpSpPr>
        <p:sp>
          <p:nvSpPr>
            <p:cNvPr id="238" name="Google Shape;23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33"/>
            <p:cNvCxnSpPr>
              <a:stCxn id="238" idx="2"/>
              <a:endCxn id="233" idx="1"/>
            </p:cNvCxnSpPr>
            <p:nvPr/>
          </p:nvCxnSpPr>
          <p:spPr>
            <a:xfrm flipH="1" rot="10800000">
              <a:off x="5816800" y="2638575"/>
              <a:ext cx="225900" cy="3292800"/>
            </a:xfrm>
            <a:prstGeom prst="bentConnector3">
              <a:avLst>
                <a:gd fmla="val -105412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Saas Paas or Iaas?</a:t>
            </a:r>
            <a:r>
              <a:rPr lang="en" sz="3600"/>
              <a:t> </a:t>
            </a:r>
            <a:endParaRPr sz="3600"/>
          </a:p>
        </p:txBody>
      </p:sp>
      <p:pic>
        <p:nvPicPr>
          <p:cNvPr id="246" name="Google Shape;2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34"/>
          <p:cNvCxnSpPr>
            <a:stCxn id="247" idx="1"/>
            <a:endCxn id="245" idx="1"/>
          </p:cNvCxnSpPr>
          <p:nvPr/>
        </p:nvCxnSpPr>
        <p:spPr>
          <a:xfrm flipH="1">
            <a:off x="689475" y="1955774"/>
            <a:ext cx="1009200" cy="1120800"/>
          </a:xfrm>
          <a:prstGeom prst="bentConnector3">
            <a:avLst>
              <a:gd fmla="val 12358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4"/>
          <p:cNvCxnSpPr>
            <a:stCxn id="245" idx="3"/>
            <a:endCxn id="247" idx="3"/>
          </p:cNvCxnSpPr>
          <p:nvPr/>
        </p:nvCxnSpPr>
        <p:spPr>
          <a:xfrm rot="10800000">
            <a:off x="3287925" y="1955675"/>
            <a:ext cx="1009200" cy="1120800"/>
          </a:xfrm>
          <a:prstGeom prst="bentConnector3">
            <a:avLst>
              <a:gd fmla="val -2359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4"/>
          <p:cNvSpPr txBox="1"/>
          <p:nvPr>
            <p:ph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/>
          <p:nvPr/>
        </p:nvSpPr>
        <p:spPr>
          <a:xfrm>
            <a:off x="1052325" y="1963612"/>
            <a:ext cx="1818300" cy="13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938875" y="3191750"/>
            <a:ext cx="2045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Use a software </a:t>
            </a: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without</a:t>
            </a: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consuming computer resources.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938875" y="2190712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SaaS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1827175" y="2817437"/>
            <a:ext cx="268500" cy="268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3662900" y="1963612"/>
            <a:ext cx="1818300" cy="13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3549450" y="3191750"/>
            <a:ext cx="2045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Combines vendor software and hardware, users can develop, test and deploy their own applications..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3549450" y="2190712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PaaS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4437750" y="2817437"/>
            <a:ext cx="268500" cy="268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>
            <a:off x="6273475" y="1963612"/>
            <a:ext cx="1818300" cy="13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/>
        </p:nvSpPr>
        <p:spPr>
          <a:xfrm>
            <a:off x="6160025" y="3191750"/>
            <a:ext cx="2045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Physical and </a:t>
            </a: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hardware</a:t>
            </a: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elements of the supplier.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6160025" y="2190712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IaaS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7048325" y="2817437"/>
            <a:ext cx="268500" cy="268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35"/>
          <p:cNvCxnSpPr>
            <a:stCxn id="259" idx="1"/>
          </p:cNvCxnSpPr>
          <p:nvPr/>
        </p:nvCxnSpPr>
        <p:spPr>
          <a:xfrm rot="10800000">
            <a:off x="945775" y="2951687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5"/>
          <p:cNvCxnSpPr>
            <a:endCxn id="263" idx="1"/>
          </p:cNvCxnSpPr>
          <p:nvPr/>
        </p:nvCxnSpPr>
        <p:spPr>
          <a:xfrm>
            <a:off x="2095650" y="2951687"/>
            <a:ext cx="2342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5"/>
          <p:cNvCxnSpPr>
            <a:stCxn id="263" idx="3"/>
            <a:endCxn id="267" idx="1"/>
          </p:cNvCxnSpPr>
          <p:nvPr/>
        </p:nvCxnSpPr>
        <p:spPr>
          <a:xfrm>
            <a:off x="4706250" y="2951687"/>
            <a:ext cx="2342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5"/>
          <p:cNvCxnSpPr>
            <a:endCxn id="267" idx="3"/>
          </p:cNvCxnSpPr>
          <p:nvPr/>
        </p:nvCxnSpPr>
        <p:spPr>
          <a:xfrm rot="10800000">
            <a:off x="7316825" y="2951687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" name="Google Shape;272;p35"/>
          <p:cNvGrpSpPr/>
          <p:nvPr/>
        </p:nvGrpSpPr>
        <p:grpSpPr>
          <a:xfrm>
            <a:off x="405288" y="860200"/>
            <a:ext cx="171000" cy="1668450"/>
            <a:chOff x="5816800" y="2392300"/>
            <a:chExt cx="171000" cy="1668450"/>
          </a:xfrm>
        </p:grpSpPr>
        <p:sp>
          <p:nvSpPr>
            <p:cNvPr id="273" name="Google Shape;273;p35"/>
            <p:cNvSpPr/>
            <p:nvPr/>
          </p:nvSpPr>
          <p:spPr>
            <a:xfrm>
              <a:off x="5816800" y="39908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" name="Google Shape;274;p35"/>
            <p:cNvCxnSpPr>
              <a:stCxn id="273" idx="2"/>
              <a:endCxn id="256" idx="1"/>
            </p:cNvCxnSpPr>
            <p:nvPr/>
          </p:nvCxnSpPr>
          <p:spPr>
            <a:xfrm flipH="1" rot="10800000">
              <a:off x="5816800" y="2392300"/>
              <a:ext cx="171000" cy="16335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" name="Google Shape;275;p35"/>
          <p:cNvGrpSpPr/>
          <p:nvPr/>
        </p:nvGrpSpPr>
        <p:grpSpPr>
          <a:xfrm flipH="1">
            <a:off x="8567798" y="860200"/>
            <a:ext cx="171000" cy="1598550"/>
            <a:chOff x="5816800" y="2392300"/>
            <a:chExt cx="171000" cy="1598550"/>
          </a:xfrm>
        </p:grpSpPr>
        <p:sp>
          <p:nvSpPr>
            <p:cNvPr id="276" name="Google Shape;276;p35"/>
            <p:cNvSpPr/>
            <p:nvPr/>
          </p:nvSpPr>
          <p:spPr>
            <a:xfrm>
              <a:off x="5816800" y="3920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5"/>
            <p:cNvCxnSpPr>
              <a:stCxn id="276" idx="2"/>
              <a:endCxn id="256" idx="3"/>
            </p:cNvCxnSpPr>
            <p:nvPr/>
          </p:nvCxnSpPr>
          <p:spPr>
            <a:xfrm flipH="1" rot="10800000">
              <a:off x="5816800" y="2392300"/>
              <a:ext cx="171000" cy="15636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35"/>
          <p:cNvSpPr/>
          <p:nvPr/>
        </p:nvSpPr>
        <p:spPr>
          <a:xfrm>
            <a:off x="1926513" y="4291325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4537088" y="4291325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7147663" y="4291325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5"/>
          <p:cNvCxnSpPr>
            <a:stCxn id="258" idx="0"/>
            <a:endCxn id="262" idx="0"/>
          </p:cNvCxnSpPr>
          <p:nvPr/>
        </p:nvCxnSpPr>
        <p:spPr>
          <a:xfrm flipH="1" rot="-5400000">
            <a:off x="3266425" y="885712"/>
            <a:ext cx="600" cy="2610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5"/>
          <p:cNvCxnSpPr>
            <a:stCxn id="262" idx="0"/>
            <a:endCxn id="266" idx="0"/>
          </p:cNvCxnSpPr>
          <p:nvPr/>
        </p:nvCxnSpPr>
        <p:spPr>
          <a:xfrm flipH="1" rot="-5400000">
            <a:off x="5877000" y="885712"/>
            <a:ext cx="600" cy="2610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XaaS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576300" y="1289225"/>
            <a:ext cx="77040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Guilherme Magalhaes, Eduardo Roloff. (August of 2012). ResearchGate. Obtained  of https://www.researchgate.net/publication/296707221_Developing_on_Google_App_Engine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Zahariev, A. (27 of April of 2009). Helsinki University of Technology. Obtained of http://www.cse.hut.fi/en/publications/B/5/papers/1Zahariev_final.pdf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90" name="Google Shape;290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91" name="Google Shape;291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" name="Google Shape;292;p36"/>
            <p:cNvCxnSpPr>
              <a:stCxn id="291" idx="2"/>
              <a:endCxn id="288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3" name="Google Shape;293;p36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94" name="Google Shape;294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5" name="Google Shape;295;p36"/>
            <p:cNvCxnSpPr>
              <a:stCxn id="294" idx="2"/>
              <a:endCxn id="288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6" name="Google Shape;296;p3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