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3af237c0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3af237c0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First of all, a little bit of its history began in November 2006, &lt;CLIC&gt; while Blaine Cook was working on the &lt;CLIC&gt; Twitter OpenID implementation. </a:t>
            </a:r>
            <a:endParaRPr/>
          </a:p>
          <a:p>
            <a:pPr indent="0" lvl="0" marL="0" rtl="0" algn="l">
              <a:spcBef>
                <a:spcPts val="0"/>
              </a:spcBef>
              <a:spcAft>
                <a:spcPts val="0"/>
              </a:spcAft>
              <a:buClr>
                <a:schemeClr val="dk1"/>
              </a:buClr>
              <a:buSzPts val="1100"/>
              <a:buFont typeface="Arial"/>
              <a:buNone/>
            </a:pPr>
            <a:r>
              <a:rPr lang="es"/>
              <a:t>Then he joined with other programmers to discuss using OpenID with the Twitter and Magnolia APIs to delegate authentication. They found there were no open standards for API access authorization. So in December 2007, &lt;CLIC&gt; they release the OAuth Core 1.0</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3af237e6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3af237e6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OAuth stands for Open Authorization. It is a standard designed &lt;CLIC&gt; to allow third-party applications or websites to access resources hosted by other web applications &lt;CLIC&gt; such as Google, Facebook.</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3af237c0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33af237c0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3af237c08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33af237c08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3af237c08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3af237c08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fee389b5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fee389b5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3af237c08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33af237c08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1.  OAuth</a:t>
            </a:r>
            <a:endParaRPr/>
          </a:p>
        </p:txBody>
      </p:sp>
      <p:sp>
        <p:nvSpPr>
          <p:cNvPr id="135" name="Google Shape;135;p13"/>
          <p:cNvSpPr txBox="1"/>
          <p:nvPr>
            <p:ph idx="1" type="subTitle"/>
          </p:nvPr>
        </p:nvSpPr>
        <p:spPr>
          <a:xfrm>
            <a:off x="5083950" y="2965850"/>
            <a:ext cx="3470700" cy="146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AWD: 5119</a:t>
            </a:r>
            <a:endParaRPr/>
          </a:p>
          <a:p>
            <a:pPr indent="0" lvl="0" marL="0" rtl="0" algn="l">
              <a:spcBef>
                <a:spcPts val="0"/>
              </a:spcBef>
              <a:spcAft>
                <a:spcPts val="0"/>
              </a:spcAft>
              <a:buNone/>
            </a:pPr>
            <a:r>
              <a:rPr lang="es"/>
              <a:t>Team members: </a:t>
            </a:r>
            <a:endParaRPr/>
          </a:p>
          <a:p>
            <a:pPr indent="457200" lvl="0" marL="0" rtl="0" algn="l">
              <a:spcBef>
                <a:spcPts val="0"/>
              </a:spcBef>
              <a:spcAft>
                <a:spcPts val="0"/>
              </a:spcAft>
              <a:buNone/>
            </a:pPr>
            <a:r>
              <a:rPr lang="es"/>
              <a:t>Andrés López</a:t>
            </a:r>
            <a:endParaRPr/>
          </a:p>
          <a:p>
            <a:pPr indent="0" lvl="0" marL="0" rtl="0" algn="l">
              <a:spcBef>
                <a:spcPts val="0"/>
              </a:spcBef>
              <a:spcAft>
                <a:spcPts val="0"/>
              </a:spcAft>
              <a:buNone/>
            </a:pPr>
            <a:r>
              <a:rPr lang="es"/>
              <a:t>	Erick Riascos</a:t>
            </a:r>
            <a:endParaRPr/>
          </a:p>
          <a:p>
            <a:pPr indent="0" lvl="0" marL="0" rtl="0" algn="l">
              <a:spcBef>
                <a:spcPts val="0"/>
              </a:spcBef>
              <a:spcAft>
                <a:spcPts val="0"/>
              </a:spcAft>
              <a:buNone/>
            </a:pPr>
            <a:r>
              <a:rPr lang="es"/>
              <a:t>	Bryan Yanzapanta</a:t>
            </a:r>
            <a:endParaRPr/>
          </a:p>
          <a:p>
            <a:pPr indent="0" lvl="0" marL="0" rtl="0" algn="l">
              <a:spcBef>
                <a:spcPts val="0"/>
              </a:spcBef>
              <a:spcAft>
                <a:spcPts val="0"/>
              </a:spcAft>
              <a:buNone/>
            </a:pPr>
            <a:r>
              <a:rPr lang="es"/>
              <a:t>	Francisco Suntaxi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sz="2100">
                <a:latin typeface="Lato"/>
                <a:ea typeface="Lato"/>
                <a:cs typeface="Lato"/>
                <a:sym typeface="Lato"/>
              </a:rPr>
              <a:t>History</a:t>
            </a:r>
            <a:endParaRPr sz="3200"/>
          </a:p>
        </p:txBody>
      </p:sp>
      <p:pic>
        <p:nvPicPr>
          <p:cNvPr id="141" name="Google Shape;141;p14"/>
          <p:cNvPicPr preferRelativeResize="0"/>
          <p:nvPr/>
        </p:nvPicPr>
        <p:blipFill>
          <a:blip r:embed="rId3">
            <a:alphaModFix/>
          </a:blip>
          <a:stretch>
            <a:fillRect/>
          </a:stretch>
        </p:blipFill>
        <p:spPr>
          <a:xfrm>
            <a:off x="815938" y="1585825"/>
            <a:ext cx="2003751" cy="2010451"/>
          </a:xfrm>
          <a:prstGeom prst="rect">
            <a:avLst/>
          </a:prstGeom>
          <a:noFill/>
          <a:ln>
            <a:noFill/>
          </a:ln>
        </p:spPr>
      </p:pic>
      <p:pic>
        <p:nvPicPr>
          <p:cNvPr id="142" name="Google Shape;142;p14"/>
          <p:cNvPicPr preferRelativeResize="0"/>
          <p:nvPr/>
        </p:nvPicPr>
        <p:blipFill>
          <a:blip r:embed="rId4">
            <a:alphaModFix/>
          </a:blip>
          <a:stretch>
            <a:fillRect/>
          </a:stretch>
        </p:blipFill>
        <p:spPr>
          <a:xfrm>
            <a:off x="6742388" y="1912114"/>
            <a:ext cx="1585674" cy="1304225"/>
          </a:xfrm>
          <a:prstGeom prst="rect">
            <a:avLst/>
          </a:prstGeom>
          <a:noFill/>
          <a:ln>
            <a:noFill/>
          </a:ln>
        </p:spPr>
      </p:pic>
      <p:pic>
        <p:nvPicPr>
          <p:cNvPr id="143" name="Google Shape;143;p14"/>
          <p:cNvPicPr preferRelativeResize="0"/>
          <p:nvPr/>
        </p:nvPicPr>
        <p:blipFill>
          <a:blip r:embed="rId5">
            <a:alphaModFix/>
          </a:blip>
          <a:stretch>
            <a:fillRect/>
          </a:stretch>
        </p:blipFill>
        <p:spPr>
          <a:xfrm>
            <a:off x="3733301" y="1534375"/>
            <a:ext cx="2095500" cy="2543175"/>
          </a:xfrm>
          <a:prstGeom prst="rect">
            <a:avLst/>
          </a:prstGeom>
          <a:noFill/>
          <a:ln>
            <a:noFill/>
          </a:ln>
        </p:spPr>
      </p:pic>
      <p:sp>
        <p:nvSpPr>
          <p:cNvPr id="144" name="Google Shape;144;p14"/>
          <p:cNvSpPr txBox="1"/>
          <p:nvPr/>
        </p:nvSpPr>
        <p:spPr>
          <a:xfrm>
            <a:off x="7065425" y="3301825"/>
            <a:ext cx="939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chemeClr val="lt1"/>
                </a:solidFill>
                <a:latin typeface="Lato"/>
                <a:ea typeface="Lato"/>
                <a:cs typeface="Lato"/>
                <a:sym typeface="Lato"/>
              </a:rPr>
              <a:t>OpenID</a:t>
            </a:r>
            <a:endParaRPr sz="1500">
              <a:solidFill>
                <a:schemeClr val="lt1"/>
              </a:solidFill>
              <a:latin typeface="Lato"/>
              <a:ea typeface="Lato"/>
              <a:cs typeface="Lato"/>
              <a:sym typeface="Lato"/>
            </a:endParaRPr>
          </a:p>
        </p:txBody>
      </p:sp>
      <p:sp>
        <p:nvSpPr>
          <p:cNvPr id="145" name="Google Shape;145;p14"/>
          <p:cNvSpPr/>
          <p:nvPr/>
        </p:nvSpPr>
        <p:spPr>
          <a:xfrm>
            <a:off x="2869025" y="2429025"/>
            <a:ext cx="662400" cy="481800"/>
          </a:xfrm>
          <a:prstGeom prst="rightArrow">
            <a:avLst>
              <a:gd fmla="val 50000" name="adj1"/>
              <a:gd fmla="val 5000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6030675" y="2429025"/>
            <a:ext cx="662400" cy="481800"/>
          </a:xfrm>
          <a:prstGeom prst="rightArrow">
            <a:avLst>
              <a:gd fmla="val 50000" name="adj1"/>
              <a:gd fmla="val 5000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txBox="1"/>
          <p:nvPr/>
        </p:nvSpPr>
        <p:spPr>
          <a:xfrm>
            <a:off x="1068725" y="3502425"/>
            <a:ext cx="1498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chemeClr val="lt1"/>
                </a:solidFill>
                <a:latin typeface="Lato"/>
                <a:ea typeface="Lato"/>
                <a:cs typeface="Lato"/>
                <a:sym typeface="Lato"/>
              </a:rPr>
              <a:t>OAuth Core 1.0</a:t>
            </a:r>
            <a:endParaRPr sz="15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sz="2100">
                <a:latin typeface="Lato"/>
                <a:ea typeface="Lato"/>
                <a:cs typeface="Lato"/>
                <a:sym typeface="Lato"/>
              </a:rPr>
              <a:t>WHAT IS ?  WHAT IS FOR?</a:t>
            </a:r>
            <a:endParaRPr sz="3200"/>
          </a:p>
        </p:txBody>
      </p:sp>
      <p:pic>
        <p:nvPicPr>
          <p:cNvPr id="153" name="Google Shape;153;p15"/>
          <p:cNvPicPr preferRelativeResize="0"/>
          <p:nvPr/>
        </p:nvPicPr>
        <p:blipFill>
          <a:blip r:embed="rId3">
            <a:alphaModFix/>
          </a:blip>
          <a:stretch>
            <a:fillRect/>
          </a:stretch>
        </p:blipFill>
        <p:spPr>
          <a:xfrm>
            <a:off x="445700" y="2239925"/>
            <a:ext cx="2822875" cy="1882849"/>
          </a:xfrm>
          <a:prstGeom prst="rect">
            <a:avLst/>
          </a:prstGeom>
          <a:noFill/>
          <a:ln>
            <a:noFill/>
          </a:ln>
        </p:spPr>
      </p:pic>
      <p:pic>
        <p:nvPicPr>
          <p:cNvPr id="154" name="Google Shape;154;p15"/>
          <p:cNvPicPr preferRelativeResize="0"/>
          <p:nvPr/>
        </p:nvPicPr>
        <p:blipFill rotWithShape="1">
          <a:blip r:embed="rId4">
            <a:alphaModFix/>
          </a:blip>
          <a:srcRect b="30493" l="15321" r="12476" t="33004"/>
          <a:stretch/>
        </p:blipFill>
        <p:spPr>
          <a:xfrm>
            <a:off x="5936950" y="2446575"/>
            <a:ext cx="2409125" cy="782975"/>
          </a:xfrm>
          <a:prstGeom prst="rect">
            <a:avLst/>
          </a:prstGeom>
          <a:noFill/>
          <a:ln>
            <a:noFill/>
          </a:ln>
        </p:spPr>
      </p:pic>
      <p:pic>
        <p:nvPicPr>
          <p:cNvPr id="155" name="Google Shape;155;p15"/>
          <p:cNvPicPr preferRelativeResize="0"/>
          <p:nvPr/>
        </p:nvPicPr>
        <p:blipFill rotWithShape="1">
          <a:blip r:embed="rId5">
            <a:alphaModFix/>
          </a:blip>
          <a:srcRect b="38214" l="3388" r="6244" t="38378"/>
          <a:stretch/>
        </p:blipFill>
        <p:spPr>
          <a:xfrm>
            <a:off x="5641825" y="3398175"/>
            <a:ext cx="2999377" cy="517950"/>
          </a:xfrm>
          <a:prstGeom prst="rect">
            <a:avLst/>
          </a:prstGeom>
          <a:noFill/>
          <a:ln>
            <a:noFill/>
          </a:ln>
        </p:spPr>
      </p:pic>
      <p:sp>
        <p:nvSpPr>
          <p:cNvPr id="156" name="Google Shape;156;p15"/>
          <p:cNvSpPr txBox="1"/>
          <p:nvPr/>
        </p:nvSpPr>
        <p:spPr>
          <a:xfrm>
            <a:off x="3607250" y="2767263"/>
            <a:ext cx="1695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700">
                <a:solidFill>
                  <a:schemeClr val="lt1"/>
                </a:solidFill>
                <a:latin typeface="Lato"/>
                <a:ea typeface="Lato"/>
                <a:cs typeface="Lato"/>
                <a:sym typeface="Lato"/>
              </a:rPr>
              <a:t>Access through</a:t>
            </a:r>
            <a:endParaRPr sz="1700">
              <a:solidFill>
                <a:schemeClr val="lt1"/>
              </a:solidFill>
              <a:latin typeface="Lato"/>
              <a:ea typeface="Lato"/>
              <a:cs typeface="Lato"/>
              <a:sym typeface="Lato"/>
            </a:endParaRPr>
          </a:p>
        </p:txBody>
      </p:sp>
      <p:sp>
        <p:nvSpPr>
          <p:cNvPr id="157" name="Google Shape;157;p15"/>
          <p:cNvSpPr/>
          <p:nvPr/>
        </p:nvSpPr>
        <p:spPr>
          <a:xfrm>
            <a:off x="4124000" y="3181350"/>
            <a:ext cx="662400" cy="481800"/>
          </a:xfrm>
          <a:prstGeom prst="rightArrow">
            <a:avLst>
              <a:gd fmla="val 50000" name="adj1"/>
              <a:gd fmla="val 5000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txBox="1"/>
          <p:nvPr/>
        </p:nvSpPr>
        <p:spPr>
          <a:xfrm>
            <a:off x="1297498" y="1543038"/>
            <a:ext cx="337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800">
                <a:solidFill>
                  <a:schemeClr val="lt1"/>
                </a:solidFill>
                <a:latin typeface="Lato"/>
                <a:ea typeface="Lato"/>
                <a:cs typeface="Lato"/>
                <a:sym typeface="Lato"/>
              </a:rPr>
              <a:t>O</a:t>
            </a:r>
            <a:r>
              <a:rPr lang="es" sz="1700">
                <a:solidFill>
                  <a:schemeClr val="lt1"/>
                </a:solidFill>
                <a:latin typeface="Lato"/>
                <a:ea typeface="Lato"/>
                <a:cs typeface="Lato"/>
                <a:sym typeface="Lato"/>
              </a:rPr>
              <a:t>pen</a:t>
            </a:r>
            <a:r>
              <a:rPr lang="es" sz="1800">
                <a:solidFill>
                  <a:schemeClr val="lt1"/>
                </a:solidFill>
                <a:latin typeface="Lato"/>
                <a:ea typeface="Lato"/>
                <a:cs typeface="Lato"/>
                <a:sym typeface="Lato"/>
              </a:rPr>
              <a:t> </a:t>
            </a:r>
            <a:r>
              <a:rPr b="1" lang="es" sz="1800">
                <a:solidFill>
                  <a:schemeClr val="lt1"/>
                </a:solidFill>
                <a:latin typeface="Lato"/>
                <a:ea typeface="Lato"/>
                <a:cs typeface="Lato"/>
                <a:sym typeface="Lato"/>
              </a:rPr>
              <a:t>Auth</a:t>
            </a:r>
            <a:r>
              <a:rPr lang="es" sz="1700">
                <a:solidFill>
                  <a:schemeClr val="lt1"/>
                </a:solidFill>
                <a:latin typeface="Lato"/>
                <a:ea typeface="Lato"/>
                <a:cs typeface="Lato"/>
                <a:sym typeface="Lato"/>
              </a:rPr>
              <a:t>orization</a:t>
            </a:r>
            <a:r>
              <a:rPr lang="es" sz="1800">
                <a:solidFill>
                  <a:schemeClr val="lt1"/>
                </a:solidFill>
                <a:latin typeface="Lato"/>
                <a:ea typeface="Lato"/>
                <a:cs typeface="Lato"/>
                <a:sym typeface="Lato"/>
              </a:rPr>
              <a:t> (OAuth)</a:t>
            </a:r>
            <a:endParaRPr sz="18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HOW DOES IT WORK?</a:t>
            </a:r>
            <a:endParaRPr/>
          </a:p>
        </p:txBody>
      </p:sp>
      <p:pic>
        <p:nvPicPr>
          <p:cNvPr id="164" name="Google Shape;164;p16"/>
          <p:cNvPicPr preferRelativeResize="0"/>
          <p:nvPr/>
        </p:nvPicPr>
        <p:blipFill>
          <a:blip r:embed="rId3">
            <a:alphaModFix/>
          </a:blip>
          <a:stretch>
            <a:fillRect/>
          </a:stretch>
        </p:blipFill>
        <p:spPr>
          <a:xfrm>
            <a:off x="1760700" y="928450"/>
            <a:ext cx="5622600" cy="3889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TOKEN </a:t>
            </a:r>
            <a:endParaRPr/>
          </a:p>
        </p:txBody>
      </p:sp>
      <p:pic>
        <p:nvPicPr>
          <p:cNvPr id="170" name="Google Shape;170;p17"/>
          <p:cNvPicPr preferRelativeResize="0"/>
          <p:nvPr/>
        </p:nvPicPr>
        <p:blipFill>
          <a:blip r:embed="rId3">
            <a:alphaModFix/>
          </a:blip>
          <a:stretch>
            <a:fillRect/>
          </a:stretch>
        </p:blipFill>
        <p:spPr>
          <a:xfrm>
            <a:off x="1514725" y="1924287"/>
            <a:ext cx="5660275" cy="2524025"/>
          </a:xfrm>
          <a:prstGeom prst="rect">
            <a:avLst/>
          </a:prstGeom>
          <a:noFill/>
          <a:ln>
            <a:noFill/>
          </a:ln>
        </p:spPr>
      </p:pic>
      <p:sp>
        <p:nvSpPr>
          <p:cNvPr id="171" name="Google Shape;171;p17"/>
          <p:cNvSpPr txBox="1"/>
          <p:nvPr/>
        </p:nvSpPr>
        <p:spPr>
          <a:xfrm>
            <a:off x="1297500" y="877575"/>
            <a:ext cx="57312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s">
                <a:solidFill>
                  <a:schemeClr val="lt1"/>
                </a:solidFill>
                <a:latin typeface="Lato"/>
                <a:ea typeface="Lato"/>
                <a:cs typeface="Lato"/>
                <a:sym typeface="Lato"/>
              </a:rPr>
              <a:t>First,  The app request a user's GitHub identity</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s">
                <a:solidFill>
                  <a:schemeClr val="lt1"/>
                </a:solidFill>
                <a:latin typeface="Lato"/>
                <a:ea typeface="Lato"/>
                <a:cs typeface="Lato"/>
                <a:sym typeface="Lato"/>
              </a:rPr>
              <a:t>If the user accepts our request</a:t>
            </a:r>
            <a:endParaRPr>
              <a:solidFill>
                <a:schemeClr val="lt1"/>
              </a:solidFill>
              <a:latin typeface="Lato"/>
              <a:ea typeface="Lato"/>
              <a:cs typeface="Lato"/>
              <a:sym typeface="Lato"/>
            </a:endParaRPr>
          </a:p>
          <a:p>
            <a:pPr indent="457200" lvl="0" marL="0" rtl="0" algn="l">
              <a:spcBef>
                <a:spcPts val="0"/>
              </a:spcBef>
              <a:spcAft>
                <a:spcPts val="0"/>
              </a:spcAft>
              <a:buNone/>
            </a:pPr>
            <a:r>
              <a:rPr lang="es">
                <a:solidFill>
                  <a:schemeClr val="lt1"/>
                </a:solidFill>
                <a:latin typeface="Lato"/>
                <a:ea typeface="Lato"/>
                <a:cs typeface="Lato"/>
                <a:sym typeface="Lato"/>
              </a:rPr>
              <a:t>the Users are redirected back to our site by GitHub</a:t>
            </a:r>
            <a:endParaRPr>
              <a:solidFill>
                <a:schemeClr val="l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txBox="1"/>
          <p:nvPr>
            <p:ph type="title"/>
          </p:nvPr>
        </p:nvSpPr>
        <p:spPr>
          <a:xfrm>
            <a:off x="2047350" y="1719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5400"/>
              <a:t>APPLICATION </a:t>
            </a:r>
            <a:r>
              <a:rPr lang="es" sz="5400"/>
              <a:t>DEMO</a:t>
            </a:r>
            <a:r>
              <a:rPr lang="es" sz="5400"/>
              <a:t> </a:t>
            </a:r>
            <a:endParaRPr sz="5400"/>
          </a:p>
        </p:txBody>
      </p:sp>
      <p:pic>
        <p:nvPicPr>
          <p:cNvPr id="177" name="Google Shape;177;p18"/>
          <p:cNvPicPr preferRelativeResize="0"/>
          <p:nvPr/>
        </p:nvPicPr>
        <p:blipFill>
          <a:blip r:embed="rId3">
            <a:alphaModFix/>
          </a:blip>
          <a:stretch>
            <a:fillRect/>
          </a:stretch>
        </p:blipFill>
        <p:spPr>
          <a:xfrm>
            <a:off x="1247775" y="2231275"/>
            <a:ext cx="3324225" cy="2209800"/>
          </a:xfrm>
          <a:prstGeom prst="rect">
            <a:avLst/>
          </a:prstGeom>
          <a:noFill/>
          <a:ln>
            <a:noFill/>
          </a:ln>
        </p:spPr>
      </p:pic>
      <p:pic>
        <p:nvPicPr>
          <p:cNvPr id="178" name="Google Shape;178;p18"/>
          <p:cNvPicPr preferRelativeResize="0"/>
          <p:nvPr/>
        </p:nvPicPr>
        <p:blipFill>
          <a:blip r:embed="rId4">
            <a:alphaModFix/>
          </a:blip>
          <a:stretch>
            <a:fillRect/>
          </a:stretch>
        </p:blipFill>
        <p:spPr>
          <a:xfrm>
            <a:off x="4956750" y="1565850"/>
            <a:ext cx="2988693" cy="3192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9"/>
          <p:cNvSpPr txBox="1"/>
          <p:nvPr>
            <p:ph type="title"/>
          </p:nvPr>
        </p:nvSpPr>
        <p:spPr>
          <a:xfrm>
            <a:off x="2047350" y="1719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5400"/>
              <a:t>VIDEO LINK</a:t>
            </a:r>
            <a:endParaRPr sz="5400"/>
          </a:p>
        </p:txBody>
      </p:sp>
      <p:sp>
        <p:nvSpPr>
          <p:cNvPr id="184" name="Google Shape;184;p19"/>
          <p:cNvSpPr txBox="1"/>
          <p:nvPr/>
        </p:nvSpPr>
        <p:spPr>
          <a:xfrm>
            <a:off x="939975" y="1858850"/>
            <a:ext cx="73287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chemeClr val="lt1"/>
                </a:solidFill>
              </a:rPr>
              <a:t>https://drive.google.com/file/d/1CnJyuWRWhW3tW-uE5UkakKhgrWwLldC8/view?usp=sharing</a:t>
            </a:r>
            <a:endParaRPr sz="25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txBox="1"/>
          <p:nvPr>
            <p:ph type="title"/>
          </p:nvPr>
        </p:nvSpPr>
        <p:spPr>
          <a:xfrm>
            <a:off x="2210275" y="2061250"/>
            <a:ext cx="53916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7200"/>
              <a:t>THANKS</a:t>
            </a:r>
            <a:endParaRPr sz="7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