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3" r:id="rId4"/>
    <p:sldId id="275" r:id="rId5"/>
    <p:sldId id="271" r:id="rId6"/>
    <p:sldId id="265" r:id="rId7"/>
    <p:sldId id="267" r:id="rId8"/>
    <p:sldId id="268" r:id="rId9"/>
    <p:sldId id="272" r:id="rId10"/>
    <p:sldId id="266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27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600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57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083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50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502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554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174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595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49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085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50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495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77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175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134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4558-C5BF-4DA2-ADC2-4F975BC315A0}" type="datetimeFigureOut">
              <a:rPr lang="es-EC" smtClean="0"/>
              <a:t>11/1/2023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1CC4D2-C930-4CA4-82B0-C4FACAB9287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7074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UNIVERSIDAD DE LAS FUERZAS ARMADAS-ESPE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(PM) Dennis </a:t>
            </a:r>
            <a:r>
              <a:rPr lang="es-MX" dirty="0" err="1" smtClean="0">
                <a:solidFill>
                  <a:schemeClr val="tx1"/>
                </a:solidFill>
              </a:rPr>
              <a:t>Ayo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Dayana</a:t>
            </a:r>
            <a:r>
              <a:rPr lang="es-MX" dirty="0" smtClean="0">
                <a:solidFill>
                  <a:schemeClr val="tx1"/>
                </a:solidFill>
              </a:rPr>
              <a:t> Anchapaxi</a:t>
            </a:r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9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2597" y="817291"/>
            <a:ext cx="6838682" cy="741051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MX" b="1" dirty="0" err="1" smtClean="0"/>
              <a:t>IPv</a:t>
            </a:r>
            <a:r>
              <a:rPr lang="es-MX" b="1" dirty="0" smtClean="0"/>
              <a:t> con las que vamos a trabajar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2597" y="3576034"/>
            <a:ext cx="6512438" cy="15240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s-EC" sz="3600" dirty="0"/>
              <a:t>IPv4 = </a:t>
            </a:r>
            <a:r>
              <a:rPr lang="es-EC" sz="3600" dirty="0" smtClean="0"/>
              <a:t>192.168.10.0/24</a:t>
            </a:r>
            <a:endParaRPr lang="es-EC" sz="3600" dirty="0"/>
          </a:p>
          <a:p>
            <a:r>
              <a:rPr lang="es-EC" sz="3600" dirty="0"/>
              <a:t>IPv6 = 2022:2531:DA::/48</a:t>
            </a:r>
          </a:p>
          <a:p>
            <a:pPr marL="0" indent="0">
              <a:buNone/>
            </a:pPr>
            <a:endParaRPr lang="es-EC" sz="3600" dirty="0"/>
          </a:p>
        </p:txBody>
      </p:sp>
      <p:sp>
        <p:nvSpPr>
          <p:cNvPr id="4" name="Flecha abajo 3"/>
          <p:cNvSpPr/>
          <p:nvPr/>
        </p:nvSpPr>
        <p:spPr>
          <a:xfrm>
            <a:off x="6175419" y="2026275"/>
            <a:ext cx="953037" cy="115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722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51004"/>
            <a:ext cx="8911687" cy="1280890"/>
          </a:xfrm>
        </p:spPr>
        <p:txBody>
          <a:bodyPr/>
          <a:lstStyle/>
          <a:p>
            <a:r>
              <a:rPr lang="es-MX" b="1" dirty="0" smtClean="0"/>
              <a:t>TABLA DE DIRECCIONAMIENTO 1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59740"/>
            <a:ext cx="7735931" cy="51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TABLA DE DIRECCIONAMIENTO 2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08" y="1264554"/>
            <a:ext cx="7825540" cy="54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0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25" y="341722"/>
            <a:ext cx="3538933" cy="787831"/>
          </a:xfrm>
        </p:spPr>
        <p:txBody>
          <a:bodyPr/>
          <a:lstStyle/>
          <a:p>
            <a:r>
              <a:rPr lang="es-MX" dirty="0" smtClean="0"/>
              <a:t>ANEXOS</a:t>
            </a:r>
            <a:endParaRPr lang="es-EC" dirty="0"/>
          </a:p>
        </p:txBody>
      </p:sp>
      <p:pic>
        <p:nvPicPr>
          <p:cNvPr id="1026" name="Picture 2" descr="https://lh3.googleusercontent.com/KnKRejRfaZR8ePnNRmg-2z_b5cxZmV_X_aaQIpLs9e_awr_vMJp082-ctJyEEHuSyGk7GOMAFqNSQ346_h7l0cDaOuRJRrbdm7nFIkUvZvuYy-4lpfc9zUU4-ll2Jp1cDx2oKxRdIgqtx4HjKeWc0oOJvEuZfcs3BC7zuvepJvVqiDf4hgOBjLbky9dqaO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2" y="1227788"/>
            <a:ext cx="3905436" cy="54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h1A7DS8j7-CKaba6hsCgqingSJN_pr8zBFjM15hTa3E_sfFPei1p0y-7aQHVJa1yfwtv8VMuXAEOaydL_JeCG8x5ASQLCOXP_HDBiKgwi1uE7uiD3mQbThSinKodHB4AM0BMSJ_caL_D31VMQOP3XPTdp5BOVbNvQCnJftWh4M0jJ21XGAQOOBc0OcpPC6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22" y="1227787"/>
            <a:ext cx="4295401" cy="54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6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DESCRIPCIÓN GENERAL DE LA RED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1078" y="1781186"/>
            <a:ext cx="8017565" cy="457200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Hay </a:t>
            </a:r>
            <a:r>
              <a:rPr lang="es-MX" dirty="0"/>
              <a:t>varias opciones para interconectar las diferentes sucursales a la matriz; estas se denominan opciones de transporte WAN. (Toda la información relacionada con el Diseño y la topología propuesta se explica en detalle en la documentación HLD/LLD</a:t>
            </a:r>
            <a:r>
              <a:rPr lang="es-MX" dirty="0" smtClean="0"/>
              <a:t>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implementarán dos sucursales que estarán ubicadas en el sitio de Guayaquil y Cuenca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 oficina principal o matriz estará ubicada en Quito y estarán interconectadas directamente por routers de cada ubicación como se muestra en la </a:t>
            </a:r>
            <a:r>
              <a:rPr lang="es-MX" dirty="0" smtClean="0"/>
              <a:t>topología</a:t>
            </a:r>
            <a:r>
              <a:rPr lang="es-MX" dirty="0"/>
              <a:t/>
            </a:r>
            <a:br>
              <a:rPr lang="es-MX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306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PLAN DE IMPLEMENTACIÓN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plan de implementación de nuestra red cuenta con su matriz en la ciudad de Quito, está a su vez se divide en 3 subredes que están establecidas por los departamentos de Gerencia, Secretaria y Seguridad e Información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 </a:t>
            </a:r>
          </a:p>
          <a:p>
            <a:r>
              <a:rPr lang="es-MX" dirty="0" smtClean="0"/>
              <a:t>Nuestra </a:t>
            </a:r>
            <a:r>
              <a:rPr lang="es-MX" dirty="0"/>
              <a:t>Sucursal 1 se encuentra en la Ciudad de Guayaquil y la sucursal 2 en la ciudad de Cuenca.  Para esto aplicamos el modelo PPDIOO.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0111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MODELO</a:t>
            </a:r>
            <a:r>
              <a:rPr lang="es-MX" dirty="0" smtClean="0"/>
              <a:t> </a:t>
            </a:r>
            <a:r>
              <a:rPr lang="es-MX" b="1" dirty="0" smtClean="0"/>
              <a:t>JERÁRQUICO DE TRES CAPAS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6071" y="2133599"/>
            <a:ext cx="9998541" cy="4226859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La capa de </a:t>
            </a:r>
            <a:r>
              <a:rPr lang="es-MX" dirty="0" smtClean="0"/>
              <a:t>núcleo</a:t>
            </a:r>
          </a:p>
          <a:p>
            <a:pPr marL="0" indent="0">
              <a:buNone/>
            </a:pPr>
            <a:r>
              <a:rPr lang="es-MX" dirty="0"/>
              <a:t>Situada en la parte superior de la jerarquía, la capa central es responsable de transportar grandes cantidades de tráfico de manera confiable y rápida con el único propósito de mover tráfico lo más rápido posible.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La</a:t>
            </a:r>
            <a:r>
              <a:rPr lang="es-MX" dirty="0"/>
              <a:t> capa de </a:t>
            </a:r>
            <a:r>
              <a:rPr lang="es-MX" dirty="0" smtClean="0"/>
              <a:t>distribución</a:t>
            </a:r>
          </a:p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el punto de comunicación entre la capa de acceso y el núcleo. </a:t>
            </a:r>
            <a:r>
              <a:rPr lang="es-MX" dirty="0" smtClean="0"/>
              <a:t>La </a:t>
            </a:r>
            <a:r>
              <a:rPr lang="es-MX" dirty="0"/>
              <a:t>función de la capa de distribución es proporcionar enrutamiento, filtrado y acceso a la WAN y determinar cómo los paquetes pueden acceder al núcleo, en caso de ser necesario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La</a:t>
            </a:r>
            <a:r>
              <a:rPr lang="es-MX" dirty="0"/>
              <a:t> capa de </a:t>
            </a:r>
            <a:r>
              <a:rPr lang="es-MX" dirty="0" smtClean="0"/>
              <a:t>acceso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controla el acceso de usuarios y grupos de trabajo a los recursos de la red interna. Los recursos de red que la mayoría de los usuarios necesitan se encuentran disponibles localmente en esta capa.</a:t>
            </a:r>
          </a:p>
        </p:txBody>
      </p:sp>
    </p:spTree>
    <p:extLst>
      <p:ext uri="{BB962C8B-B14F-4D97-AF65-F5344CB8AC3E}">
        <p14:creationId xmlns:p14="http://schemas.microsoft.com/office/powerpoint/2010/main" val="138391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718"/>
          </a:xfrm>
        </p:spPr>
        <p:txBody>
          <a:bodyPr/>
          <a:lstStyle/>
          <a:p>
            <a:r>
              <a:rPr lang="es-MX" b="1" dirty="0" smtClean="0"/>
              <a:t>TOPOLOGIA LÓGICA </a:t>
            </a:r>
            <a:endParaRPr lang="es-EC" b="1" dirty="0"/>
          </a:p>
        </p:txBody>
      </p:sp>
      <p:pic>
        <p:nvPicPr>
          <p:cNvPr id="5122" name="Picture 2" descr="https://lh5.googleusercontent.com/oovfWy2LwFgJQ-_6M_pJqy5wxSMYilimJet-RtY-pOVyESAipLsjhIlezbpagXJtcWRs0nl24Be4hrCQTfI5Fz5FguhYXDrWJrs_vPnLmkniDS2tSlMWkTiWgPZgZHGEPvzSVr7Qrfut1WM18ssoVoctXyFlw5_vXF0yNmagn-v6dDgNccqy010UjRSObp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03" y="2132852"/>
            <a:ext cx="9310849" cy="416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725769" y="1249251"/>
            <a:ext cx="918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siguiente figura de topología muestra la red empresarial de interconexión física final para cada ubicación tanto la matriz en Quito y las sucursales Guayaquil y Cuenca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1881682" y="2436084"/>
            <a:ext cx="2860440" cy="7232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C" sz="1600" dirty="0"/>
              <a:t>IPv4 = </a:t>
            </a:r>
            <a:r>
              <a:rPr lang="es-EC" sz="1600" dirty="0" smtClean="0"/>
              <a:t>192.168.10.0/24</a:t>
            </a:r>
          </a:p>
          <a:p>
            <a:r>
              <a:rPr lang="es-EC" sz="1600" dirty="0"/>
              <a:t>IPv6 = 2022:2531:DA::/48</a:t>
            </a:r>
          </a:p>
          <a:p>
            <a:endParaRPr lang="es-EC" sz="900" dirty="0"/>
          </a:p>
        </p:txBody>
      </p:sp>
    </p:spTree>
    <p:extLst>
      <p:ext uri="{BB962C8B-B14F-4D97-AF65-F5344CB8AC3E}">
        <p14:creationId xmlns:p14="http://schemas.microsoft.com/office/powerpoint/2010/main" val="370680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eV5-HZte9sBEiSpkhiC6-pXkJRyYnkg6EavnGLNeOJh4ixv3IIMabFpJY34fEHLqVoDHfBH8AuAU5HSKuxC-lWRw04zxjd0oqbeab7jNw9BFvG901x27tFVTme67Szo9Q-7w6jZFv7h7sBWZWo7kRjEgc54Y837QlfOvBPij90G3IM4pxY66S8LL1VkUR7u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278" y="801066"/>
            <a:ext cx="5927173" cy="54469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371600" y="4598894"/>
            <a:ext cx="155367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CAPA DE ACCESO</a:t>
            </a:r>
            <a:endParaRPr lang="es-EC" dirty="0"/>
          </a:p>
        </p:txBody>
      </p:sp>
      <p:sp>
        <p:nvSpPr>
          <p:cNvPr id="4" name="CuadroTexto 3"/>
          <p:cNvSpPr txBox="1"/>
          <p:nvPr/>
        </p:nvSpPr>
        <p:spPr>
          <a:xfrm>
            <a:off x="1196788" y="2891663"/>
            <a:ext cx="175677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CAPA DE DISTRIBUCIÓN</a:t>
            </a:r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1371600" y="1371546"/>
            <a:ext cx="155367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CAPA DE NÚCLEO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9503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Q_B_ggg7Cp420Xaqh5ZqNMUP8CkoizTD7SX9A8jQmx0slwl0cVG9yZNPDyi609sV0gVPoNBtqMWPJ_LJTCzobI1lE4yecAh35zK5H04Iy-jmtwtyT8BKQEoaHRQ5QryVY4nmSeMmdWyaE5jpGJiiVSJvX2UpMAGkkkwFmcHCSKbWUM2-4ADiosgXg0McW3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52" y="491319"/>
            <a:ext cx="5157730" cy="59845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hHK_3O1GlglcjKTp0s1cijmo4cZfAEPf0ijymHNSO4J7CU5h0stqzvGwPnMDJj5yY1K2CmE4rTgE3QeVDZJEYAMKPtjl-3FHhTjYG5b3BURf_uQJH2_UlO71rPKTeS_138GqJJursNiM9XoKRok3-_DUNOdDjC6sL0FVhYRQuwdEL013h8MvQihr3bZ11a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66" y="438921"/>
            <a:ext cx="4960160" cy="59897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3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7777" y="637557"/>
            <a:ext cx="9796836" cy="1280890"/>
          </a:xfrm>
        </p:spPr>
        <p:txBody>
          <a:bodyPr/>
          <a:lstStyle/>
          <a:p>
            <a:r>
              <a:rPr lang="es-MX" dirty="0" smtClean="0"/>
              <a:t>TOPOLOGIA </a:t>
            </a:r>
            <a:r>
              <a:rPr lang="es-MX" dirty="0" smtClean="0"/>
              <a:t>COMPLETA EN </a:t>
            </a:r>
            <a:r>
              <a:rPr lang="es-MX" dirty="0" smtClean="0"/>
              <a:t>CISCO PACKET TRACER</a:t>
            </a:r>
            <a:endParaRPr lang="es-EC" dirty="0"/>
          </a:p>
        </p:txBody>
      </p:sp>
      <p:pic>
        <p:nvPicPr>
          <p:cNvPr id="6146" name="Picture 2" descr="https://lh4.googleusercontent.com/yjfizqN0SCnjPsSvMMD7MDvAJHtffFpVNTLTko27IW-ntTsOdNVhPmDvVd9eeaK-8_2Nyf9eYoAOw-fuVRRYWo1tK5Q8BAOxybQqDzKpHvddACOLdrQ10NqvOuSvBdlBq10RdmO21kV_kGhRmdQ9gMU0AyJLV3849uQ4_27tnIIcESTmRSqyoBtSeaZb_LI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43" y="1905000"/>
            <a:ext cx="11506103" cy="431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2618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244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UNIVERSIDAD DE LAS FUERZAS ARMADAS-ESPE</vt:lpstr>
      <vt:lpstr>DESCRIPCIÓN GENERAL DE LA RED</vt:lpstr>
      <vt:lpstr>PLAN DE IMPLEMENTACIÓN</vt:lpstr>
      <vt:lpstr>MODELO JERÁRQUICO DE TRES CAPAS</vt:lpstr>
      <vt:lpstr>TOPOLOGIA LÓGICA </vt:lpstr>
      <vt:lpstr>Presentación de PowerPoint</vt:lpstr>
      <vt:lpstr>Presentación de PowerPoint</vt:lpstr>
      <vt:lpstr>Presentación de PowerPoint</vt:lpstr>
      <vt:lpstr>TOPOLOGIA COMPLETA EN CISCO PACKET TRACER</vt:lpstr>
      <vt:lpstr>IPv con las que vamos a trabajar</vt:lpstr>
      <vt:lpstr>TABLA DE DIRECCIONAMIENTO 1</vt:lpstr>
      <vt:lpstr>TABLA DE DIRECCIONAMIENTO 2</vt:lpstr>
      <vt:lpstr>ANEXOS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ARMADAS-ESPE</dc:title>
  <dc:creator>Asuswin10</dc:creator>
  <cp:lastModifiedBy>Asuswin10</cp:lastModifiedBy>
  <cp:revision>10</cp:revision>
  <dcterms:created xsi:type="dcterms:W3CDTF">2023-01-11T10:26:35Z</dcterms:created>
  <dcterms:modified xsi:type="dcterms:W3CDTF">2023-01-11T13:19:38Z</dcterms:modified>
</cp:coreProperties>
</file>