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042AD-5599-4A62-9026-E2DE84535178}">
  <a:tblStyle styleId="{930042AD-5599-4A62-9026-E2DE84535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2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31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80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84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0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3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413524" y="365886"/>
            <a:ext cx="6526141" cy="997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Exception.</a:t>
            </a:r>
            <a:r>
              <a:rPr lang="en" sz="2000" dirty="0">
                <a:solidFill>
                  <a:schemeClr val="accent2"/>
                </a:solidFill>
              </a:rPr>
              <a:t>Classes </a:t>
            </a:r>
            <a:r>
              <a:rPr lang="en" sz="2000" dirty="0">
                <a:solidFill>
                  <a:schemeClr val="accent3"/>
                </a:solidFill>
              </a:rPr>
              <a:t>{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17787" y="4694675"/>
            <a:ext cx="1260886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OOP 9642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413524" y="1070126"/>
            <a:ext cx="7544619" cy="1660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6"/>
                </a:solidFill>
              </a:rPr>
              <a:t>	</a:t>
            </a:r>
            <a:r>
              <a:rPr lang="en" sz="1700" dirty="0">
                <a:solidFill>
                  <a:schemeClr val="bg2">
                    <a:lumMod val="75000"/>
                  </a:schemeClr>
                </a:solidFill>
              </a:rPr>
              <a:t>int</a:t>
            </a:r>
            <a:r>
              <a:rPr lang="en" sz="1700" dirty="0">
                <a:solidFill>
                  <a:schemeClr val="accent6"/>
                </a:solidFill>
              </a:rPr>
              <a:t> groupId = 2;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6"/>
                </a:solidFill>
              </a:rPr>
              <a:t>	</a:t>
            </a:r>
            <a:r>
              <a:rPr lang="en" sz="1700" dirty="0">
                <a:solidFill>
                  <a:schemeClr val="bg1"/>
                </a:solidFill>
              </a:rPr>
              <a:t>public static void </a:t>
            </a:r>
            <a:r>
              <a:rPr lang="en" sz="1700" dirty="0">
                <a:solidFill>
                  <a:schemeClr val="accent1"/>
                </a:solidFill>
              </a:rPr>
              <a:t>tryToExplain</a:t>
            </a:r>
            <a:r>
              <a:rPr lang="en" sz="1700" dirty="0">
                <a:solidFill>
                  <a:schemeClr val="accent6"/>
                </a:solidFill>
              </a:rPr>
              <a:t>() </a:t>
            </a:r>
            <a:r>
              <a:rPr lang="en-US" sz="1700" dirty="0">
                <a:solidFill>
                  <a:schemeClr val="accent6"/>
                </a:solidFill>
              </a:rPr>
              <a:t>{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6"/>
                </a:solidFill>
              </a:rPr>
              <a:t>		randomMember.explain();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6"/>
                </a:solidFill>
              </a:rPr>
              <a:t>	}</a:t>
            </a:r>
            <a:endParaRPr lang="en" sz="1700" dirty="0">
              <a:solidFill>
                <a:schemeClr val="accent6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exception.java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exception</a:t>
            </a:r>
            <a:r>
              <a:rPr lang="en" sz="1400" dirty="0">
                <a:solidFill>
                  <a:schemeClr val="accent3"/>
                </a:solidFill>
              </a:rPr>
              <a:t>.class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1413524" y="2407784"/>
            <a:ext cx="5682300" cy="534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/>
                </a:solidFill>
              </a:rPr>
              <a:t>}</a:t>
            </a:r>
          </a:p>
        </p:txBody>
      </p:sp>
      <p:cxnSp>
        <p:nvCxnSpPr>
          <p:cNvPr id="261" name="Google Shape;261;p18"/>
          <p:cNvCxnSpPr/>
          <p:nvPr/>
        </p:nvCxnSpPr>
        <p:spPr>
          <a:xfrm>
            <a:off x="8754574" y="1187213"/>
            <a:ext cx="0" cy="2275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try catch - import java.util.Exception; try { public class A { public  static void main(String args[]) { new - devRant">
            <a:extLst>
              <a:ext uri="{FF2B5EF4-FFF2-40B4-BE49-F238E27FC236}">
                <a16:creationId xmlns:a16="http://schemas.microsoft.com/office/drawing/2014/main" id="{10A7FB03-2799-30D7-CE30-762AE1336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7" y="2613230"/>
            <a:ext cx="4453053" cy="25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17787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OOP 9642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413524" y="904124"/>
            <a:ext cx="7544619" cy="2292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2">
                    <a:lumMod val="75000"/>
                  </a:schemeClr>
                </a:solidFill>
              </a:rPr>
              <a:t>String</a:t>
            </a:r>
            <a:r>
              <a:rPr lang="en" sz="1700" dirty="0">
                <a:solidFill>
                  <a:schemeClr val="accent6"/>
                </a:solidFill>
              </a:rPr>
              <a:t> definition = </a:t>
            </a:r>
            <a:r>
              <a:rPr lang="en" sz="1700" dirty="0">
                <a:solidFill>
                  <a:schemeClr val="tx2"/>
                </a:solidFill>
              </a:rPr>
              <a:t>“</a:t>
            </a:r>
            <a:r>
              <a:rPr lang="en-US" sz="1700" dirty="0">
                <a:solidFill>
                  <a:schemeClr val="tx2"/>
                </a:solidFill>
              </a:rPr>
              <a:t>In Java, most of the things” </a:t>
            </a:r>
            <a:r>
              <a:rPr lang="en-US" sz="1700" dirty="0">
                <a:solidFill>
                  <a:schemeClr val="bg1"/>
                </a:solidFill>
              </a:rPr>
              <a:t>+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	“use classes, even the exceptions, for” </a:t>
            </a:r>
            <a:r>
              <a:rPr lang="en-US" sz="1700" dirty="0">
                <a:solidFill>
                  <a:schemeClr val="bg1"/>
                </a:solidFill>
              </a:rPr>
              <a:t>+</a:t>
            </a:r>
            <a:r>
              <a:rPr lang="en-US" sz="1700" dirty="0">
                <a:solidFill>
                  <a:schemeClr val="tx2"/>
                </a:solidFill>
              </a:rPr>
              <a:t>       	“handling they the Exception class is the base” </a:t>
            </a:r>
            <a:r>
              <a:rPr lang="en-US" sz="1700" dirty="0">
                <a:solidFill>
                  <a:schemeClr val="bg1"/>
                </a:solidFill>
              </a:rPr>
              <a:t>+</a:t>
            </a:r>
            <a:r>
              <a:rPr lang="en-US" sz="1700" dirty="0">
                <a:solidFill>
                  <a:schemeClr val="tx2"/>
                </a:solidFill>
              </a:rPr>
              <a:t> 	“class for all exceptions. The Exception class” </a:t>
            </a:r>
            <a:r>
              <a:rPr lang="en-US" sz="1700" dirty="0">
                <a:solidFill>
                  <a:schemeClr val="bg1"/>
                </a:solidFill>
              </a:rPr>
              <a:t>+</a:t>
            </a:r>
            <a:r>
              <a:rPr lang="en-US" sz="1700" dirty="0">
                <a:solidFill>
                  <a:schemeClr val="tx2"/>
                </a:solidFill>
              </a:rPr>
              <a:t> 	“has a set of sub-classes for handling” </a:t>
            </a:r>
            <a:r>
              <a:rPr lang="en-US" sz="1700" dirty="0">
                <a:solidFill>
                  <a:schemeClr val="bg1"/>
                </a:solidFill>
              </a:rPr>
              <a:t>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	“different types of exceptions.</a:t>
            </a:r>
            <a:r>
              <a:rPr lang="en" sz="1700" dirty="0">
                <a:solidFill>
                  <a:schemeClr val="tx2"/>
                </a:solidFill>
              </a:rPr>
              <a:t>” </a:t>
            </a:r>
            <a:r>
              <a:rPr lang="en" sz="1700" dirty="0">
                <a:solidFill>
                  <a:schemeClr val="accent6"/>
                </a:solidFill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//Exception class is a throwable class</a:t>
            </a: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exception.java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exception</a:t>
            </a:r>
            <a:r>
              <a:rPr lang="en" sz="1400" dirty="0">
                <a:solidFill>
                  <a:schemeClr val="accent3"/>
                </a:solidFill>
              </a:rPr>
              <a:t>.class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1413524" y="3998692"/>
            <a:ext cx="5682300" cy="534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29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17787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OOP 9642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exception.java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exception</a:t>
            </a:r>
            <a:r>
              <a:rPr lang="en" sz="1400" dirty="0">
                <a:solidFill>
                  <a:schemeClr val="accent3"/>
                </a:solidFill>
              </a:rPr>
              <a:t>.class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C0F2B8-126C-9919-E897-49CE9F624103}"/>
              </a:ext>
            </a:extLst>
          </p:cNvPr>
          <p:cNvSpPr/>
          <p:nvPr/>
        </p:nvSpPr>
        <p:spPr>
          <a:xfrm>
            <a:off x="17787" y="0"/>
            <a:ext cx="9126213" cy="4594301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074" name="Picture 2" descr="Java Fundamentals Tutorial: Exceptions | ProTech">
            <a:extLst>
              <a:ext uri="{FF2B5EF4-FFF2-40B4-BE49-F238E27FC236}">
                <a16:creationId xmlns:a16="http://schemas.microsoft.com/office/drawing/2014/main" id="{1E74890B-B474-15D6-D588-C509F8FC5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1" y="108423"/>
            <a:ext cx="7982926" cy="44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8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17787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OOP 9642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exception.java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exception</a:t>
            </a:r>
            <a:r>
              <a:rPr lang="en" sz="1400" dirty="0">
                <a:solidFill>
                  <a:schemeClr val="accent3"/>
                </a:solidFill>
              </a:rPr>
              <a:t>.class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265D37E4-FCC3-42A4-4601-93E44FEBCB09}"/>
              </a:ext>
            </a:extLst>
          </p:cNvPr>
          <p:cNvGrpSpPr/>
          <p:nvPr/>
        </p:nvGrpSpPr>
        <p:grpSpPr>
          <a:xfrm>
            <a:off x="1413522" y="1156778"/>
            <a:ext cx="7556165" cy="3090286"/>
            <a:chOff x="1413522" y="1156778"/>
            <a:chExt cx="7556165" cy="2816784"/>
          </a:xfrm>
        </p:grpSpPr>
        <p:sp>
          <p:nvSpPr>
            <p:cNvPr id="232" name="Google Shape;3941;p31">
              <a:extLst>
                <a:ext uri="{FF2B5EF4-FFF2-40B4-BE49-F238E27FC236}">
                  <a16:creationId xmlns:a16="http://schemas.microsoft.com/office/drawing/2014/main" id="{A1454138-809B-FBD2-4826-4AC31243E562}"/>
                </a:ext>
              </a:extLst>
            </p:cNvPr>
            <p:cNvSpPr txBox="1"/>
            <p:nvPr/>
          </p:nvSpPr>
          <p:spPr>
            <a:xfrm>
              <a:off x="1413523" y="1605842"/>
              <a:ext cx="7556163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This exception is thrown when a reference is made to an ACL (Access Control List) that does not exist.</a:t>
              </a:r>
              <a:endParaRPr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33" name="Google Shape;3942;p31">
              <a:extLst>
                <a:ext uri="{FF2B5EF4-FFF2-40B4-BE49-F238E27FC236}">
                  <a16:creationId xmlns:a16="http://schemas.microsoft.com/office/drawing/2014/main" id="{81561EDD-D0CB-8BBC-358B-80DE30687579}"/>
                </a:ext>
              </a:extLst>
            </p:cNvPr>
            <p:cNvSpPr txBox="1"/>
            <p:nvPr/>
          </p:nvSpPr>
          <p:spPr>
            <a:xfrm>
              <a:off x="2297912" y="1156778"/>
              <a:ext cx="4090696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20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AclNotFoundException</a:t>
              </a:r>
              <a:endParaRPr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34" name="Google Shape;3943;p31">
              <a:extLst>
                <a:ext uri="{FF2B5EF4-FFF2-40B4-BE49-F238E27FC236}">
                  <a16:creationId xmlns:a16="http://schemas.microsoft.com/office/drawing/2014/main" id="{C391C9D2-1563-683F-5EB0-15B4E66A3E11}"/>
                </a:ext>
              </a:extLst>
            </p:cNvPr>
            <p:cNvSpPr txBox="1"/>
            <p:nvPr/>
          </p:nvSpPr>
          <p:spPr>
            <a:xfrm>
              <a:off x="1413524" y="1156778"/>
              <a:ext cx="8844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Code"/>
                  <a:ea typeface="Fira Code"/>
                  <a:cs typeface="Fira Code"/>
                  <a:sym typeface="Fira Code"/>
                </a:rPr>
                <a:t>/01</a:t>
              </a:r>
              <a:endParaRPr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39" name="Google Shape;3948;p31">
              <a:extLst>
                <a:ext uri="{FF2B5EF4-FFF2-40B4-BE49-F238E27FC236}">
                  <a16:creationId xmlns:a16="http://schemas.microsoft.com/office/drawing/2014/main" id="{1A20C212-47E4-B8B4-9228-67F2B31A0094}"/>
                </a:ext>
              </a:extLst>
            </p:cNvPr>
            <p:cNvSpPr txBox="1"/>
            <p:nvPr/>
          </p:nvSpPr>
          <p:spPr>
            <a:xfrm>
              <a:off x="2297912" y="2103703"/>
              <a:ext cx="39322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2000" dirty="0" err="1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rPr>
                <a:t>ActivationException</a:t>
              </a:r>
              <a:endParaRPr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0" name="Google Shape;3949;p31">
              <a:extLst>
                <a:ext uri="{FF2B5EF4-FFF2-40B4-BE49-F238E27FC236}">
                  <a16:creationId xmlns:a16="http://schemas.microsoft.com/office/drawing/2014/main" id="{8D20C6FD-53C9-FB69-716C-E0F1551295E9}"/>
                </a:ext>
              </a:extLst>
            </p:cNvPr>
            <p:cNvSpPr txBox="1"/>
            <p:nvPr/>
          </p:nvSpPr>
          <p:spPr>
            <a:xfrm>
              <a:off x="1413524" y="2103703"/>
              <a:ext cx="8844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Code"/>
                  <a:ea typeface="Fira Code"/>
                  <a:cs typeface="Fira Code"/>
                  <a:sym typeface="Fira Code"/>
                </a:rPr>
                <a:t>/02</a:t>
              </a:r>
              <a:endParaRPr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1" name="Google Shape;3950;p31">
              <a:extLst>
                <a:ext uri="{FF2B5EF4-FFF2-40B4-BE49-F238E27FC236}">
                  <a16:creationId xmlns:a16="http://schemas.microsoft.com/office/drawing/2014/main" id="{BA0E4345-0205-F10C-4AAD-5F2DEA657CF1}"/>
                </a:ext>
              </a:extLst>
            </p:cNvPr>
            <p:cNvSpPr txBox="1"/>
            <p:nvPr/>
          </p:nvSpPr>
          <p:spPr>
            <a:xfrm>
              <a:off x="1453725" y="2563325"/>
              <a:ext cx="7515962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This exception is thrown when activation fails during object deserialization.</a:t>
              </a:r>
              <a:endParaRPr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4" name="Google Shape;3953;p31">
              <a:extLst>
                <a:ext uri="{FF2B5EF4-FFF2-40B4-BE49-F238E27FC236}">
                  <a16:creationId xmlns:a16="http://schemas.microsoft.com/office/drawing/2014/main" id="{9613546A-564E-BEA5-6EE1-E59C18BDF888}"/>
                </a:ext>
              </a:extLst>
            </p:cNvPr>
            <p:cNvSpPr txBox="1"/>
            <p:nvPr/>
          </p:nvSpPr>
          <p:spPr>
            <a:xfrm>
              <a:off x="1413522" y="3498962"/>
              <a:ext cx="7515961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This exception is thrown when an attempt is made to bind an object in the registry to a name that already has an associated binding.</a:t>
              </a:r>
              <a:endParaRPr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5" name="Google Shape;3954;p31">
              <a:extLst>
                <a:ext uri="{FF2B5EF4-FFF2-40B4-BE49-F238E27FC236}">
                  <a16:creationId xmlns:a16="http://schemas.microsoft.com/office/drawing/2014/main" id="{273BFE9A-EFBC-A66F-9F90-FEED883A30DB}"/>
                </a:ext>
              </a:extLst>
            </p:cNvPr>
            <p:cNvSpPr txBox="1"/>
            <p:nvPr/>
          </p:nvSpPr>
          <p:spPr>
            <a:xfrm>
              <a:off x="2297912" y="3050628"/>
              <a:ext cx="4090696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2000" dirty="0" err="1">
                  <a:solidFill>
                    <a:schemeClr val="accent2"/>
                  </a:solidFill>
                  <a:latin typeface="Fira Code"/>
                  <a:ea typeface="Fira Code"/>
                  <a:cs typeface="Fira Code"/>
                  <a:sym typeface="Fira Code"/>
                </a:rPr>
                <a:t>AlreadyBoundException</a:t>
              </a:r>
              <a:endParaRPr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6" name="Google Shape;3955;p31">
              <a:extLst>
                <a:ext uri="{FF2B5EF4-FFF2-40B4-BE49-F238E27FC236}">
                  <a16:creationId xmlns:a16="http://schemas.microsoft.com/office/drawing/2014/main" id="{E140BBB2-A3C2-50C8-A8D2-DDFF583BAD5B}"/>
                </a:ext>
              </a:extLst>
            </p:cNvPr>
            <p:cNvSpPr txBox="1"/>
            <p:nvPr/>
          </p:nvSpPr>
          <p:spPr>
            <a:xfrm>
              <a:off x="1413524" y="3050628"/>
              <a:ext cx="8844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Code"/>
                  <a:ea typeface="Fira Code"/>
                  <a:cs typeface="Fira Code"/>
                  <a:sym typeface="Fira Code"/>
                </a:rPr>
                <a:t>/03</a:t>
              </a:r>
              <a:endParaRPr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53" name="CuadroTexto 252">
            <a:extLst>
              <a:ext uri="{FF2B5EF4-FFF2-40B4-BE49-F238E27FC236}">
                <a16:creationId xmlns:a16="http://schemas.microsoft.com/office/drawing/2014/main" id="{CF53B1F5-D662-9538-76CC-214D3E779C7C}"/>
              </a:ext>
            </a:extLst>
          </p:cNvPr>
          <p:cNvSpPr txBox="1"/>
          <p:nvPr/>
        </p:nvSpPr>
        <p:spPr>
          <a:xfrm>
            <a:off x="1524000" y="667009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Subclasses of Exception class</a:t>
            </a:r>
            <a:endParaRPr lang="es-EC" sz="18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9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17787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OOP 9642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exception.java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exception</a:t>
            </a:r>
            <a:r>
              <a:rPr lang="en" sz="1400" dirty="0">
                <a:solidFill>
                  <a:schemeClr val="accent3"/>
                </a:solidFill>
              </a:rPr>
              <a:t>.class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265D37E4-FCC3-42A4-4601-93E44FEBCB09}"/>
              </a:ext>
            </a:extLst>
          </p:cNvPr>
          <p:cNvGrpSpPr/>
          <p:nvPr/>
        </p:nvGrpSpPr>
        <p:grpSpPr>
          <a:xfrm>
            <a:off x="1413522" y="1156778"/>
            <a:ext cx="7556165" cy="3090286"/>
            <a:chOff x="1413522" y="1156778"/>
            <a:chExt cx="7556165" cy="2816784"/>
          </a:xfrm>
        </p:grpSpPr>
        <p:sp>
          <p:nvSpPr>
            <p:cNvPr id="232" name="Google Shape;3941;p31">
              <a:extLst>
                <a:ext uri="{FF2B5EF4-FFF2-40B4-BE49-F238E27FC236}">
                  <a16:creationId xmlns:a16="http://schemas.microsoft.com/office/drawing/2014/main" id="{A1454138-809B-FBD2-4826-4AC31243E562}"/>
                </a:ext>
              </a:extLst>
            </p:cNvPr>
            <p:cNvSpPr txBox="1"/>
            <p:nvPr/>
          </p:nvSpPr>
          <p:spPr>
            <a:xfrm>
              <a:off x="1413523" y="1605842"/>
              <a:ext cx="7556163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This exception is thrown when the value of an attribute in the directory cannot be interpreted by the directory.</a:t>
              </a:r>
              <a:endParaRPr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33" name="Google Shape;3942;p31">
              <a:extLst>
                <a:ext uri="{FF2B5EF4-FFF2-40B4-BE49-F238E27FC236}">
                  <a16:creationId xmlns:a16="http://schemas.microsoft.com/office/drawing/2014/main" id="{81561EDD-D0CB-8BBC-358B-80DE30687579}"/>
                </a:ext>
              </a:extLst>
            </p:cNvPr>
            <p:cNvSpPr txBox="1"/>
            <p:nvPr/>
          </p:nvSpPr>
          <p:spPr>
            <a:xfrm>
              <a:off x="2297912" y="1156778"/>
              <a:ext cx="6529096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20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BadAttributeValueExpException</a:t>
              </a:r>
              <a:endParaRPr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34" name="Google Shape;3943;p31">
              <a:extLst>
                <a:ext uri="{FF2B5EF4-FFF2-40B4-BE49-F238E27FC236}">
                  <a16:creationId xmlns:a16="http://schemas.microsoft.com/office/drawing/2014/main" id="{C391C9D2-1563-683F-5EB0-15B4E66A3E11}"/>
                </a:ext>
              </a:extLst>
            </p:cNvPr>
            <p:cNvSpPr txBox="1"/>
            <p:nvPr/>
          </p:nvSpPr>
          <p:spPr>
            <a:xfrm>
              <a:off x="1413524" y="1156778"/>
              <a:ext cx="8844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Code"/>
                  <a:ea typeface="Fira Code"/>
                  <a:cs typeface="Fira Code"/>
                  <a:sym typeface="Fira Code"/>
                </a:rPr>
                <a:t>/04</a:t>
              </a:r>
              <a:endParaRPr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39" name="Google Shape;3948;p31">
              <a:extLst>
                <a:ext uri="{FF2B5EF4-FFF2-40B4-BE49-F238E27FC236}">
                  <a16:creationId xmlns:a16="http://schemas.microsoft.com/office/drawing/2014/main" id="{1A20C212-47E4-B8B4-9228-67F2B31A0094}"/>
                </a:ext>
              </a:extLst>
            </p:cNvPr>
            <p:cNvSpPr txBox="1"/>
            <p:nvPr/>
          </p:nvSpPr>
          <p:spPr>
            <a:xfrm>
              <a:off x="2297912" y="2103703"/>
              <a:ext cx="6297448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2000" dirty="0" err="1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rPr>
                <a:t>BadLocationException</a:t>
              </a:r>
              <a:endParaRPr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0" name="Google Shape;3949;p31">
              <a:extLst>
                <a:ext uri="{FF2B5EF4-FFF2-40B4-BE49-F238E27FC236}">
                  <a16:creationId xmlns:a16="http://schemas.microsoft.com/office/drawing/2014/main" id="{8D20C6FD-53C9-FB69-716C-E0F1551295E9}"/>
                </a:ext>
              </a:extLst>
            </p:cNvPr>
            <p:cNvSpPr txBox="1"/>
            <p:nvPr/>
          </p:nvSpPr>
          <p:spPr>
            <a:xfrm>
              <a:off x="1413524" y="2103703"/>
              <a:ext cx="8844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Code"/>
                  <a:ea typeface="Fira Code"/>
                  <a:cs typeface="Fira Code"/>
                  <a:sym typeface="Fira Code"/>
                </a:rPr>
                <a:t>/05</a:t>
              </a:r>
              <a:endParaRPr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1" name="Google Shape;3950;p31">
              <a:extLst>
                <a:ext uri="{FF2B5EF4-FFF2-40B4-BE49-F238E27FC236}">
                  <a16:creationId xmlns:a16="http://schemas.microsoft.com/office/drawing/2014/main" id="{BA0E4345-0205-F10C-4AAD-5F2DEA657CF1}"/>
                </a:ext>
              </a:extLst>
            </p:cNvPr>
            <p:cNvSpPr txBox="1"/>
            <p:nvPr/>
          </p:nvSpPr>
          <p:spPr>
            <a:xfrm>
              <a:off x="1453725" y="2563325"/>
              <a:ext cx="7515962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This exception is thrown when a bad location is accessed in a document.</a:t>
              </a:r>
              <a:endParaRPr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4" name="Google Shape;3953;p31">
              <a:extLst>
                <a:ext uri="{FF2B5EF4-FFF2-40B4-BE49-F238E27FC236}">
                  <a16:creationId xmlns:a16="http://schemas.microsoft.com/office/drawing/2014/main" id="{9613546A-564E-BEA5-6EE1-E59C18BDF888}"/>
                </a:ext>
              </a:extLst>
            </p:cNvPr>
            <p:cNvSpPr txBox="1"/>
            <p:nvPr/>
          </p:nvSpPr>
          <p:spPr>
            <a:xfrm>
              <a:off x="1413522" y="3498962"/>
              <a:ext cx="7515961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This exception indicates one of a variety of certificate problems.</a:t>
              </a:r>
              <a:endParaRPr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5" name="Google Shape;3954;p31">
              <a:extLst>
                <a:ext uri="{FF2B5EF4-FFF2-40B4-BE49-F238E27FC236}">
                  <a16:creationId xmlns:a16="http://schemas.microsoft.com/office/drawing/2014/main" id="{273BFE9A-EFBC-A66F-9F90-FEED883A30DB}"/>
                </a:ext>
              </a:extLst>
            </p:cNvPr>
            <p:cNvSpPr txBox="1"/>
            <p:nvPr/>
          </p:nvSpPr>
          <p:spPr>
            <a:xfrm>
              <a:off x="2297912" y="3050628"/>
              <a:ext cx="6297448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2000" dirty="0" err="1">
                  <a:solidFill>
                    <a:schemeClr val="accent2"/>
                  </a:solidFill>
                  <a:latin typeface="Fira Code"/>
                  <a:ea typeface="Fira Code"/>
                  <a:cs typeface="Fira Code"/>
                  <a:sym typeface="Fira Code"/>
                </a:rPr>
                <a:t>CertificateException</a:t>
              </a:r>
              <a:endParaRPr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6" name="Google Shape;3955;p31">
              <a:extLst>
                <a:ext uri="{FF2B5EF4-FFF2-40B4-BE49-F238E27FC236}">
                  <a16:creationId xmlns:a16="http://schemas.microsoft.com/office/drawing/2014/main" id="{E140BBB2-A3C2-50C8-A8D2-DDFF583BAD5B}"/>
                </a:ext>
              </a:extLst>
            </p:cNvPr>
            <p:cNvSpPr txBox="1"/>
            <p:nvPr/>
          </p:nvSpPr>
          <p:spPr>
            <a:xfrm>
              <a:off x="1413524" y="3050628"/>
              <a:ext cx="8844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Code"/>
                  <a:ea typeface="Fira Code"/>
                  <a:cs typeface="Fira Code"/>
                  <a:sym typeface="Fira Code"/>
                </a:rPr>
                <a:t>/06</a:t>
              </a:r>
              <a:endParaRPr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53" name="CuadroTexto 252">
            <a:extLst>
              <a:ext uri="{FF2B5EF4-FFF2-40B4-BE49-F238E27FC236}">
                <a16:creationId xmlns:a16="http://schemas.microsoft.com/office/drawing/2014/main" id="{CF53B1F5-D662-9538-76CC-214D3E779C7C}"/>
              </a:ext>
            </a:extLst>
          </p:cNvPr>
          <p:cNvSpPr txBox="1"/>
          <p:nvPr/>
        </p:nvSpPr>
        <p:spPr>
          <a:xfrm>
            <a:off x="1524000" y="667009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Subclasses of Exception class</a:t>
            </a:r>
            <a:endParaRPr lang="es-EC" sz="18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5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17787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OOP 9642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exception.java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exception</a:t>
            </a:r>
            <a:r>
              <a:rPr lang="en" sz="1400" dirty="0">
                <a:solidFill>
                  <a:schemeClr val="accent3"/>
                </a:solidFill>
              </a:rPr>
              <a:t>.class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265D37E4-FCC3-42A4-4601-93E44FEBCB09}"/>
              </a:ext>
            </a:extLst>
          </p:cNvPr>
          <p:cNvGrpSpPr/>
          <p:nvPr/>
        </p:nvGrpSpPr>
        <p:grpSpPr>
          <a:xfrm>
            <a:off x="1413522" y="1132394"/>
            <a:ext cx="7556165" cy="2663569"/>
            <a:chOff x="1413522" y="1134552"/>
            <a:chExt cx="7556165" cy="2427832"/>
          </a:xfrm>
        </p:grpSpPr>
        <p:sp>
          <p:nvSpPr>
            <p:cNvPr id="232" name="Google Shape;3941;p31">
              <a:extLst>
                <a:ext uri="{FF2B5EF4-FFF2-40B4-BE49-F238E27FC236}">
                  <a16:creationId xmlns:a16="http://schemas.microsoft.com/office/drawing/2014/main" id="{A1454138-809B-FBD2-4826-4AC31243E562}"/>
                </a:ext>
              </a:extLst>
            </p:cNvPr>
            <p:cNvSpPr txBox="1"/>
            <p:nvPr/>
          </p:nvSpPr>
          <p:spPr>
            <a:xfrm>
              <a:off x="1413523" y="1494712"/>
              <a:ext cx="7556163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 Signals that an Input/Output exception of some sort has occurred.</a:t>
              </a:r>
              <a:endParaRPr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33" name="Google Shape;3942;p31">
              <a:extLst>
                <a:ext uri="{FF2B5EF4-FFF2-40B4-BE49-F238E27FC236}">
                  <a16:creationId xmlns:a16="http://schemas.microsoft.com/office/drawing/2014/main" id="{81561EDD-D0CB-8BBC-358B-80DE30687579}"/>
                </a:ext>
              </a:extLst>
            </p:cNvPr>
            <p:cNvSpPr txBox="1"/>
            <p:nvPr/>
          </p:nvSpPr>
          <p:spPr>
            <a:xfrm>
              <a:off x="2297912" y="1134552"/>
              <a:ext cx="6529096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20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IOException</a:t>
              </a:r>
              <a:endParaRPr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34" name="Google Shape;3943;p31">
              <a:extLst>
                <a:ext uri="{FF2B5EF4-FFF2-40B4-BE49-F238E27FC236}">
                  <a16:creationId xmlns:a16="http://schemas.microsoft.com/office/drawing/2014/main" id="{C391C9D2-1563-683F-5EB0-15B4E66A3E11}"/>
                </a:ext>
              </a:extLst>
            </p:cNvPr>
            <p:cNvSpPr txBox="1"/>
            <p:nvPr/>
          </p:nvSpPr>
          <p:spPr>
            <a:xfrm>
              <a:off x="1413524" y="1156778"/>
              <a:ext cx="8844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Code"/>
                  <a:ea typeface="Fira Code"/>
                  <a:cs typeface="Fira Code"/>
                  <a:sym typeface="Fira Code"/>
                </a:rPr>
                <a:t>/07</a:t>
              </a:r>
              <a:endParaRPr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39" name="Google Shape;3948;p31">
              <a:extLst>
                <a:ext uri="{FF2B5EF4-FFF2-40B4-BE49-F238E27FC236}">
                  <a16:creationId xmlns:a16="http://schemas.microsoft.com/office/drawing/2014/main" id="{1A20C212-47E4-B8B4-9228-67F2B31A0094}"/>
                </a:ext>
              </a:extLst>
            </p:cNvPr>
            <p:cNvSpPr txBox="1"/>
            <p:nvPr/>
          </p:nvSpPr>
          <p:spPr>
            <a:xfrm>
              <a:off x="2297912" y="1836991"/>
              <a:ext cx="6297448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2000" dirty="0" err="1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rPr>
                <a:t>IllegalClassFormatException</a:t>
              </a:r>
              <a:endParaRPr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0" name="Google Shape;3949;p31">
              <a:extLst>
                <a:ext uri="{FF2B5EF4-FFF2-40B4-BE49-F238E27FC236}">
                  <a16:creationId xmlns:a16="http://schemas.microsoft.com/office/drawing/2014/main" id="{8D20C6FD-53C9-FB69-716C-E0F1551295E9}"/>
                </a:ext>
              </a:extLst>
            </p:cNvPr>
            <p:cNvSpPr txBox="1"/>
            <p:nvPr/>
          </p:nvSpPr>
          <p:spPr>
            <a:xfrm>
              <a:off x="1413524" y="1836991"/>
              <a:ext cx="8844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Code"/>
                  <a:ea typeface="Fira Code"/>
                  <a:cs typeface="Fira Code"/>
                  <a:sym typeface="Fira Code"/>
                </a:rPr>
                <a:t>/08</a:t>
              </a:r>
              <a:endParaRPr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1" name="Google Shape;3950;p31">
              <a:extLst>
                <a:ext uri="{FF2B5EF4-FFF2-40B4-BE49-F238E27FC236}">
                  <a16:creationId xmlns:a16="http://schemas.microsoft.com/office/drawing/2014/main" id="{BA0E4345-0205-F10C-4AAD-5F2DEA657CF1}"/>
                </a:ext>
              </a:extLst>
            </p:cNvPr>
            <p:cNvSpPr txBox="1"/>
            <p:nvPr/>
          </p:nvSpPr>
          <p:spPr>
            <a:xfrm>
              <a:off x="1453725" y="2274387"/>
              <a:ext cx="7515962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This exception indicates that there was an error while reading or parsing a class file.</a:t>
              </a:r>
            </a:p>
          </p:txBody>
        </p:sp>
        <p:sp>
          <p:nvSpPr>
            <p:cNvPr id="244" name="Google Shape;3953;p31">
              <a:extLst>
                <a:ext uri="{FF2B5EF4-FFF2-40B4-BE49-F238E27FC236}">
                  <a16:creationId xmlns:a16="http://schemas.microsoft.com/office/drawing/2014/main" id="{9613546A-564E-BEA5-6EE1-E59C18BDF888}"/>
                </a:ext>
              </a:extLst>
            </p:cNvPr>
            <p:cNvSpPr txBox="1"/>
            <p:nvPr/>
          </p:nvSpPr>
          <p:spPr>
            <a:xfrm>
              <a:off x="1413522" y="3087784"/>
              <a:ext cx="7515961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Is a type of exception that occurs at the time of execution.</a:t>
              </a:r>
              <a:endParaRPr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5" name="Google Shape;3954;p31">
              <a:extLst>
                <a:ext uri="{FF2B5EF4-FFF2-40B4-BE49-F238E27FC236}">
                  <a16:creationId xmlns:a16="http://schemas.microsoft.com/office/drawing/2014/main" id="{273BFE9A-EFBC-A66F-9F90-FEED883A30DB}"/>
                </a:ext>
              </a:extLst>
            </p:cNvPr>
            <p:cNvSpPr txBox="1"/>
            <p:nvPr/>
          </p:nvSpPr>
          <p:spPr>
            <a:xfrm>
              <a:off x="2297912" y="2728351"/>
              <a:ext cx="6297448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2000" dirty="0" err="1">
                  <a:solidFill>
                    <a:schemeClr val="accent2"/>
                  </a:solidFill>
                  <a:latin typeface="Fira Code"/>
                  <a:ea typeface="Fira Code"/>
                  <a:cs typeface="Fira Code"/>
                  <a:sym typeface="Fira Code"/>
                </a:rPr>
                <a:t>RuntimeException</a:t>
              </a:r>
              <a:endParaRPr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46" name="Google Shape;3955;p31">
              <a:extLst>
                <a:ext uri="{FF2B5EF4-FFF2-40B4-BE49-F238E27FC236}">
                  <a16:creationId xmlns:a16="http://schemas.microsoft.com/office/drawing/2014/main" id="{E140BBB2-A3C2-50C8-A8D2-DDFF583BAD5B}"/>
                </a:ext>
              </a:extLst>
            </p:cNvPr>
            <p:cNvSpPr txBox="1"/>
            <p:nvPr/>
          </p:nvSpPr>
          <p:spPr>
            <a:xfrm>
              <a:off x="1413524" y="2728351"/>
              <a:ext cx="8844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Code"/>
                  <a:ea typeface="Fira Code"/>
                  <a:cs typeface="Fira Code"/>
                  <a:sym typeface="Fira Code"/>
                </a:rPr>
                <a:t>/09</a:t>
              </a:r>
              <a:endParaRPr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53" name="CuadroTexto 252">
            <a:extLst>
              <a:ext uri="{FF2B5EF4-FFF2-40B4-BE49-F238E27FC236}">
                <a16:creationId xmlns:a16="http://schemas.microsoft.com/office/drawing/2014/main" id="{CF53B1F5-D662-9538-76CC-214D3E779C7C}"/>
              </a:ext>
            </a:extLst>
          </p:cNvPr>
          <p:cNvSpPr txBox="1"/>
          <p:nvPr/>
        </p:nvSpPr>
        <p:spPr>
          <a:xfrm>
            <a:off x="1524000" y="667009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Subclasses of Exception class</a:t>
            </a:r>
            <a:endParaRPr lang="es-EC" sz="18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Google Shape;3955;p31">
            <a:extLst>
              <a:ext uri="{FF2B5EF4-FFF2-40B4-BE49-F238E27FC236}">
                <a16:creationId xmlns:a16="http://schemas.microsoft.com/office/drawing/2014/main" id="{2C92EE91-0475-6EE8-44EB-D47140161CA5}"/>
              </a:ext>
            </a:extLst>
          </p:cNvPr>
          <p:cNvSpPr txBox="1"/>
          <p:nvPr/>
        </p:nvSpPr>
        <p:spPr>
          <a:xfrm>
            <a:off x="1453725" y="3692108"/>
            <a:ext cx="884400" cy="52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/10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" name="Google Shape;3942;p31">
            <a:extLst>
              <a:ext uri="{FF2B5EF4-FFF2-40B4-BE49-F238E27FC236}">
                <a16:creationId xmlns:a16="http://schemas.microsoft.com/office/drawing/2014/main" id="{3FC66713-B1AD-03FA-B8A2-1ECA3AC46AD8}"/>
              </a:ext>
            </a:extLst>
          </p:cNvPr>
          <p:cNvSpPr txBox="1"/>
          <p:nvPr/>
        </p:nvSpPr>
        <p:spPr>
          <a:xfrm>
            <a:off x="2297912" y="3641036"/>
            <a:ext cx="6529096" cy="52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IndexOutOfBoundsException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" name="Google Shape;3953;p31">
            <a:extLst>
              <a:ext uri="{FF2B5EF4-FFF2-40B4-BE49-F238E27FC236}">
                <a16:creationId xmlns:a16="http://schemas.microsoft.com/office/drawing/2014/main" id="{0BFFAEA8-3D34-F752-B7E5-72775054067A}"/>
              </a:ext>
            </a:extLst>
          </p:cNvPr>
          <p:cNvSpPr txBox="1"/>
          <p:nvPr/>
        </p:nvSpPr>
        <p:spPr>
          <a:xfrm>
            <a:off x="1453725" y="4079944"/>
            <a:ext cx="7515961" cy="52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-US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It is thrown when an array or vector has been accessed with an illegal index.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91737028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Presentación en pantalla (16:9)</PresentationFormat>
  <Paragraphs>64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Fira Code</vt:lpstr>
      <vt:lpstr>Arial</vt:lpstr>
      <vt:lpstr>Programming Language Workshop for Beginners by Slidesgo</vt:lpstr>
      <vt:lpstr>Exception.Classes {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Exception.Classes {</dc:title>
  <cp:lastModifiedBy>Joan Cobeña</cp:lastModifiedBy>
  <cp:revision>1</cp:revision>
  <dcterms:modified xsi:type="dcterms:W3CDTF">2023-06-19T04:10:49Z</dcterms:modified>
</cp:coreProperties>
</file>