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21386800"/>
  <p:notesSz cx="6858000" cy="9144000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1224" y="-66"/>
      </p:cViewPr>
      <p:guideLst>
        <p:guide orient="horz" pos="6736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6643771"/>
            <a:ext cx="25737979" cy="45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12119186"/>
            <a:ext cx="21195983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7557-49AE-4534-92C7-A7C23A90E653}" type="datetimeFigureOut">
              <a:rPr lang="en-CA" smtClean="0"/>
              <a:t>29/01/2016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D15-4CF7-4EDF-8E42-1B6EF779DC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16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7557-49AE-4534-92C7-A7C23A90E653}" type="datetimeFigureOut">
              <a:rPr lang="en-CA" smtClean="0"/>
              <a:t>29/01/2016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D15-4CF7-4EDF-8E42-1B6EF779DC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29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2673351"/>
            <a:ext cx="22557528" cy="56902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2673351"/>
            <a:ext cx="67178439" cy="56902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7557-49AE-4534-92C7-A7C23A90E653}" type="datetimeFigureOut">
              <a:rPr lang="en-CA" smtClean="0"/>
              <a:t>29/01/2016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D15-4CF7-4EDF-8E42-1B6EF779DC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06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7557-49AE-4534-92C7-A7C23A90E653}" type="datetimeFigureOut">
              <a:rPr lang="en-CA" smtClean="0"/>
              <a:t>29/01/2016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D15-4CF7-4EDF-8E42-1B6EF779DC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276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13743001"/>
            <a:ext cx="25737979" cy="424765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9064640"/>
            <a:ext cx="25737979" cy="467836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7557-49AE-4534-92C7-A7C23A90E653}" type="datetimeFigureOut">
              <a:rPr lang="en-CA" smtClean="0"/>
              <a:t>29/01/2016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D15-4CF7-4EDF-8E42-1B6EF779DC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097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15559889"/>
            <a:ext cx="44867985" cy="44016211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15559889"/>
            <a:ext cx="44867982" cy="44016211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7557-49AE-4534-92C7-A7C23A90E653}" type="datetimeFigureOut">
              <a:rPr lang="en-CA" smtClean="0"/>
              <a:t>29/01/2016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D15-4CF7-4EDF-8E42-1B6EF779DC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208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4787278"/>
            <a:ext cx="13378914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6782388"/>
            <a:ext cx="13378914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4787278"/>
            <a:ext cx="13384170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6782388"/>
            <a:ext cx="13384170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7557-49AE-4534-92C7-A7C23A90E653}" type="datetimeFigureOut">
              <a:rPr lang="en-CA" smtClean="0"/>
              <a:t>29/01/2016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D15-4CF7-4EDF-8E42-1B6EF779DC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15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7557-49AE-4534-92C7-A7C23A90E653}" type="datetimeFigureOut">
              <a:rPr lang="en-CA" smtClean="0"/>
              <a:t>29/01/2016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D15-4CF7-4EDF-8E42-1B6EF779DC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66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7557-49AE-4534-92C7-A7C23A90E653}" type="datetimeFigureOut">
              <a:rPr lang="en-CA" smtClean="0"/>
              <a:t>29/01/2016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D15-4CF7-4EDF-8E42-1B6EF779DC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69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851512"/>
            <a:ext cx="9961903" cy="36238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851513"/>
            <a:ext cx="16927347" cy="1825304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4475387"/>
            <a:ext cx="9961903" cy="1462916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7557-49AE-4534-92C7-A7C23A90E653}" type="datetimeFigureOut">
              <a:rPr lang="en-CA" smtClean="0"/>
              <a:t>29/01/2016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D15-4CF7-4EDF-8E42-1B6EF779DC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18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14970760"/>
            <a:ext cx="18167985" cy="176738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1910950"/>
            <a:ext cx="18167985" cy="12832080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16738143"/>
            <a:ext cx="18167985" cy="250997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7557-49AE-4534-92C7-A7C23A90E653}" type="datetimeFigureOut">
              <a:rPr lang="en-CA" smtClean="0"/>
              <a:t>29/01/2016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D15-4CF7-4EDF-8E42-1B6EF779DC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71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4990255"/>
            <a:ext cx="27251978" cy="14114299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19822397"/>
            <a:ext cx="7065328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7557-49AE-4534-92C7-A7C23A90E653}" type="datetimeFigureOut">
              <a:rPr lang="en-CA" smtClean="0"/>
              <a:t>29/01/2016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19822397"/>
            <a:ext cx="9588659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19822397"/>
            <a:ext cx="7065328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FD15-4CF7-4EDF-8E42-1B6EF779DC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03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3"/>
          <p:cNvSpPr/>
          <p:nvPr/>
        </p:nvSpPr>
        <p:spPr>
          <a:xfrm>
            <a:off x="5070954" y="4732400"/>
            <a:ext cx="2955870" cy="710709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Input:</a:t>
            </a:r>
          </a:p>
          <a:p>
            <a:pPr algn="ctr"/>
            <a:r>
              <a:rPr lang="en-CA" dirty="0"/>
              <a:t>Uniprot ID + mutation(s)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4916273" y="5787066"/>
            <a:ext cx="3265200" cy="1944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1. </a:t>
            </a:r>
          </a:p>
          <a:p>
            <a:pPr algn="ctr"/>
            <a:r>
              <a:rPr lang="en-CA" dirty="0"/>
              <a:t>Do we have a </a:t>
            </a:r>
            <a:r>
              <a:rPr lang="en-CA" dirty="0" err="1"/>
              <a:t>Provean</a:t>
            </a:r>
            <a:r>
              <a:rPr lang="en-CA" dirty="0"/>
              <a:t> MSA for this protein?</a:t>
            </a: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6548872" y="5443100"/>
            <a:ext cx="18" cy="343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Flowchart: Process 6"/>
          <p:cNvSpPr/>
          <p:nvPr/>
        </p:nvSpPr>
        <p:spPr>
          <a:xfrm>
            <a:off x="8789794" y="6099272"/>
            <a:ext cx="2524620" cy="131958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dirty="0"/>
              <a:t>Run </a:t>
            </a:r>
            <a:r>
              <a:rPr lang="en-CA" sz="1600" dirty="0" err="1"/>
              <a:t>Provean</a:t>
            </a:r>
            <a:r>
              <a:rPr lang="en-CA" sz="1600" dirty="0"/>
              <a:t> to construct a multiple sequence alignment for the specified protein.</a:t>
            </a:r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8181477" y="6759064"/>
            <a:ext cx="6083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Flowchart: Decision 8"/>
          <p:cNvSpPr/>
          <p:nvPr/>
        </p:nvSpPr>
        <p:spPr>
          <a:xfrm>
            <a:off x="4916273" y="8030691"/>
            <a:ext cx="3265200" cy="19442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2. </a:t>
            </a:r>
          </a:p>
          <a:p>
            <a:pPr algn="ctr"/>
            <a:r>
              <a:rPr lang="en-CA" dirty="0"/>
              <a:t>Do we have homology models for all domains in this protein?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8789794" y="8342193"/>
            <a:ext cx="2524620" cy="1321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800" dirty="0"/>
              <a:t>Run Modeller to create homology models for all domains in this protein.</a:t>
            </a:r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8181477" y="9002790"/>
            <a:ext cx="6083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Flowchart: Decision 11"/>
          <p:cNvSpPr/>
          <p:nvPr/>
        </p:nvSpPr>
        <p:spPr>
          <a:xfrm>
            <a:off x="4916275" y="10274524"/>
            <a:ext cx="3265237" cy="19442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3. </a:t>
            </a:r>
          </a:p>
          <a:p>
            <a:pPr algn="ctr"/>
            <a:r>
              <a:rPr lang="en-CA" dirty="0"/>
              <a:t>Do we have homology models for all interactions involving this protein?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7777847" y="9341155"/>
            <a:ext cx="497958" cy="470485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DB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4916275" y="12518357"/>
            <a:ext cx="3265237" cy="19442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4.</a:t>
            </a:r>
          </a:p>
          <a:p>
            <a:pPr algn="ctr"/>
            <a:r>
              <a:rPr lang="en-CA" dirty="0"/>
              <a:t>Does the specified mutation fall inside a domains for which we have a structural template?</a:t>
            </a:r>
          </a:p>
        </p:txBody>
      </p:sp>
      <p:sp>
        <p:nvSpPr>
          <p:cNvPr id="15" name="Flowchart: Terminator 14"/>
          <p:cNvSpPr/>
          <p:nvPr/>
        </p:nvSpPr>
        <p:spPr>
          <a:xfrm>
            <a:off x="8867673" y="13040806"/>
            <a:ext cx="2368871" cy="8992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Return None.</a:t>
            </a:r>
          </a:p>
          <a:p>
            <a:pPr algn="ctr"/>
            <a:r>
              <a:rPr lang="en-CA" dirty="0"/>
              <a:t>ELASPIC only works for mutations that fall inside domains.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7777847" y="11635790"/>
            <a:ext cx="497958" cy="48885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DB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7777847" y="16105961"/>
            <a:ext cx="497958" cy="47984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DB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8789794" y="10586026"/>
            <a:ext cx="2524620" cy="1321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Run Modeller to create homology models of all pairs of domains mediating interactions involving this protein.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8789794" y="14804142"/>
            <a:ext cx="2524620" cy="18603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Run </a:t>
            </a:r>
            <a:r>
              <a:rPr lang="en-CA" dirty="0" err="1"/>
              <a:t>FoldX</a:t>
            </a:r>
            <a:r>
              <a:rPr lang="en-CA" dirty="0"/>
              <a:t> and other programs and internal scripts to calculate all the features required by the machine learning classifier. Run the classifier to predict a value of ∆∆G for every mutation and every domain / domain pair.</a:t>
            </a:r>
          </a:p>
        </p:txBody>
      </p:sp>
      <p:sp>
        <p:nvSpPr>
          <p:cNvPr id="20" name="Flowchart: Decision 19"/>
          <p:cNvSpPr/>
          <p:nvPr/>
        </p:nvSpPr>
        <p:spPr>
          <a:xfrm>
            <a:off x="4916275" y="14762192"/>
            <a:ext cx="3265237" cy="19442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5.</a:t>
            </a:r>
          </a:p>
          <a:p>
            <a:pPr algn="ctr"/>
            <a:r>
              <a:rPr lang="en-CA" dirty="0"/>
              <a:t>Have the features and ∆∆G values been calculated for the specified mutation(s)?</a:t>
            </a:r>
          </a:p>
        </p:txBody>
      </p:sp>
      <p:sp>
        <p:nvSpPr>
          <p:cNvPr id="21" name="Flowchart: Terminator 20"/>
          <p:cNvSpPr/>
          <p:nvPr/>
        </p:nvSpPr>
        <p:spPr>
          <a:xfrm>
            <a:off x="4896744" y="17135398"/>
            <a:ext cx="3284728" cy="105311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Success!</a:t>
            </a:r>
          </a:p>
          <a:p>
            <a:pPr algn="ctr"/>
            <a:r>
              <a:rPr lang="en-CA" dirty="0"/>
              <a:t>Return the predicted ∆∆G caused by the mutation for all domains and domain-domain interactions</a:t>
            </a:r>
          </a:p>
        </p:txBody>
      </p:sp>
      <p:cxnSp>
        <p:nvCxnSpPr>
          <p:cNvPr id="22" name="Straight Arrow Connector 21"/>
          <p:cNvCxnSpPr>
            <a:stCxn id="5" idx="2"/>
            <a:endCxn id="9" idx="0"/>
          </p:cNvCxnSpPr>
          <p:nvPr/>
        </p:nvCxnSpPr>
        <p:spPr>
          <a:xfrm>
            <a:off x="6548871" y="7731066"/>
            <a:ext cx="0" cy="299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6548877" y="9974899"/>
            <a:ext cx="19" cy="299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>
            <a:stCxn id="12" idx="2"/>
            <a:endCxn id="14" idx="0"/>
          </p:cNvCxnSpPr>
          <p:nvPr/>
        </p:nvCxnSpPr>
        <p:spPr>
          <a:xfrm>
            <a:off x="6548890" y="12218733"/>
            <a:ext cx="0" cy="299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14" idx="2"/>
            <a:endCxn id="20" idx="0"/>
          </p:cNvCxnSpPr>
          <p:nvPr/>
        </p:nvCxnSpPr>
        <p:spPr>
          <a:xfrm>
            <a:off x="6548890" y="14462566"/>
            <a:ext cx="0" cy="299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20" idx="2"/>
            <a:endCxn id="21" idx="0"/>
          </p:cNvCxnSpPr>
          <p:nvPr/>
        </p:nvCxnSpPr>
        <p:spPr>
          <a:xfrm flipH="1">
            <a:off x="6539113" y="16706398"/>
            <a:ext cx="9783" cy="429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20" idx="3"/>
            <a:endCxn id="19" idx="1"/>
          </p:cNvCxnSpPr>
          <p:nvPr/>
        </p:nvCxnSpPr>
        <p:spPr>
          <a:xfrm flipV="1">
            <a:off x="8181509" y="15734299"/>
            <a:ext cx="60828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Elbow Connector 27"/>
          <p:cNvCxnSpPr>
            <a:stCxn id="19" idx="2"/>
          </p:cNvCxnSpPr>
          <p:nvPr/>
        </p:nvCxnSpPr>
        <p:spPr>
          <a:xfrm rot="5400000">
            <a:off x="8222533" y="14990798"/>
            <a:ext cx="155926" cy="35032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Flowchart: Magnetic Disk 28"/>
          <p:cNvSpPr/>
          <p:nvPr/>
        </p:nvSpPr>
        <p:spPr>
          <a:xfrm>
            <a:off x="7777847" y="7068794"/>
            <a:ext cx="497958" cy="470485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DB</a:t>
            </a:r>
          </a:p>
        </p:txBody>
      </p:sp>
      <p:cxnSp>
        <p:nvCxnSpPr>
          <p:cNvPr id="30" name="Elbow Connector 29"/>
          <p:cNvCxnSpPr>
            <a:stCxn id="7" idx="2"/>
          </p:cNvCxnSpPr>
          <p:nvPr/>
        </p:nvCxnSpPr>
        <p:spPr>
          <a:xfrm rot="5400000">
            <a:off x="8100243" y="5867512"/>
            <a:ext cx="400508" cy="35032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Elbow Connector 30"/>
          <p:cNvCxnSpPr>
            <a:stCxn id="10" idx="2"/>
          </p:cNvCxnSpPr>
          <p:nvPr/>
        </p:nvCxnSpPr>
        <p:spPr>
          <a:xfrm rot="5400000">
            <a:off x="8101500" y="8101008"/>
            <a:ext cx="388223" cy="35129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Elbow Connector 31"/>
          <p:cNvCxnSpPr>
            <a:stCxn id="18" idx="2"/>
          </p:cNvCxnSpPr>
          <p:nvPr/>
        </p:nvCxnSpPr>
        <p:spPr>
          <a:xfrm rot="5400000">
            <a:off x="8112186" y="10343938"/>
            <a:ext cx="376637" cy="35032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12" idx="3"/>
            <a:endCxn id="18" idx="1"/>
          </p:cNvCxnSpPr>
          <p:nvPr/>
        </p:nvCxnSpPr>
        <p:spPr>
          <a:xfrm>
            <a:off x="8181509" y="11246623"/>
            <a:ext cx="608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TextBox 355"/>
          <p:cNvSpPr txBox="1"/>
          <p:nvPr/>
        </p:nvSpPr>
        <p:spPr>
          <a:xfrm>
            <a:off x="6076098" y="7707524"/>
            <a:ext cx="446954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yes</a:t>
            </a:r>
          </a:p>
        </p:txBody>
      </p:sp>
      <p:sp>
        <p:nvSpPr>
          <p:cNvPr id="35" name="TextBox 356"/>
          <p:cNvSpPr txBox="1"/>
          <p:nvPr/>
        </p:nvSpPr>
        <p:spPr>
          <a:xfrm>
            <a:off x="6076098" y="9951357"/>
            <a:ext cx="446954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yes</a:t>
            </a:r>
          </a:p>
        </p:txBody>
      </p:sp>
      <p:sp>
        <p:nvSpPr>
          <p:cNvPr id="36" name="TextBox 357"/>
          <p:cNvSpPr txBox="1"/>
          <p:nvPr/>
        </p:nvSpPr>
        <p:spPr>
          <a:xfrm>
            <a:off x="6076098" y="12195191"/>
            <a:ext cx="446954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yes</a:t>
            </a:r>
          </a:p>
        </p:txBody>
      </p:sp>
      <p:sp>
        <p:nvSpPr>
          <p:cNvPr id="37" name="TextBox 358"/>
          <p:cNvSpPr txBox="1"/>
          <p:nvPr/>
        </p:nvSpPr>
        <p:spPr>
          <a:xfrm>
            <a:off x="6076098" y="14434992"/>
            <a:ext cx="446954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yes</a:t>
            </a:r>
          </a:p>
        </p:txBody>
      </p:sp>
      <p:sp>
        <p:nvSpPr>
          <p:cNvPr id="38" name="TextBox 359"/>
          <p:cNvSpPr txBox="1"/>
          <p:nvPr/>
        </p:nvSpPr>
        <p:spPr>
          <a:xfrm>
            <a:off x="6076098" y="16706406"/>
            <a:ext cx="446954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yes</a:t>
            </a:r>
          </a:p>
        </p:txBody>
      </p:sp>
      <p:sp>
        <p:nvSpPr>
          <p:cNvPr id="39" name="TextBox 360"/>
          <p:cNvSpPr txBox="1"/>
          <p:nvPr/>
        </p:nvSpPr>
        <p:spPr>
          <a:xfrm>
            <a:off x="8218085" y="6451220"/>
            <a:ext cx="391426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no</a:t>
            </a:r>
          </a:p>
        </p:txBody>
      </p:sp>
      <p:sp>
        <p:nvSpPr>
          <p:cNvPr id="40" name="TextBox 361"/>
          <p:cNvSpPr txBox="1"/>
          <p:nvPr/>
        </p:nvSpPr>
        <p:spPr>
          <a:xfrm>
            <a:off x="8218085" y="8706432"/>
            <a:ext cx="391426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no</a:t>
            </a:r>
          </a:p>
        </p:txBody>
      </p:sp>
      <p:sp>
        <p:nvSpPr>
          <p:cNvPr id="41" name="TextBox 362"/>
          <p:cNvSpPr txBox="1"/>
          <p:nvPr/>
        </p:nvSpPr>
        <p:spPr>
          <a:xfrm>
            <a:off x="8218085" y="10946429"/>
            <a:ext cx="391426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no</a:t>
            </a:r>
          </a:p>
        </p:txBody>
      </p:sp>
      <p:sp>
        <p:nvSpPr>
          <p:cNvPr id="42" name="TextBox 363"/>
          <p:cNvSpPr txBox="1"/>
          <p:nvPr/>
        </p:nvSpPr>
        <p:spPr>
          <a:xfrm>
            <a:off x="8218085" y="15434098"/>
            <a:ext cx="391426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no</a:t>
            </a:r>
          </a:p>
        </p:txBody>
      </p:sp>
      <p:cxnSp>
        <p:nvCxnSpPr>
          <p:cNvPr id="43" name="Straight Arrow Connector 42"/>
          <p:cNvCxnSpPr>
            <a:stCxn id="14" idx="3"/>
            <a:endCxn id="15" idx="1"/>
          </p:cNvCxnSpPr>
          <p:nvPr/>
        </p:nvCxnSpPr>
        <p:spPr>
          <a:xfrm flipV="1">
            <a:off x="8181513" y="13490464"/>
            <a:ext cx="68615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2"/>
          <p:cNvSpPr txBox="1"/>
          <p:nvPr/>
        </p:nvSpPr>
        <p:spPr>
          <a:xfrm>
            <a:off x="8218085" y="13167299"/>
            <a:ext cx="391426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no</a:t>
            </a:r>
          </a:p>
        </p:txBody>
      </p:sp>
      <p:sp>
        <p:nvSpPr>
          <p:cNvPr id="45" name="TextBox 32"/>
          <p:cNvSpPr txBox="1"/>
          <p:nvPr/>
        </p:nvSpPr>
        <p:spPr>
          <a:xfrm>
            <a:off x="6631944" y="3675427"/>
            <a:ext cx="3707385" cy="645203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600" b="1" dirty="0"/>
              <a:t>Database Pipeline </a:t>
            </a:r>
          </a:p>
        </p:txBody>
      </p:sp>
    </p:spTree>
    <p:extLst>
      <p:ext uri="{BB962C8B-B14F-4D97-AF65-F5344CB8AC3E}">
        <p14:creationId xmlns:p14="http://schemas.microsoft.com/office/powerpoint/2010/main" val="50210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210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strokach</dc:creator>
  <cp:lastModifiedBy>strokach</cp:lastModifiedBy>
  <cp:revision>1</cp:revision>
  <dcterms:created xsi:type="dcterms:W3CDTF">2016-01-29T21:40:39Z</dcterms:created>
  <dcterms:modified xsi:type="dcterms:W3CDTF">2016-01-29T21:42:53Z</dcterms:modified>
</cp:coreProperties>
</file>