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21386800"/>
  <p:notesSz cx="6858000" cy="9144000"/>
  <p:defaultTextStyle>
    <a:defPPr>
      <a:defRPr lang="en-US"/>
    </a:defPPr>
    <a:lvl1pPr marL="0" algn="l" defTabSz="287981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39906" algn="l" defTabSz="287981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79812" algn="l" defTabSz="287981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319718" algn="l" defTabSz="287981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759627" algn="l" defTabSz="287981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199533" algn="l" defTabSz="287981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639439" algn="l" defTabSz="287981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0079345" algn="l" defTabSz="287981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519251" algn="l" defTabSz="287981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16" y="-72"/>
      </p:cViewPr>
      <p:guideLst>
        <p:guide orient="horz" pos="6736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6643775"/>
            <a:ext cx="25737979" cy="45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9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9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9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79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19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2A0-E362-4FCD-BA05-5356B0ABBD4A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566-C682-4C1B-A53F-920795567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28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2A0-E362-4FCD-BA05-5356B0ABBD4A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566-C682-4C1B-A53F-920795567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6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5054" y="1797089"/>
            <a:ext cx="21458829" cy="383229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8046" y="1797089"/>
            <a:ext cx="63882336" cy="383229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2A0-E362-4FCD-BA05-5356B0ABBD4A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566-C682-4C1B-A53F-920795567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3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2A0-E362-4FCD-BA05-5356B0ABBD4A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566-C682-4C1B-A53F-920795567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28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13743004"/>
            <a:ext cx="25737979" cy="4247656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9064644"/>
            <a:ext cx="25737979" cy="4678361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990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981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1971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5962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9953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3943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79345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19251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2A0-E362-4FCD-BA05-5356B0ABBD4A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566-C682-4C1B-A53F-920795567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74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051" y="10480524"/>
            <a:ext cx="42670582" cy="29639529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3294" y="10480524"/>
            <a:ext cx="42670585" cy="29639529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2A0-E362-4FCD-BA05-5356B0ABBD4A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566-C682-4C1B-A53F-920795567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42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4787279"/>
            <a:ext cx="13378914" cy="1995109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39906" indent="0">
              <a:buNone/>
              <a:defRPr sz="6300" b="1"/>
            </a:lvl2pPr>
            <a:lvl3pPr marL="2879812" indent="0">
              <a:buNone/>
              <a:defRPr sz="5700" b="1"/>
            </a:lvl3pPr>
            <a:lvl4pPr marL="4319718" indent="0">
              <a:buNone/>
              <a:defRPr sz="5000" b="1"/>
            </a:lvl4pPr>
            <a:lvl5pPr marL="5759627" indent="0">
              <a:buNone/>
              <a:defRPr sz="5000" b="1"/>
            </a:lvl5pPr>
            <a:lvl6pPr marL="7199533" indent="0">
              <a:buNone/>
              <a:defRPr sz="5000" b="1"/>
            </a:lvl6pPr>
            <a:lvl7pPr marL="8639439" indent="0">
              <a:buNone/>
              <a:defRPr sz="5000" b="1"/>
            </a:lvl7pPr>
            <a:lvl8pPr marL="10079345" indent="0">
              <a:buNone/>
              <a:defRPr sz="5000" b="1"/>
            </a:lvl8pPr>
            <a:lvl9pPr marL="11519251" indent="0">
              <a:buNone/>
              <a:defRPr sz="5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6782388"/>
            <a:ext cx="13378914" cy="12322165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13" y="4787279"/>
            <a:ext cx="13384169" cy="1995109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39906" indent="0">
              <a:buNone/>
              <a:defRPr sz="6300" b="1"/>
            </a:lvl2pPr>
            <a:lvl3pPr marL="2879812" indent="0">
              <a:buNone/>
              <a:defRPr sz="5700" b="1"/>
            </a:lvl3pPr>
            <a:lvl4pPr marL="4319718" indent="0">
              <a:buNone/>
              <a:defRPr sz="5000" b="1"/>
            </a:lvl4pPr>
            <a:lvl5pPr marL="5759627" indent="0">
              <a:buNone/>
              <a:defRPr sz="5000" b="1"/>
            </a:lvl5pPr>
            <a:lvl6pPr marL="7199533" indent="0">
              <a:buNone/>
              <a:defRPr sz="5000" b="1"/>
            </a:lvl6pPr>
            <a:lvl7pPr marL="8639439" indent="0">
              <a:buNone/>
              <a:defRPr sz="5000" b="1"/>
            </a:lvl7pPr>
            <a:lvl8pPr marL="10079345" indent="0">
              <a:buNone/>
              <a:defRPr sz="5000" b="1"/>
            </a:lvl8pPr>
            <a:lvl9pPr marL="11519251" indent="0">
              <a:buNone/>
              <a:defRPr sz="5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13" y="6782388"/>
            <a:ext cx="13384169" cy="12322165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2A0-E362-4FCD-BA05-5356B0ABBD4A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566-C682-4C1B-A53F-920795567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12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2A0-E362-4FCD-BA05-5356B0ABBD4A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566-C682-4C1B-A53F-920795567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91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2A0-E362-4FCD-BA05-5356B0ABBD4A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566-C682-4C1B-A53F-920795567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86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4" y="851511"/>
            <a:ext cx="9961903" cy="3623875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851516"/>
            <a:ext cx="16927348" cy="18253041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6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4" y="4475388"/>
            <a:ext cx="9961903" cy="14629166"/>
          </a:xfrm>
        </p:spPr>
        <p:txBody>
          <a:bodyPr/>
          <a:lstStyle>
            <a:lvl1pPr marL="0" indent="0">
              <a:buNone/>
              <a:defRPr sz="4400"/>
            </a:lvl1pPr>
            <a:lvl2pPr marL="1439906" indent="0">
              <a:buNone/>
              <a:defRPr sz="3800"/>
            </a:lvl2pPr>
            <a:lvl3pPr marL="2879812" indent="0">
              <a:buNone/>
              <a:defRPr sz="3200"/>
            </a:lvl3pPr>
            <a:lvl4pPr marL="4319718" indent="0">
              <a:buNone/>
              <a:defRPr sz="2800"/>
            </a:lvl4pPr>
            <a:lvl5pPr marL="5759627" indent="0">
              <a:buNone/>
              <a:defRPr sz="2800"/>
            </a:lvl5pPr>
            <a:lvl6pPr marL="7199533" indent="0">
              <a:buNone/>
              <a:defRPr sz="2800"/>
            </a:lvl6pPr>
            <a:lvl7pPr marL="8639439" indent="0">
              <a:buNone/>
              <a:defRPr sz="2800"/>
            </a:lvl7pPr>
            <a:lvl8pPr marL="10079345" indent="0">
              <a:buNone/>
              <a:defRPr sz="2800"/>
            </a:lvl8pPr>
            <a:lvl9pPr marL="11519251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2A0-E362-4FCD-BA05-5356B0ABBD4A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566-C682-4C1B-A53F-920795567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25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14970761"/>
            <a:ext cx="18167985" cy="1767383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1910950"/>
            <a:ext cx="18167985" cy="12832080"/>
          </a:xfrm>
        </p:spPr>
        <p:txBody>
          <a:bodyPr/>
          <a:lstStyle>
            <a:lvl1pPr marL="0" indent="0">
              <a:buNone/>
              <a:defRPr sz="10100"/>
            </a:lvl1pPr>
            <a:lvl2pPr marL="1439906" indent="0">
              <a:buNone/>
              <a:defRPr sz="8800"/>
            </a:lvl2pPr>
            <a:lvl3pPr marL="2879812" indent="0">
              <a:buNone/>
              <a:defRPr sz="7600"/>
            </a:lvl3pPr>
            <a:lvl4pPr marL="4319718" indent="0">
              <a:buNone/>
              <a:defRPr sz="6300"/>
            </a:lvl4pPr>
            <a:lvl5pPr marL="5759627" indent="0">
              <a:buNone/>
              <a:defRPr sz="6300"/>
            </a:lvl5pPr>
            <a:lvl6pPr marL="7199533" indent="0">
              <a:buNone/>
              <a:defRPr sz="6300"/>
            </a:lvl6pPr>
            <a:lvl7pPr marL="8639439" indent="0">
              <a:buNone/>
              <a:defRPr sz="6300"/>
            </a:lvl7pPr>
            <a:lvl8pPr marL="10079345" indent="0">
              <a:buNone/>
              <a:defRPr sz="6300"/>
            </a:lvl8pPr>
            <a:lvl9pPr marL="11519251" indent="0">
              <a:buNone/>
              <a:defRPr sz="63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16738144"/>
            <a:ext cx="18167985" cy="2509977"/>
          </a:xfrm>
        </p:spPr>
        <p:txBody>
          <a:bodyPr/>
          <a:lstStyle>
            <a:lvl1pPr marL="0" indent="0">
              <a:buNone/>
              <a:defRPr sz="4400"/>
            </a:lvl1pPr>
            <a:lvl2pPr marL="1439906" indent="0">
              <a:buNone/>
              <a:defRPr sz="3800"/>
            </a:lvl2pPr>
            <a:lvl3pPr marL="2879812" indent="0">
              <a:buNone/>
              <a:defRPr sz="3200"/>
            </a:lvl3pPr>
            <a:lvl4pPr marL="4319718" indent="0">
              <a:buNone/>
              <a:defRPr sz="2800"/>
            </a:lvl4pPr>
            <a:lvl5pPr marL="5759627" indent="0">
              <a:buNone/>
              <a:defRPr sz="2800"/>
            </a:lvl5pPr>
            <a:lvl6pPr marL="7199533" indent="0">
              <a:buNone/>
              <a:defRPr sz="2800"/>
            </a:lvl6pPr>
            <a:lvl7pPr marL="8639439" indent="0">
              <a:buNone/>
              <a:defRPr sz="2800"/>
            </a:lvl7pPr>
            <a:lvl8pPr marL="10079345" indent="0">
              <a:buNone/>
              <a:defRPr sz="2800"/>
            </a:lvl8pPr>
            <a:lvl9pPr marL="11519251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2A0-E362-4FCD-BA05-5356B0ABBD4A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0566-C682-4C1B-A53F-920795567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67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87982" tIns="143990" rIns="287982" bIns="1439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4990256"/>
            <a:ext cx="27251978" cy="14114299"/>
          </a:xfrm>
          <a:prstGeom prst="rect">
            <a:avLst/>
          </a:prstGeom>
        </p:spPr>
        <p:txBody>
          <a:bodyPr vert="horz" lIns="287982" tIns="143990" rIns="287982" bIns="1439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19822400"/>
            <a:ext cx="7065328" cy="1138649"/>
          </a:xfrm>
          <a:prstGeom prst="rect">
            <a:avLst/>
          </a:prstGeom>
        </p:spPr>
        <p:txBody>
          <a:bodyPr vert="horz" lIns="287982" tIns="143990" rIns="287982" bIns="143990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82A0-E362-4FCD-BA05-5356B0ABBD4A}" type="datetimeFigureOut">
              <a:rPr lang="en-CA" smtClean="0"/>
              <a:t>02/02/2016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19822400"/>
            <a:ext cx="9588659" cy="1138649"/>
          </a:xfrm>
          <a:prstGeom prst="rect">
            <a:avLst/>
          </a:prstGeom>
        </p:spPr>
        <p:txBody>
          <a:bodyPr vert="horz" lIns="287982" tIns="143990" rIns="287982" bIns="143990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19822400"/>
            <a:ext cx="7065328" cy="1138649"/>
          </a:xfrm>
          <a:prstGeom prst="rect">
            <a:avLst/>
          </a:prstGeom>
        </p:spPr>
        <p:txBody>
          <a:bodyPr vert="horz" lIns="287982" tIns="143990" rIns="287982" bIns="143990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0566-C682-4C1B-A53F-920795567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90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9812" rtl="0" eaLnBrk="1" latinLnBrk="0" hangingPunct="1"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30" indent="-1079930" algn="l" defTabSz="28798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9848" indent="-899942" algn="l" defTabSz="2879812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766" indent="-719955" algn="l" defTabSz="2879812" rtl="0" eaLnBrk="1" latinLnBrk="0" hangingPunct="1">
        <a:spcBef>
          <a:spcPct val="20000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039672" indent="-719955" algn="l" defTabSz="2879812" rtl="0" eaLnBrk="1" latinLnBrk="0" hangingPunct="1">
        <a:spcBef>
          <a:spcPct val="20000"/>
        </a:spcBef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79578" indent="-719955" algn="l" defTabSz="2879812" rtl="0" eaLnBrk="1" latinLnBrk="0" hangingPunct="1">
        <a:spcBef>
          <a:spcPct val="20000"/>
        </a:spcBef>
        <a:buFont typeface="Arial" panose="020B0604020202020204" pitchFamily="34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19484" indent="-719955" algn="l" defTabSz="2879812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59390" indent="-719955" algn="l" defTabSz="2879812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9296" indent="-719955" algn="l" defTabSz="2879812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39205" indent="-719955" algn="l" defTabSz="2879812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81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9906" algn="l" defTabSz="287981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9812" algn="l" defTabSz="287981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9718" algn="l" defTabSz="287981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59627" algn="l" defTabSz="287981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99533" algn="l" defTabSz="287981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39439" algn="l" defTabSz="287981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79345" algn="l" defTabSz="287981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19251" algn="l" defTabSz="287981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lowchart: Manual Input 71"/>
          <p:cNvSpPr/>
          <p:nvPr/>
        </p:nvSpPr>
        <p:spPr>
          <a:xfrm>
            <a:off x="5070954" y="4732400"/>
            <a:ext cx="2955870" cy="710709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Input:</a:t>
            </a:r>
          </a:p>
          <a:p>
            <a:pPr algn="ctr"/>
            <a:r>
              <a:rPr lang="en-CA" dirty="0"/>
              <a:t>Uniprot ID + mutation(s)</a:t>
            </a:r>
          </a:p>
        </p:txBody>
      </p:sp>
      <p:sp>
        <p:nvSpPr>
          <p:cNvPr id="73" name="Flowchart: Decision 72"/>
          <p:cNvSpPr/>
          <p:nvPr/>
        </p:nvSpPr>
        <p:spPr>
          <a:xfrm>
            <a:off x="4916273" y="5787066"/>
            <a:ext cx="3265200" cy="1944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1. </a:t>
            </a:r>
          </a:p>
          <a:p>
            <a:pPr algn="ctr"/>
            <a:r>
              <a:rPr lang="en-CA" dirty="0"/>
              <a:t>Do we have a </a:t>
            </a:r>
            <a:r>
              <a:rPr lang="en-CA" dirty="0" err="1"/>
              <a:t>Provean</a:t>
            </a:r>
            <a:r>
              <a:rPr lang="en-CA" dirty="0"/>
              <a:t> MSA for this protein?</a:t>
            </a:r>
          </a:p>
        </p:txBody>
      </p:sp>
      <p:cxnSp>
        <p:nvCxnSpPr>
          <p:cNvPr id="74" name="Straight Arrow Connector 73"/>
          <p:cNvCxnSpPr>
            <a:stCxn id="72" idx="2"/>
            <a:endCxn id="73" idx="0"/>
          </p:cNvCxnSpPr>
          <p:nvPr/>
        </p:nvCxnSpPr>
        <p:spPr>
          <a:xfrm flipH="1">
            <a:off x="6548872" y="5443100"/>
            <a:ext cx="18" cy="34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Flowchart: Process 74"/>
          <p:cNvSpPr/>
          <p:nvPr/>
        </p:nvSpPr>
        <p:spPr>
          <a:xfrm>
            <a:off x="8789794" y="6099272"/>
            <a:ext cx="2524620" cy="13195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dirty="0"/>
              <a:t>Run </a:t>
            </a:r>
            <a:r>
              <a:rPr lang="en-CA" sz="1600" dirty="0" err="1"/>
              <a:t>Provean</a:t>
            </a:r>
            <a:r>
              <a:rPr lang="en-CA" sz="1600" dirty="0"/>
              <a:t> to construct a multiple sequence alignment for the specified protein.</a:t>
            </a:r>
          </a:p>
        </p:txBody>
      </p:sp>
      <p:cxnSp>
        <p:nvCxnSpPr>
          <p:cNvPr id="76" name="Straight Arrow Connector 75"/>
          <p:cNvCxnSpPr>
            <a:stCxn id="73" idx="3"/>
            <a:endCxn id="75" idx="1"/>
          </p:cNvCxnSpPr>
          <p:nvPr/>
        </p:nvCxnSpPr>
        <p:spPr>
          <a:xfrm>
            <a:off x="8181477" y="6759064"/>
            <a:ext cx="6083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Flowchart: Decision 76"/>
          <p:cNvSpPr/>
          <p:nvPr/>
        </p:nvSpPr>
        <p:spPr>
          <a:xfrm>
            <a:off x="4916273" y="8030691"/>
            <a:ext cx="3265200" cy="19442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2. </a:t>
            </a:r>
          </a:p>
          <a:p>
            <a:pPr algn="ctr"/>
            <a:r>
              <a:rPr lang="en-CA" dirty="0"/>
              <a:t>Do we have homology models for all domains in this protein?</a:t>
            </a:r>
          </a:p>
        </p:txBody>
      </p:sp>
      <p:sp>
        <p:nvSpPr>
          <p:cNvPr id="78" name="Flowchart: Process 77"/>
          <p:cNvSpPr/>
          <p:nvPr/>
        </p:nvSpPr>
        <p:spPr>
          <a:xfrm>
            <a:off x="8789794" y="8342193"/>
            <a:ext cx="2524620" cy="1321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800" dirty="0"/>
              <a:t>Run Modeller to create homology models for all domains in this protein.</a:t>
            </a:r>
          </a:p>
        </p:txBody>
      </p:sp>
      <p:cxnSp>
        <p:nvCxnSpPr>
          <p:cNvPr id="79" name="Straight Arrow Connector 78"/>
          <p:cNvCxnSpPr>
            <a:stCxn id="77" idx="3"/>
            <a:endCxn id="78" idx="1"/>
          </p:cNvCxnSpPr>
          <p:nvPr/>
        </p:nvCxnSpPr>
        <p:spPr>
          <a:xfrm>
            <a:off x="8181477" y="9002790"/>
            <a:ext cx="6083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Flowchart: Decision 79"/>
          <p:cNvSpPr/>
          <p:nvPr/>
        </p:nvSpPr>
        <p:spPr>
          <a:xfrm>
            <a:off x="4916275" y="10274524"/>
            <a:ext cx="3265237" cy="19442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3. </a:t>
            </a:r>
          </a:p>
          <a:p>
            <a:pPr algn="ctr"/>
            <a:r>
              <a:rPr lang="en-CA" dirty="0"/>
              <a:t>Do we have homology models for all interactions involving this protein?</a:t>
            </a:r>
          </a:p>
        </p:txBody>
      </p:sp>
      <p:sp>
        <p:nvSpPr>
          <p:cNvPr id="81" name="Flowchart: Magnetic Disk 80"/>
          <p:cNvSpPr/>
          <p:nvPr/>
        </p:nvSpPr>
        <p:spPr>
          <a:xfrm>
            <a:off x="7777847" y="9341155"/>
            <a:ext cx="497958" cy="47048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DB</a:t>
            </a:r>
          </a:p>
        </p:txBody>
      </p:sp>
      <p:sp>
        <p:nvSpPr>
          <p:cNvPr id="82" name="Flowchart: Decision 81"/>
          <p:cNvSpPr/>
          <p:nvPr/>
        </p:nvSpPr>
        <p:spPr>
          <a:xfrm>
            <a:off x="4916275" y="12518357"/>
            <a:ext cx="3265237" cy="19442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4.</a:t>
            </a:r>
          </a:p>
          <a:p>
            <a:pPr algn="ctr"/>
            <a:r>
              <a:rPr lang="en-CA" dirty="0"/>
              <a:t>Does the specified mutation fall inside a domains for which we have a structural template?</a:t>
            </a:r>
          </a:p>
        </p:txBody>
      </p:sp>
      <p:sp>
        <p:nvSpPr>
          <p:cNvPr id="83" name="Flowchart: Terminator 82"/>
          <p:cNvSpPr/>
          <p:nvPr/>
        </p:nvSpPr>
        <p:spPr>
          <a:xfrm>
            <a:off x="8867673" y="13040806"/>
            <a:ext cx="2368871" cy="8992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Return None.</a:t>
            </a:r>
          </a:p>
          <a:p>
            <a:pPr algn="ctr"/>
            <a:r>
              <a:rPr lang="en-CA" dirty="0"/>
              <a:t>ELASPIC only works for mutations that fall inside domains.</a:t>
            </a:r>
          </a:p>
        </p:txBody>
      </p:sp>
      <p:sp>
        <p:nvSpPr>
          <p:cNvPr id="84" name="Flowchart: Magnetic Disk 83"/>
          <p:cNvSpPr/>
          <p:nvPr/>
        </p:nvSpPr>
        <p:spPr>
          <a:xfrm>
            <a:off x="7777847" y="11635790"/>
            <a:ext cx="497958" cy="48885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DB</a:t>
            </a:r>
          </a:p>
        </p:txBody>
      </p:sp>
      <p:sp>
        <p:nvSpPr>
          <p:cNvPr id="85" name="Flowchart: Magnetic Disk 84"/>
          <p:cNvSpPr/>
          <p:nvPr/>
        </p:nvSpPr>
        <p:spPr>
          <a:xfrm>
            <a:off x="7777847" y="16105961"/>
            <a:ext cx="497958" cy="47984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DB</a:t>
            </a:r>
          </a:p>
        </p:txBody>
      </p:sp>
      <p:sp>
        <p:nvSpPr>
          <p:cNvPr id="86" name="Flowchart: Process 85"/>
          <p:cNvSpPr/>
          <p:nvPr/>
        </p:nvSpPr>
        <p:spPr>
          <a:xfrm>
            <a:off x="8789794" y="10586026"/>
            <a:ext cx="2524620" cy="1321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Run Modeller to create homology models of all pairs of domains mediating interactions involving this protein.</a:t>
            </a:r>
          </a:p>
        </p:txBody>
      </p:sp>
      <p:sp>
        <p:nvSpPr>
          <p:cNvPr id="87" name="Flowchart: Process 86"/>
          <p:cNvSpPr/>
          <p:nvPr/>
        </p:nvSpPr>
        <p:spPr>
          <a:xfrm>
            <a:off x="8789794" y="14804142"/>
            <a:ext cx="2524620" cy="18603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Run </a:t>
            </a:r>
            <a:r>
              <a:rPr lang="en-CA" dirty="0" err="1"/>
              <a:t>FoldX</a:t>
            </a:r>
            <a:r>
              <a:rPr lang="en-CA" dirty="0"/>
              <a:t> and other programs and internal scripts to calculate all the features required by the machine learning classifier. Run the classifier to predict a value of ∆∆G for every mutation and every domain / domain pair.</a:t>
            </a:r>
          </a:p>
        </p:txBody>
      </p:sp>
      <p:sp>
        <p:nvSpPr>
          <p:cNvPr id="88" name="Flowchart: Decision 87"/>
          <p:cNvSpPr/>
          <p:nvPr/>
        </p:nvSpPr>
        <p:spPr>
          <a:xfrm>
            <a:off x="4916275" y="14762192"/>
            <a:ext cx="3265237" cy="19442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5.</a:t>
            </a:r>
          </a:p>
          <a:p>
            <a:pPr algn="ctr"/>
            <a:r>
              <a:rPr lang="en-CA" dirty="0"/>
              <a:t>Have the features and ∆∆G values been calculated for the specified mutation(s)?</a:t>
            </a:r>
          </a:p>
        </p:txBody>
      </p:sp>
      <p:sp>
        <p:nvSpPr>
          <p:cNvPr id="89" name="Flowchart: Terminator 88"/>
          <p:cNvSpPr/>
          <p:nvPr/>
        </p:nvSpPr>
        <p:spPr>
          <a:xfrm>
            <a:off x="4896744" y="17135398"/>
            <a:ext cx="3284728" cy="10531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Success!</a:t>
            </a:r>
          </a:p>
          <a:p>
            <a:pPr algn="ctr"/>
            <a:r>
              <a:rPr lang="en-CA" dirty="0"/>
              <a:t>Return the predicted ∆∆G caused by the mutation for all domains and domain-domain interactions</a:t>
            </a:r>
          </a:p>
        </p:txBody>
      </p:sp>
      <p:cxnSp>
        <p:nvCxnSpPr>
          <p:cNvPr id="90" name="Straight Arrow Connector 89"/>
          <p:cNvCxnSpPr>
            <a:stCxn id="73" idx="2"/>
            <a:endCxn id="77" idx="0"/>
          </p:cNvCxnSpPr>
          <p:nvPr/>
        </p:nvCxnSpPr>
        <p:spPr>
          <a:xfrm>
            <a:off x="6548871" y="7731066"/>
            <a:ext cx="0" cy="299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Straight Arrow Connector 90"/>
          <p:cNvCxnSpPr>
            <a:stCxn id="77" idx="2"/>
            <a:endCxn id="80" idx="0"/>
          </p:cNvCxnSpPr>
          <p:nvPr/>
        </p:nvCxnSpPr>
        <p:spPr>
          <a:xfrm>
            <a:off x="6548877" y="9974899"/>
            <a:ext cx="19" cy="299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80" idx="2"/>
            <a:endCxn id="82" idx="0"/>
          </p:cNvCxnSpPr>
          <p:nvPr/>
        </p:nvCxnSpPr>
        <p:spPr>
          <a:xfrm>
            <a:off x="6548890" y="12218733"/>
            <a:ext cx="0" cy="299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Straight Arrow Connector 92"/>
          <p:cNvCxnSpPr>
            <a:stCxn id="82" idx="2"/>
            <a:endCxn id="88" idx="0"/>
          </p:cNvCxnSpPr>
          <p:nvPr/>
        </p:nvCxnSpPr>
        <p:spPr>
          <a:xfrm>
            <a:off x="6548890" y="14462566"/>
            <a:ext cx="0" cy="299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stCxn id="88" idx="2"/>
            <a:endCxn id="89" idx="0"/>
          </p:cNvCxnSpPr>
          <p:nvPr/>
        </p:nvCxnSpPr>
        <p:spPr>
          <a:xfrm flipH="1">
            <a:off x="6539113" y="16706398"/>
            <a:ext cx="9783" cy="42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Straight Arrow Connector 94"/>
          <p:cNvCxnSpPr>
            <a:stCxn id="88" idx="3"/>
            <a:endCxn id="87" idx="1"/>
          </p:cNvCxnSpPr>
          <p:nvPr/>
        </p:nvCxnSpPr>
        <p:spPr>
          <a:xfrm flipV="1">
            <a:off x="8181509" y="15734299"/>
            <a:ext cx="6082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Elbow Connector 95"/>
          <p:cNvCxnSpPr>
            <a:stCxn id="87" idx="2"/>
          </p:cNvCxnSpPr>
          <p:nvPr/>
        </p:nvCxnSpPr>
        <p:spPr>
          <a:xfrm rot="5400000">
            <a:off x="8222533" y="14990798"/>
            <a:ext cx="155926" cy="35032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Flowchart: Magnetic Disk 96"/>
          <p:cNvSpPr/>
          <p:nvPr/>
        </p:nvSpPr>
        <p:spPr>
          <a:xfrm>
            <a:off x="7777847" y="7068794"/>
            <a:ext cx="497958" cy="47048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DB</a:t>
            </a:r>
          </a:p>
        </p:txBody>
      </p:sp>
      <p:cxnSp>
        <p:nvCxnSpPr>
          <p:cNvPr id="98" name="Elbow Connector 97"/>
          <p:cNvCxnSpPr>
            <a:stCxn id="75" idx="2"/>
          </p:cNvCxnSpPr>
          <p:nvPr/>
        </p:nvCxnSpPr>
        <p:spPr>
          <a:xfrm rot="5400000">
            <a:off x="8100243" y="5867512"/>
            <a:ext cx="400508" cy="35032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Elbow Connector 98"/>
          <p:cNvCxnSpPr>
            <a:stCxn id="78" idx="2"/>
          </p:cNvCxnSpPr>
          <p:nvPr/>
        </p:nvCxnSpPr>
        <p:spPr>
          <a:xfrm rot="5400000">
            <a:off x="8101500" y="8101008"/>
            <a:ext cx="388223" cy="35129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Elbow Connector 99"/>
          <p:cNvCxnSpPr>
            <a:stCxn id="86" idx="2"/>
          </p:cNvCxnSpPr>
          <p:nvPr/>
        </p:nvCxnSpPr>
        <p:spPr>
          <a:xfrm rot="5400000">
            <a:off x="8112186" y="10343938"/>
            <a:ext cx="376637" cy="35032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Straight Arrow Connector 100"/>
          <p:cNvCxnSpPr>
            <a:stCxn id="80" idx="3"/>
            <a:endCxn id="86" idx="1"/>
          </p:cNvCxnSpPr>
          <p:nvPr/>
        </p:nvCxnSpPr>
        <p:spPr>
          <a:xfrm>
            <a:off x="8181509" y="11246623"/>
            <a:ext cx="608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TextBox 355"/>
          <p:cNvSpPr txBox="1"/>
          <p:nvPr/>
        </p:nvSpPr>
        <p:spPr>
          <a:xfrm>
            <a:off x="6076098" y="7707524"/>
            <a:ext cx="446954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yes</a:t>
            </a:r>
          </a:p>
        </p:txBody>
      </p:sp>
      <p:sp>
        <p:nvSpPr>
          <p:cNvPr id="103" name="TextBox 356"/>
          <p:cNvSpPr txBox="1"/>
          <p:nvPr/>
        </p:nvSpPr>
        <p:spPr>
          <a:xfrm>
            <a:off x="6076098" y="9951357"/>
            <a:ext cx="446954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yes</a:t>
            </a:r>
          </a:p>
        </p:txBody>
      </p:sp>
      <p:sp>
        <p:nvSpPr>
          <p:cNvPr id="104" name="TextBox 357"/>
          <p:cNvSpPr txBox="1"/>
          <p:nvPr/>
        </p:nvSpPr>
        <p:spPr>
          <a:xfrm>
            <a:off x="6076098" y="12195191"/>
            <a:ext cx="446954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yes</a:t>
            </a:r>
          </a:p>
        </p:txBody>
      </p:sp>
      <p:sp>
        <p:nvSpPr>
          <p:cNvPr id="105" name="TextBox 358"/>
          <p:cNvSpPr txBox="1"/>
          <p:nvPr/>
        </p:nvSpPr>
        <p:spPr>
          <a:xfrm>
            <a:off x="6076098" y="14434992"/>
            <a:ext cx="446954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yes</a:t>
            </a:r>
          </a:p>
        </p:txBody>
      </p:sp>
      <p:sp>
        <p:nvSpPr>
          <p:cNvPr id="106" name="TextBox 359"/>
          <p:cNvSpPr txBox="1"/>
          <p:nvPr/>
        </p:nvSpPr>
        <p:spPr>
          <a:xfrm>
            <a:off x="6076098" y="16706406"/>
            <a:ext cx="446954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yes</a:t>
            </a:r>
          </a:p>
        </p:txBody>
      </p:sp>
      <p:sp>
        <p:nvSpPr>
          <p:cNvPr id="107" name="TextBox 360"/>
          <p:cNvSpPr txBox="1"/>
          <p:nvPr/>
        </p:nvSpPr>
        <p:spPr>
          <a:xfrm>
            <a:off x="8218085" y="6451220"/>
            <a:ext cx="391426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no</a:t>
            </a:r>
          </a:p>
        </p:txBody>
      </p:sp>
      <p:sp>
        <p:nvSpPr>
          <p:cNvPr id="108" name="TextBox 361"/>
          <p:cNvSpPr txBox="1"/>
          <p:nvPr/>
        </p:nvSpPr>
        <p:spPr>
          <a:xfrm>
            <a:off x="8218085" y="8706432"/>
            <a:ext cx="391426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no</a:t>
            </a:r>
          </a:p>
        </p:txBody>
      </p:sp>
      <p:sp>
        <p:nvSpPr>
          <p:cNvPr id="109" name="TextBox 362"/>
          <p:cNvSpPr txBox="1"/>
          <p:nvPr/>
        </p:nvSpPr>
        <p:spPr>
          <a:xfrm>
            <a:off x="8218085" y="10946429"/>
            <a:ext cx="391426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no</a:t>
            </a:r>
          </a:p>
        </p:txBody>
      </p:sp>
      <p:sp>
        <p:nvSpPr>
          <p:cNvPr id="110" name="TextBox 363"/>
          <p:cNvSpPr txBox="1"/>
          <p:nvPr/>
        </p:nvSpPr>
        <p:spPr>
          <a:xfrm>
            <a:off x="8218085" y="15434098"/>
            <a:ext cx="391426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no</a:t>
            </a:r>
          </a:p>
        </p:txBody>
      </p:sp>
      <p:cxnSp>
        <p:nvCxnSpPr>
          <p:cNvPr id="111" name="Straight Arrow Connector 110"/>
          <p:cNvCxnSpPr>
            <a:stCxn id="82" idx="3"/>
            <a:endCxn id="83" idx="1"/>
          </p:cNvCxnSpPr>
          <p:nvPr/>
        </p:nvCxnSpPr>
        <p:spPr>
          <a:xfrm flipV="1">
            <a:off x="8181513" y="13490464"/>
            <a:ext cx="68615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2" name="TextBox 42"/>
          <p:cNvSpPr txBox="1"/>
          <p:nvPr/>
        </p:nvSpPr>
        <p:spPr>
          <a:xfrm>
            <a:off x="8218085" y="13167299"/>
            <a:ext cx="391426" cy="3231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no</a:t>
            </a:r>
          </a:p>
        </p:txBody>
      </p:sp>
      <p:cxnSp>
        <p:nvCxnSpPr>
          <p:cNvPr id="113" name="Straight Arrow Connector 112"/>
          <p:cNvCxnSpPr>
            <a:stCxn id="75" idx="3"/>
            <a:endCxn id="114" idx="1"/>
          </p:cNvCxnSpPr>
          <p:nvPr/>
        </p:nvCxnSpPr>
        <p:spPr>
          <a:xfrm>
            <a:off x="11314414" y="6759064"/>
            <a:ext cx="1975235" cy="127638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Process 113"/>
          <p:cNvSpPr/>
          <p:nvPr/>
        </p:nvSpPr>
        <p:spPr>
          <a:xfrm>
            <a:off x="13289649" y="7069740"/>
            <a:ext cx="5473163" cy="193141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elaspic_sequence.py</a:t>
            </a:r>
          </a:p>
          <a:p>
            <a:r>
              <a:rPr lang="en-CA" sz="2400" b="1" dirty="0"/>
              <a:t>Input: </a:t>
            </a:r>
            <a:r>
              <a:rPr lang="en-CA" sz="2400" dirty="0" err="1"/>
              <a:t>fasta</a:t>
            </a:r>
            <a:r>
              <a:rPr lang="en-CA" sz="2400" dirty="0"/>
              <a:t> file with domain sequence</a:t>
            </a:r>
          </a:p>
          <a:p>
            <a:r>
              <a:rPr lang="en-CA" sz="2400" b="1" dirty="0"/>
              <a:t>Output: </a:t>
            </a:r>
            <a:r>
              <a:rPr lang="en-CA" sz="2400" dirty="0" err="1"/>
              <a:t>provean</a:t>
            </a:r>
            <a:r>
              <a:rPr lang="en-CA" sz="2400" dirty="0"/>
              <a:t> supporting set</a:t>
            </a:r>
          </a:p>
          <a:p>
            <a:r>
              <a:rPr lang="en-CA" sz="2400" b="1" dirty="0"/>
              <a:t>.mutate(mutation): </a:t>
            </a:r>
            <a:r>
              <a:rPr lang="en-CA" sz="2400" dirty="0"/>
              <a:t>to compute sequence-based features of a mutation.</a:t>
            </a:r>
          </a:p>
        </p:txBody>
      </p:sp>
      <p:sp>
        <p:nvSpPr>
          <p:cNvPr id="115" name="Flowchart: Process 114"/>
          <p:cNvSpPr/>
          <p:nvPr/>
        </p:nvSpPr>
        <p:spPr>
          <a:xfrm>
            <a:off x="13286547" y="9617883"/>
            <a:ext cx="5544617" cy="2623627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elaspic_model.py</a:t>
            </a:r>
          </a:p>
          <a:p>
            <a:r>
              <a:rPr lang="en-CA" sz="2400" b="1" dirty="0"/>
              <a:t>Input: </a:t>
            </a:r>
            <a:r>
              <a:rPr lang="en-CA" sz="2400" dirty="0" err="1"/>
              <a:t>fasta</a:t>
            </a:r>
            <a:r>
              <a:rPr lang="en-CA" sz="2400" dirty="0"/>
              <a:t> file with target sequences, </a:t>
            </a:r>
            <a:r>
              <a:rPr lang="en-CA" sz="2400" dirty="0" err="1"/>
              <a:t>pdb</a:t>
            </a:r>
            <a:r>
              <a:rPr lang="en-CA" sz="2400" dirty="0"/>
              <a:t> file of the template</a:t>
            </a:r>
          </a:p>
          <a:p>
            <a:r>
              <a:rPr lang="en-CA" sz="2400" b="1" dirty="0"/>
              <a:t>Output: </a:t>
            </a:r>
            <a:r>
              <a:rPr lang="en-CA" sz="2400" dirty="0"/>
              <a:t>Homology model + model properties</a:t>
            </a:r>
          </a:p>
          <a:p>
            <a:r>
              <a:rPr lang="en-CA" sz="2400" b="1" dirty="0"/>
              <a:t>.mutate(mutation): </a:t>
            </a:r>
            <a:r>
              <a:rPr lang="en-CA" sz="2400" dirty="0"/>
              <a:t>to compute sequence-based features of a mutation.</a:t>
            </a:r>
          </a:p>
        </p:txBody>
      </p:sp>
      <p:sp>
        <p:nvSpPr>
          <p:cNvPr id="116" name="Flowchart: Process 115"/>
          <p:cNvSpPr/>
          <p:nvPr/>
        </p:nvSpPr>
        <p:spPr>
          <a:xfrm>
            <a:off x="13283445" y="12817574"/>
            <a:ext cx="5544617" cy="1865845"/>
          </a:xfrm>
          <a:prstGeom prst="flowChartProcess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elaspic_predictor.py</a:t>
            </a:r>
          </a:p>
          <a:p>
            <a:r>
              <a:rPr lang="en-CA" sz="2400" b="1" dirty="0"/>
              <a:t>Input: </a:t>
            </a:r>
            <a:r>
              <a:rPr lang="en-CA" sz="2400" dirty="0" err="1"/>
              <a:t>DataFrame</a:t>
            </a:r>
            <a:r>
              <a:rPr lang="en-CA" sz="2400" dirty="0"/>
              <a:t> of all features, with one mutation per row (as if pulled out from the database)</a:t>
            </a:r>
          </a:p>
          <a:p>
            <a:r>
              <a:rPr lang="en-CA" sz="2400" b="1" dirty="0"/>
              <a:t>Output: </a:t>
            </a:r>
            <a:r>
              <a:rPr lang="en-CA" sz="2400" dirty="0"/>
              <a:t>∆∆G predictions</a:t>
            </a:r>
          </a:p>
        </p:txBody>
      </p:sp>
      <p:cxnSp>
        <p:nvCxnSpPr>
          <p:cNvPr id="117" name="Straight Arrow Connector 116"/>
          <p:cNvCxnSpPr>
            <a:stCxn id="87" idx="3"/>
          </p:cNvCxnSpPr>
          <p:nvPr/>
        </p:nvCxnSpPr>
        <p:spPr>
          <a:xfrm flipV="1">
            <a:off x="11314414" y="8497094"/>
            <a:ext cx="1969031" cy="723719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8" idx="3"/>
            <a:endCxn id="115" idx="1"/>
          </p:cNvCxnSpPr>
          <p:nvPr/>
        </p:nvCxnSpPr>
        <p:spPr>
          <a:xfrm>
            <a:off x="11314414" y="9002793"/>
            <a:ext cx="1972133" cy="192690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6" idx="3"/>
            <a:endCxn id="115" idx="1"/>
          </p:cNvCxnSpPr>
          <p:nvPr/>
        </p:nvCxnSpPr>
        <p:spPr>
          <a:xfrm flipV="1">
            <a:off x="11314414" y="10929697"/>
            <a:ext cx="1972133" cy="31692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7" idx="3"/>
          </p:cNvCxnSpPr>
          <p:nvPr/>
        </p:nvCxnSpPr>
        <p:spPr>
          <a:xfrm flipV="1">
            <a:off x="11314414" y="11737454"/>
            <a:ext cx="1969031" cy="399683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7" idx="3"/>
            <a:endCxn id="116" idx="1"/>
          </p:cNvCxnSpPr>
          <p:nvPr/>
        </p:nvCxnSpPr>
        <p:spPr>
          <a:xfrm flipV="1">
            <a:off x="11314414" y="13750497"/>
            <a:ext cx="1969031" cy="1983795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TextBox 32"/>
          <p:cNvSpPr txBox="1"/>
          <p:nvPr/>
        </p:nvSpPr>
        <p:spPr>
          <a:xfrm>
            <a:off x="6631944" y="3675427"/>
            <a:ext cx="3707385" cy="645203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600" b="1" dirty="0"/>
              <a:t>Database Pipeline </a:t>
            </a:r>
          </a:p>
        </p:txBody>
      </p:sp>
      <p:sp>
        <p:nvSpPr>
          <p:cNvPr id="123" name="TextBox 82"/>
          <p:cNvSpPr txBox="1"/>
          <p:nvPr/>
        </p:nvSpPr>
        <p:spPr>
          <a:xfrm>
            <a:off x="20274105" y="3675427"/>
            <a:ext cx="4110712" cy="64631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600" b="1" dirty="0" smtClean="0"/>
              <a:t>Standalone Pipeline </a:t>
            </a:r>
            <a:endParaRPr lang="en-CA" sz="3600" b="1" dirty="0"/>
          </a:p>
        </p:txBody>
      </p:sp>
      <p:sp>
        <p:nvSpPr>
          <p:cNvPr id="124" name="Flowchart: Manual Input 123"/>
          <p:cNvSpPr/>
          <p:nvPr/>
        </p:nvSpPr>
        <p:spPr>
          <a:xfrm>
            <a:off x="20536042" y="4797008"/>
            <a:ext cx="3586838" cy="1611854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b="1" dirty="0"/>
              <a:t>Input:</a:t>
            </a:r>
          </a:p>
          <a:p>
            <a:pPr algn="ctr"/>
            <a:r>
              <a:rPr lang="en-CA" sz="2400" dirty="0"/>
              <a:t>PDB  [+ target sequences]  + mutations </a:t>
            </a:r>
          </a:p>
        </p:txBody>
      </p:sp>
      <p:sp>
        <p:nvSpPr>
          <p:cNvPr id="125" name="Flowchart: Process 124"/>
          <p:cNvSpPr/>
          <p:nvPr/>
        </p:nvSpPr>
        <p:spPr>
          <a:xfrm>
            <a:off x="20666243" y="7375653"/>
            <a:ext cx="3326436" cy="13195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dirty="0"/>
              <a:t>Create and mutate </a:t>
            </a:r>
            <a:r>
              <a:rPr lang="en-CA" sz="3200" b="1" dirty="0" smtClean="0"/>
              <a:t>sequence</a:t>
            </a:r>
            <a:r>
              <a:rPr lang="en-CA" sz="3200" dirty="0" smtClean="0"/>
              <a:t> </a:t>
            </a:r>
            <a:r>
              <a:rPr lang="en-CA" sz="3200" dirty="0"/>
              <a:t>objects</a:t>
            </a:r>
          </a:p>
        </p:txBody>
      </p:sp>
      <p:sp>
        <p:nvSpPr>
          <p:cNvPr id="126" name="Flowchart: Process 125"/>
          <p:cNvSpPr/>
          <p:nvPr/>
        </p:nvSpPr>
        <p:spPr>
          <a:xfrm>
            <a:off x="20666243" y="10269904"/>
            <a:ext cx="3326436" cy="13195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dirty="0"/>
              <a:t>Create and mutate </a:t>
            </a:r>
            <a:r>
              <a:rPr lang="en-CA" sz="3200" b="1" dirty="0" smtClean="0"/>
              <a:t>model</a:t>
            </a:r>
            <a:r>
              <a:rPr lang="en-CA" sz="3200" dirty="0" smtClean="0"/>
              <a:t> </a:t>
            </a:r>
            <a:r>
              <a:rPr lang="en-CA" sz="3200" dirty="0"/>
              <a:t>objects</a:t>
            </a:r>
          </a:p>
        </p:txBody>
      </p:sp>
      <p:sp>
        <p:nvSpPr>
          <p:cNvPr id="127" name="Flowchart: Process 126"/>
          <p:cNvSpPr/>
          <p:nvPr/>
        </p:nvSpPr>
        <p:spPr>
          <a:xfrm>
            <a:off x="20666243" y="13090704"/>
            <a:ext cx="3326436" cy="13195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dirty="0"/>
              <a:t>Compute </a:t>
            </a:r>
            <a:r>
              <a:rPr lang="el-GR" sz="3200" dirty="0"/>
              <a:t>ΔΔ</a:t>
            </a:r>
            <a:r>
              <a:rPr lang="en-CA" sz="3200" dirty="0"/>
              <a:t>G </a:t>
            </a:r>
          </a:p>
        </p:txBody>
      </p:sp>
      <p:sp>
        <p:nvSpPr>
          <p:cNvPr id="128" name="Flowchart: Terminator 127"/>
          <p:cNvSpPr/>
          <p:nvPr/>
        </p:nvSpPr>
        <p:spPr>
          <a:xfrm>
            <a:off x="20687097" y="15481870"/>
            <a:ext cx="3284728" cy="10531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600" b="1" dirty="0"/>
              <a:t>Results</a:t>
            </a:r>
            <a:endParaRPr lang="en-CA" sz="3600" dirty="0"/>
          </a:p>
        </p:txBody>
      </p:sp>
      <p:sp>
        <p:nvSpPr>
          <p:cNvPr id="129" name="TextBox 93"/>
          <p:cNvSpPr txBox="1"/>
          <p:nvPr/>
        </p:nvSpPr>
        <p:spPr>
          <a:xfrm>
            <a:off x="14307588" y="6050577"/>
            <a:ext cx="3502534" cy="64631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>
            <a:defPPr>
              <a:defRPr lang="en-US"/>
            </a:defPPr>
            <a:lvl1pPr marL="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560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122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683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4244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280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51365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0992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8487" algn="l" defTabSz="717122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600" b="1" dirty="0"/>
              <a:t>ELASPIC </a:t>
            </a:r>
            <a:r>
              <a:rPr lang="en-CA" sz="3600" b="1" dirty="0" smtClean="0"/>
              <a:t>internals</a:t>
            </a:r>
            <a:endParaRPr lang="en-CA" sz="3600" b="1" dirty="0"/>
          </a:p>
        </p:txBody>
      </p:sp>
      <p:cxnSp>
        <p:nvCxnSpPr>
          <p:cNvPr id="130" name="Straight Arrow Connector 129"/>
          <p:cNvCxnSpPr>
            <a:stCxn id="125" idx="1"/>
            <a:endCxn id="114" idx="3"/>
          </p:cNvCxnSpPr>
          <p:nvPr/>
        </p:nvCxnSpPr>
        <p:spPr>
          <a:xfrm flipH="1">
            <a:off x="18762812" y="8035445"/>
            <a:ext cx="1903431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6" idx="1"/>
            <a:endCxn id="115" idx="3"/>
          </p:cNvCxnSpPr>
          <p:nvPr/>
        </p:nvCxnSpPr>
        <p:spPr>
          <a:xfrm flipH="1">
            <a:off x="18831164" y="10929696"/>
            <a:ext cx="1835079" cy="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7" idx="1"/>
            <a:endCxn id="116" idx="3"/>
          </p:cNvCxnSpPr>
          <p:nvPr/>
        </p:nvCxnSpPr>
        <p:spPr>
          <a:xfrm flipH="1">
            <a:off x="18828062" y="13750496"/>
            <a:ext cx="1838181" cy="1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</p:cNvCxnSpPr>
          <p:nvPr/>
        </p:nvCxnSpPr>
        <p:spPr>
          <a:xfrm>
            <a:off x="22329461" y="6408862"/>
            <a:ext cx="0" cy="9667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126" idx="0"/>
          </p:cNvCxnSpPr>
          <p:nvPr/>
        </p:nvCxnSpPr>
        <p:spPr>
          <a:xfrm>
            <a:off x="22329461" y="8695237"/>
            <a:ext cx="0" cy="15746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6" idx="2"/>
            <a:endCxn id="127" idx="0"/>
          </p:cNvCxnSpPr>
          <p:nvPr/>
        </p:nvCxnSpPr>
        <p:spPr>
          <a:xfrm>
            <a:off x="22329461" y="11589488"/>
            <a:ext cx="0" cy="15012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7" idx="2"/>
            <a:endCxn id="128" idx="0"/>
          </p:cNvCxnSpPr>
          <p:nvPr/>
        </p:nvCxnSpPr>
        <p:spPr>
          <a:xfrm>
            <a:off x="22329461" y="14410288"/>
            <a:ext cx="0" cy="10715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1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320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strokach</dc:creator>
  <cp:lastModifiedBy>strokach</cp:lastModifiedBy>
  <cp:revision>12</cp:revision>
  <dcterms:created xsi:type="dcterms:W3CDTF">2016-01-29T18:22:45Z</dcterms:created>
  <dcterms:modified xsi:type="dcterms:W3CDTF">2016-02-02T15:40:17Z</dcterms:modified>
</cp:coreProperties>
</file>