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8"/>
  </p:notesMasterIdLst>
  <p:handoutMasterIdLst>
    <p:handoutMasterId r:id="rId99"/>
  </p:handoutMasterIdLst>
  <p:sldIdLst>
    <p:sldId id="256" r:id="rId2"/>
    <p:sldId id="337" r:id="rId3"/>
    <p:sldId id="276" r:id="rId4"/>
    <p:sldId id="277" r:id="rId5"/>
    <p:sldId id="278" r:id="rId6"/>
    <p:sldId id="284" r:id="rId7"/>
    <p:sldId id="280" r:id="rId8"/>
    <p:sldId id="281" r:id="rId9"/>
    <p:sldId id="282" r:id="rId10"/>
    <p:sldId id="283" r:id="rId11"/>
    <p:sldId id="285" r:id="rId12"/>
    <p:sldId id="287" r:id="rId13"/>
    <p:sldId id="338" r:id="rId14"/>
    <p:sldId id="286" r:id="rId15"/>
    <p:sldId id="339" r:id="rId16"/>
    <p:sldId id="372" r:id="rId17"/>
    <p:sldId id="373" r:id="rId18"/>
    <p:sldId id="291" r:id="rId19"/>
    <p:sldId id="289" r:id="rId20"/>
    <p:sldId id="290" r:id="rId21"/>
    <p:sldId id="292" r:id="rId22"/>
    <p:sldId id="293" r:id="rId23"/>
    <p:sldId id="294" r:id="rId24"/>
    <p:sldId id="340" r:id="rId25"/>
    <p:sldId id="297" r:id="rId26"/>
    <p:sldId id="296" r:id="rId27"/>
    <p:sldId id="341" r:id="rId28"/>
    <p:sldId id="298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42" r:id="rId40"/>
    <p:sldId id="310" r:id="rId41"/>
    <p:sldId id="295" r:id="rId42"/>
    <p:sldId id="311" r:id="rId43"/>
    <p:sldId id="312" r:id="rId44"/>
    <p:sldId id="313" r:id="rId45"/>
    <p:sldId id="324" r:id="rId46"/>
    <p:sldId id="314" r:id="rId47"/>
    <p:sldId id="316" r:id="rId48"/>
    <p:sldId id="317" r:id="rId49"/>
    <p:sldId id="318" r:id="rId50"/>
    <p:sldId id="315" r:id="rId51"/>
    <p:sldId id="319" r:id="rId52"/>
    <p:sldId id="320" r:id="rId53"/>
    <p:sldId id="343" r:id="rId54"/>
    <p:sldId id="321" r:id="rId55"/>
    <p:sldId id="322" r:id="rId56"/>
    <p:sldId id="323" r:id="rId57"/>
    <p:sldId id="325" r:id="rId58"/>
    <p:sldId id="326" r:id="rId59"/>
    <p:sldId id="327" r:id="rId60"/>
    <p:sldId id="328" r:id="rId61"/>
    <p:sldId id="329" r:id="rId62"/>
    <p:sldId id="330" r:id="rId63"/>
    <p:sldId id="344" r:id="rId64"/>
    <p:sldId id="331" r:id="rId65"/>
    <p:sldId id="332" r:id="rId66"/>
    <p:sldId id="333" r:id="rId67"/>
    <p:sldId id="334" r:id="rId68"/>
    <p:sldId id="335" r:id="rId69"/>
    <p:sldId id="336" r:id="rId70"/>
    <p:sldId id="345" r:id="rId71"/>
    <p:sldId id="346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1" r:id="rId85"/>
    <p:sldId id="362" r:id="rId86"/>
    <p:sldId id="365" r:id="rId87"/>
    <p:sldId id="360" r:id="rId88"/>
    <p:sldId id="363" r:id="rId89"/>
    <p:sldId id="364" r:id="rId90"/>
    <p:sldId id="366" r:id="rId91"/>
    <p:sldId id="367" r:id="rId92"/>
    <p:sldId id="368" r:id="rId93"/>
    <p:sldId id="347" r:id="rId94"/>
    <p:sldId id="369" r:id="rId95"/>
    <p:sldId id="370" r:id="rId96"/>
    <p:sldId id="371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CC"/>
    <a:srgbClr val="00AE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41" autoAdjust="0"/>
  </p:normalViewPr>
  <p:slideViewPr>
    <p:cSldViewPr snapToGrid="0">
      <p:cViewPr varScale="1">
        <p:scale>
          <a:sx n="99" d="100"/>
          <a:sy n="99" d="100"/>
        </p:scale>
        <p:origin x="186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9AA72-519B-496C-B12D-C32F790B1036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4FFE-314A-4EB1-B294-D448BE6FD7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1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3DB3-7D6E-429A-B8F6-0ACEC0623007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7A409-2CAA-4710-AD68-EDD7FAA80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39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dirty="0" smtClean="0"/>
              <a:t>Main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 smtClean="0"/>
              <a:t>Sub-title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276A-0A95-4BD1-9C5F-CCBEF6EA1560}" type="datetime1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08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CBE1-2C69-49A5-84D1-2DBB51BB595E}" type="datetime1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53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788-4962-4B7F-82A6-1384EB33DF55}" type="datetime1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19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TW" dirty="0" smtClean="0"/>
              <a:t>This Is The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First Level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9746-8132-4A81-90C3-962DDE23F5C8}" type="datetime1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63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altLang="zh-TW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Sub-title</a:t>
            </a:r>
            <a:endParaRPr lang="en-US" altLang="zh-TW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94C4-6D8B-4AEA-B5BE-E971C37746CB}" type="datetime1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63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Two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 dirty="0" smtClean="0"/>
              <a:t>First Level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 dirty="0" smtClean="0"/>
              <a:t>First Level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E83-54CD-43A7-B147-09DFC93568C7}" type="datetime1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30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ctr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The Left Side</a:t>
            </a:r>
            <a:endParaRPr lang="zh-TW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TW" dirty="0" smtClean="0"/>
              <a:t>First Level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The Right Side</a:t>
            </a:r>
            <a:endParaRPr lang="zh-TW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TW" dirty="0" smtClean="0"/>
              <a:t>First Level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382A-032F-458E-80CA-1E2E58B9D142}" type="datetime1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6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Only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1E9B-1158-47ED-A3AF-7176FD1977F3}" type="datetime1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98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D8E-43F9-4BAD-B7D1-44D368799613}" type="datetime1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50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CEC0-1AA2-4BE7-AE28-A4C16E9B6148}" type="datetime1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07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9ADA-AC88-4EAD-90FC-C94A35B538F9}" type="datetime1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873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First Level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2F830-A588-48DC-A2F1-E21E340AEF5B}" type="datetime1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79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思源黑體 Normal" panose="020B0400000000000000" pitchFamily="34" charset="-120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tabLst>
          <a:tab pos="358775" algn="l"/>
        </a:tabLst>
        <a:defRPr lang="zh-TW" altLang="en-US" sz="2800" kern="1200" dirty="0" smtClean="0">
          <a:solidFill>
            <a:schemeClr val="tx1"/>
          </a:solidFill>
          <a:latin typeface="+mn-lt"/>
          <a:ea typeface="思源黑體 Normal" panose="020B0400000000000000" pitchFamily="34" charset="-120"/>
          <a:cs typeface="+mn-cs"/>
        </a:defRPr>
      </a:lvl1pPr>
      <a:lvl2pPr marL="898525" indent="-358775" algn="l" defTabSz="914400" rtl="0" eaLnBrk="1" latinLnBrk="0" hangingPunct="1">
        <a:lnSpc>
          <a:spcPct val="110000"/>
        </a:lnSpc>
        <a:spcBef>
          <a:spcPts val="0"/>
        </a:spcBef>
        <a:buFont typeface="思源黑體 Normal" panose="020B0400000000000000" pitchFamily="34" charset="-120"/>
        <a:buChar char="╸"/>
        <a:defRPr lang="zh-TW" altLang="en-US" sz="2400" kern="1200" baseline="0" dirty="0" smtClean="0">
          <a:solidFill>
            <a:schemeClr val="tx1"/>
          </a:solidFill>
          <a:latin typeface="+mn-lt"/>
          <a:ea typeface="思源黑體 Normal" panose="020B0400000000000000" pitchFamily="34" charset="-120"/>
          <a:cs typeface="+mn-cs"/>
        </a:defRPr>
      </a:lvl2pPr>
      <a:lvl3pPr marL="1255713" indent="-357188" algn="l" defTabSz="914400" rtl="0" eaLnBrk="1" latinLnBrk="0" hangingPunct="1">
        <a:lnSpc>
          <a:spcPct val="110000"/>
        </a:lnSpc>
        <a:spcBef>
          <a:spcPts val="0"/>
        </a:spcBef>
        <a:buSzPct val="100000"/>
        <a:buFont typeface="思源黑體 Normal" panose="020B0400000000000000" pitchFamily="34" charset="-120"/>
        <a:buChar char="。"/>
        <a:defRPr lang="zh-TW" altLang="en-US" sz="2000" kern="1200" baseline="0" dirty="0" smtClean="0">
          <a:solidFill>
            <a:schemeClr val="tx1"/>
          </a:solidFill>
          <a:latin typeface="+mn-lt"/>
          <a:ea typeface="思源黑體 Normal" panose="020B0400000000000000" pitchFamily="34" charset="-120"/>
          <a:cs typeface="+mn-cs"/>
        </a:defRPr>
      </a:lvl3pPr>
      <a:lvl4pPr marL="1616075" indent="-358775" algn="l" defTabSz="914400" rtl="0" eaLnBrk="1" latinLnBrk="0" hangingPunct="1">
        <a:lnSpc>
          <a:spcPct val="110000"/>
        </a:lnSpc>
        <a:spcBef>
          <a:spcPts val="0"/>
        </a:spcBef>
        <a:buFont typeface="思源黑體 Normal" panose="020B0400000000000000" pitchFamily="34" charset="-120"/>
        <a:buChar char="▪"/>
        <a:defRPr lang="zh-TW" altLang="en-US" sz="1800" kern="1200" baseline="0" dirty="0" smtClean="0">
          <a:solidFill>
            <a:schemeClr val="tx1"/>
          </a:solidFill>
          <a:latin typeface="+mn-lt"/>
          <a:ea typeface="思源黑體 Normal" panose="020B0400000000000000" pitchFamily="34" charset="-120"/>
          <a:cs typeface="+mn-cs"/>
        </a:defRPr>
      </a:lvl4pPr>
      <a:lvl5pPr marL="1974850" indent="-358775" algn="l" defTabSz="914400" rtl="0" eaLnBrk="1" latinLnBrk="0" hangingPunct="1">
        <a:lnSpc>
          <a:spcPct val="110000"/>
        </a:lnSpc>
        <a:spcBef>
          <a:spcPts val="0"/>
        </a:spcBef>
        <a:buFont typeface="思源黑體 Normal" panose="020B0400000000000000" pitchFamily="34" charset="-120"/>
        <a:buChar char="▫"/>
        <a:defRPr lang="en-US" sz="1800" kern="1200" baseline="0" dirty="0">
          <a:solidFill>
            <a:schemeClr val="tx1"/>
          </a:solidFill>
          <a:latin typeface="+mn-lt"/>
          <a:ea typeface="思源黑體 Normal" panose="020B04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illadb/vanillabenc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ql/elasqlbench" TargetMode="External"/><Relationship Id="rId2" Type="http://schemas.openxmlformats.org/officeDocument/2006/relationships/hyperlink" Target="https://github.com/elasql/ela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asql/documentation/blob/master/doc/arguments.md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nilladb/vanillacore" TargetMode="External"/><Relationship Id="rId2" Type="http://schemas.openxmlformats.org/officeDocument/2006/relationships/hyperlink" Target="https://github.com/vanilladb/vanillacom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asql/documentation/blob/master/doc/scripts.md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asql/documentation/blob/master/doc/scripts.md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asql/documentation/blob/master/doc/implemented_systems.md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ql/autobench" TargetMode="External"/><Relationship Id="rId2" Type="http://schemas.openxmlformats.org/officeDocument/2006/relationships/hyperlink" Target="https://github.com/SLMT/auto-benche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 smtClean="0"/>
              <a:t>Getting Started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96" y="3684521"/>
            <a:ext cx="6858000" cy="91635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June 12</a:t>
            </a:r>
            <a:r>
              <a:rPr lang="en-US" altLang="zh-TW" sz="28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  <a:p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elasql.org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401643" y="1900664"/>
            <a:ext cx="23407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>
                <a:solidFill>
                  <a:srgbClr val="00A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</a:t>
            </a:r>
            <a:r>
              <a:rPr lang="en-US" altLang="zh-TW" sz="4800" b="1" dirty="0" err="1">
                <a:solidFill>
                  <a:srgbClr val="007A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altLang="zh-TW" sz="4800" b="1" dirty="0">
              <a:solidFill>
                <a:srgbClr val="007A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Sequencer </a:t>
            </a:r>
            <a:r>
              <a:rPr lang="en-US" altLang="zh-TW" dirty="0" smtClean="0"/>
              <a:t>(ZAB Leader)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 deterministic database system requires a total-ordering protocol to ensure the order of transactions across machines in advance.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We implement Zookeeper </a:t>
            </a:r>
            <a:r>
              <a:rPr lang="en-US" altLang="zh-TW" sz="2400" dirty="0"/>
              <a:t>Atomic Message Broadcast 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ZAB</a:t>
            </a:r>
            <a:r>
              <a:rPr lang="en-US" altLang="zh-TW" sz="2400" dirty="0" smtClean="0"/>
              <a:t>) Protocol for this.</a:t>
            </a:r>
          </a:p>
          <a:p>
            <a:pPr lvl="1"/>
            <a:r>
              <a:rPr lang="en-US" altLang="zh-TW" sz="2000" dirty="0" smtClean="0"/>
              <a:t>Which requires a machine to be the leader.</a:t>
            </a:r>
          </a:p>
          <a:p>
            <a:pPr lvl="1"/>
            <a:r>
              <a:rPr lang="en-US" altLang="zh-TW" sz="2000" dirty="0" smtClean="0"/>
              <a:t>We call the leader as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the sequencer</a:t>
            </a:r>
            <a:r>
              <a:rPr lang="en-US" altLang="zh-TW" sz="2000" dirty="0" smtClean="0"/>
              <a:t>.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In our design, the sequencer is one of servers in a cluster, but it does not have database functionality.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 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51479" y="3115385"/>
            <a:ext cx="1511166" cy="7506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Sequencer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43612" y="4741540"/>
            <a:ext cx="1511166" cy="17051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Database</a:t>
            </a:r>
          </a:p>
          <a:p>
            <a:pPr algn="ctr"/>
            <a:r>
              <a:rPr lang="en-US" altLang="zh-TW" dirty="0" smtClean="0"/>
              <a:t>Server 1</a:t>
            </a:r>
            <a:endParaRPr lang="zh-TW" altLang="en-US" dirty="0"/>
          </a:p>
        </p:txBody>
      </p:sp>
      <p:sp>
        <p:nvSpPr>
          <p:cNvPr id="8" name="圓柱形 4">
            <a:extLst>
              <a:ext uri="{FF2B5EF4-FFF2-40B4-BE49-F238E27FC236}">
                <a16:creationId xmlns:a16="http://schemas.microsoft.com/office/drawing/2014/main" id="{37E0A09B-244E-4269-A13D-B1C685716683}"/>
              </a:ext>
            </a:extLst>
          </p:cNvPr>
          <p:cNvSpPr/>
          <p:nvPr/>
        </p:nvSpPr>
        <p:spPr>
          <a:xfrm>
            <a:off x="1265302" y="5454761"/>
            <a:ext cx="1267786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Partition 1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17260" y="1875486"/>
            <a:ext cx="1172449" cy="453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51479" y="4741540"/>
            <a:ext cx="1511166" cy="17051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Database</a:t>
            </a:r>
          </a:p>
          <a:p>
            <a:pPr algn="ctr"/>
            <a:r>
              <a:rPr lang="en-US" altLang="zh-TW" dirty="0" smtClean="0"/>
              <a:t>Server 2</a:t>
            </a:r>
            <a:endParaRPr lang="zh-TW" altLang="en-US" dirty="0"/>
          </a:p>
        </p:txBody>
      </p:sp>
      <p:sp>
        <p:nvSpPr>
          <p:cNvPr id="11" name="圓柱形 4">
            <a:extLst>
              <a:ext uri="{FF2B5EF4-FFF2-40B4-BE49-F238E27FC236}">
                <a16:creationId xmlns:a16="http://schemas.microsoft.com/office/drawing/2014/main" id="{37E0A09B-244E-4269-A13D-B1C685716683}"/>
              </a:ext>
            </a:extLst>
          </p:cNvPr>
          <p:cNvSpPr/>
          <p:nvPr/>
        </p:nvSpPr>
        <p:spPr>
          <a:xfrm>
            <a:off x="3973169" y="5454761"/>
            <a:ext cx="1267786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Partition 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59345" y="4741540"/>
            <a:ext cx="1511166" cy="17051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Database</a:t>
            </a:r>
          </a:p>
          <a:p>
            <a:pPr algn="ctr"/>
            <a:r>
              <a:rPr lang="en-US" altLang="zh-TW" dirty="0" smtClean="0"/>
              <a:t>Server 3</a:t>
            </a:r>
            <a:endParaRPr lang="zh-TW" altLang="en-US" dirty="0"/>
          </a:p>
        </p:txBody>
      </p:sp>
      <p:sp>
        <p:nvSpPr>
          <p:cNvPr id="13" name="圓柱形 4">
            <a:extLst>
              <a:ext uri="{FF2B5EF4-FFF2-40B4-BE49-F238E27FC236}">
                <a16:creationId xmlns:a16="http://schemas.microsoft.com/office/drawing/2014/main" id="{37E0A09B-244E-4269-A13D-B1C685716683}"/>
              </a:ext>
            </a:extLst>
          </p:cNvPr>
          <p:cNvSpPr/>
          <p:nvPr/>
        </p:nvSpPr>
        <p:spPr>
          <a:xfrm>
            <a:off x="6681035" y="5454761"/>
            <a:ext cx="1267786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Partition 3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434613" y="1875486"/>
            <a:ext cx="1172449" cy="453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75337" y="1875486"/>
            <a:ext cx="1172449" cy="453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57950" y="1875486"/>
            <a:ext cx="1172449" cy="453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9" idx="2"/>
          </p:cNvCxnSpPr>
          <p:nvPr/>
        </p:nvCxnSpPr>
        <p:spPr>
          <a:xfrm>
            <a:off x="2503485" y="2329314"/>
            <a:ext cx="1664254" cy="7799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5" idx="2"/>
          </p:cNvCxnSpPr>
          <p:nvPr/>
        </p:nvCxnSpPr>
        <p:spPr>
          <a:xfrm>
            <a:off x="4020838" y="2329314"/>
            <a:ext cx="381803" cy="7799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2"/>
          </p:cNvCxnSpPr>
          <p:nvPr/>
        </p:nvCxnSpPr>
        <p:spPr>
          <a:xfrm flipH="1">
            <a:off x="4770916" y="2329314"/>
            <a:ext cx="790646" cy="7799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7" idx="2"/>
          </p:cNvCxnSpPr>
          <p:nvPr/>
        </p:nvCxnSpPr>
        <p:spPr>
          <a:xfrm flipH="1">
            <a:off x="5098868" y="2329314"/>
            <a:ext cx="1945307" cy="77501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512694" y="2591731"/>
            <a:ext cx="17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Sending requests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2" name="直線單箭頭接點 31"/>
          <p:cNvCxnSpPr>
            <a:endCxn id="7" idx="0"/>
          </p:cNvCxnSpPr>
          <p:nvPr/>
        </p:nvCxnSpPr>
        <p:spPr>
          <a:xfrm flipH="1">
            <a:off x="1899195" y="3859890"/>
            <a:ext cx="2263028" cy="88165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2"/>
            <a:endCxn id="10" idx="0"/>
          </p:cNvCxnSpPr>
          <p:nvPr/>
        </p:nvCxnSpPr>
        <p:spPr>
          <a:xfrm>
            <a:off x="4607062" y="3865997"/>
            <a:ext cx="0" cy="875543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12" idx="0"/>
          </p:cNvCxnSpPr>
          <p:nvPr/>
        </p:nvCxnSpPr>
        <p:spPr>
          <a:xfrm>
            <a:off x="5098868" y="3859890"/>
            <a:ext cx="2216060" cy="88165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943674" y="3749469"/>
            <a:ext cx="25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Performing total ordering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2654779" y="5144205"/>
            <a:ext cx="1196700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637460" y="5270932"/>
            <a:ext cx="123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Exchanging</a:t>
            </a:r>
          </a:p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data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5362645" y="5181635"/>
            <a:ext cx="1196700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7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r>
              <a:rPr lang="en-US" altLang="zh-TW" dirty="0" smtClean="0"/>
              <a:t>How to test/benchmark the system?</a:t>
            </a:r>
          </a:p>
          <a:p>
            <a:pPr lvl="1"/>
            <a:r>
              <a:rPr lang="en-US" altLang="zh-TW" dirty="0" smtClean="0"/>
              <a:t>Let’s meet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-Bench</a:t>
            </a:r>
          </a:p>
          <a:p>
            <a:pPr lvl="1"/>
            <a:r>
              <a:rPr lang="en-US" altLang="zh-TW" dirty="0" smtClean="0"/>
              <a:t>Setting up development environment</a:t>
            </a:r>
          </a:p>
          <a:p>
            <a:pPr lvl="1"/>
            <a:r>
              <a:rPr lang="en-US" altLang="zh-TW" dirty="0" smtClean="0"/>
              <a:t>Testing inside a Java IDE</a:t>
            </a:r>
          </a:p>
          <a:p>
            <a:pPr lvl="1"/>
            <a:r>
              <a:rPr lang="en-US" altLang="zh-TW" dirty="0" smtClean="0"/>
              <a:t>Testing with runnable JARs</a:t>
            </a:r>
            <a:endParaRPr lang="en-US" altLang="zh-TW" dirty="0"/>
          </a:p>
          <a:p>
            <a:pPr lvl="1"/>
            <a:r>
              <a:rPr lang="en-US" altLang="zh-TW" dirty="0" smtClean="0"/>
              <a:t>Testing in a cluster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17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r>
              <a:rPr lang="en-US" altLang="zh-TW" dirty="0" smtClean="0"/>
              <a:t>How to test/benchmark the system?</a:t>
            </a:r>
          </a:p>
          <a:p>
            <a:pPr lvl="1"/>
            <a:r>
              <a:rPr lang="en-US" altLang="zh-TW" dirty="0" smtClean="0"/>
              <a:t>Let’s meet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-Bench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Setting up development environment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inside a Java IDE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with runnable JARs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 a cluster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86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-Bench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order to test how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performs under an </a:t>
            </a:r>
            <a:r>
              <a:rPr lang="en-US" altLang="zh-TW" dirty="0"/>
              <a:t>extreme </a:t>
            </a:r>
            <a:r>
              <a:rPr lang="en-US" altLang="zh-TW" dirty="0" smtClean="0"/>
              <a:t>circumstance, we implement a benchmark tool.</a:t>
            </a:r>
          </a:p>
          <a:p>
            <a:pPr lvl="1"/>
            <a:r>
              <a:rPr lang="en-US" altLang="zh-TW" dirty="0" smtClean="0"/>
              <a:t>Which is based on another project, </a:t>
            </a:r>
            <a:r>
              <a:rPr lang="en-US" altLang="zh-TW" dirty="0" err="1" smtClean="0">
                <a:hlinkClick r:id="rId2"/>
              </a:rPr>
              <a:t>VanillaBench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This project includes two standard benchmarks:</a:t>
            </a:r>
          </a:p>
          <a:p>
            <a:pPr lvl="1"/>
            <a:r>
              <a:rPr lang="en-US" altLang="zh-TW" dirty="0" smtClean="0"/>
              <a:t>The TPC-C Benchmark</a:t>
            </a:r>
          </a:p>
          <a:p>
            <a:pPr lvl="1"/>
            <a:r>
              <a:rPr lang="en-US" altLang="zh-TW" dirty="0"/>
              <a:t>The Yahoo! Cloud Serving Benchmark (YCSB)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01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r>
              <a:rPr lang="en-US" altLang="zh-TW" dirty="0" smtClean="0"/>
              <a:t>How to test/benchmark the system?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Let’s meet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</a:p>
          <a:p>
            <a:pPr lvl="1"/>
            <a:r>
              <a:rPr lang="en-US" altLang="zh-TW" dirty="0" smtClean="0"/>
              <a:t>Setting up development environment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inside a Java IDE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with runnable JARs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 a cluster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11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Prerequisite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assume that you have the following programs in your environment.</a:t>
            </a:r>
          </a:p>
          <a:p>
            <a:pPr lvl="1"/>
            <a:r>
              <a:rPr lang="en-US" altLang="zh-TW" dirty="0" smtClean="0"/>
              <a:t>Java Development Kit (JDK) </a:t>
            </a:r>
            <a:r>
              <a:rPr lang="en-US" altLang="zh-TW" b="1" dirty="0" smtClean="0">
                <a:solidFill>
                  <a:srgbClr val="C00000"/>
                </a:solidFill>
              </a:rPr>
              <a:t>8</a:t>
            </a:r>
          </a:p>
          <a:p>
            <a:pPr lvl="2"/>
            <a:r>
              <a:rPr lang="en-US" altLang="zh-TW" dirty="0" smtClean="0"/>
              <a:t>We found some problems when running with JDK 10+. You may try, but there is no guarantee to work.</a:t>
            </a:r>
          </a:p>
          <a:p>
            <a:pPr lvl="1"/>
            <a:r>
              <a:rPr lang="en-US" altLang="zh-TW" dirty="0" smtClean="0"/>
              <a:t>Eclipse</a:t>
            </a:r>
          </a:p>
          <a:p>
            <a:pPr lvl="2"/>
            <a:r>
              <a:rPr lang="en-US" altLang="zh-TW" dirty="0" smtClean="0"/>
              <a:t>You may use another IDE, but we will demonstrate the following tasks in Eclipse.</a:t>
            </a:r>
          </a:p>
          <a:p>
            <a:pPr lvl="1"/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Bash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25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Changing Your JDK in Eclipse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007" y="2187575"/>
            <a:ext cx="5249984" cy="43513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5183" y="1690689"/>
            <a:ext cx="8113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You can change the JDK that your Eclipse uses in “Preferences”.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77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Setup Your Dev.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Clone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Import the projects to Eclipse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96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Cloning the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Clone the following projects:</a:t>
            </a:r>
          </a:p>
          <a:p>
            <a:pPr lvl="1"/>
            <a:r>
              <a:rPr lang="en-US" altLang="zh-TW" sz="2000" dirty="0" err="1" smtClean="0"/>
              <a:t>ElaSQL</a:t>
            </a:r>
            <a:r>
              <a:rPr lang="en-US" altLang="zh-TW" sz="2000" dirty="0"/>
              <a:t>: </a:t>
            </a:r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github.com/elasql/elasql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ElaSQL</a:t>
            </a:r>
            <a:r>
              <a:rPr lang="en-US" altLang="zh-TW" sz="2000" dirty="0"/>
              <a:t>-Bench: </a:t>
            </a: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github.com/elasql/elasqlbench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Checkout the branch you need</a:t>
            </a:r>
          </a:p>
          <a:p>
            <a:pPr lvl="1"/>
            <a:r>
              <a:rPr lang="en-US" altLang="zh-TW" sz="2000" dirty="0" smtClean="0"/>
              <a:t>The default branch is “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master</a:t>
            </a:r>
            <a:r>
              <a:rPr lang="en-US" altLang="zh-TW" sz="2000" dirty="0" smtClean="0"/>
              <a:t>”.</a:t>
            </a:r>
          </a:p>
          <a:p>
            <a:pPr lvl="1"/>
            <a:r>
              <a:rPr lang="en-US" altLang="zh-TW" sz="2000" dirty="0" smtClean="0"/>
              <a:t>However, if you want to reproduce certain experiments, you may want to checkout other branches.</a:t>
            </a:r>
          </a:p>
          <a:p>
            <a:pPr lvl="1"/>
            <a:r>
              <a:rPr lang="en-US" altLang="zh-TW" sz="2000" dirty="0" smtClean="0"/>
              <a:t>For example, to reproduce </a:t>
            </a:r>
            <a:r>
              <a:rPr lang="en-US" altLang="zh-TW" sz="2000" dirty="0" err="1" smtClean="0"/>
              <a:t>MgCrab</a:t>
            </a:r>
            <a:r>
              <a:rPr lang="en-US" altLang="zh-TW" sz="2000" dirty="0" smtClean="0"/>
              <a:t> experiments, you may need to checkout “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reproduce/</a:t>
            </a:r>
            <a:r>
              <a:rPr lang="en-US" altLang="zh-TW" sz="2000" b="1" dirty="0" err="1" smtClean="0">
                <a:solidFill>
                  <a:srgbClr val="C00000"/>
                </a:solidFill>
              </a:rPr>
              <a:t>mgcrab</a:t>
            </a:r>
            <a:r>
              <a:rPr lang="en-US" altLang="zh-TW" sz="2000" dirty="0" smtClean="0"/>
              <a:t>” branch.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49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project</a:t>
            </a:r>
          </a:p>
          <a:p>
            <a:r>
              <a:rPr lang="en-US" altLang="zh-TW" dirty="0" smtClean="0"/>
              <a:t>How to test/benchmark the system?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258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Importing into Eclipse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738" y="1758157"/>
            <a:ext cx="5093487" cy="43513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457713" y="2796001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en-US" altLang="zh-TW" dirty="0" smtClean="0">
                <a:solidFill>
                  <a:srgbClr val="C00000"/>
                </a:solidFill>
              </a:rPr>
              <a:t>. Right click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917481" y="439219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875" y="2176482"/>
            <a:ext cx="3870049" cy="411240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898681" y="4096141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3.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032202" y="5645191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0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Importing into Eclipse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142" y="1580131"/>
            <a:ext cx="5007716" cy="495878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4084720" y="2016466"/>
            <a:ext cx="474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5. Select the directory that includes the projects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2198770" y="3213248"/>
            <a:ext cx="474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6. Make sure it finds the projects properly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647192" y="5818446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7.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9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Importing into Eclipse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867" y="1684663"/>
            <a:ext cx="6208266" cy="467771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564956" y="4576786"/>
            <a:ext cx="474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8. Wait for downloading dependencies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678905" y="5024387"/>
            <a:ext cx="452388" cy="10684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93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8" y="1690689"/>
            <a:ext cx="6549644" cy="49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7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r>
              <a:rPr lang="en-US" altLang="zh-TW" dirty="0" smtClean="0"/>
              <a:t>How to test/benchmark the system?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Let’s meet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Setting up development environment</a:t>
            </a:r>
          </a:p>
          <a:p>
            <a:pPr lvl="1"/>
            <a:r>
              <a:rPr lang="en-US" altLang="zh-TW" dirty="0" smtClean="0"/>
              <a:t>Testing inside a Java IDE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with runnable JARs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 a cluster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46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Environments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To launch a benchmarking test, at least three processes must be launched.</a:t>
            </a:r>
          </a:p>
          <a:p>
            <a:pPr lvl="1"/>
            <a:r>
              <a:rPr lang="en-US" altLang="zh-TW" sz="2000" dirty="0" smtClean="0"/>
              <a:t>1 Sequencer Server (the ZAB leader)</a:t>
            </a:r>
          </a:p>
          <a:p>
            <a:pPr lvl="1"/>
            <a:r>
              <a:rPr lang="en-US" altLang="zh-TW" sz="2000" dirty="0" smtClean="0"/>
              <a:t>1 Database Server</a:t>
            </a:r>
          </a:p>
          <a:p>
            <a:pPr lvl="2"/>
            <a:r>
              <a:rPr lang="en-US" altLang="zh-TW" sz="1800" dirty="0" smtClean="0"/>
              <a:t>Adding more database servers can increase throughput</a:t>
            </a:r>
          </a:p>
          <a:p>
            <a:pPr lvl="1"/>
            <a:r>
              <a:rPr lang="en-US" altLang="zh-TW" sz="2000" dirty="0" smtClean="0"/>
              <a:t>1 Benchmark Client</a:t>
            </a:r>
          </a:p>
          <a:p>
            <a:pPr lvl="2"/>
            <a:r>
              <a:rPr lang="en-US" altLang="zh-TW" sz="1800" dirty="0" smtClean="0"/>
              <a:t>Adding more clients can generate higher pressure to the system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15151" y="5359226"/>
            <a:ext cx="1511166" cy="7506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Sequencer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57950" y="4881974"/>
            <a:ext cx="1511166" cy="17051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Database</a:t>
            </a:r>
          </a:p>
          <a:p>
            <a:pPr algn="ctr"/>
            <a:r>
              <a:rPr lang="en-US" altLang="zh-TW" dirty="0" smtClean="0"/>
              <a:t>Server 1</a:t>
            </a:r>
            <a:endParaRPr lang="zh-TW" altLang="en-US" dirty="0"/>
          </a:p>
        </p:txBody>
      </p:sp>
      <p:sp>
        <p:nvSpPr>
          <p:cNvPr id="7" name="圓柱形 4">
            <a:extLst>
              <a:ext uri="{FF2B5EF4-FFF2-40B4-BE49-F238E27FC236}">
                <a16:creationId xmlns:a16="http://schemas.microsoft.com/office/drawing/2014/main" id="{37E0A09B-244E-4269-A13D-B1C685716683}"/>
              </a:ext>
            </a:extLst>
          </p:cNvPr>
          <p:cNvSpPr/>
          <p:nvPr/>
        </p:nvSpPr>
        <p:spPr>
          <a:xfrm>
            <a:off x="6579640" y="5608924"/>
            <a:ext cx="1267786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Partition 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90661" y="5507618"/>
            <a:ext cx="1172449" cy="453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3"/>
            <a:endCxn id="5" idx="1"/>
          </p:cNvCxnSpPr>
          <p:nvPr/>
        </p:nvCxnSpPr>
        <p:spPr>
          <a:xfrm>
            <a:off x="2363110" y="5734532"/>
            <a:ext cx="12520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3"/>
            <a:endCxn id="6" idx="1"/>
          </p:cNvCxnSpPr>
          <p:nvPr/>
        </p:nvCxnSpPr>
        <p:spPr>
          <a:xfrm>
            <a:off x="5126317" y="5734532"/>
            <a:ext cx="1331633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603631" y="5961446"/>
            <a:ext cx="17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Sending requests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41381" y="6184802"/>
            <a:ext cx="25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Performing total ordering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4" name="手繪多邊形 23"/>
          <p:cNvSpPr/>
          <p:nvPr/>
        </p:nvSpPr>
        <p:spPr>
          <a:xfrm>
            <a:off x="2363110" y="4913066"/>
            <a:ext cx="4077384" cy="603843"/>
          </a:xfrm>
          <a:custGeom>
            <a:avLst/>
            <a:gdLst>
              <a:gd name="connsiteX0" fmla="*/ 4417996 w 4417996"/>
              <a:gd name="connsiteY0" fmla="*/ 342326 h 582958"/>
              <a:gd name="connsiteX1" fmla="*/ 2088682 w 4417996"/>
              <a:gd name="connsiteY1" fmla="*/ 5442 h 582958"/>
              <a:gd name="connsiteX2" fmla="*/ 0 w 4417996"/>
              <a:gd name="connsiteY2" fmla="*/ 582958 h 582958"/>
              <a:gd name="connsiteX3" fmla="*/ 0 w 4417996"/>
              <a:gd name="connsiteY3" fmla="*/ 582958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7996" h="582958">
                <a:moveTo>
                  <a:pt x="4417996" y="342326"/>
                </a:moveTo>
                <a:cubicBezTo>
                  <a:pt x="3621505" y="153831"/>
                  <a:pt x="2825015" y="-34663"/>
                  <a:pt x="2088682" y="5442"/>
                </a:cubicBezTo>
                <a:cubicBezTo>
                  <a:pt x="1352349" y="45547"/>
                  <a:pt x="0" y="582958"/>
                  <a:pt x="0" y="582958"/>
                </a:cubicBezTo>
                <a:lnTo>
                  <a:pt x="0" y="582958"/>
                </a:ln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214521" y="4470636"/>
            <a:ext cx="23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Sending the result back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91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inside Eclipse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Setup the properties files</a:t>
            </a:r>
          </a:p>
          <a:p>
            <a:pPr lvl="1"/>
            <a:r>
              <a:rPr lang="en-US" altLang="zh-TW" dirty="0" smtClean="0"/>
              <a:t>Which includes the configurations for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Setup run configurations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Loading a testbed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Benchmarking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clients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29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inside Eclipse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Setup the properties files</a:t>
            </a:r>
          </a:p>
          <a:p>
            <a:pPr lvl="1"/>
            <a:r>
              <a:rPr lang="en-US" altLang="zh-TW" dirty="0" smtClean="0"/>
              <a:t>Which includes the configurations for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Setup run configurations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Loading a testbed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Benchmarking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clients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62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Properties Files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19" y="1690689"/>
            <a:ext cx="6321962" cy="47633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11019" y="3850105"/>
            <a:ext cx="2015575" cy="17614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873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Up Network Addresses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uses </a:t>
            </a:r>
            <a:r>
              <a:rPr lang="en-US" altLang="zh-TW" dirty="0" err="1" smtClean="0"/>
              <a:t>VanillaComm</a:t>
            </a:r>
            <a:r>
              <a:rPr lang="en-US" altLang="zh-TW" dirty="0" smtClean="0"/>
              <a:t> to communicate through networks.</a:t>
            </a:r>
          </a:p>
          <a:p>
            <a:endParaRPr lang="en-US" altLang="zh-TW" dirty="0"/>
          </a:p>
          <a:p>
            <a:r>
              <a:rPr lang="en-US" altLang="zh-TW" dirty="0" smtClean="0"/>
              <a:t>We need to tell </a:t>
            </a:r>
            <a:r>
              <a:rPr lang="en-US" altLang="zh-TW" dirty="0" err="1"/>
              <a:t>VanillaComm</a:t>
            </a:r>
            <a:r>
              <a:rPr lang="en-US" altLang="zh-TW" dirty="0"/>
              <a:t> </a:t>
            </a:r>
            <a:r>
              <a:rPr lang="en-US" altLang="zh-TW" dirty="0" smtClean="0"/>
              <a:t>where to find all the machines (including servers and clients).</a:t>
            </a:r>
          </a:p>
          <a:p>
            <a:pPr lvl="1"/>
            <a:r>
              <a:rPr lang="en-US" altLang="zh-TW" dirty="0" smtClean="0"/>
              <a:t>The addresses should be put in </a:t>
            </a:r>
            <a:r>
              <a:rPr lang="en-US" altLang="zh-TW" dirty="0" err="1" smtClean="0">
                <a:solidFill>
                  <a:srgbClr val="C00000"/>
                </a:solidFill>
              </a:rPr>
              <a:t>vanillacomm.properties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3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project</a:t>
            </a:r>
          </a:p>
          <a:p>
            <a:pPr lvl="1"/>
            <a:r>
              <a:rPr lang="en-US" altLang="zh-TW" dirty="0" smtClean="0"/>
              <a:t>What is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Architecture</a:t>
            </a:r>
          </a:p>
          <a:p>
            <a:pPr lvl="1"/>
            <a:r>
              <a:rPr lang="en-US" altLang="zh-TW" dirty="0" smtClean="0"/>
              <a:t>Design &amp; Key Features</a:t>
            </a:r>
          </a:p>
          <a:p>
            <a:pPr lvl="1"/>
            <a:r>
              <a:rPr lang="en-US" altLang="zh-TW" dirty="0" smtClean="0"/>
              <a:t>Implemented Systems &amp; Papers</a:t>
            </a:r>
          </a:p>
          <a:p>
            <a:pPr lvl="1"/>
            <a:r>
              <a:rPr lang="en-US" altLang="zh-TW" dirty="0" smtClean="0"/>
              <a:t>The Sequencer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How to test/benchmark the system?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250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Network Addresses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Here is an example to setup the addresses for 2 servers and 1 client.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The last server will become the sequencer.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96" y="3416020"/>
            <a:ext cx="7759208" cy="29403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9772" y="5861286"/>
            <a:ext cx="1280161" cy="2026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56491" y="5433038"/>
            <a:ext cx="2662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C00000"/>
                </a:solidFill>
              </a:rPr>
              <a:t>The Sequencer = Server No.1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44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Up The Storage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uses </a:t>
            </a:r>
            <a:r>
              <a:rPr lang="en-US" altLang="zh-TW" dirty="0" err="1" smtClean="0"/>
              <a:t>VanillaCore</a:t>
            </a:r>
            <a:r>
              <a:rPr lang="en-US" altLang="zh-TW" dirty="0" smtClean="0"/>
              <a:t> as a storage engine to store data on each machine.</a:t>
            </a:r>
          </a:p>
          <a:p>
            <a:pPr lvl="1"/>
            <a:r>
              <a:rPr lang="en-US" altLang="zh-TW" dirty="0" err="1" smtClean="0">
                <a:solidFill>
                  <a:srgbClr val="C00000"/>
                </a:solidFill>
              </a:rPr>
              <a:t>vanillacore.properties</a:t>
            </a:r>
            <a:r>
              <a:rPr lang="en-US" altLang="zh-TW" dirty="0" smtClean="0"/>
              <a:t> includes the configurations for the storage engine.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Most configurations have been tuned for benchmarking.</a:t>
            </a:r>
          </a:p>
          <a:p>
            <a:pPr lvl="1"/>
            <a:r>
              <a:rPr lang="en-US" altLang="zh-TW" dirty="0" smtClean="0"/>
              <a:t>Only some of them should be checked carefully.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15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The Storage Engine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35" y="1690689"/>
            <a:ext cx="7508329" cy="46846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54884" y="3016252"/>
            <a:ext cx="3690371" cy="1889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45255" y="2558882"/>
            <a:ext cx="3109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w</a:t>
            </a:r>
            <a:r>
              <a:rPr lang="en-US" altLang="zh-TW" dirty="0" smtClean="0">
                <a:solidFill>
                  <a:srgbClr val="C00000"/>
                </a:solidFill>
              </a:rPr>
              <a:t>here to put the database files</a:t>
            </a:r>
          </a:p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(default: home directory)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4883" y="3417471"/>
            <a:ext cx="4325639" cy="1631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90225" y="3633073"/>
            <a:ext cx="361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O_DIRECT should be used if the system runs on Linux environments</a:t>
            </a:r>
          </a:p>
        </p:txBody>
      </p:sp>
      <p:sp>
        <p:nvSpPr>
          <p:cNvPr id="10" name="矩形 9"/>
          <p:cNvSpPr/>
          <p:nvPr/>
        </p:nvSpPr>
        <p:spPr>
          <a:xfrm>
            <a:off x="1054883" y="5073185"/>
            <a:ext cx="4537395" cy="1629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574796" y="5307381"/>
            <a:ext cx="553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controls how much data are cached in memory</a:t>
            </a:r>
          </a:p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(note that this number means “the number of blocks”)</a:t>
            </a:r>
          </a:p>
        </p:txBody>
      </p:sp>
    </p:spTree>
    <p:extLst>
      <p:ext uri="{BB962C8B-B14F-4D97-AF65-F5344CB8AC3E}">
        <p14:creationId xmlns:p14="http://schemas.microsoft.com/office/powerpoint/2010/main" val="507689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Up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(</a:t>
            </a:r>
            <a:r>
              <a:rPr lang="en-US" altLang="zh-TW" dirty="0" smtClean="0"/>
              <a:t>The Distributed Modules)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also has many configurations:</a:t>
            </a:r>
          </a:p>
          <a:p>
            <a:pPr lvl="1"/>
            <a:r>
              <a:rPr lang="en-US" altLang="zh-TW" dirty="0" smtClean="0"/>
              <a:t>How many data partitions are there?</a:t>
            </a:r>
          </a:p>
          <a:p>
            <a:pPr lvl="1"/>
            <a:r>
              <a:rPr lang="en-US" altLang="zh-TW" dirty="0" smtClean="0"/>
              <a:t>Which system to run? Calvin? Hermes?</a:t>
            </a:r>
          </a:p>
          <a:p>
            <a:pPr lvl="1"/>
            <a:r>
              <a:rPr lang="en-US" altLang="zh-TW" dirty="0" smtClean="0"/>
              <a:t>Which data migration algorithm to use?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All these are put in </a:t>
            </a:r>
            <a:r>
              <a:rPr lang="en-US" altLang="zh-TW" dirty="0" err="1" smtClean="0">
                <a:solidFill>
                  <a:srgbClr val="C00000"/>
                </a:solidFill>
              </a:rPr>
              <a:t>elasql.properties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en-US" altLang="zh-TW" dirty="0" smtClean="0"/>
              <a:t>The file contains a comprehensive explanations for each parameter, so we will not go through all the parameters here.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954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</a:t>
            </a:r>
            <a:r>
              <a:rPr lang="en-US" altLang="zh-TW" dirty="0" err="1"/>
              <a:t>ElaSQL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(The Distributed Modules)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35" y="1855939"/>
            <a:ext cx="7208930" cy="45004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80011" y="4106145"/>
            <a:ext cx="4046507" cy="4754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458989" y="4579522"/>
            <a:ext cx="55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We set it to 1 because we only have 1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2726344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Up a Benchmarking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-Bench reuses the codebase of </a:t>
            </a:r>
            <a:r>
              <a:rPr lang="en-US" altLang="zh-TW" dirty="0" err="1" smtClean="0"/>
              <a:t>VanillaBench</a:t>
            </a:r>
            <a:r>
              <a:rPr lang="en-US" altLang="zh-TW" dirty="0" smtClean="0"/>
              <a:t>, which is a benchmarking tool for single-node DBMS.</a:t>
            </a:r>
          </a:p>
          <a:p>
            <a:endParaRPr lang="en-US" altLang="zh-TW" dirty="0"/>
          </a:p>
          <a:p>
            <a:r>
              <a:rPr lang="en-US" altLang="zh-TW" dirty="0" smtClean="0"/>
              <a:t>So, the configurations are separated in two files:</a:t>
            </a:r>
          </a:p>
          <a:p>
            <a:pPr lvl="1"/>
            <a:r>
              <a:rPr lang="en-US" altLang="zh-TW" dirty="0" err="1" smtClean="0">
                <a:solidFill>
                  <a:srgbClr val="C00000"/>
                </a:solidFill>
              </a:rPr>
              <a:t>vanillabench.properties</a:t>
            </a:r>
            <a:r>
              <a:rPr lang="en-US" altLang="zh-TW" dirty="0" smtClean="0"/>
              <a:t> (only the basic </a:t>
            </a:r>
            <a:r>
              <a:rPr lang="en-US" altLang="zh-TW" dirty="0" err="1" smtClean="0"/>
              <a:t>configrations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>
                <a:solidFill>
                  <a:srgbClr val="C00000"/>
                </a:solidFill>
              </a:rPr>
              <a:t>elasqlbench.properties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175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vanillabench.properties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5" y="1521164"/>
            <a:ext cx="8601370" cy="48351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0365" y="1776831"/>
            <a:ext cx="5961934" cy="2188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452835" y="3760836"/>
            <a:ext cx="232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Only these parameters 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will take effect 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on </a:t>
            </a:r>
            <a:r>
              <a:rPr lang="en-US" altLang="zh-TW" dirty="0" err="1" smtClean="0">
                <a:solidFill>
                  <a:srgbClr val="C00000"/>
                </a:solidFill>
              </a:rPr>
              <a:t>ElaSQL</a:t>
            </a:r>
            <a:r>
              <a:rPr lang="en-US" altLang="zh-TW" dirty="0" smtClean="0">
                <a:solidFill>
                  <a:srgbClr val="C00000"/>
                </a:solidFill>
              </a:rPr>
              <a:t>-Bench</a:t>
            </a:r>
          </a:p>
        </p:txBody>
      </p:sp>
      <p:sp>
        <p:nvSpPr>
          <p:cNvPr id="8" name="矩形 7"/>
          <p:cNvSpPr/>
          <p:nvPr/>
        </p:nvSpPr>
        <p:spPr>
          <a:xfrm>
            <a:off x="400365" y="4572000"/>
            <a:ext cx="5961934" cy="17843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6491350" y="3074629"/>
            <a:ext cx="640970" cy="6606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491349" y="4709727"/>
            <a:ext cx="640971" cy="6977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04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vanillabench.properties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5" y="1521164"/>
            <a:ext cx="8601370" cy="48351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0365" y="2521819"/>
            <a:ext cx="6404696" cy="6737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62782" y="2152487"/>
            <a:ext cx="347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How long the benchmarking test</a:t>
            </a:r>
          </a:p>
        </p:txBody>
      </p:sp>
      <p:sp>
        <p:nvSpPr>
          <p:cNvPr id="8" name="矩形 7"/>
          <p:cNvSpPr/>
          <p:nvPr/>
        </p:nvSpPr>
        <p:spPr>
          <a:xfrm>
            <a:off x="404287" y="3251820"/>
            <a:ext cx="4215839" cy="313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444891" y="3779035"/>
            <a:ext cx="307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Number of RTE threads, each of which simulates a user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4735629" y="3408369"/>
            <a:ext cx="808523" cy="5764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19790" y="4552750"/>
            <a:ext cx="4215839" cy="4818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514248" y="4720957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Which benchmark to use</a:t>
            </a:r>
          </a:p>
        </p:txBody>
      </p:sp>
    </p:spTree>
    <p:extLst>
      <p:ext uri="{BB962C8B-B14F-4D97-AF65-F5344CB8AC3E}">
        <p14:creationId xmlns:p14="http://schemas.microsoft.com/office/powerpoint/2010/main" val="2868337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</a:t>
            </a:r>
            <a:r>
              <a:rPr lang="en-US" altLang="zh-TW" dirty="0" err="1" smtClean="0"/>
              <a:t>lasqlbench.properties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5" y="1458860"/>
            <a:ext cx="7945309" cy="496486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973948" y="1777102"/>
            <a:ext cx="347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Nothing need to be changed</a:t>
            </a:r>
          </a:p>
        </p:txBody>
      </p:sp>
    </p:spTree>
    <p:extLst>
      <p:ext uri="{BB962C8B-B14F-4D97-AF65-F5344CB8AC3E}">
        <p14:creationId xmlns:p14="http://schemas.microsoft.com/office/powerpoint/2010/main" val="1892718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inside Eclipse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Setup the properties files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Which includes the configurations for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Setup run configurations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Loading a testbed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Benchmarking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clients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74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A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</a:t>
            </a:r>
            <a:r>
              <a:rPr lang="en-US" altLang="zh-TW" b="1" dirty="0" err="1">
                <a:solidFill>
                  <a:srgbClr val="007A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is a distributed relational database system that aims to provide</a:t>
            </a:r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igh scalability</a:t>
            </a:r>
          </a:p>
          <a:p>
            <a:pPr lvl="1"/>
            <a:r>
              <a:rPr lang="en-US" altLang="zh-TW" dirty="0" smtClean="0"/>
              <a:t>high availability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lasticity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can be tested with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-Bench, which is a benchmark tool that generate pressure to the system.</a:t>
            </a:r>
          </a:p>
          <a:p>
            <a:pPr lvl="1"/>
            <a:r>
              <a:rPr lang="en-US" altLang="zh-TW" dirty="0" smtClean="0"/>
              <a:t>Currently, this is the only way to test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134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 Configurations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 configuration configures how eclipse launch a Java process.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Each process must have its own run configuration.</a:t>
            </a:r>
          </a:p>
          <a:p>
            <a:pPr lvl="1"/>
            <a:r>
              <a:rPr lang="en-US" altLang="zh-TW" dirty="0" smtClean="0"/>
              <a:t>3 configurations for a sequencer server, a database server, and a client.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595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Configurations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050" y="1621874"/>
            <a:ext cx="6525899" cy="491703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2906829" y="1412639"/>
            <a:ext cx="15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415941" y="1690689"/>
            <a:ext cx="490888" cy="3412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145856" y="2343741"/>
            <a:ext cx="15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04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內容版面配置區 2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60" y="1864126"/>
            <a:ext cx="6564007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</a:t>
            </a:r>
            <a:r>
              <a:rPr lang="en-US" altLang="zh-TW" dirty="0" smtClean="0"/>
              <a:t>Configurations</a:t>
            </a:r>
            <a:br>
              <a:rPr lang="en-US" altLang="zh-TW" dirty="0" smtClean="0"/>
            </a:br>
            <a:r>
              <a:rPr lang="en-US" altLang="zh-TW" dirty="0" smtClean="0"/>
              <a:t>(A Database Server)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86627" y="2651733"/>
            <a:ext cx="15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3. Double Click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1280160" y="3021065"/>
            <a:ext cx="721895" cy="3574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686475" y="2282401"/>
            <a:ext cx="17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4. Give it a name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953012" y="2954354"/>
            <a:ext cx="24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5. Choose “</a:t>
            </a:r>
            <a:r>
              <a:rPr lang="en-US" altLang="zh-TW" dirty="0" err="1" smtClean="0">
                <a:solidFill>
                  <a:srgbClr val="C00000"/>
                </a:solidFill>
              </a:rPr>
              <a:t>elasqlbench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946358" y="4364971"/>
            <a:ext cx="412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6. Select “</a:t>
            </a:r>
            <a:r>
              <a:rPr lang="en-US" altLang="zh-TW" dirty="0" err="1" smtClean="0">
                <a:solidFill>
                  <a:srgbClr val="C00000"/>
                </a:solidFill>
              </a:rPr>
              <a:t>org.elasql.bench.server.StartUp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334451" y="3872893"/>
            <a:ext cx="356134" cy="4920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160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內容版面配置區 2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399" y="1818311"/>
            <a:ext cx="6249201" cy="48790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</a:t>
            </a:r>
            <a:r>
              <a:rPr lang="en-US" altLang="zh-TW" dirty="0" smtClean="0"/>
              <a:t>Configurations</a:t>
            </a:r>
            <a:br>
              <a:rPr lang="en-US" altLang="zh-TW" dirty="0" smtClean="0"/>
            </a:br>
            <a:r>
              <a:rPr lang="en-US" altLang="zh-TW" dirty="0"/>
              <a:t>(A Database Server)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686476" y="2082792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7. Click “Arguments”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4013735" y="2481992"/>
            <a:ext cx="731520" cy="4009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415109" y="3269356"/>
            <a:ext cx="41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8. [DB Name]</a:t>
            </a:r>
            <a:r>
              <a:rPr lang="en-US" altLang="zh-TW" dirty="0">
                <a:solidFill>
                  <a:srgbClr val="C00000"/>
                </a:solidFill>
              </a:rPr>
              <a:t> [Server ID] </a:t>
            </a:r>
            <a:r>
              <a:rPr lang="en-US" altLang="zh-TW" dirty="0" smtClean="0">
                <a:solidFill>
                  <a:srgbClr val="C00000"/>
                </a:solidFill>
              </a:rPr>
              <a:t>[Is Sequencer?]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155481" y="4686088"/>
            <a:ext cx="546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9. See the next two slides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684035" y="5691708"/>
            <a:ext cx="119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10.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Apply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65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Arguments</a:t>
            </a:r>
            <a:br>
              <a:rPr lang="en-US" altLang="zh-TW" dirty="0" smtClean="0"/>
            </a:br>
            <a:r>
              <a:rPr lang="en-US" altLang="zh-TW" dirty="0" smtClean="0"/>
              <a:t>(For Servers)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Program Arguments</a:t>
            </a:r>
          </a:p>
          <a:p>
            <a:pPr lvl="1"/>
            <a:r>
              <a:rPr lang="en-US" altLang="zh-TW" sz="2000" dirty="0" smtClean="0"/>
              <a:t>DB Name: the database name</a:t>
            </a:r>
          </a:p>
          <a:p>
            <a:pPr lvl="2"/>
            <a:r>
              <a:rPr lang="en-US" altLang="zh-TW" sz="1800" dirty="0" smtClean="0"/>
              <a:t>Note that if you run servers on the same machine, each server should have an unique name for its database.</a:t>
            </a:r>
          </a:p>
          <a:p>
            <a:pPr lvl="1"/>
            <a:r>
              <a:rPr lang="en-US" altLang="zh-TW" sz="2000" dirty="0"/>
              <a:t>Server ID: the ID of the server process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Is Sequencer: to set if it is running in sequencer mode.</a:t>
            </a:r>
          </a:p>
          <a:p>
            <a:pPr lvl="2"/>
            <a:r>
              <a:rPr lang="en-US" altLang="zh-TW" sz="1800" dirty="0" smtClean="0"/>
              <a:t>The server with the greatest ID should turn this ON.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080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VM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VM Arguments:</a:t>
            </a:r>
          </a:p>
          <a:p>
            <a:pPr lvl="1"/>
            <a:r>
              <a:rPr lang="en-US" altLang="zh-TW" sz="2000" dirty="0"/>
              <a:t>To tell </a:t>
            </a:r>
            <a:r>
              <a:rPr lang="en-US" altLang="zh-TW" sz="2000" dirty="0" err="1"/>
              <a:t>ElaSQL</a:t>
            </a:r>
            <a:r>
              <a:rPr lang="en-US" altLang="zh-TW" sz="2000" dirty="0"/>
              <a:t> where to find those properties files</a:t>
            </a:r>
          </a:p>
          <a:p>
            <a:pPr lvl="1"/>
            <a:r>
              <a:rPr lang="en-US" altLang="zh-TW" sz="2200" dirty="0"/>
              <a:t>Copy and paste this</a:t>
            </a:r>
            <a:r>
              <a:rPr lang="en-US" altLang="zh-TW" sz="2200" dirty="0" smtClean="0"/>
              <a:t>:</a:t>
            </a:r>
          </a:p>
          <a:p>
            <a:pPr lvl="1"/>
            <a:endParaRPr lang="en-US" altLang="zh-TW" sz="2200" dirty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2200" dirty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2200" dirty="0"/>
          </a:p>
          <a:p>
            <a:pPr lvl="1"/>
            <a:endParaRPr lang="en-US" altLang="zh-TW" sz="2200" dirty="0" smtClean="0"/>
          </a:p>
          <a:p>
            <a:r>
              <a:rPr lang="en-US" altLang="zh-TW" sz="2600" dirty="0" smtClean="0"/>
              <a:t>If you encounter any problem when copying the arguments from this slide, you can copy from </a:t>
            </a:r>
            <a:r>
              <a:rPr lang="en-US" altLang="zh-TW" sz="2600" dirty="0" smtClean="0">
                <a:hlinkClick r:id="rId2"/>
              </a:rPr>
              <a:t>here</a:t>
            </a:r>
            <a:r>
              <a:rPr lang="en-US" altLang="zh-TW" sz="2600" dirty="0" smtClean="0"/>
              <a:t>.</a:t>
            </a:r>
            <a:endParaRPr lang="zh-TW" altLang="en-US" sz="26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71292" y="3293466"/>
            <a:ext cx="8001416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-</a:t>
            </a:r>
            <a:r>
              <a:rPr lang="en-US" altLang="zh-TW" sz="1600" dirty="0" err="1">
                <a:solidFill>
                  <a:schemeClr val="bg1"/>
                </a:solidFill>
              </a:rPr>
              <a:t>Dorg.elasql.config.file</a:t>
            </a:r>
            <a:r>
              <a:rPr lang="en-US" altLang="zh-TW" sz="1600" dirty="0">
                <a:solidFill>
                  <a:schemeClr val="bg1"/>
                </a:solidFill>
              </a:rPr>
              <a:t>=target/classes/org/</a:t>
            </a:r>
            <a:r>
              <a:rPr lang="en-US" altLang="zh-TW" sz="1600" dirty="0" err="1">
                <a:solidFill>
                  <a:schemeClr val="bg1"/>
                </a:solidFill>
              </a:rPr>
              <a:t>elasql</a:t>
            </a:r>
            <a:r>
              <a:rPr lang="en-US" altLang="zh-TW" sz="1600" dirty="0">
                <a:solidFill>
                  <a:schemeClr val="bg1"/>
                </a:solidFill>
              </a:rPr>
              <a:t>/</a:t>
            </a:r>
            <a:r>
              <a:rPr lang="en-US" altLang="zh-TW" sz="1600" dirty="0" err="1">
                <a:solidFill>
                  <a:schemeClr val="bg1"/>
                </a:solidFill>
              </a:rPr>
              <a:t>elasql.properties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-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Dorg.elasql.bench.config.file</a:t>
            </a:r>
            <a:r>
              <a:rPr lang="en-US" altLang="zh-TW" sz="1600" dirty="0" smtClean="0">
                <a:solidFill>
                  <a:schemeClr val="bg1"/>
                </a:solidFill>
              </a:rPr>
              <a:t>=target/classes/org/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elasql</a:t>
            </a:r>
            <a:r>
              <a:rPr lang="en-US" altLang="zh-TW" sz="1600" dirty="0" smtClean="0">
                <a:solidFill>
                  <a:schemeClr val="bg1"/>
                </a:solidFill>
              </a:rPr>
              <a:t>/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elasqlbench.properties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-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Dorg.vanilladb.comm.config.file</a:t>
            </a:r>
            <a:r>
              <a:rPr lang="en-US" altLang="zh-TW" sz="1600" dirty="0" smtClean="0">
                <a:solidFill>
                  <a:schemeClr val="bg1"/>
                </a:solidFill>
              </a:rPr>
              <a:t>=target/classes/org/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vanilladb</a:t>
            </a:r>
            <a:r>
              <a:rPr lang="en-US" altLang="zh-TW" sz="1600" dirty="0" smtClean="0">
                <a:solidFill>
                  <a:schemeClr val="bg1"/>
                </a:solidFill>
              </a:rPr>
              <a:t>/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comm</a:t>
            </a:r>
            <a:r>
              <a:rPr lang="en-US" altLang="zh-TW" sz="1600" dirty="0" smtClean="0">
                <a:solidFill>
                  <a:schemeClr val="bg1"/>
                </a:solidFill>
              </a:rPr>
              <a:t>/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vanillacomm.properties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-</a:t>
            </a:r>
            <a:r>
              <a:rPr lang="en-US" altLang="zh-TW" sz="1600" dirty="0" err="1">
                <a:solidFill>
                  <a:schemeClr val="bg1"/>
                </a:solidFill>
              </a:rPr>
              <a:t>Dorg.vanilladb.bench.config.file</a:t>
            </a:r>
            <a:r>
              <a:rPr lang="en-US" altLang="zh-TW" sz="1600" dirty="0">
                <a:solidFill>
                  <a:schemeClr val="bg1"/>
                </a:solidFill>
              </a:rPr>
              <a:t>=target/classes/org/</a:t>
            </a:r>
            <a:r>
              <a:rPr lang="en-US" altLang="zh-TW" sz="1600" dirty="0" err="1">
                <a:solidFill>
                  <a:schemeClr val="bg1"/>
                </a:solidFill>
              </a:rPr>
              <a:t>vanilladb</a:t>
            </a:r>
            <a:r>
              <a:rPr lang="en-US" altLang="zh-TW" sz="1600" dirty="0">
                <a:solidFill>
                  <a:schemeClr val="bg1"/>
                </a:solidFill>
              </a:rPr>
              <a:t>/bench/</a:t>
            </a:r>
            <a:r>
              <a:rPr lang="en-US" altLang="zh-TW" sz="1600" dirty="0" err="1">
                <a:solidFill>
                  <a:schemeClr val="bg1"/>
                </a:solidFill>
              </a:rPr>
              <a:t>vanillabench.properties</a:t>
            </a:r>
            <a:r>
              <a:rPr lang="en-US" altLang="zh-TW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-</a:t>
            </a:r>
            <a:r>
              <a:rPr lang="en-US" altLang="zh-TW" sz="1600" dirty="0" err="1">
                <a:solidFill>
                  <a:schemeClr val="bg1"/>
                </a:solidFill>
              </a:rPr>
              <a:t>Dorg.vanilladb.core.config.file</a:t>
            </a:r>
            <a:r>
              <a:rPr lang="en-US" altLang="zh-TW" sz="1600" dirty="0">
                <a:solidFill>
                  <a:schemeClr val="bg1"/>
                </a:solidFill>
              </a:rPr>
              <a:t>=target/classes/org/</a:t>
            </a:r>
            <a:r>
              <a:rPr lang="en-US" altLang="zh-TW" sz="1600" dirty="0" err="1">
                <a:solidFill>
                  <a:schemeClr val="bg1"/>
                </a:solidFill>
              </a:rPr>
              <a:t>vanilladb</a:t>
            </a:r>
            <a:r>
              <a:rPr lang="en-US" altLang="zh-TW" sz="1600" dirty="0">
                <a:solidFill>
                  <a:schemeClr val="bg1"/>
                </a:solidFill>
              </a:rPr>
              <a:t>/core/</a:t>
            </a:r>
            <a:r>
              <a:rPr lang="en-US" altLang="zh-TW" sz="1600" dirty="0" err="1">
                <a:solidFill>
                  <a:schemeClr val="bg1"/>
                </a:solidFill>
              </a:rPr>
              <a:t>vanilladb.properties</a:t>
            </a:r>
            <a:r>
              <a:rPr lang="en-US" altLang="zh-TW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-</a:t>
            </a:r>
            <a:r>
              <a:rPr lang="en-US" altLang="zh-TW" sz="1600" dirty="0" err="1">
                <a:solidFill>
                  <a:schemeClr val="bg1"/>
                </a:solidFill>
              </a:rPr>
              <a:t>Djava.util.logging.config.file</a:t>
            </a:r>
            <a:r>
              <a:rPr lang="en-US" altLang="zh-TW" sz="1600" dirty="0">
                <a:solidFill>
                  <a:schemeClr val="bg1"/>
                </a:solidFill>
              </a:rPr>
              <a:t>=target/classes/java/</a:t>
            </a:r>
            <a:r>
              <a:rPr lang="en-US" altLang="zh-TW" sz="1600" dirty="0" err="1">
                <a:solidFill>
                  <a:schemeClr val="bg1"/>
                </a:solidFill>
              </a:rPr>
              <a:t>util</a:t>
            </a:r>
            <a:r>
              <a:rPr lang="en-US" altLang="zh-TW" sz="1600" dirty="0">
                <a:solidFill>
                  <a:schemeClr val="bg1"/>
                </a:solidFill>
              </a:rPr>
              <a:t>/logging/</a:t>
            </a:r>
            <a:r>
              <a:rPr lang="en-US" altLang="zh-TW" sz="1600" dirty="0" err="1">
                <a:solidFill>
                  <a:schemeClr val="bg1"/>
                </a:solidFill>
              </a:rPr>
              <a:t>logging.properties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51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</a:t>
            </a:r>
            <a:r>
              <a:rPr lang="en-US" altLang="zh-TW" dirty="0" smtClean="0"/>
              <a:t>Configurations</a:t>
            </a:r>
            <a:br>
              <a:rPr lang="en-US" altLang="zh-TW" dirty="0" smtClean="0"/>
            </a:br>
            <a:r>
              <a:rPr lang="en-US" altLang="zh-TW" dirty="0" smtClean="0"/>
              <a:t>(The Sequencer </a:t>
            </a:r>
            <a:r>
              <a:rPr lang="en-US" altLang="zh-TW" dirty="0"/>
              <a:t>Server)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934" y="1690689"/>
            <a:ext cx="6088132" cy="475326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366788" y="3016252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267777" y="3654188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45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</a:t>
            </a:r>
            <a:r>
              <a:rPr lang="en-US" altLang="zh-TW" dirty="0" smtClean="0"/>
              <a:t>Configurations</a:t>
            </a:r>
            <a:br>
              <a:rPr lang="en-US" altLang="zh-TW" dirty="0" smtClean="0"/>
            </a:br>
            <a:r>
              <a:rPr lang="en-US" altLang="zh-TW" dirty="0" smtClean="0"/>
              <a:t>(The Sequencer </a:t>
            </a:r>
            <a:r>
              <a:rPr lang="en-US" altLang="zh-TW" dirty="0"/>
              <a:t>Server)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366788" y="3016252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267777" y="3654188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788" y="1690689"/>
            <a:ext cx="6393453" cy="487755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128210" y="2118440"/>
            <a:ext cx="21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3. Change the name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87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</a:t>
            </a:r>
            <a:r>
              <a:rPr lang="en-US" altLang="zh-TW" dirty="0" smtClean="0"/>
              <a:t>Configurations</a:t>
            </a:r>
            <a:br>
              <a:rPr lang="en-US" altLang="zh-TW" dirty="0" smtClean="0"/>
            </a:br>
            <a:r>
              <a:rPr lang="en-US" altLang="zh-TW" dirty="0" smtClean="0"/>
              <a:t>(The Sequencer </a:t>
            </a:r>
            <a:r>
              <a:rPr lang="en-US" altLang="zh-TW" dirty="0"/>
              <a:t>Server)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97" y="1845089"/>
            <a:ext cx="6796405" cy="43568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559487" y="3173103"/>
            <a:ext cx="41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4. Change the setting for the sequencer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7049795" y="5248946"/>
            <a:ext cx="102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5.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Apply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479529" y="6205231"/>
            <a:ext cx="81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Note: the sequencer will not create any database file, so ‘</a:t>
            </a:r>
            <a:r>
              <a:rPr lang="en-US" altLang="zh-TW" dirty="0" err="1" smtClean="0">
                <a:solidFill>
                  <a:srgbClr val="C00000"/>
                </a:solidFill>
              </a:rPr>
              <a:t>db-seq</a:t>
            </a:r>
            <a:r>
              <a:rPr lang="en-US" altLang="zh-TW" dirty="0" smtClean="0">
                <a:solidFill>
                  <a:srgbClr val="C00000"/>
                </a:solidFill>
              </a:rPr>
              <a:t>’ is just a placeholder.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689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Configurations</a:t>
            </a:r>
            <a:br>
              <a:rPr lang="en-US" altLang="zh-TW" dirty="0"/>
            </a:br>
            <a:r>
              <a:rPr lang="en-US" altLang="zh-TW" dirty="0"/>
              <a:t>(A Benchmarking Client)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934" y="1690689"/>
            <a:ext cx="6088132" cy="475326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366788" y="3016252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267777" y="3654188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Relationship with </a:t>
            </a:r>
            <a:r>
              <a:rPr lang="en-US" altLang="zh-TW" dirty="0" err="1" smtClean="0"/>
              <a:t>VanillaDB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is built on top of two projects of </a:t>
            </a:r>
            <a:r>
              <a:rPr lang="en-US" altLang="zh-TW" dirty="0" err="1" smtClean="0"/>
              <a:t>VanillaDB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hlinkClick r:id="rId2"/>
              </a:rPr>
              <a:t>VanillaComm</a:t>
            </a:r>
            <a:r>
              <a:rPr lang="en-US" altLang="zh-TW" dirty="0" smtClean="0"/>
              <a:t>: as the communication module</a:t>
            </a:r>
          </a:p>
          <a:p>
            <a:pPr lvl="1"/>
            <a:r>
              <a:rPr lang="en-US" altLang="zh-TW" dirty="0" err="1" smtClean="0">
                <a:hlinkClick r:id="rId3"/>
              </a:rPr>
              <a:t>VanillaCore</a:t>
            </a:r>
            <a:r>
              <a:rPr lang="en-US" altLang="zh-TW" dirty="0" smtClean="0"/>
              <a:t>: as the storage engine for each machine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9B8CC8-45B6-4899-89A9-E5D8FFC2E991}"/>
              </a:ext>
            </a:extLst>
          </p:cNvPr>
          <p:cNvSpPr/>
          <p:nvPr/>
        </p:nvSpPr>
        <p:spPr>
          <a:xfrm>
            <a:off x="3268278" y="3434040"/>
            <a:ext cx="2655716" cy="28778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D060ACD-3088-4F74-B0B6-231EE79365E9}"/>
              </a:ext>
            </a:extLst>
          </p:cNvPr>
          <p:cNvSpPr/>
          <p:nvPr/>
        </p:nvSpPr>
        <p:spPr>
          <a:xfrm>
            <a:off x="6042286" y="3434040"/>
            <a:ext cx="2655716" cy="28778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0FF952-32A4-467A-8EC2-7676EFA02DAB}"/>
              </a:ext>
            </a:extLst>
          </p:cNvPr>
          <p:cNvSpPr/>
          <p:nvPr/>
        </p:nvSpPr>
        <p:spPr>
          <a:xfrm>
            <a:off x="506027" y="3434041"/>
            <a:ext cx="2655716" cy="28778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B5F857-1111-42DD-9BD8-69FF3203EC91}"/>
              </a:ext>
            </a:extLst>
          </p:cNvPr>
          <p:cNvSpPr/>
          <p:nvPr/>
        </p:nvSpPr>
        <p:spPr>
          <a:xfrm>
            <a:off x="726303" y="4803417"/>
            <a:ext cx="2228295" cy="132700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圓柱形 4">
            <a:extLst>
              <a:ext uri="{FF2B5EF4-FFF2-40B4-BE49-F238E27FC236}">
                <a16:creationId xmlns:a16="http://schemas.microsoft.com/office/drawing/2014/main" id="{37E0A09B-244E-4269-A13D-B1C685716683}"/>
              </a:ext>
            </a:extLst>
          </p:cNvPr>
          <p:cNvSpPr/>
          <p:nvPr/>
        </p:nvSpPr>
        <p:spPr>
          <a:xfrm>
            <a:off x="946025" y="5123825"/>
            <a:ext cx="1788850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VanillaCore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B36B109-71E0-4FD7-87DC-78418557E6C3}"/>
              </a:ext>
            </a:extLst>
          </p:cNvPr>
          <p:cNvSpPr txBox="1"/>
          <p:nvPr/>
        </p:nvSpPr>
        <p:spPr>
          <a:xfrm>
            <a:off x="757374" y="4799262"/>
            <a:ext cx="1272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Storage Engine</a:t>
            </a:r>
            <a:endParaRPr lang="zh-TW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716EA74-14C3-454A-A71A-4C521EE1B764}"/>
              </a:ext>
            </a:extLst>
          </p:cNvPr>
          <p:cNvSpPr/>
          <p:nvPr/>
        </p:nvSpPr>
        <p:spPr>
          <a:xfrm>
            <a:off x="3460625" y="4803417"/>
            <a:ext cx="2228295" cy="132700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圓柱形 13">
            <a:extLst>
              <a:ext uri="{FF2B5EF4-FFF2-40B4-BE49-F238E27FC236}">
                <a16:creationId xmlns:a16="http://schemas.microsoft.com/office/drawing/2014/main" id="{C6FABD8E-C003-4080-B304-0F133D62C396}"/>
              </a:ext>
            </a:extLst>
          </p:cNvPr>
          <p:cNvSpPr/>
          <p:nvPr/>
        </p:nvSpPr>
        <p:spPr>
          <a:xfrm>
            <a:off x="3707589" y="5123825"/>
            <a:ext cx="1788850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VanillaCore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F89A3FE-2BE6-4EAF-BD72-96387C1F92EB}"/>
              </a:ext>
            </a:extLst>
          </p:cNvPr>
          <p:cNvSpPr txBox="1"/>
          <p:nvPr/>
        </p:nvSpPr>
        <p:spPr>
          <a:xfrm>
            <a:off x="3491696" y="4799262"/>
            <a:ext cx="1272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Storage Engine</a:t>
            </a:r>
            <a:endParaRPr lang="zh-TW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23F2139-44BC-41CA-9C94-9090BC9FC326}"/>
              </a:ext>
            </a:extLst>
          </p:cNvPr>
          <p:cNvSpPr/>
          <p:nvPr/>
        </p:nvSpPr>
        <p:spPr>
          <a:xfrm>
            <a:off x="6189404" y="4800535"/>
            <a:ext cx="2228295" cy="13293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圓柱形 18">
            <a:extLst>
              <a:ext uri="{FF2B5EF4-FFF2-40B4-BE49-F238E27FC236}">
                <a16:creationId xmlns:a16="http://schemas.microsoft.com/office/drawing/2014/main" id="{61C176E9-F5DD-4007-8C04-9C5819C7B627}"/>
              </a:ext>
            </a:extLst>
          </p:cNvPr>
          <p:cNvSpPr/>
          <p:nvPr/>
        </p:nvSpPr>
        <p:spPr>
          <a:xfrm>
            <a:off x="6424662" y="5123825"/>
            <a:ext cx="1788850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VanillaCore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C81E67C-3FC5-482F-A62D-6E4659AB8CB7}"/>
              </a:ext>
            </a:extLst>
          </p:cNvPr>
          <p:cNvSpPr txBox="1"/>
          <p:nvPr/>
        </p:nvSpPr>
        <p:spPr>
          <a:xfrm>
            <a:off x="6220475" y="4796380"/>
            <a:ext cx="1272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Storage Engine</a:t>
            </a:r>
            <a:endParaRPr lang="zh-TW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0A80FB9-0964-49B3-91E0-9C9DF592ACA0}"/>
              </a:ext>
            </a:extLst>
          </p:cNvPr>
          <p:cNvSpPr/>
          <p:nvPr/>
        </p:nvSpPr>
        <p:spPr>
          <a:xfrm>
            <a:off x="684510" y="3972043"/>
            <a:ext cx="7830840" cy="3037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VanillaComm                             </a:t>
            </a:r>
            <a:r>
              <a:rPr lang="en-US" altLang="zh-TW" dirty="0" err="1"/>
              <a:t>VanillaComm</a:t>
            </a:r>
            <a:endParaRPr lang="zh-TW" altLang="en-US" dirty="0"/>
          </a:p>
        </p:txBody>
      </p:sp>
      <p:sp>
        <p:nvSpPr>
          <p:cNvPr id="43" name="圓柱形 34">
            <a:extLst>
              <a:ext uri="{FF2B5EF4-FFF2-40B4-BE49-F238E27FC236}">
                <a16:creationId xmlns:a16="http://schemas.microsoft.com/office/drawing/2014/main" id="{D026B8B3-F963-4553-8CA2-80C3A472A387}"/>
              </a:ext>
            </a:extLst>
          </p:cNvPr>
          <p:cNvSpPr/>
          <p:nvPr/>
        </p:nvSpPr>
        <p:spPr>
          <a:xfrm>
            <a:off x="1185994" y="3827106"/>
            <a:ext cx="1298191" cy="597179"/>
          </a:xfrm>
          <a:prstGeom prst="can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ElaSQL</a:t>
            </a:r>
            <a:endParaRPr lang="zh-TW" altLang="en-US" dirty="0"/>
          </a:p>
        </p:txBody>
      </p:sp>
      <p:sp>
        <p:nvSpPr>
          <p:cNvPr id="44" name="圓柱形 35">
            <a:extLst>
              <a:ext uri="{FF2B5EF4-FFF2-40B4-BE49-F238E27FC236}">
                <a16:creationId xmlns:a16="http://schemas.microsoft.com/office/drawing/2014/main" id="{E6330FF8-F771-469B-9DC0-AD19A865C29D}"/>
              </a:ext>
            </a:extLst>
          </p:cNvPr>
          <p:cNvSpPr/>
          <p:nvPr/>
        </p:nvSpPr>
        <p:spPr>
          <a:xfrm>
            <a:off x="3902008" y="3825314"/>
            <a:ext cx="1298191" cy="597179"/>
          </a:xfrm>
          <a:prstGeom prst="can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ElaSQL</a:t>
            </a:r>
            <a:endParaRPr lang="zh-TW" altLang="en-US" dirty="0"/>
          </a:p>
        </p:txBody>
      </p:sp>
      <p:sp>
        <p:nvSpPr>
          <p:cNvPr id="45" name="圓柱形 36">
            <a:extLst>
              <a:ext uri="{FF2B5EF4-FFF2-40B4-BE49-F238E27FC236}">
                <a16:creationId xmlns:a16="http://schemas.microsoft.com/office/drawing/2014/main" id="{0B6CEA9F-9016-439E-A06E-A63B9220B0A9}"/>
              </a:ext>
            </a:extLst>
          </p:cNvPr>
          <p:cNvSpPr/>
          <p:nvPr/>
        </p:nvSpPr>
        <p:spPr>
          <a:xfrm>
            <a:off x="6649095" y="3825314"/>
            <a:ext cx="1298191" cy="597179"/>
          </a:xfrm>
          <a:prstGeom prst="can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ElaSQL</a:t>
            </a:r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5EEF724-7931-426A-BC3A-061134B2081A}"/>
              </a:ext>
            </a:extLst>
          </p:cNvPr>
          <p:cNvCxnSpPr>
            <a:cxnSpLocks/>
          </p:cNvCxnSpPr>
          <p:nvPr/>
        </p:nvCxnSpPr>
        <p:spPr>
          <a:xfrm flipH="1">
            <a:off x="1588169" y="4422493"/>
            <a:ext cx="934" cy="373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09759CD-D20D-4C99-8C2C-7F91BC6BBD36}"/>
              </a:ext>
            </a:extLst>
          </p:cNvPr>
          <p:cNvCxnSpPr>
            <a:cxnSpLocks/>
          </p:cNvCxnSpPr>
          <p:nvPr/>
        </p:nvCxnSpPr>
        <p:spPr>
          <a:xfrm>
            <a:off x="2105487" y="4422493"/>
            <a:ext cx="2446" cy="37596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DCFC8EA-C5E9-482B-B2C8-820727F9124B}"/>
              </a:ext>
            </a:extLst>
          </p:cNvPr>
          <p:cNvSpPr txBox="1"/>
          <p:nvPr/>
        </p:nvSpPr>
        <p:spPr>
          <a:xfrm>
            <a:off x="495869" y="340486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Node A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1280C33-F0E7-404B-8F8C-6F3F2D3BEB9F}"/>
              </a:ext>
            </a:extLst>
          </p:cNvPr>
          <p:cNvSpPr txBox="1"/>
          <p:nvPr/>
        </p:nvSpPr>
        <p:spPr>
          <a:xfrm>
            <a:off x="3238361" y="340338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Node B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C5E5CC0-1DBC-4BA9-8281-DB5699917132}"/>
              </a:ext>
            </a:extLst>
          </p:cNvPr>
          <p:cNvSpPr txBox="1"/>
          <p:nvPr/>
        </p:nvSpPr>
        <p:spPr>
          <a:xfrm>
            <a:off x="6051466" y="340338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Node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5EEF724-7931-426A-BC3A-061134B2081A}"/>
              </a:ext>
            </a:extLst>
          </p:cNvPr>
          <p:cNvCxnSpPr>
            <a:cxnSpLocks/>
          </p:cNvCxnSpPr>
          <p:nvPr/>
        </p:nvCxnSpPr>
        <p:spPr>
          <a:xfrm flipH="1">
            <a:off x="4273876" y="4420700"/>
            <a:ext cx="934" cy="373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809759CD-D20D-4C99-8C2C-7F91BC6BBD36}"/>
              </a:ext>
            </a:extLst>
          </p:cNvPr>
          <p:cNvCxnSpPr>
            <a:cxnSpLocks/>
          </p:cNvCxnSpPr>
          <p:nvPr/>
        </p:nvCxnSpPr>
        <p:spPr>
          <a:xfrm>
            <a:off x="4791194" y="4420700"/>
            <a:ext cx="2446" cy="37596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95EEF724-7931-426A-BC3A-061134B2081A}"/>
              </a:ext>
            </a:extLst>
          </p:cNvPr>
          <p:cNvCxnSpPr>
            <a:cxnSpLocks/>
          </p:cNvCxnSpPr>
          <p:nvPr/>
        </p:nvCxnSpPr>
        <p:spPr>
          <a:xfrm flipH="1">
            <a:off x="7023740" y="4421504"/>
            <a:ext cx="934" cy="373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809759CD-D20D-4C99-8C2C-7F91BC6BBD36}"/>
              </a:ext>
            </a:extLst>
          </p:cNvPr>
          <p:cNvCxnSpPr>
            <a:cxnSpLocks/>
          </p:cNvCxnSpPr>
          <p:nvPr/>
        </p:nvCxnSpPr>
        <p:spPr>
          <a:xfrm>
            <a:off x="7541058" y="4421504"/>
            <a:ext cx="2446" cy="37596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26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Configurations</a:t>
            </a:r>
            <a:br>
              <a:rPr lang="en-US" altLang="zh-TW" dirty="0"/>
            </a:br>
            <a:r>
              <a:rPr lang="en-US" altLang="zh-TW" dirty="0"/>
              <a:t>(A </a:t>
            </a:r>
            <a:r>
              <a:rPr lang="en-US" altLang="zh-TW" dirty="0" smtClean="0"/>
              <a:t>Benchmarking Client)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921" y="1825625"/>
            <a:ext cx="7368158" cy="43513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532666" y="3904624"/>
            <a:ext cx="413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4. Change the main class to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“</a:t>
            </a:r>
            <a:r>
              <a:rPr lang="en-US" altLang="zh-TW" dirty="0" err="1" smtClean="0">
                <a:solidFill>
                  <a:srgbClr val="C00000"/>
                </a:solidFill>
              </a:rPr>
              <a:t>org.elasql.bench.App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003082" y="2314698"/>
            <a:ext cx="21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3. Change the name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32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513" y="1858387"/>
            <a:ext cx="6408973" cy="47388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Configurations</a:t>
            </a:r>
            <a:br>
              <a:rPr lang="en-US" altLang="zh-TW" dirty="0"/>
            </a:br>
            <a:r>
              <a:rPr lang="en-US" altLang="zh-TW" dirty="0"/>
              <a:t>(A </a:t>
            </a:r>
            <a:r>
              <a:rPr lang="en-US" altLang="zh-TW" dirty="0" smtClean="0"/>
              <a:t>Benchmarking Client)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737083" y="5512043"/>
            <a:ext cx="107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6. Apply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416968" y="3451443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5. [Client ID] [Load (1)/ Bench (2)]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61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&amp; VM Arguments</a:t>
            </a:r>
            <a:br>
              <a:rPr lang="en-US" altLang="zh-TW" dirty="0" smtClean="0"/>
            </a:br>
            <a:r>
              <a:rPr lang="en-US" altLang="zh-TW" dirty="0" smtClean="0"/>
              <a:t>(For Clients)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Program Arguments</a:t>
            </a:r>
          </a:p>
          <a:p>
            <a:pPr lvl="1"/>
            <a:r>
              <a:rPr lang="en-US" altLang="zh-TW" dirty="0" smtClean="0"/>
              <a:t>Client ID: the ID of the client process</a:t>
            </a:r>
          </a:p>
          <a:p>
            <a:pPr lvl="1"/>
            <a:r>
              <a:rPr lang="en-US" altLang="zh-TW" dirty="0" smtClean="0"/>
              <a:t>Load/Bench: to controls the action of this client</a:t>
            </a:r>
          </a:p>
          <a:p>
            <a:pPr lvl="2"/>
            <a:r>
              <a:rPr lang="en-US" altLang="zh-TW" dirty="0" smtClean="0"/>
              <a:t>1: Loading a new testbed on a clean database.</a:t>
            </a:r>
          </a:p>
          <a:p>
            <a:pPr lvl="2"/>
            <a:r>
              <a:rPr lang="en-US" altLang="zh-TW" dirty="0" smtClean="0"/>
              <a:t>2: Benchmarking on an existing testbed.</a:t>
            </a:r>
          </a:p>
          <a:p>
            <a:pPr lvl="1"/>
            <a:endParaRPr lang="en-US" altLang="zh-TW" sz="2000" dirty="0" smtClean="0"/>
          </a:p>
          <a:p>
            <a:r>
              <a:rPr lang="en-US" altLang="zh-TW" dirty="0" smtClean="0"/>
              <a:t>Note that a client must first load a new testbed on a system before benchmarking it.</a:t>
            </a:r>
          </a:p>
          <a:p>
            <a:endParaRPr lang="en-US" altLang="zh-TW" sz="2000" dirty="0" smtClean="0"/>
          </a:p>
          <a:p>
            <a:r>
              <a:rPr lang="en-US" altLang="zh-TW" dirty="0" smtClean="0"/>
              <a:t>VM Arguments: same as the servers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6090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inside Eclipse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Setup the properties files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Which includes the configurations for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Setup run configurations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Loading a testbed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Benchmarking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clients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634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Launching A Database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354" y="1847851"/>
            <a:ext cx="6810789" cy="43513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366787" y="4955960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 Select the configuration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2608446" y="3997460"/>
            <a:ext cx="77002" cy="9585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359668" y="5773677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 Run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84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6" y="561751"/>
            <a:ext cx="8482502" cy="5794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2495" y="5524901"/>
            <a:ext cx="4941657" cy="3561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137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Launching The Sequencer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208" y="1777499"/>
            <a:ext cx="6221584" cy="435133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811854" y="5688596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2691664" y="3548382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 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57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0" y="627503"/>
            <a:ext cx="8386250" cy="57288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2495" y="4957011"/>
            <a:ext cx="6029311" cy="924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4211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252" y="1684923"/>
            <a:ext cx="7057496" cy="467142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Launching a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177614" y="5984916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873517" y="3203020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 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24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89" y="638554"/>
            <a:ext cx="7981989" cy="54526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1253" y="3166712"/>
            <a:ext cx="4229387" cy="3753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06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inside a Machine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90B80A-97F9-486C-8981-791B95DCD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436" y="1825625"/>
            <a:ext cx="5849127" cy="4351338"/>
          </a:xfrm>
        </p:spPr>
      </p:pic>
    </p:spTree>
    <p:extLst>
      <p:ext uri="{BB962C8B-B14F-4D97-AF65-F5344CB8AC3E}">
        <p14:creationId xmlns:p14="http://schemas.microsoft.com/office/powerpoint/2010/main" val="36308860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91" y="400619"/>
            <a:ext cx="7818359" cy="53409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74969" y="5864273"/>
            <a:ext cx="666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database server will show some messages about the loaded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7689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" y="496656"/>
            <a:ext cx="8133347" cy="55560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0246" y="3368842"/>
            <a:ext cx="4431518" cy="3561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77509" y="4486666"/>
            <a:ext cx="761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Note that the program won’t terminate by itself, so we have to stop it manually.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5967663" y="1337912"/>
            <a:ext cx="1703672" cy="3181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083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Remember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always to terminate all the processes</a:t>
            </a:r>
            <a:r>
              <a:rPr lang="en-US" altLang="zh-TW" sz="2400" dirty="0" smtClean="0"/>
              <a:t> before the next run.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Since </a:t>
            </a:r>
            <a:r>
              <a:rPr lang="en-US" altLang="zh-TW" sz="2400" dirty="0" smtClean="0"/>
              <a:t>the database system may change the state of database files after each benchmarking test, in order to ensure the consistency of the benchmarking result, we suggest to</a:t>
            </a:r>
          </a:p>
          <a:p>
            <a:pPr marL="996950" lvl="1" indent="-457200">
              <a:buFont typeface="+mj-lt"/>
              <a:buAutoNum type="arabicPeriod"/>
            </a:pPr>
            <a:r>
              <a:rPr lang="en-US" altLang="zh-TW" sz="2000" dirty="0" smtClean="0"/>
              <a:t>Backup </a:t>
            </a:r>
            <a:r>
              <a:rPr lang="en-US" altLang="zh-TW" sz="2000" dirty="0" smtClean="0"/>
              <a:t>the database directory (</a:t>
            </a:r>
            <a:r>
              <a:rPr lang="en-US" altLang="zh-TW" sz="2000" dirty="0"/>
              <a:t>u</a:t>
            </a:r>
            <a:r>
              <a:rPr lang="en-US" altLang="zh-TW" sz="2000" dirty="0" smtClean="0"/>
              <a:t>sually in your home directory)</a:t>
            </a:r>
          </a:p>
          <a:p>
            <a:pPr marL="996950" lvl="1" indent="-457200">
              <a:buFont typeface="+mj-lt"/>
              <a:buAutoNum type="arabicPeriod"/>
            </a:pPr>
            <a:r>
              <a:rPr lang="en-US" altLang="zh-TW" sz="2000" dirty="0" smtClean="0"/>
              <a:t>Replace the database directory with the backup before each benchmarking run.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9610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inside Eclipse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Setup the properties files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Which includes the configurations for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Setup run configurations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Loading a testbed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Benchmarking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clients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8956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Changing the Client to Benchmarking Mode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67" y="1690689"/>
            <a:ext cx="7015066" cy="464334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873517" y="3203020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642961" y="2517531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294647" y="3044941"/>
            <a:ext cx="359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3. Change the second argument to 2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992553" y="5286023"/>
            <a:ext cx="359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4. Apply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871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Launching the Servers and the Client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Just follow the same launch procedure as loading a testbed.</a:t>
            </a:r>
            <a:endParaRPr lang="en-US" altLang="zh-TW" sz="2000" dirty="0" smtClean="0"/>
          </a:p>
          <a:p>
            <a:pPr marL="996950" lvl="1" indent="-457200">
              <a:buFont typeface="+mj-lt"/>
              <a:buAutoNum type="arabicPeriod"/>
            </a:pPr>
            <a:r>
              <a:rPr lang="en-US" altLang="zh-TW" dirty="0" smtClean="0"/>
              <a:t>Launch the database server</a:t>
            </a:r>
          </a:p>
          <a:p>
            <a:pPr marL="996950" lvl="1" indent="-457200">
              <a:buFont typeface="+mj-lt"/>
              <a:buAutoNum type="arabicPeriod"/>
            </a:pPr>
            <a:r>
              <a:rPr lang="en-US" altLang="zh-TW" dirty="0" smtClean="0"/>
              <a:t>Launch the sequencer server</a:t>
            </a:r>
          </a:p>
          <a:p>
            <a:pPr marL="996950" lvl="1" indent="-457200">
              <a:buFont typeface="+mj-lt"/>
              <a:buAutoNum type="arabicPeriod"/>
            </a:pPr>
            <a:r>
              <a:rPr lang="en-US" altLang="zh-TW" dirty="0" smtClean="0"/>
              <a:t>Wait for the server ready</a:t>
            </a:r>
            <a:endParaRPr lang="en-US" altLang="zh-TW" dirty="0"/>
          </a:p>
          <a:p>
            <a:pPr marL="996950" lvl="1" indent="-457200">
              <a:buFont typeface="+mj-lt"/>
              <a:buAutoNum type="arabicPeriod"/>
            </a:pPr>
            <a:r>
              <a:rPr lang="en-US" altLang="zh-TW" dirty="0" smtClean="0"/>
              <a:t>Launch the client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674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38" y="442762"/>
            <a:ext cx="8411771" cy="57462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852914" y="3757210"/>
            <a:ext cx="269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The client will show the statistics every 5 seconds.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85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40" y="394636"/>
            <a:ext cx="8473048" cy="578814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044439" y="2190095"/>
            <a:ext cx="2963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The results in the warm-up period will not be collected into the final report.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117" y="2281187"/>
            <a:ext cx="4431518" cy="741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0470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9" y="357443"/>
            <a:ext cx="8492128" cy="58011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551570" y="4736870"/>
            <a:ext cx="95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Done.</a:t>
            </a:r>
          </a:p>
        </p:txBody>
      </p:sp>
      <p:sp>
        <p:nvSpPr>
          <p:cNvPr id="7" name="矩形 6"/>
          <p:cNvSpPr/>
          <p:nvPr/>
        </p:nvSpPr>
        <p:spPr>
          <a:xfrm>
            <a:off x="544741" y="4581625"/>
            <a:ext cx="5006829" cy="10491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2889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report will be put in “$HOME$/</a:t>
            </a:r>
            <a:r>
              <a:rPr lang="en-US" altLang="zh-TW" dirty="0" err="1"/>
              <a:t>benchmark_results</a:t>
            </a:r>
            <a:r>
              <a:rPr lang="en-US" altLang="zh-TW" dirty="0"/>
              <a:t>” by default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You can change this in </a:t>
            </a:r>
            <a:r>
              <a:rPr lang="en-US" altLang="zh-TW" dirty="0" err="1" smtClean="0"/>
              <a:t>vanillabench.properties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There are two report will be generated: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 err="1" smtClean="0"/>
              <a:t>Datetime</a:t>
            </a:r>
            <a:r>
              <a:rPr lang="en-US" altLang="zh-TW" dirty="0" smtClean="0"/>
              <a:t>]-[Benchmark Name]-[Client ID].csv</a:t>
            </a:r>
          </a:p>
          <a:p>
            <a:pPr lvl="2"/>
            <a:r>
              <a:rPr lang="en-US" altLang="zh-TW" dirty="0" smtClean="0"/>
              <a:t>Record the timeline of system performance</a:t>
            </a:r>
          </a:p>
          <a:p>
            <a:pPr lvl="1"/>
            <a:r>
              <a:rPr lang="en-US" altLang="zh-TW" dirty="0"/>
              <a:t>[</a:t>
            </a:r>
            <a:r>
              <a:rPr lang="en-US" altLang="zh-TW" dirty="0" err="1"/>
              <a:t>Datetime</a:t>
            </a:r>
            <a:r>
              <a:rPr lang="en-US" altLang="zh-TW" dirty="0"/>
              <a:t>]-[Benchmark Name]-[Client ID</a:t>
            </a:r>
            <a:r>
              <a:rPr lang="en-US" altLang="zh-TW" dirty="0" smtClean="0"/>
              <a:t>].txt</a:t>
            </a:r>
          </a:p>
          <a:p>
            <a:pPr lvl="2"/>
            <a:r>
              <a:rPr lang="en-US" altLang="zh-TW" dirty="0" smtClean="0"/>
              <a:t>Summary the result for each transaction </a:t>
            </a:r>
            <a:r>
              <a:rPr lang="en-US" altLang="zh-TW" dirty="0"/>
              <a:t>type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58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Deterministic Database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is a deterministic database system, which is based on the idea of the following paper: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Thomson, Alexander, and Daniel J.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Abadi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. "The case for determinism in database systems." </a:t>
            </a: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</a:rPr>
              <a:t>Proceedings of the VLDB Endowment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3.1-2 (2010): 70-80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/>
              <a:t>With determinism,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can ensure a database always reach the same state from the same initial state with the same sequence of requests.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100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 of Reports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27896" b="4797"/>
          <a:stretch/>
        </p:blipFill>
        <p:spPr>
          <a:xfrm>
            <a:off x="1168099" y="1870564"/>
            <a:ext cx="6807797" cy="25088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73" y="4739505"/>
            <a:ext cx="5933447" cy="161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63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r>
              <a:rPr lang="en-US" altLang="zh-TW" dirty="0" smtClean="0"/>
              <a:t>How to test/benchmark the system?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Let’s meet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Setting up development environment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inside a Java IDE</a:t>
            </a:r>
          </a:p>
          <a:p>
            <a:pPr lvl="1"/>
            <a:r>
              <a:rPr lang="en-US" altLang="zh-TW" dirty="0" smtClean="0"/>
              <a:t>Testing with runnable JARs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 a cluster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6297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with Runnable JARs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most of time, you may want to test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in clean environments without interfere, so running with an IDE may not be a proper way.</a:t>
            </a:r>
          </a:p>
          <a:p>
            <a:endParaRPr lang="en-US" altLang="zh-TW" dirty="0"/>
          </a:p>
          <a:p>
            <a:r>
              <a:rPr lang="en-US" altLang="zh-TW" dirty="0" smtClean="0"/>
              <a:t>In that case, we export the projects as runnable JARs and run with scripts.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6730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Run with Runnable JARs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Create a directory to put all things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Export the projects into runnable JARs</a:t>
            </a:r>
          </a:p>
          <a:p>
            <a:pPr lvl="1"/>
            <a:r>
              <a:rPr lang="en-US" altLang="zh-TW" dirty="0" smtClean="0"/>
              <a:t>One for servers</a:t>
            </a:r>
            <a:r>
              <a:rPr lang="en-US" altLang="zh-TW" dirty="0"/>
              <a:t> (including the sequencer)</a:t>
            </a:r>
            <a:r>
              <a:rPr lang="en-US" altLang="zh-TW" dirty="0" smtClean="0"/>
              <a:t> and one for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Copy the properties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Writing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Run with scripts!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8512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Run with Runnable JARs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Create a directory to put all things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Export the projects into runnable JARs</a:t>
            </a:r>
          </a:p>
          <a:p>
            <a:pPr lvl="1"/>
            <a:r>
              <a:rPr lang="en-US" altLang="zh-TW" dirty="0" smtClean="0"/>
              <a:t>One for servers (including the sequencer) and one for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Copy the properties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Writing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Run with scripts!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979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42" y="550577"/>
            <a:ext cx="8239853" cy="56288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448400" y="2815914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2534450" y="4313000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92" y="1145067"/>
            <a:ext cx="4272402" cy="45399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081146" y="3122580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3.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457950" y="5026778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4. 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013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Exporting a Server JAR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690689"/>
            <a:ext cx="4867564" cy="494035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744227" y="2533834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5.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696551" y="3514533"/>
            <a:ext cx="334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6. Find the directory you just created and give the JAR a name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419023" y="5880586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7.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718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JAR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284" y="1938843"/>
            <a:ext cx="7573432" cy="412490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454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545" y="1620438"/>
            <a:ext cx="5298909" cy="4918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Exporting a Client JAR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262964" y="2669649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5.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068955" y="3416305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6.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419023" y="5880586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7.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0" y="1927595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Step 1~4 are same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648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&amp; Client JARs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284" y="1938843"/>
            <a:ext cx="7573432" cy="412490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6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Strong Consistency with high availability</a:t>
            </a:r>
          </a:p>
          <a:p>
            <a:pPr lvl="1"/>
            <a:r>
              <a:rPr lang="en-US" altLang="zh-TW" dirty="0" err="1" smtClean="0"/>
              <a:t>ElaSQL</a:t>
            </a:r>
            <a:r>
              <a:rPr lang="en-US" altLang="zh-TW" dirty="0" smtClean="0"/>
              <a:t> uses determinism to ensure consistency without relying on two phase commit.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High Scalability</a:t>
            </a:r>
          </a:p>
          <a:p>
            <a:pPr lvl="1"/>
            <a:r>
              <a:rPr lang="en-US" altLang="zh-TW" dirty="0" err="1" smtClean="0"/>
              <a:t>ElaSQL</a:t>
            </a:r>
            <a:r>
              <a:rPr lang="en-US" altLang="zh-TW" dirty="0" smtClean="0"/>
              <a:t> partitions a database to distribute the loads to multiple machines.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Elasticity</a:t>
            </a:r>
          </a:p>
          <a:p>
            <a:pPr lvl="1"/>
            <a:r>
              <a:rPr lang="en-US" altLang="zh-TW" dirty="0" err="1" smtClean="0"/>
              <a:t>ElaSQL</a:t>
            </a:r>
            <a:r>
              <a:rPr lang="en-US" altLang="zh-TW" dirty="0" smtClean="0"/>
              <a:t> </a:t>
            </a:r>
            <a:r>
              <a:rPr lang="en-US" altLang="zh-TW" dirty="0"/>
              <a:t>implements several </a:t>
            </a:r>
            <a:r>
              <a:rPr lang="en-US" altLang="zh-TW" dirty="0" smtClean="0"/>
              <a:t>data migration and re-partitioning algorithm to ensure that data partitions are always up to date.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3686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Run with Runnable JARs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Create a directory to put all things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Export the projects into runnable JARs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One for servers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(including the sequencer)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and one for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Copy the properties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Writing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Run with scripts!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8498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03" y="518567"/>
            <a:ext cx="8447086" cy="577040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7804" y="2444817"/>
            <a:ext cx="2490900" cy="22619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020728" y="3504908"/>
            <a:ext cx="334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Copy these files and put them to the directory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9224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&amp; Client JARs +</a:t>
            </a:r>
            <a:br>
              <a:rPr lang="en-US" altLang="zh-TW" dirty="0" smtClean="0"/>
            </a:br>
            <a:r>
              <a:rPr lang="en-US" altLang="zh-TW" dirty="0" smtClean="0"/>
              <a:t>Properties Files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284" y="1938843"/>
            <a:ext cx="7573432" cy="412490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1995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Run with Runnable JARs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Create a directory to put all things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Export the projects into runnable JARs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One for servers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(including the sequencer)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and one for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Copy the properties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Writing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Run with scripts!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3854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Writing a Script for Servers</a:t>
            </a:r>
            <a:br>
              <a:rPr lang="en-US" altLang="zh-TW" dirty="0" smtClean="0"/>
            </a:br>
            <a:r>
              <a:rPr lang="en-US" altLang="zh-TW" dirty="0" smtClean="0"/>
              <a:t>(Including the Sequencer)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Copy the script below and save it as server.sh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AECA6B-C90D-4879-AB27-A4C3D450BCDD}"/>
              </a:ext>
            </a:extLst>
          </p:cNvPr>
          <p:cNvSpPr/>
          <p:nvPr/>
        </p:nvSpPr>
        <p:spPr>
          <a:xfrm>
            <a:off x="628650" y="2579692"/>
            <a:ext cx="7886700" cy="3299195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java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Dorg.elasql.config.file</a:t>
            </a:r>
            <a:r>
              <a:rPr lang="en-US" altLang="zh-TW" dirty="0"/>
              <a:t>=</a:t>
            </a:r>
            <a:r>
              <a:rPr lang="en-US" altLang="zh-TW" dirty="0" err="1"/>
              <a:t>elasql.properties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Dorg.elasql.bench.config.file</a:t>
            </a:r>
            <a:r>
              <a:rPr lang="en-US" altLang="zh-TW" dirty="0"/>
              <a:t>=</a:t>
            </a:r>
            <a:r>
              <a:rPr lang="en-US" altLang="zh-TW" dirty="0" err="1"/>
              <a:t>elasqlbench.properties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Dorg.vanilladb.comm.config.file</a:t>
            </a:r>
            <a:r>
              <a:rPr lang="en-US" altLang="zh-TW" dirty="0"/>
              <a:t>=</a:t>
            </a:r>
            <a:r>
              <a:rPr lang="en-US" altLang="zh-TW" dirty="0" err="1"/>
              <a:t>vanillacomm.properties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Dorg.vanilladb.bench.config.file</a:t>
            </a:r>
            <a:r>
              <a:rPr lang="en-US" altLang="zh-TW" dirty="0"/>
              <a:t>=</a:t>
            </a:r>
            <a:r>
              <a:rPr lang="en-US" altLang="zh-TW" dirty="0" err="1"/>
              <a:t>vanillabench.properties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Dorg.vanilladb.core.config.file</a:t>
            </a:r>
            <a:r>
              <a:rPr lang="en-US" altLang="zh-TW" dirty="0"/>
              <a:t>=</a:t>
            </a:r>
            <a:r>
              <a:rPr lang="en-US" altLang="zh-TW" dirty="0" err="1"/>
              <a:t>vanilladb.properties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Djava.util.logging.config.file</a:t>
            </a:r>
            <a:r>
              <a:rPr lang="en-US" altLang="zh-TW" dirty="0"/>
              <a:t>=</a:t>
            </a:r>
            <a:r>
              <a:rPr lang="en-US" altLang="zh-TW" dirty="0" err="1"/>
              <a:t>logging.properties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-jar server.jar \</a:t>
            </a:r>
          </a:p>
          <a:p>
            <a:r>
              <a:rPr lang="en-US" altLang="zh-TW" dirty="0"/>
              <a:t>$1 \</a:t>
            </a:r>
          </a:p>
          <a:p>
            <a:r>
              <a:rPr lang="en-US" altLang="zh-TW" dirty="0"/>
              <a:t>$2 \</a:t>
            </a:r>
          </a:p>
          <a:p>
            <a:r>
              <a:rPr lang="en-US" altLang="zh-TW" dirty="0"/>
              <a:t>$3 </a:t>
            </a:r>
            <a:r>
              <a:rPr lang="en-US" altLang="zh-TW" dirty="0" smtClean="0"/>
              <a:t>\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5581" y="6017318"/>
            <a:ext cx="6852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You can also copy the content of the script from </a:t>
            </a:r>
            <a:r>
              <a:rPr lang="en-US" altLang="zh-TW" sz="2400" dirty="0" smtClean="0">
                <a:hlinkClick r:id="rId2"/>
              </a:rPr>
              <a:t>here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58912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Writing a Script for Clients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Copy the script below and save it as server.sh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85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AECA6B-C90D-4879-AB27-A4C3D450BCDD}"/>
              </a:ext>
            </a:extLst>
          </p:cNvPr>
          <p:cNvSpPr/>
          <p:nvPr/>
        </p:nvSpPr>
        <p:spPr>
          <a:xfrm>
            <a:off x="628650" y="2704820"/>
            <a:ext cx="7886700" cy="2887458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java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Dorg.elasql.config.file</a:t>
            </a:r>
            <a:r>
              <a:rPr lang="en-US" altLang="zh-TW" dirty="0"/>
              <a:t>=</a:t>
            </a:r>
            <a:r>
              <a:rPr lang="en-US" altLang="zh-TW" dirty="0" err="1"/>
              <a:t>elasql.properties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Dorg.elasql.bench.config.file</a:t>
            </a:r>
            <a:r>
              <a:rPr lang="en-US" altLang="zh-TW" dirty="0"/>
              <a:t>=</a:t>
            </a:r>
            <a:r>
              <a:rPr lang="en-US" altLang="zh-TW" dirty="0" err="1"/>
              <a:t>elasqlbench.properties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Dorg.vanilladb.comm.config.file</a:t>
            </a:r>
            <a:r>
              <a:rPr lang="en-US" altLang="zh-TW" dirty="0"/>
              <a:t>=</a:t>
            </a:r>
            <a:r>
              <a:rPr lang="en-US" altLang="zh-TW" dirty="0" err="1"/>
              <a:t>vanillacomm.properties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Dorg.vanilladb.bench.config.file</a:t>
            </a:r>
            <a:r>
              <a:rPr lang="en-US" altLang="zh-TW" dirty="0"/>
              <a:t>=</a:t>
            </a:r>
            <a:r>
              <a:rPr lang="en-US" altLang="zh-TW" dirty="0" err="1"/>
              <a:t>vanillabench.properties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Dorg.vanilladb.core.config.file</a:t>
            </a:r>
            <a:r>
              <a:rPr lang="en-US" altLang="zh-TW" dirty="0"/>
              <a:t>=</a:t>
            </a:r>
            <a:r>
              <a:rPr lang="en-US" altLang="zh-TW" dirty="0" err="1"/>
              <a:t>vanilladb.properties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Djava.util.logging.config.file</a:t>
            </a:r>
            <a:r>
              <a:rPr lang="en-US" altLang="zh-TW" dirty="0"/>
              <a:t>=</a:t>
            </a:r>
            <a:r>
              <a:rPr lang="en-US" altLang="zh-TW" dirty="0" err="1"/>
              <a:t>logging.properties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-jar client.jar \</a:t>
            </a:r>
          </a:p>
          <a:p>
            <a:r>
              <a:rPr lang="en-US" altLang="zh-TW" dirty="0"/>
              <a:t>$1 \</a:t>
            </a:r>
          </a:p>
          <a:p>
            <a:r>
              <a:rPr lang="en-US" altLang="zh-TW" dirty="0"/>
              <a:t>$2 </a:t>
            </a:r>
            <a:r>
              <a:rPr lang="en-US" altLang="zh-TW" dirty="0" smtClean="0"/>
              <a:t>\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5581" y="5850234"/>
            <a:ext cx="6852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You can also copy the content of the script from </a:t>
            </a:r>
            <a:r>
              <a:rPr lang="en-US" altLang="zh-TW" sz="2400" dirty="0" smtClean="0">
                <a:hlinkClick r:id="rId2"/>
              </a:rPr>
              <a:t>here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77818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the Things We Need Are Now In Place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284" y="1938843"/>
            <a:ext cx="7573432" cy="412490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3586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Run with Runnable JARs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Create a directory to put all things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Export the projects into runnable JARs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One for servers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(including the sequencer)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and one for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Copy the properties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Writing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Run with scripts!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9094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the Servers &amp; Clients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procedure to run the servers and clients are identical with running in Eclipse.</a:t>
            </a:r>
          </a:p>
          <a:p>
            <a:endParaRPr lang="en-US" altLang="zh-TW" dirty="0"/>
          </a:p>
          <a:p>
            <a:r>
              <a:rPr lang="en-US" altLang="zh-TW" dirty="0" smtClean="0"/>
              <a:t>The only difference is that we start processes with scripts.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1630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Starting a Database Server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296" y="1524093"/>
            <a:ext cx="7311408" cy="499885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9294" y="1889303"/>
            <a:ext cx="2490900" cy="218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330194" y="1784767"/>
            <a:ext cx="432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Arguments are the same with the program arguments in run configurations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1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Implemented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Since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is a research prototype, we have implemented several algorithms and systems proposed in research papers in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Please check </a:t>
            </a:r>
            <a:r>
              <a:rPr lang="en-US" altLang="zh-TW" dirty="0" smtClean="0">
                <a:hlinkClick r:id="rId2"/>
              </a:rPr>
              <a:t>this list</a:t>
            </a:r>
            <a:r>
              <a:rPr lang="en-US" altLang="zh-TW" dirty="0" smtClean="0"/>
              <a:t> for available systems and algorithms and corresponding papers.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3262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Starting a </a:t>
            </a:r>
            <a:r>
              <a:rPr lang="en-US" altLang="zh-TW" dirty="0" smtClean="0"/>
              <a:t>Sequencer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528" y="1434953"/>
            <a:ext cx="5320944" cy="517713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1673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Starting a Client for Loading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36588"/>
            <a:ext cx="7886700" cy="432941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6983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Starting a Client for </a:t>
            </a:r>
            <a:r>
              <a:rPr lang="en-US" altLang="zh-TW" sz="4000" dirty="0" smtClean="0"/>
              <a:t>Benchmarking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523" y="1527248"/>
            <a:ext cx="5236953" cy="519422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0050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r>
              <a:rPr lang="en-US" altLang="zh-TW" dirty="0" smtClean="0"/>
              <a:t>How to test/benchmark the system?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Let’s meet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Setting up development environment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inside a Java IDE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with runnable JARs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/>
              <a:t>Testing in a cluster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1511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in a Cluster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It is not hard to manually start a few servers and clients on some machines.</a:t>
            </a:r>
          </a:p>
          <a:p>
            <a:endParaRPr lang="en-US" altLang="zh-TW" dirty="0"/>
          </a:p>
          <a:p>
            <a:r>
              <a:rPr lang="en-US" altLang="zh-TW" dirty="0" smtClean="0"/>
              <a:t>However, things get mess when there are tens of servers and clients to run on a cluster.</a:t>
            </a:r>
          </a:p>
          <a:p>
            <a:pPr lvl="1"/>
            <a:r>
              <a:rPr lang="en-US" altLang="zh-TW" dirty="0" smtClean="0"/>
              <a:t>Imagine to run a scalability experiment with 20 servers, 1 sequencer, and 20 clients.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Since we have known how to run the projects with scripts, you can write your own scripts to deal with the large scale experiments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3835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Auto-Bencher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0727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Or, you can just use the one we created:</a:t>
            </a:r>
          </a:p>
          <a:p>
            <a:pPr lvl="1"/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github.com/SLMT/auto-bencher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Key Features</a:t>
            </a:r>
          </a:p>
          <a:p>
            <a:pPr lvl="1"/>
            <a:r>
              <a:rPr lang="en-US" altLang="zh-TW" sz="2000" dirty="0" smtClean="0"/>
              <a:t>Setting up testing environments on a clean machine.</a:t>
            </a:r>
          </a:p>
          <a:p>
            <a:pPr lvl="1"/>
            <a:r>
              <a:rPr lang="en-US" altLang="zh-TW" sz="2000" dirty="0" smtClean="0"/>
              <a:t>Deploying </a:t>
            </a:r>
            <a:r>
              <a:rPr lang="en-US" altLang="zh-TW" sz="2000" dirty="0" err="1" smtClean="0"/>
              <a:t>ElaSQL</a:t>
            </a:r>
            <a:r>
              <a:rPr lang="en-US" altLang="zh-TW" sz="2000" dirty="0" smtClean="0"/>
              <a:t>-Bench JARs to testing machines.</a:t>
            </a:r>
          </a:p>
          <a:p>
            <a:pPr lvl="1"/>
            <a:r>
              <a:rPr lang="en-US" altLang="zh-TW" sz="2000" dirty="0" smtClean="0"/>
              <a:t>Backing up testbeds.</a:t>
            </a:r>
          </a:p>
          <a:p>
            <a:pPr lvl="1"/>
            <a:r>
              <a:rPr lang="en-US" altLang="zh-TW" sz="2000" dirty="0" smtClean="0"/>
              <a:t>Organizing different parameters into a test set.</a:t>
            </a:r>
          </a:p>
          <a:p>
            <a:pPr lvl="1"/>
            <a:r>
              <a:rPr lang="en-US" altLang="zh-TW" sz="2000" dirty="0" smtClean="0"/>
              <a:t>Collecting and summaries the reports from clients.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Note: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 are currently working on </a:t>
            </a:r>
            <a:r>
              <a:rPr lang="en-US" altLang="zh-TW" sz="2400" dirty="0" smtClean="0">
                <a:hlinkClick r:id="rId3"/>
              </a:rPr>
              <a:t>migrating this project to JavaScript</a:t>
            </a:r>
            <a:r>
              <a:rPr lang="en-US" altLang="zh-TW" sz="2400" dirty="0" smtClean="0"/>
              <a:t>, so the above one </a:t>
            </a:r>
            <a:r>
              <a:rPr lang="en-US" altLang="zh-TW" sz="2400" smtClean="0"/>
              <a:t>may get </a:t>
            </a:r>
            <a:r>
              <a:rPr lang="en-US" altLang="zh-TW" sz="2400" dirty="0" smtClean="0"/>
              <a:t>outdated soon.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6713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501935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Have Fun!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96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體型">
      <a:majorFont>
        <a:latin typeface="Calibri Light"/>
        <a:ea typeface="思源黑體 Normal"/>
        <a:cs typeface=""/>
      </a:majorFont>
      <a:minorFont>
        <a:latin typeface="Calibri"/>
        <a:ea typeface="思源黑體 Normal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3184</TotalTime>
  <Words>2750</Words>
  <Application>Microsoft Office PowerPoint</Application>
  <PresentationFormat>如螢幕大小 (4:3)</PresentationFormat>
  <Paragraphs>614</Paragraphs>
  <Slides>96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1" baseType="lpstr">
      <vt:lpstr>思源黑體 Normal</vt:lpstr>
      <vt:lpstr>新細明體</vt:lpstr>
      <vt:lpstr>Arial</vt:lpstr>
      <vt:lpstr>Calibri</vt:lpstr>
      <vt:lpstr>Office 佈景主題</vt:lpstr>
      <vt:lpstr>Getting Started</vt:lpstr>
      <vt:lpstr>Outline</vt:lpstr>
      <vt:lpstr>Outline</vt:lpstr>
      <vt:lpstr>ElaSQL</vt:lpstr>
      <vt:lpstr>The Relationship with VanillaDB</vt:lpstr>
      <vt:lpstr>Architecture inside a Machine</vt:lpstr>
      <vt:lpstr>A Deterministic Database System</vt:lpstr>
      <vt:lpstr>Key Features</vt:lpstr>
      <vt:lpstr>Implemented Systems</vt:lpstr>
      <vt:lpstr>The Sequencer (ZAB Leader)</vt:lpstr>
      <vt:lpstr>Message Flow</vt:lpstr>
      <vt:lpstr>Outline</vt:lpstr>
      <vt:lpstr>Outline</vt:lpstr>
      <vt:lpstr>ElaSQL-Bench</vt:lpstr>
      <vt:lpstr>Outline</vt:lpstr>
      <vt:lpstr>Prerequisite</vt:lpstr>
      <vt:lpstr>Changing Your JDK in Eclipse</vt:lpstr>
      <vt:lpstr>Steps to Setup Your Dev. Env.</vt:lpstr>
      <vt:lpstr>Cloning the Project</vt:lpstr>
      <vt:lpstr>Importing into Eclipse</vt:lpstr>
      <vt:lpstr>Importing into Eclipse</vt:lpstr>
      <vt:lpstr>Importing into Eclipse</vt:lpstr>
      <vt:lpstr>Done</vt:lpstr>
      <vt:lpstr>Outline</vt:lpstr>
      <vt:lpstr>Testing Environments</vt:lpstr>
      <vt:lpstr>Testing inside Eclipse</vt:lpstr>
      <vt:lpstr>Testing inside Eclipse</vt:lpstr>
      <vt:lpstr>The Properties Files</vt:lpstr>
      <vt:lpstr>Setting Up Network Addresses</vt:lpstr>
      <vt:lpstr>Setting Up Network Addresses</vt:lpstr>
      <vt:lpstr>Setting Up The Storage Engine</vt:lpstr>
      <vt:lpstr>Setting Up The Storage Engine</vt:lpstr>
      <vt:lpstr>Setting Up ElaSQL (The Distributed Modules)</vt:lpstr>
      <vt:lpstr>Setting Up ElaSQL (The Distributed Modules)</vt:lpstr>
      <vt:lpstr>Setting Up a Benchmarking Test</vt:lpstr>
      <vt:lpstr>vanillabench.properties</vt:lpstr>
      <vt:lpstr>vanillabench.properties</vt:lpstr>
      <vt:lpstr>elasqlbench.properties</vt:lpstr>
      <vt:lpstr>Testing inside Eclipse</vt:lpstr>
      <vt:lpstr>Run Configurations</vt:lpstr>
      <vt:lpstr>Setting Up Run Configurations</vt:lpstr>
      <vt:lpstr>Setting Up Run Configurations (A Database Server)</vt:lpstr>
      <vt:lpstr>Setting Up Run Configurations (A Database Server)</vt:lpstr>
      <vt:lpstr>Program Arguments (For Servers)</vt:lpstr>
      <vt:lpstr>VM Arguments</vt:lpstr>
      <vt:lpstr>Setting Up Run Configurations (The Sequencer Server)</vt:lpstr>
      <vt:lpstr>Setting Up Run Configurations (The Sequencer Server)</vt:lpstr>
      <vt:lpstr>Setting Up Run Configurations (The Sequencer Server)</vt:lpstr>
      <vt:lpstr>Setting Up Run Configurations (A Benchmarking Client)</vt:lpstr>
      <vt:lpstr>Setting Up Run Configurations (A Benchmarking Client)</vt:lpstr>
      <vt:lpstr>Setting Up Run Configurations (A Benchmarking Client)</vt:lpstr>
      <vt:lpstr>Program &amp; VM Arguments (For Clients)</vt:lpstr>
      <vt:lpstr>Testing inside Eclipse</vt:lpstr>
      <vt:lpstr>Launching A Database Server</vt:lpstr>
      <vt:lpstr>PowerPoint 簡報</vt:lpstr>
      <vt:lpstr>Launching The Sequencer</vt:lpstr>
      <vt:lpstr>PowerPoint 簡報</vt:lpstr>
      <vt:lpstr>Launching a Client</vt:lpstr>
      <vt:lpstr>PowerPoint 簡報</vt:lpstr>
      <vt:lpstr>PowerPoint 簡報</vt:lpstr>
      <vt:lpstr>PowerPoint 簡報</vt:lpstr>
      <vt:lpstr>A Note</vt:lpstr>
      <vt:lpstr>Testing inside Eclipse</vt:lpstr>
      <vt:lpstr>Changing the Client to Benchmarking Mode</vt:lpstr>
      <vt:lpstr>Launching the Servers and the Client</vt:lpstr>
      <vt:lpstr>PowerPoint 簡報</vt:lpstr>
      <vt:lpstr>PowerPoint 簡報</vt:lpstr>
      <vt:lpstr>PowerPoint 簡報</vt:lpstr>
      <vt:lpstr>Reports</vt:lpstr>
      <vt:lpstr>Examples of Reports</vt:lpstr>
      <vt:lpstr>Outline</vt:lpstr>
      <vt:lpstr>Testing with Runnable JARs</vt:lpstr>
      <vt:lpstr>Steps to Run with Runnable JARs</vt:lpstr>
      <vt:lpstr>Steps to Run with Runnable JARs</vt:lpstr>
      <vt:lpstr>PowerPoint 簡報</vt:lpstr>
      <vt:lpstr>Exporting a Server JAR</vt:lpstr>
      <vt:lpstr>Server JAR</vt:lpstr>
      <vt:lpstr>Exporting a Client JAR</vt:lpstr>
      <vt:lpstr>Server &amp; Client JARs</vt:lpstr>
      <vt:lpstr>Steps to Run with Runnable JARs</vt:lpstr>
      <vt:lpstr>PowerPoint 簡報</vt:lpstr>
      <vt:lpstr>Server &amp; Client JARs + Properties Files</vt:lpstr>
      <vt:lpstr>Steps to Run with Runnable JARs</vt:lpstr>
      <vt:lpstr>Writing a Script for Servers (Including the Sequencer)</vt:lpstr>
      <vt:lpstr>Writing a Script for Clients</vt:lpstr>
      <vt:lpstr>All the Things We Need Are Now In Place</vt:lpstr>
      <vt:lpstr>Steps to Run with Runnable JARs</vt:lpstr>
      <vt:lpstr>Running the Servers &amp; Clients</vt:lpstr>
      <vt:lpstr>Starting a Database Server</vt:lpstr>
      <vt:lpstr>Starting a Sequencer Server</vt:lpstr>
      <vt:lpstr>Starting a Client for Loading</vt:lpstr>
      <vt:lpstr>Starting a Client for Benchmarking</vt:lpstr>
      <vt:lpstr>Outline</vt:lpstr>
      <vt:lpstr>Testing in a Cluster</vt:lpstr>
      <vt:lpstr>Auto-Bencher</vt:lpstr>
      <vt:lpstr>Have Fun!</vt:lpstr>
    </vt:vector>
  </TitlesOfParts>
  <Company>NTHU NetDB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林玉山</dc:creator>
  <cp:lastModifiedBy>Yushan Lin</cp:lastModifiedBy>
  <cp:revision>4104</cp:revision>
  <dcterms:created xsi:type="dcterms:W3CDTF">2016-07-27T07:05:31Z</dcterms:created>
  <dcterms:modified xsi:type="dcterms:W3CDTF">2021-06-23T08:08:01Z</dcterms:modified>
</cp:coreProperties>
</file>