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  <p:sldMasterId id="2147483672" r:id="rId2"/>
  </p:sldMasterIdLst>
  <p:notesMasterIdLst>
    <p:notesMasterId r:id="rId30"/>
  </p:notesMasterIdLst>
  <p:sldIdLst>
    <p:sldId id="400" r:id="rId3"/>
    <p:sldId id="552" r:id="rId4"/>
    <p:sldId id="496" r:id="rId5"/>
    <p:sldId id="534" r:id="rId6"/>
    <p:sldId id="553" r:id="rId7"/>
    <p:sldId id="578" r:id="rId8"/>
    <p:sldId id="581" r:id="rId9"/>
    <p:sldId id="554" r:id="rId10"/>
    <p:sldId id="555" r:id="rId11"/>
    <p:sldId id="556" r:id="rId12"/>
    <p:sldId id="558" r:id="rId13"/>
    <p:sldId id="559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1" r:id="rId24"/>
    <p:sldId id="570" r:id="rId25"/>
    <p:sldId id="572" r:id="rId26"/>
    <p:sldId id="574" r:id="rId27"/>
    <p:sldId id="579" r:id="rId28"/>
    <p:sldId id="583" r:id="rId29"/>
  </p:sldIdLst>
  <p:sldSz cx="9144000" cy="5143500" type="screen16x9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仿宋" pitchFamily="49" charset="-122"/>
      <p:regular r:id="rId35"/>
    </p:embeddedFont>
    <p:embeddedFont>
      <p:font typeface="Bodoni MT" pitchFamily="18" charset="0"/>
      <p:regular r:id="rId36"/>
      <p:bold r:id="rId37"/>
      <p:italic r:id="rId38"/>
      <p:boldItalic r:id="rId39"/>
    </p:embeddedFont>
    <p:embeddedFont>
      <p:font typeface="微软雅黑" pitchFamily="34" charset="-122"/>
      <p:regular r:id="rId40"/>
      <p:bold r:id="rId41"/>
    </p:embeddedFont>
    <p:embeddedFont>
      <p:font typeface="Franklin Gothic Book" pitchFamily="34" charset="0"/>
      <p:regular r:id="rId42"/>
      <p:italic r:id="rId43"/>
    </p:embeddedFont>
    <p:embeddedFont>
      <p:font typeface="Open Sans Semibold" charset="0"/>
      <p:bold r:id="rId44"/>
      <p:boldItalic r:id="rId45"/>
    </p:embeddedFont>
    <p:embeddedFont>
      <p:font typeface="Open Sans" charset="0"/>
      <p:regular r:id="rId46"/>
      <p:bold r:id="rId47"/>
      <p:italic r:id="rId48"/>
      <p:boldItalic r:id="rId49"/>
    </p:embeddedFont>
    <p:embeddedFont>
      <p:font typeface="Open Sans Extrabold" charset="0"/>
      <p:bold r:id="rId50"/>
      <p:boldItalic r:id="rId51"/>
    </p:embeddedFont>
    <p:embeddedFont>
      <p:font typeface="Copperplate Gothic Bold" pitchFamily="34" charset="0"/>
      <p:regular r:id="rId52"/>
    </p:embeddedFont>
    <p:embeddedFont>
      <p:font typeface="Calibri Light" charset="0"/>
      <p:regular r:id="rId53"/>
      <p:italic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is Liu" initials="LL" lastIdx="1" clrIdx="0"/>
  <p:cmAuthor id="1" name="Bobby Butcher" initials="BB" lastIdx="2" clrIdx="1"/>
  <p:cmAuthor id="2" name="Ivyzh" initials="I" lastIdx="1" clrIdx="2">
    <p:extLst>
      <p:ext uri="{19B8F6BF-5375-455C-9EA6-DF929625EA0E}">
        <p15:presenceInfo xmlns:p15="http://schemas.microsoft.com/office/powerpoint/2012/main" xmlns="" userId="Ivyz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271D"/>
    <a:srgbClr val="473225"/>
    <a:srgbClr val="0D1E3F"/>
    <a:srgbClr val="686550"/>
    <a:srgbClr val="686240"/>
    <a:srgbClr val="11174F"/>
    <a:srgbClr val="FFC9C9"/>
    <a:srgbClr val="00CC99"/>
    <a:srgbClr val="FF99FF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7" autoAdjust="0"/>
    <p:restoredTop sz="89668" autoAdjust="0"/>
  </p:normalViewPr>
  <p:slideViewPr>
    <p:cSldViewPr snapToGrid="0" snapToObjects="1">
      <p:cViewPr varScale="1">
        <p:scale>
          <a:sx n="136" d="100"/>
          <a:sy n="136" d="100"/>
        </p:scale>
        <p:origin x="-88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6D7D-73A3-4393-84AF-70268CD4ECB1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EE325-CC78-4B85-9B4E-CAE4FE26E2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47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简要说明用电管理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EE325-CC78-4B85-9B4E-CAE4FE26E2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368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渲染前后对比说明什么是渲染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EE325-CC78-4B85-9B4E-CAE4FE26E2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97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强调渲染农场的核心技术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EE325-CC78-4B85-9B4E-CAE4FE26E2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34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简要介绍灯光在动画制作中的位置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EE325-CC78-4B85-9B4E-CAE4FE26E2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884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EE325-CC78-4B85-9B4E-CAE4FE26E2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637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24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8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976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41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15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71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25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716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331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67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6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75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003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45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34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238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1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3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8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604" y="0"/>
            <a:ext cx="9150912" cy="5145010"/>
            <a:chOff x="-2604" y="0"/>
            <a:chExt cx="9150912" cy="514501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604" y="954518"/>
              <a:ext cx="834368" cy="107491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604" y="2026408"/>
              <a:ext cx="834368" cy="10749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604" y="3098298"/>
              <a:ext cx="834368" cy="10749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-2604" y="4171699"/>
              <a:ext cx="834368" cy="9733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-2604" y="0"/>
              <a:ext cx="834368" cy="9575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620" y="954518"/>
              <a:ext cx="834368" cy="107491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620" y="2026408"/>
              <a:ext cx="834368" cy="107491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620" y="3098298"/>
              <a:ext cx="834368" cy="107491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9844" y="954518"/>
              <a:ext cx="834368" cy="107491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9844" y="2026408"/>
              <a:ext cx="834368" cy="107491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9844" y="3098298"/>
              <a:ext cx="834368" cy="107491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91068" y="954518"/>
              <a:ext cx="834368" cy="10749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91068" y="2026408"/>
              <a:ext cx="834368" cy="1074911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91068" y="3098298"/>
              <a:ext cx="834368" cy="1074911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2292" y="954518"/>
              <a:ext cx="834368" cy="107491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2292" y="2026408"/>
              <a:ext cx="834368" cy="107491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2292" y="3098298"/>
              <a:ext cx="834368" cy="107491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53516" y="954518"/>
              <a:ext cx="834368" cy="107491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53516" y="2026408"/>
              <a:ext cx="834368" cy="107491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53516" y="3098298"/>
              <a:ext cx="834368" cy="107491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84740" y="954518"/>
              <a:ext cx="834368" cy="107491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84740" y="2026408"/>
              <a:ext cx="834368" cy="107491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84740" y="3098298"/>
              <a:ext cx="834368" cy="107491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47188" y="954518"/>
              <a:ext cx="834368" cy="107491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47188" y="2026408"/>
              <a:ext cx="834368" cy="107491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47188" y="3098298"/>
              <a:ext cx="834368" cy="107491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5964" y="954518"/>
              <a:ext cx="834368" cy="107491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5964" y="2026408"/>
              <a:ext cx="834368" cy="107491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5964" y="3098298"/>
              <a:ext cx="834368" cy="1074911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78412" y="954518"/>
              <a:ext cx="834368" cy="1074911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78412" y="2026408"/>
              <a:ext cx="834368" cy="107491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478412" y="3098298"/>
              <a:ext cx="834368" cy="107491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09632" y="954518"/>
              <a:ext cx="834368" cy="107491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09632" y="2026408"/>
              <a:ext cx="834368" cy="107491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09632" y="3098298"/>
              <a:ext cx="834368" cy="107491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831764" y="0"/>
              <a:ext cx="834368" cy="957539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1666132" y="0"/>
              <a:ext cx="834368" cy="95753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2487924" y="0"/>
              <a:ext cx="834368" cy="957539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3322292" y="0"/>
              <a:ext cx="834368" cy="957539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4156660" y="0"/>
              <a:ext cx="834368" cy="957539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4989044" y="0"/>
              <a:ext cx="834368" cy="95753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5823412" y="0"/>
              <a:ext cx="834368" cy="957539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6645204" y="0"/>
              <a:ext cx="834368" cy="957539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7479572" y="0"/>
              <a:ext cx="834368" cy="957539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920"/>
            <a:stretch/>
          </p:blipFill>
          <p:spPr>
            <a:xfrm>
              <a:off x="8313940" y="0"/>
              <a:ext cx="834368" cy="957539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829050" y="4171699"/>
              <a:ext cx="834368" cy="973311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1660704" y="4171699"/>
              <a:ext cx="834368" cy="973311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2492358" y="4171699"/>
              <a:ext cx="834368" cy="973311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3324012" y="4171699"/>
              <a:ext cx="834368" cy="973311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4155666" y="4171699"/>
              <a:ext cx="834368" cy="973311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4987320" y="4171699"/>
              <a:ext cx="834368" cy="973311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5818974" y="4171699"/>
              <a:ext cx="834368" cy="97331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8313940" y="4171699"/>
              <a:ext cx="834368" cy="973311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6650628" y="4171699"/>
              <a:ext cx="834368" cy="973311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 userDrawn="1"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452"/>
            <a:stretch/>
          </p:blipFill>
          <p:spPr>
            <a:xfrm>
              <a:off x="7482282" y="4171699"/>
              <a:ext cx="834368" cy="97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292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3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63817" y="411511"/>
            <a:ext cx="7016366" cy="4320482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511" y="1109813"/>
            <a:ext cx="6705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构建数据驱动的动画工作室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--ES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ELK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实践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Bodoni MT" panose="02070603080606020203" pitchFamily="18" charset="0"/>
              <a:ea typeface="仿宋" panose="02010609060101010101" pitchFamily="49" charset="-122"/>
            </a:endParaRPr>
          </a:p>
          <a:p>
            <a:r>
              <a:rPr lang="en-US" altLang="zh-CN" sz="2000" smtClean="0">
                <a:solidFill>
                  <a:srgbClr val="FF0000"/>
                </a:solidFill>
                <a:latin typeface="Bodoni MT" panose="02070603080606020203" pitchFamily="18" charset="0"/>
                <a:ea typeface="仿宋" panose="02010609060101010101" pitchFamily="49" charset="-122"/>
              </a:rPr>
              <a:t>2016.09.10 </a:t>
            </a:r>
            <a:r>
              <a:rPr lang="en-US" altLang="zh-CN" sz="2000" dirty="0">
                <a:solidFill>
                  <a:srgbClr val="FF0000"/>
                </a:solidFill>
                <a:latin typeface="Bodoni MT" panose="02070603080606020203" pitchFamily="18" charset="0"/>
                <a:ea typeface="仿宋" panose="02010609060101010101" pitchFamily="49" charset="-122"/>
              </a:rPr>
              <a:t>@ </a:t>
            </a:r>
            <a:r>
              <a:rPr lang="zh-CN" altLang="en-US" sz="2000" dirty="0">
                <a:solidFill>
                  <a:srgbClr val="FF0000"/>
                </a:solidFill>
                <a:latin typeface="Bodoni MT" panose="02070603080606020203" pitchFamily="18" charset="0"/>
                <a:ea typeface="仿宋" panose="02010609060101010101" pitchFamily="49" charset="-122"/>
              </a:rPr>
              <a:t>深圳</a:t>
            </a:r>
            <a:r>
              <a:rPr lang="en-US" altLang="zh-CN" sz="2000" dirty="0">
                <a:solidFill>
                  <a:srgbClr val="FF0000"/>
                </a:solidFill>
                <a:latin typeface="Bodoni MT" panose="02070603080606020203" pitchFamily="18" charset="0"/>
                <a:ea typeface="仿宋" panose="02010609060101010101" pitchFamily="49" charset="-122"/>
              </a:rPr>
              <a:t>Vivo</a:t>
            </a:r>
            <a:endParaRPr lang="zh-CN" altLang="en-US" sz="2800" dirty="0">
              <a:solidFill>
                <a:srgbClr val="FF0000"/>
              </a:solidFill>
              <a:latin typeface="Bodoni MT" panose="02070603080606020203" pitchFamily="18" charset="0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5629" y="3755436"/>
            <a:ext cx="2610004" cy="6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32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348343"/>
            <a:ext cx="69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几个问题</a:t>
            </a:r>
            <a:endParaRPr lang="en-US" dirty="0"/>
          </a:p>
        </p:txBody>
      </p:sp>
      <p:sp>
        <p:nvSpPr>
          <p:cNvPr id="4" name="Rectangle 1"/>
          <p:cNvSpPr/>
          <p:nvPr/>
        </p:nvSpPr>
        <p:spPr>
          <a:xfrm>
            <a:off x="685800" y="943122"/>
            <a:ext cx="5537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前一天都做了哪些场景的画面渲染？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每个场景有多少帧？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各个制作部门都提交了多少渲染任务？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他们的平均内存占用量有多大？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在这些任务里极清帧</a:t>
            </a:r>
            <a:r>
              <a:rPr lang="en-US" altLang="zh-CN" sz="1600" dirty="0">
                <a:latin typeface="Franklin Gothic Book" pitchFamily="34" charset="0"/>
              </a:rPr>
              <a:t>(4K)</a:t>
            </a:r>
            <a:r>
              <a:rPr lang="zh-CN" altLang="en-US" sz="1600" dirty="0">
                <a:latin typeface="Franklin Gothic Book" pitchFamily="34" charset="0"/>
              </a:rPr>
              <a:t>的平均每帧渲染时间和效率？</a:t>
            </a:r>
            <a:endParaRPr lang="en-US" sz="1600" dirty="0">
              <a:latin typeface="Franklin Gothic Book" pitchFamily="34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685800" y="3163807"/>
            <a:ext cx="553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每天处理的任务量：</a:t>
            </a:r>
            <a:r>
              <a:rPr lang="en-US" altLang="zh-CN" sz="1600" dirty="0">
                <a:latin typeface="Franklin Gothic Book" pitchFamily="34" charset="0"/>
              </a:rPr>
              <a:t>8</a:t>
            </a:r>
            <a:r>
              <a:rPr lang="zh-CN" altLang="en-US" sz="1600" dirty="0">
                <a:latin typeface="Franklin Gothic Book" pitchFamily="34" charset="0"/>
              </a:rPr>
              <a:t>千 </a:t>
            </a:r>
            <a:r>
              <a:rPr lang="en-US" altLang="zh-CN" sz="1600" dirty="0">
                <a:latin typeface="Franklin Gothic Book" pitchFamily="34" charset="0"/>
              </a:rPr>
              <a:t>– 9</a:t>
            </a:r>
            <a:r>
              <a:rPr lang="zh-CN" altLang="en-US" sz="1600" dirty="0">
                <a:latin typeface="Franklin Gothic Book" pitchFamily="34" charset="0"/>
              </a:rPr>
              <a:t>万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每个任务所需时间：</a:t>
            </a:r>
            <a:r>
              <a:rPr lang="en-US" altLang="zh-CN" sz="1600" dirty="0">
                <a:latin typeface="Franklin Gothic Book" pitchFamily="34" charset="0"/>
              </a:rPr>
              <a:t>10</a:t>
            </a:r>
            <a:r>
              <a:rPr lang="zh-CN" altLang="en-US" sz="1600" dirty="0">
                <a:latin typeface="Franklin Gothic Book" pitchFamily="34" charset="0"/>
              </a:rPr>
              <a:t>分钟 </a:t>
            </a:r>
            <a:r>
              <a:rPr lang="en-US" altLang="zh-CN" sz="1600" dirty="0">
                <a:latin typeface="Franklin Gothic Book" pitchFamily="34" charset="0"/>
              </a:rPr>
              <a:t>– 8</a:t>
            </a:r>
            <a:r>
              <a:rPr lang="zh-CN" altLang="en-US" sz="1600" dirty="0">
                <a:latin typeface="Franklin Gothic Book" pitchFamily="34" charset="0"/>
              </a:rPr>
              <a:t>小时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涉及到的场景及镜头数：</a:t>
            </a:r>
            <a:r>
              <a:rPr lang="en-US" altLang="zh-CN" sz="1600" dirty="0">
                <a:latin typeface="Franklin Gothic Book" pitchFamily="34" charset="0"/>
              </a:rPr>
              <a:t>20 – 40</a:t>
            </a:r>
            <a:r>
              <a:rPr lang="zh-CN" altLang="en-US" sz="1600" dirty="0">
                <a:latin typeface="Franklin Gothic Book" pitchFamily="34" charset="0"/>
              </a:rPr>
              <a:t>个</a:t>
            </a:r>
            <a:endParaRPr lang="en-US" sz="1600" dirty="0">
              <a:latin typeface="Franklin Gothic Book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799" y="2530518"/>
            <a:ext cx="69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毛估估一下？可是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412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555199" y="395788"/>
            <a:ext cx="4396811" cy="62549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Elasticsearch</a:t>
            </a:r>
            <a:endParaRPr lang="en-US" altLang="zh-CN" sz="2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555199" y="1623726"/>
            <a:ext cx="46046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定义数据结构模型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搭建</a:t>
            </a:r>
            <a:r>
              <a:rPr lang="en-US" altLang="zh-CN" sz="1600" dirty="0">
                <a:latin typeface="Franklin Gothic Book" pitchFamily="34" charset="0"/>
              </a:rPr>
              <a:t>ES</a:t>
            </a:r>
            <a:r>
              <a:rPr lang="zh-CN" altLang="en-US" sz="1600" dirty="0">
                <a:latin typeface="Franklin Gothic Book" pitchFamily="34" charset="0"/>
              </a:rPr>
              <a:t>基础设施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Franklin Gothic Book" pitchFamily="34" charset="0"/>
              </a:rPr>
              <a:t>Index</a:t>
            </a:r>
            <a:r>
              <a:rPr lang="zh-CN" altLang="en-US" sz="1600" dirty="0">
                <a:latin typeface="Franklin Gothic Book" pitchFamily="34" charset="0"/>
              </a:rPr>
              <a:t>和</a:t>
            </a:r>
            <a:r>
              <a:rPr lang="en-US" altLang="zh-CN" sz="1600" dirty="0">
                <a:latin typeface="Franklin Gothic Book" pitchFamily="34" charset="0"/>
              </a:rPr>
              <a:t>mapping</a:t>
            </a:r>
            <a:r>
              <a:rPr lang="zh-CN" altLang="en-US" sz="1600" dirty="0">
                <a:latin typeface="Franklin Gothic Book" pitchFamily="34" charset="0"/>
              </a:rPr>
              <a:t>设定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sz="1600" dirty="0">
                <a:latin typeface="Franklin Gothic Book" pitchFamily="34" charset="0"/>
              </a:rPr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xmlns="" val="323484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/>
        </p:nvSpPr>
        <p:spPr>
          <a:xfrm>
            <a:off x="555199" y="395788"/>
            <a:ext cx="4396811" cy="62549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数据模型，数据模型！</a:t>
            </a:r>
            <a:endParaRPr lang="en-US" altLang="zh-CN" sz="2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555199" y="1331338"/>
            <a:ext cx="4604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Franklin Gothic Book" pitchFamily="34" charset="0"/>
              </a:rPr>
              <a:t>Nested field</a:t>
            </a:r>
            <a:r>
              <a:rPr lang="en-US" altLang="zh-CN" sz="1600" dirty="0" smtClean="0">
                <a:latin typeface="Franklin Gothic Book" pitchFamily="34" charset="0"/>
              </a:rPr>
              <a:t>? </a:t>
            </a:r>
            <a:r>
              <a:rPr lang="en-US" altLang="zh-CN" sz="1600" b="1" dirty="0">
                <a:solidFill>
                  <a:srgbClr val="00B050"/>
                </a:solidFill>
                <a:latin typeface="Franklin Gothic Book" pitchFamily="34" charset="0"/>
              </a:rPr>
              <a:t>√ - </a:t>
            </a:r>
            <a:r>
              <a:rPr lang="en-US" altLang="zh-CN" sz="1600" b="1" dirty="0" err="1">
                <a:solidFill>
                  <a:srgbClr val="00B050"/>
                </a:solidFill>
                <a:latin typeface="Franklin Gothic Book" pitchFamily="34" charset="0"/>
              </a:rPr>
              <a:t>Kibana</a:t>
            </a:r>
            <a:r>
              <a:rPr lang="zh-CN" altLang="en-US" sz="1600" b="1" dirty="0">
                <a:solidFill>
                  <a:srgbClr val="00B050"/>
                </a:solidFill>
                <a:latin typeface="Franklin Gothic Book" pitchFamily="34" charset="0"/>
              </a:rPr>
              <a:t>兼容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Franklin Gothic Book" pitchFamily="34" charset="0"/>
              </a:rPr>
              <a:t>Parent/children?  </a:t>
            </a:r>
            <a:endParaRPr lang="en-US" altLang="zh-CN" sz="1600" b="1" dirty="0">
              <a:solidFill>
                <a:srgbClr val="00B050"/>
              </a:solidFill>
              <a:latin typeface="Franklin Gothic Book" pitchFamily="34" charset="0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555199" y="2134271"/>
            <a:ext cx="4604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Franklin Gothic Book" pitchFamily="34" charset="0"/>
              </a:rPr>
              <a:t>Mapping</a:t>
            </a:r>
            <a:r>
              <a:rPr lang="zh-CN" altLang="en-US" sz="1600" dirty="0">
                <a:latin typeface="Franklin Gothic Book" pitchFamily="34" charset="0"/>
              </a:rPr>
              <a:t>属性：</a:t>
            </a:r>
            <a:endParaRPr lang="en-US" altLang="zh-CN" sz="1600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ranklin Gothic Book" pitchFamily="34" charset="0"/>
              </a:rPr>
              <a:t>数字</a:t>
            </a:r>
            <a:r>
              <a:rPr lang="en-US" altLang="zh-CN" sz="1600" dirty="0">
                <a:latin typeface="Franklin Gothic Book" pitchFamily="34" charset="0"/>
              </a:rPr>
              <a:t>/</a:t>
            </a:r>
            <a:r>
              <a:rPr lang="zh-CN" altLang="en-US" sz="1600" dirty="0">
                <a:latin typeface="Franklin Gothic Book" pitchFamily="34" charset="0"/>
              </a:rPr>
              <a:t>字符串</a:t>
            </a:r>
            <a:endParaRPr lang="en-US" altLang="zh-CN" sz="1600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Franklin Gothic Book" pitchFamily="34" charset="0"/>
              </a:rPr>
              <a:t>是否需要解析</a:t>
            </a:r>
            <a:endParaRPr lang="en-US" altLang="zh-CN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7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034" y="245154"/>
            <a:ext cx="1765765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3237" y="398279"/>
            <a:ext cx="1595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灯光组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695840" y="2022102"/>
            <a:ext cx="1536606" cy="1200329"/>
          </a:xfrm>
          <a:prstGeom prst="rect">
            <a:avLst/>
          </a:prstGeom>
          <a:ln w="127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Kibana</a:t>
            </a:r>
            <a:endParaRPr lang="en-US" altLang="zh-CN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altLang="zh-CN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Lucene search:</a:t>
            </a:r>
          </a:p>
          <a:p>
            <a:r>
              <a:rPr lang="en-US" altLang="zh-CN" dirty="0" err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prod_dept:lgt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5"/>
          <p:cNvSpPr/>
          <p:nvPr/>
        </p:nvSpPr>
        <p:spPr>
          <a:xfrm>
            <a:off x="2446284" y="3318378"/>
            <a:ext cx="1876830" cy="646331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Save Search As:</a:t>
            </a:r>
          </a:p>
          <a:p>
            <a:r>
              <a:rPr lang="en-US" altLang="zh-CN" dirty="0" err="1">
                <a:ln w="0"/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dept_lighting_all</a:t>
            </a:r>
            <a:endParaRPr lang="en-US" altLang="zh-CN" dirty="0">
              <a:ln w="0"/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6"/>
          <p:cNvSpPr/>
          <p:nvPr/>
        </p:nvSpPr>
        <p:spPr>
          <a:xfrm>
            <a:off x="4209793" y="1059286"/>
            <a:ext cx="3470058" cy="1246495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Visualize: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ln w="0"/>
                <a:latin typeface="Open Sans Semibold" panose="020B0706030804020204" pitchFamily="34" charset="0"/>
                <a:ea typeface="Open Sans" panose="020B0606030504020204" pitchFamily="34" charset="0"/>
                <a:cs typeface="Open Sans Semibold" panose="020B0706030804020204" pitchFamily="34" charset="0"/>
              </a:rPr>
              <a:t>From saved search: </a:t>
            </a:r>
            <a:r>
              <a:rPr lang="en-US" altLang="zh-CN" sz="1400" dirty="0" err="1">
                <a:ln w="0"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dept_lighting_all</a:t>
            </a:r>
            <a:endParaRPr lang="en-US" altLang="zh-CN" sz="1400" dirty="0">
              <a:ln w="0"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Bucket -&gt; Date Histogram &lt;date field&gt;</a:t>
            </a:r>
          </a:p>
          <a:p>
            <a:pPr>
              <a:spcAft>
                <a:spcPts val="600"/>
              </a:spcAft>
            </a:pP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 -&gt; Sum &lt;CPU Time Hour&gt;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2615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833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>
            <a:off x="6795912" y="3025423"/>
            <a:ext cx="1433688" cy="756355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22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1162756" y="824089"/>
            <a:ext cx="1354666" cy="812800"/>
          </a:xfrm>
          <a:prstGeom prst="cloudCallout">
            <a:avLst>
              <a:gd name="adj1" fmla="val 34167"/>
              <a:gd name="adj2" fmla="val 6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Yes!!</a:t>
            </a:r>
          </a:p>
        </p:txBody>
      </p:sp>
    </p:spTree>
    <p:extLst>
      <p:ext uri="{BB962C8B-B14F-4D97-AF65-F5344CB8AC3E}">
        <p14:creationId xmlns:p14="http://schemas.microsoft.com/office/powerpoint/2010/main" xmlns="" val="23777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0668" y="558850"/>
            <a:ext cx="2020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Dashboard: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</p:txBody>
      </p:sp>
      <p:sp>
        <p:nvSpPr>
          <p:cNvPr id="20" name="矩形 4"/>
          <p:cNvSpPr/>
          <p:nvPr/>
        </p:nvSpPr>
        <p:spPr>
          <a:xfrm>
            <a:off x="695840" y="2022102"/>
            <a:ext cx="1536606" cy="2585323"/>
          </a:xfrm>
          <a:prstGeom prst="rect">
            <a:avLst/>
          </a:prstGeom>
          <a:ln w="127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创建图表：</a:t>
            </a:r>
            <a:endParaRPr lang="en-US" altLang="zh-CN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zh-CN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部门任务数量柱状图</a:t>
            </a:r>
            <a:endParaRPr lang="en-US" altLang="zh-CN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zh-CN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提交任务总数时间线图</a:t>
            </a:r>
            <a:endParaRPr lang="en-US" altLang="zh-CN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zh-CN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各场景任务数量的时间线图</a:t>
            </a:r>
            <a:endParaRPr lang="en-US" altLang="zh-CN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altLang="zh-CN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… … </a:t>
            </a:r>
            <a:endParaRPr lang="zh-CN" altLang="en-US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矩形 5"/>
          <p:cNvSpPr/>
          <p:nvPr/>
        </p:nvSpPr>
        <p:spPr>
          <a:xfrm>
            <a:off x="2446284" y="3318378"/>
            <a:ext cx="2267230" cy="646331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创建</a:t>
            </a:r>
            <a:r>
              <a:rPr lang="en-US" altLang="zh-CN" dirty="0">
                <a:ln w="0"/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Dashboard:</a:t>
            </a:r>
          </a:p>
          <a:p>
            <a:r>
              <a:rPr lang="en-US" altLang="zh-CN" dirty="0">
                <a:ln w="0"/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24h_farm_summary</a:t>
            </a:r>
          </a:p>
        </p:txBody>
      </p:sp>
      <p:sp>
        <p:nvSpPr>
          <p:cNvPr id="22" name="矩形 6"/>
          <p:cNvSpPr/>
          <p:nvPr/>
        </p:nvSpPr>
        <p:spPr>
          <a:xfrm>
            <a:off x="4209793" y="1059286"/>
            <a:ext cx="3470058" cy="1107996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调整图表布局</a:t>
            </a:r>
            <a:endParaRPr lang="en-US" altLang="zh-CN" sz="14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调整右上角</a:t>
            </a: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range</a:t>
            </a:r>
            <a:r>
              <a:rPr lang="zh-CN" altLang="en-US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</a:t>
            </a: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24h</a:t>
            </a:r>
          </a:p>
          <a:p>
            <a:pPr>
              <a:spcAft>
                <a:spcPts val="600"/>
              </a:spcAft>
            </a:pPr>
            <a:r>
              <a:rPr lang="zh-CN" altLang="en-US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将</a:t>
            </a: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r>
              <a:rPr lang="zh-CN" altLang="en-US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保存并勾选</a:t>
            </a:r>
            <a:r>
              <a:rPr lang="en-US" altLang="zh-CN" sz="14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”Store time with dashboard”</a:t>
            </a:r>
          </a:p>
        </p:txBody>
      </p:sp>
    </p:spTree>
    <p:extLst>
      <p:ext uri="{BB962C8B-B14F-4D97-AF65-F5344CB8AC3E}">
        <p14:creationId xmlns:p14="http://schemas.microsoft.com/office/powerpoint/2010/main" xmlns="" val="87096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2099733" y="1682095"/>
            <a:ext cx="4916810" cy="6548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使用</a:t>
            </a:r>
            <a:r>
              <a:rPr lang="en-US" altLang="zh-CN" sz="2000" dirty="0"/>
              <a:t>ELK</a:t>
            </a:r>
            <a:r>
              <a:rPr lang="zh-CN" altLang="en-US" sz="2000" dirty="0"/>
              <a:t>提高</a:t>
            </a:r>
            <a:r>
              <a:rPr lang="en-US" altLang="zh-CN" sz="2000" dirty="0"/>
              <a:t>IT</a:t>
            </a:r>
            <a:r>
              <a:rPr lang="zh-CN" altLang="en-US" sz="2000" dirty="0"/>
              <a:t>运维效率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0662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13"/>
          <p:cNvSpPr/>
          <p:nvPr/>
        </p:nvSpPr>
        <p:spPr>
          <a:xfrm>
            <a:off x="4530118" y="3596418"/>
            <a:ext cx="974969" cy="113111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圆角矩形 18"/>
          <p:cNvSpPr/>
          <p:nvPr/>
        </p:nvSpPr>
        <p:spPr>
          <a:xfrm>
            <a:off x="1965665" y="3329007"/>
            <a:ext cx="1074555" cy="11433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Work</a:t>
            </a:r>
          </a:p>
          <a:p>
            <a:pPr algn="ctr"/>
            <a:r>
              <a:rPr lang="en-US" altLang="zh-CN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Station</a:t>
            </a:r>
          </a:p>
          <a:p>
            <a:pPr algn="ctr"/>
            <a:endParaRPr lang="en-US" altLang="zh-CN" sz="1400" dirty="0">
              <a:solidFill>
                <a:srgbClr val="C0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系统服务</a:t>
            </a:r>
          </a:p>
        </p:txBody>
      </p:sp>
      <p:sp>
        <p:nvSpPr>
          <p:cNvPr id="48" name="圆角矩形 18"/>
          <p:cNvSpPr/>
          <p:nvPr/>
        </p:nvSpPr>
        <p:spPr>
          <a:xfrm>
            <a:off x="1965664" y="1126635"/>
            <a:ext cx="1074556" cy="9999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消息</a:t>
            </a:r>
            <a:r>
              <a:rPr lang="en-US" altLang="zh-CN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/</a:t>
            </a:r>
            <a:r>
              <a:rPr lang="zh-CN" altLang="en-US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数据管道</a:t>
            </a:r>
            <a:endParaRPr lang="en-US" altLang="zh-CN" sz="1400" dirty="0">
              <a:solidFill>
                <a:srgbClr val="C0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9" name="圆角矩形 13"/>
          <p:cNvSpPr/>
          <p:nvPr/>
        </p:nvSpPr>
        <p:spPr>
          <a:xfrm>
            <a:off x="3176306" y="1126636"/>
            <a:ext cx="1975729" cy="9999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Rsyslog</a:t>
            </a: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 + </a:t>
            </a:r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logstash</a:t>
            </a:r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3475563" y="2449286"/>
            <a:ext cx="1676472" cy="57694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rsyslog</a:t>
            </a:r>
            <a:endParaRPr lang="en-US" dirty="0"/>
          </a:p>
        </p:txBody>
      </p:sp>
      <p:sp>
        <p:nvSpPr>
          <p:cNvPr id="32" name="圆角矩形 13"/>
          <p:cNvSpPr/>
          <p:nvPr/>
        </p:nvSpPr>
        <p:spPr>
          <a:xfrm>
            <a:off x="3341503" y="3621566"/>
            <a:ext cx="977592" cy="114336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圆角矩形 13"/>
          <p:cNvSpPr/>
          <p:nvPr/>
        </p:nvSpPr>
        <p:spPr>
          <a:xfrm>
            <a:off x="3252508" y="3469166"/>
            <a:ext cx="977592" cy="11433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圆角矩形 13"/>
          <p:cNvSpPr/>
          <p:nvPr/>
        </p:nvSpPr>
        <p:spPr>
          <a:xfrm>
            <a:off x="4403146" y="3469166"/>
            <a:ext cx="974969" cy="113111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08729" y="1371600"/>
            <a:ext cx="1048113" cy="5987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 output</a:t>
            </a:r>
          </a:p>
        </p:txBody>
      </p:sp>
      <p:sp>
        <p:nvSpPr>
          <p:cNvPr id="36" name="圆角矩形 13"/>
          <p:cNvSpPr/>
          <p:nvPr/>
        </p:nvSpPr>
        <p:spPr>
          <a:xfrm>
            <a:off x="6713537" y="1126634"/>
            <a:ext cx="1975729" cy="9999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Elasticsearch</a:t>
            </a:r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0342" y="401080"/>
            <a:ext cx="684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logstash</a:t>
            </a:r>
            <a:r>
              <a:rPr lang="zh-CN" altLang="en-US" sz="2000" dirty="0"/>
              <a:t> </a:t>
            </a:r>
            <a:r>
              <a:rPr lang="en-US" altLang="zh-CN" sz="2000" dirty="0"/>
              <a:t>+ </a:t>
            </a:r>
            <a:r>
              <a:rPr lang="en-US" altLang="zh-CN" sz="2000" dirty="0" err="1"/>
              <a:t>rsyslog</a:t>
            </a:r>
            <a:r>
              <a:rPr lang="en-US" altLang="zh-CN" sz="2000" dirty="0"/>
              <a:t> remote logging</a:t>
            </a:r>
            <a:endParaRPr 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176308" y="3329008"/>
            <a:ext cx="2085062" cy="1143360"/>
            <a:chOff x="1473236" y="2329013"/>
            <a:chExt cx="2085062" cy="1143360"/>
          </a:xfrm>
          <a:solidFill>
            <a:schemeClr val="bg1"/>
          </a:solidFill>
        </p:grpSpPr>
        <p:sp>
          <p:nvSpPr>
            <p:cNvPr id="37" name="圆角矩形 13"/>
            <p:cNvSpPr/>
            <p:nvPr/>
          </p:nvSpPr>
          <p:spPr>
            <a:xfrm>
              <a:off x="1473236" y="2329013"/>
              <a:ext cx="977592" cy="1143360"/>
            </a:xfrm>
            <a:prstGeom prst="roundRect">
              <a:avLst/>
            </a:prstGeom>
            <a:grpFill/>
            <a:ln w="19050">
              <a:solidFill>
                <a:srgbClr val="C00000"/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r>
                <a:rPr lang="en-US" altLang="zh-CN" sz="1400" dirty="0" err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sshd</a:t>
              </a:r>
              <a:endPara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圆角矩形 13"/>
            <p:cNvSpPr/>
            <p:nvPr/>
          </p:nvSpPr>
          <p:spPr>
            <a:xfrm>
              <a:off x="2583329" y="2329013"/>
              <a:ext cx="974969" cy="1131118"/>
            </a:xfrm>
            <a:prstGeom prst="roundRect">
              <a:avLst/>
            </a:prstGeom>
            <a:grpFill/>
            <a:ln w="19050">
              <a:solidFill>
                <a:srgbClr val="C00000"/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r>
                <a:rPr lang="en-US" altLang="zh-CN" sz="1400" dirty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Puppet agent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5029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7" grpId="0" animBg="1"/>
      <p:bldP spid="5" grpId="0" animBg="1"/>
      <p:bldP spid="32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6034" y="245154"/>
            <a:ext cx="1765765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4" y="1751402"/>
            <a:ext cx="1771139" cy="2086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2533" y="1252899"/>
            <a:ext cx="5385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2012.04 </a:t>
            </a:r>
            <a:r>
              <a:rPr lang="zh-CN" altLang="en-US" dirty="0"/>
              <a:t>硕士毕业于上海华东理工大学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2012 – 2014  </a:t>
            </a:r>
            <a:r>
              <a:rPr lang="zh-CN" altLang="en-US" dirty="0"/>
              <a:t>思科中国研发中心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开发测试（自动化测试和系统测试）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思科认证网络专家 </a:t>
            </a:r>
            <a:r>
              <a:rPr lang="en-US" altLang="zh-CN" dirty="0"/>
              <a:t>– </a:t>
            </a:r>
            <a:r>
              <a:rPr lang="zh-CN" altLang="en-US" dirty="0"/>
              <a:t>路由交换</a:t>
            </a:r>
            <a:r>
              <a:rPr lang="en-US" altLang="zh-CN" dirty="0"/>
              <a:t>, </a:t>
            </a:r>
            <a:r>
              <a:rPr lang="zh-CN" altLang="en-US" dirty="0"/>
              <a:t>网络安全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2014</a:t>
            </a:r>
            <a:r>
              <a:rPr lang="zh-CN" altLang="en-US" dirty="0" smtClean="0"/>
              <a:t>年底  某动画制作公司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企业网络规划和维护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Linux</a:t>
            </a:r>
            <a:r>
              <a:rPr lang="zh-CN" altLang="en-US" dirty="0"/>
              <a:t>系统维护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DevOps (Python)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2015</a:t>
            </a:r>
            <a:r>
              <a:rPr lang="zh-CN" altLang="en-US" dirty="0"/>
              <a:t>年底开始接触</a:t>
            </a:r>
            <a:r>
              <a:rPr lang="en-US" altLang="zh-CN" dirty="0" err="1"/>
              <a:t>elasticsearch</a:t>
            </a:r>
            <a:r>
              <a:rPr lang="zh-CN" altLang="en-US" dirty="0"/>
              <a:t>与大数据技术</a:t>
            </a:r>
          </a:p>
        </p:txBody>
      </p:sp>
    </p:spTree>
    <p:extLst>
      <p:ext uri="{BB962C8B-B14F-4D97-AF65-F5344CB8AC3E}">
        <p14:creationId xmlns:p14="http://schemas.microsoft.com/office/powerpoint/2010/main" xmlns="" val="327123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8"/>
          <p:cNvSpPr/>
          <p:nvPr/>
        </p:nvSpPr>
        <p:spPr>
          <a:xfrm>
            <a:off x="2502943" y="3013321"/>
            <a:ext cx="1074555" cy="11433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dhcpd</a:t>
            </a:r>
            <a:endParaRPr lang="zh-CN" altLang="en-US" sz="1400" dirty="0">
              <a:solidFill>
                <a:srgbClr val="C0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圆角矩形 18"/>
          <p:cNvSpPr/>
          <p:nvPr/>
        </p:nvSpPr>
        <p:spPr>
          <a:xfrm>
            <a:off x="4233772" y="3013320"/>
            <a:ext cx="1074555" cy="11433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Proxy</a:t>
            </a:r>
          </a:p>
          <a:p>
            <a:pPr algn="ctr"/>
            <a:r>
              <a:rPr lang="en-US" altLang="zh-CN" sz="1400" dirty="0">
                <a:solidFill>
                  <a:srgbClr val="C00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access</a:t>
            </a:r>
            <a:endParaRPr lang="zh-CN" altLang="en-US" sz="1400" dirty="0">
              <a:solidFill>
                <a:srgbClr val="C0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094576" y="2160814"/>
            <a:ext cx="1782223" cy="57694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filebeat</a:t>
            </a:r>
            <a:endParaRPr lang="en-US" dirty="0"/>
          </a:p>
        </p:txBody>
      </p:sp>
      <p:sp>
        <p:nvSpPr>
          <p:cNvPr id="7" name="圆角矩形 13"/>
          <p:cNvSpPr/>
          <p:nvPr/>
        </p:nvSpPr>
        <p:spPr>
          <a:xfrm>
            <a:off x="2991249" y="1030153"/>
            <a:ext cx="1975729" cy="9999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Rsyslog</a:t>
            </a: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 + </a:t>
            </a:r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logstash</a:t>
            </a:r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223672" y="1275117"/>
            <a:ext cx="1048113" cy="5987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 output</a:t>
            </a:r>
          </a:p>
        </p:txBody>
      </p:sp>
      <p:sp>
        <p:nvSpPr>
          <p:cNvPr id="9" name="圆角矩形 13"/>
          <p:cNvSpPr/>
          <p:nvPr/>
        </p:nvSpPr>
        <p:spPr>
          <a:xfrm>
            <a:off x="6528480" y="1030151"/>
            <a:ext cx="1975729" cy="9999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Elasticsearch</a:t>
            </a:r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0342" y="401080"/>
            <a:ext cx="684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零星主机：</a:t>
            </a:r>
            <a:r>
              <a:rPr lang="en-US" altLang="zh-CN" sz="2000" dirty="0" err="1"/>
              <a:t>filebeat</a:t>
            </a:r>
            <a:r>
              <a:rPr lang="en-US" altLang="zh-CN" sz="2000" dirty="0"/>
              <a:t>/lumberjack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7444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Let’s </a:t>
            </a:r>
            <a:r>
              <a:rPr lang="en-US" altLang="zh-CN" dirty="0" err="1"/>
              <a:t>Grok</a:t>
            </a:r>
            <a:endParaRPr lang="zh-CN" altLang="en-US" dirty="0"/>
          </a:p>
        </p:txBody>
      </p:sp>
      <p:sp>
        <p:nvSpPr>
          <p:cNvPr id="3" name="Rectangle 1"/>
          <p:cNvSpPr/>
          <p:nvPr/>
        </p:nvSpPr>
        <p:spPr>
          <a:xfrm>
            <a:off x="3260377" y="828464"/>
            <a:ext cx="46046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为每个应用服务编写各自的</a:t>
            </a:r>
            <a:r>
              <a:rPr lang="en-US" altLang="zh-CN" sz="1600" dirty="0" err="1">
                <a:latin typeface="Franklin Gothic Book" pitchFamily="34" charset="0"/>
              </a:rPr>
              <a:t>grok</a:t>
            </a:r>
            <a:r>
              <a:rPr lang="en-US" altLang="zh-CN" sz="1600" dirty="0">
                <a:latin typeface="Franklin Gothic Book" pitchFamily="34" charset="0"/>
              </a:rPr>
              <a:t> filter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使用</a:t>
            </a:r>
            <a:r>
              <a:rPr lang="en-US" altLang="zh-CN" sz="1600" dirty="0">
                <a:latin typeface="Franklin Gothic Book" pitchFamily="34" charset="0"/>
              </a:rPr>
              <a:t>grokconstructor.appspot.com</a:t>
            </a:r>
            <a:r>
              <a:rPr lang="zh-CN" altLang="en-US" sz="1600" dirty="0">
                <a:latin typeface="Franklin Gothic Book" pitchFamily="34" charset="0"/>
              </a:rPr>
              <a:t>测试</a:t>
            </a:r>
            <a:r>
              <a:rPr lang="en-US" altLang="zh-CN" sz="1600" dirty="0" err="1">
                <a:latin typeface="Franklin Gothic Book" pitchFamily="34" charset="0"/>
              </a:rPr>
              <a:t>grok</a:t>
            </a:r>
            <a:r>
              <a:rPr lang="zh-CN" altLang="en-US" sz="1600" dirty="0">
                <a:latin typeface="Franklin Gothic Book" pitchFamily="34" charset="0"/>
              </a:rPr>
              <a:t>匹配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Franklin Gothic Book" pitchFamily="34" charset="0"/>
              </a:rPr>
              <a:t>Grok</a:t>
            </a:r>
            <a:r>
              <a:rPr lang="en-US" altLang="zh-CN" sz="1600" dirty="0">
                <a:latin typeface="Franklin Gothic Book" pitchFamily="34" charset="0"/>
              </a:rPr>
              <a:t> filter </a:t>
            </a:r>
            <a:r>
              <a:rPr lang="en-US" altLang="zh-CN" sz="1600" dirty="0" err="1">
                <a:latin typeface="Franklin Gothic Book" pitchFamily="34" charset="0"/>
              </a:rPr>
              <a:t>config</a:t>
            </a:r>
            <a:r>
              <a:rPr lang="zh-CN" altLang="en-US" sz="1600" dirty="0">
                <a:latin typeface="Franklin Gothic Book" pitchFamily="34" charset="0"/>
              </a:rPr>
              <a:t>版本控制</a:t>
            </a:r>
            <a:endParaRPr lang="en-US" altLang="zh-CN" sz="1600" dirty="0">
              <a:latin typeface="Franklin Gothic Book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4" y="2392160"/>
            <a:ext cx="775335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5" y="2881993"/>
            <a:ext cx="6019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389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034" y="2132330"/>
            <a:ext cx="634082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哪些设备在过去半小时内发送了最多的</a:t>
            </a:r>
            <a:r>
              <a:rPr lang="en-US" altLang="zh-CN" sz="1600" dirty="0" err="1">
                <a:latin typeface="Franklin Gothic Book" pitchFamily="34" charset="0"/>
              </a:rPr>
              <a:t>dhcp</a:t>
            </a:r>
            <a:r>
              <a:rPr lang="en-US" altLang="zh-CN" sz="1600" dirty="0">
                <a:latin typeface="Franklin Gothic Book" pitchFamily="34" charset="0"/>
              </a:rPr>
              <a:t> request?    </a:t>
            </a:r>
            <a:r>
              <a:rPr lang="en-US" altLang="zh-CN" sz="1600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√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过去半小时内出现</a:t>
            </a:r>
            <a:r>
              <a:rPr lang="en-US" altLang="zh-CN" sz="1600" dirty="0">
                <a:latin typeface="Franklin Gothic Book" pitchFamily="34" charset="0"/>
              </a:rPr>
              <a:t>puppet</a:t>
            </a:r>
            <a:r>
              <a:rPr lang="zh-CN" altLang="en-US" sz="1600" dirty="0">
                <a:latin typeface="Franklin Gothic Book" pitchFamily="34" charset="0"/>
              </a:rPr>
              <a:t>配置应用错误的主机有哪些？ </a:t>
            </a:r>
            <a:r>
              <a:rPr lang="en-US" altLang="zh-CN" sz="1600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√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哪些设备昨天收到了最多的</a:t>
            </a:r>
            <a:r>
              <a:rPr lang="en-US" altLang="zh-CN" sz="1600" dirty="0" err="1">
                <a:latin typeface="Franklin Gothic Book" pitchFamily="34" charset="0"/>
              </a:rPr>
              <a:t>ssh</a:t>
            </a:r>
            <a:r>
              <a:rPr lang="zh-CN" altLang="en-US" sz="1600" dirty="0">
                <a:latin typeface="Franklin Gothic Book" pitchFamily="34" charset="0"/>
              </a:rPr>
              <a:t>登陆尝试？ </a:t>
            </a:r>
            <a:r>
              <a:rPr lang="en-US" altLang="zh-CN" sz="1600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√</a:t>
            </a:r>
            <a:endParaRPr lang="en-US" altLang="zh-CN" sz="1600" dirty="0">
              <a:latin typeface="Franklin Gothic Book" pitchFamily="34" charset="0"/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使用机器</a:t>
            </a:r>
            <a:r>
              <a:rPr lang="zh-CN" altLang="en-US" strike="sngStrike" dirty="0"/>
              <a:t>人</a:t>
            </a:r>
            <a:endParaRPr lang="en-US" altLang="zh-CN" dirty="0"/>
          </a:p>
          <a:p>
            <a:pPr algn="ctr"/>
            <a:r>
              <a:rPr lang="zh-CN" altLang="en-US" dirty="0"/>
              <a:t>处理机器数据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405735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Kibana</a:t>
            </a:r>
            <a:r>
              <a:rPr lang="en-US" altLang="zh-CN" dirty="0"/>
              <a:t> +</a:t>
            </a:r>
          </a:p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Rectangle 1"/>
          <p:cNvSpPr/>
          <p:nvPr/>
        </p:nvSpPr>
        <p:spPr>
          <a:xfrm>
            <a:off x="626034" y="2106527"/>
            <a:ext cx="63408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在</a:t>
            </a:r>
            <a:r>
              <a:rPr lang="en-US" altLang="zh-CN" sz="1600" dirty="0">
                <a:latin typeface="Franklin Gothic Book" pitchFamily="34" charset="0"/>
              </a:rPr>
              <a:t>ES</a:t>
            </a:r>
            <a:r>
              <a:rPr lang="zh-CN" altLang="en-US" sz="1600" dirty="0">
                <a:latin typeface="Franklin Gothic Book" pitchFamily="34" charset="0"/>
              </a:rPr>
              <a:t>中配置</a:t>
            </a:r>
            <a:r>
              <a:rPr lang="en-US" altLang="zh-CN" sz="1600" dirty="0" err="1">
                <a:latin typeface="Franklin Gothic Book" pitchFamily="34" charset="0"/>
              </a:rPr>
              <a:t>grok</a:t>
            </a:r>
            <a:r>
              <a:rPr lang="zh-CN" altLang="en-US" sz="1600" dirty="0">
                <a:latin typeface="Franklin Gothic Book" pitchFamily="34" charset="0"/>
              </a:rPr>
              <a:t>输出项的</a:t>
            </a:r>
            <a:r>
              <a:rPr lang="en-US" altLang="zh-CN" sz="1600" dirty="0">
                <a:latin typeface="Franklin Gothic Book" pitchFamily="34" charset="0"/>
              </a:rPr>
              <a:t>mapping</a:t>
            </a:r>
            <a:r>
              <a:rPr lang="zh-CN" altLang="en-US" sz="1600" dirty="0">
                <a:latin typeface="Franklin Gothic Book" pitchFamily="34" charset="0"/>
              </a:rPr>
              <a:t>属性并使用</a:t>
            </a:r>
            <a:r>
              <a:rPr lang="en-US" altLang="zh-CN" sz="1600" dirty="0" err="1">
                <a:latin typeface="Franklin Gothic Book" pitchFamily="34" charset="0"/>
              </a:rPr>
              <a:t>Kibana</a:t>
            </a:r>
            <a:r>
              <a:rPr lang="zh-CN" altLang="en-US" sz="1600" dirty="0">
                <a:latin typeface="Franklin Gothic Book" pitchFamily="34" charset="0"/>
              </a:rPr>
              <a:t>可视化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通过</a:t>
            </a:r>
            <a:r>
              <a:rPr lang="en-US" altLang="zh-CN" sz="1600" dirty="0">
                <a:latin typeface="Franklin Gothic Book" pitchFamily="34" charset="0"/>
              </a:rPr>
              <a:t>Python</a:t>
            </a:r>
            <a:r>
              <a:rPr lang="zh-CN" altLang="en-US" sz="1600" dirty="0">
                <a:latin typeface="Franklin Gothic Book" pitchFamily="34" charset="0"/>
              </a:rPr>
              <a:t>调用</a:t>
            </a:r>
            <a:r>
              <a:rPr lang="en-US" altLang="zh-CN" sz="1600" dirty="0">
                <a:latin typeface="Franklin Gothic Book" pitchFamily="34" charset="0"/>
              </a:rPr>
              <a:t>ES </a:t>
            </a:r>
            <a:r>
              <a:rPr lang="en-US" altLang="zh-CN" sz="1600" dirty="0" err="1">
                <a:latin typeface="Franklin Gothic Book" pitchFamily="34" charset="0"/>
              </a:rPr>
              <a:t>api</a:t>
            </a:r>
            <a:r>
              <a:rPr lang="zh-CN" altLang="en-US" sz="1600" dirty="0">
                <a:latin typeface="Franklin Gothic Book" pitchFamily="34" charset="0"/>
              </a:rPr>
              <a:t>实现基于</a:t>
            </a:r>
            <a:r>
              <a:rPr lang="en-US" altLang="zh-CN" sz="1600" dirty="0">
                <a:latin typeface="Franklin Gothic Book" pitchFamily="34" charset="0"/>
              </a:rPr>
              <a:t>ES</a:t>
            </a:r>
            <a:r>
              <a:rPr lang="zh-CN" altLang="en-US" sz="1600" dirty="0">
                <a:latin typeface="Franklin Gothic Book" pitchFamily="34" charset="0"/>
              </a:rPr>
              <a:t>的分析功能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Franklin Gothic Book" pitchFamily="34" charset="0"/>
              </a:rPr>
              <a:t>api</a:t>
            </a:r>
            <a:r>
              <a:rPr lang="zh-CN" altLang="en-US" sz="1600" dirty="0">
                <a:latin typeface="Franklin Gothic Book" pitchFamily="34" charset="0"/>
              </a:rPr>
              <a:t>的返回结果可供已有的</a:t>
            </a:r>
            <a:r>
              <a:rPr lang="en-US" altLang="zh-CN" sz="1600" dirty="0">
                <a:latin typeface="Franklin Gothic Book" pitchFamily="34" charset="0"/>
              </a:rPr>
              <a:t>IT</a:t>
            </a:r>
            <a:r>
              <a:rPr lang="zh-CN" altLang="en-US" sz="1600" dirty="0">
                <a:latin typeface="Franklin Gothic Book" pitchFamily="34" charset="0"/>
              </a:rPr>
              <a:t>监控系统使用</a:t>
            </a:r>
            <a:endParaRPr lang="en-US" altLang="zh-CN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93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Pros vs Cons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7593" y="2068285"/>
            <a:ext cx="279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平坦的学习曲线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开箱即用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无</a:t>
            </a:r>
            <a:r>
              <a:rPr lang="en-US" altLang="zh-CN" dirty="0"/>
              <a:t>master</a:t>
            </a:r>
            <a:r>
              <a:rPr lang="zh-CN" altLang="en-US" dirty="0"/>
              <a:t>的集群模式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  <a:r>
              <a:rPr lang="zh-CN" altLang="en-US" dirty="0"/>
              <a:t>兼容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原生</a:t>
            </a:r>
            <a:r>
              <a:rPr lang="en-US" altLang="zh-CN" dirty="0" err="1"/>
              <a:t>json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全文索引</a:t>
            </a:r>
            <a:r>
              <a:rPr lang="en-US" altLang="zh-CN" dirty="0"/>
              <a:t>/</a:t>
            </a:r>
            <a:r>
              <a:rPr lang="en-US" altLang="zh-CN" dirty="0" err="1"/>
              <a:t>Schemaless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0" y="2068285"/>
            <a:ext cx="402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无法删改</a:t>
            </a:r>
            <a:r>
              <a:rPr lang="en-US" altLang="zh-CN" dirty="0"/>
              <a:t>field mapping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不支持列变换</a:t>
            </a:r>
            <a:endParaRPr lang="en-US" altLang="zh-CN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无</a:t>
            </a:r>
            <a:r>
              <a:rPr lang="en-US" altLang="zh-CN" dirty="0"/>
              <a:t>ACID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BI</a:t>
            </a:r>
            <a:r>
              <a:rPr lang="zh-CN" altLang="en-US" dirty="0"/>
              <a:t>工具支持不足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626034" y="245154"/>
            <a:ext cx="1835199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场景总结</a:t>
            </a:r>
          </a:p>
        </p:txBody>
      </p:sp>
      <p:sp>
        <p:nvSpPr>
          <p:cNvPr id="3" name="Rectangle 1"/>
          <p:cNvSpPr/>
          <p:nvPr/>
        </p:nvSpPr>
        <p:spPr>
          <a:xfrm>
            <a:off x="626033" y="1677549"/>
            <a:ext cx="6340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数据结构要有良好的文档记录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Franklin Gothic Book" pitchFamily="34" charset="0"/>
              </a:rPr>
              <a:t>Data</a:t>
            </a:r>
            <a:r>
              <a:rPr lang="zh-CN" altLang="en-US" sz="1600" dirty="0">
                <a:latin typeface="Franklin Gothic Book" pitchFamily="34" charset="0"/>
              </a:rPr>
              <a:t>节点与</a:t>
            </a:r>
            <a:r>
              <a:rPr lang="en-US" altLang="zh-CN" sz="1600" dirty="0">
                <a:latin typeface="Franklin Gothic Book" pitchFamily="34" charset="0"/>
              </a:rPr>
              <a:t>client</a:t>
            </a:r>
            <a:r>
              <a:rPr lang="zh-CN" altLang="en-US" sz="1600" dirty="0">
                <a:latin typeface="Franklin Gothic Book" pitchFamily="34" charset="0"/>
              </a:rPr>
              <a:t>节点分离，</a:t>
            </a:r>
            <a:r>
              <a:rPr lang="en-US" altLang="zh-CN" sz="1600" dirty="0">
                <a:latin typeface="Franklin Gothic Book" pitchFamily="34" charset="0"/>
              </a:rPr>
              <a:t>data</a:t>
            </a:r>
            <a:r>
              <a:rPr lang="zh-CN" altLang="en-US" sz="1600" dirty="0">
                <a:latin typeface="Franklin Gothic Book" pitchFamily="34" charset="0"/>
              </a:rPr>
              <a:t>节点不处理</a:t>
            </a:r>
            <a:r>
              <a:rPr lang="en-US" altLang="zh-CN" sz="1600" dirty="0">
                <a:latin typeface="Franklin Gothic Book" pitchFamily="34" charset="0"/>
              </a:rPr>
              <a:t>REST</a:t>
            </a:r>
            <a:r>
              <a:rPr lang="zh-CN" altLang="en-US" sz="1600" dirty="0">
                <a:latin typeface="Franklin Gothic Book" pitchFamily="34" charset="0"/>
              </a:rPr>
              <a:t>请求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收集、协商公司内数据需求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定期备份，滚动升级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测试发掘更多的特性和插件</a:t>
            </a:r>
            <a:endParaRPr lang="en-US" altLang="zh-CN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79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634" y="3690122"/>
            <a:ext cx="2610004" cy="627405"/>
          </a:xfrm>
          <a:prstGeom prst="rect">
            <a:avLst/>
          </a:prstGeom>
        </p:spPr>
      </p:pic>
      <p:sp>
        <p:nvSpPr>
          <p:cNvPr id="4" name="矩形 3"/>
          <p:cNvSpPr>
            <a:spLocks noChangeAspect="1"/>
          </p:cNvSpPr>
          <p:nvPr/>
        </p:nvSpPr>
        <p:spPr>
          <a:xfrm>
            <a:off x="2809596" y="1648420"/>
            <a:ext cx="35248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Thanks!</a:t>
            </a:r>
            <a:endParaRPr lang="zh-CN" alt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ivo-weixin-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4436" y="3536163"/>
            <a:ext cx="1076325" cy="807244"/>
          </a:xfrm>
          <a:prstGeom prst="rect">
            <a:avLst/>
          </a:prstGeom>
        </p:spPr>
      </p:pic>
      <p:pic>
        <p:nvPicPr>
          <p:cNvPr id="7" name="图片 6" descr="vivo-hr-qrcode.png"/>
          <p:cNvPicPr>
            <a:picLocks noChangeAspect="1"/>
          </p:cNvPicPr>
          <p:nvPr/>
        </p:nvPicPr>
        <p:blipFill>
          <a:blip r:embed="rId3" cstate="print"/>
          <a:srcRect l="12459" t="10362" r="16941" b="8964"/>
          <a:stretch>
            <a:fillRect/>
          </a:stretch>
        </p:blipFill>
        <p:spPr>
          <a:xfrm>
            <a:off x="7500958" y="3482585"/>
            <a:ext cx="1214446" cy="964413"/>
          </a:xfrm>
          <a:prstGeom prst="rect">
            <a:avLst/>
          </a:prstGeom>
        </p:spPr>
      </p:pic>
      <p:pic>
        <p:nvPicPr>
          <p:cNvPr id="2050" name="Picture 2" descr="https://dev.vivo.com.cn/doc/images/two_dimension_c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3482585"/>
            <a:ext cx="1214446" cy="918301"/>
          </a:xfrm>
          <a:prstGeom prst="rect">
            <a:avLst/>
          </a:prstGeom>
          <a:noFill/>
        </p:spPr>
      </p:pic>
      <p:pic>
        <p:nvPicPr>
          <p:cNvPr id="9" name="图片 8" descr="es-vmic-logo-(大尺寸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9097"/>
            <a:ext cx="9144000" cy="1315397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8596" y="1679594"/>
            <a:ext cx="4329114" cy="1339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</a:t>
            </a:r>
            <a:r>
              <a:rPr lang="en-US" altLang="zh-CN" sz="2000" dirty="0" smtClean="0">
                <a:solidFill>
                  <a:srgbClr val="00B0F0"/>
                </a:solidFill>
              </a:rPr>
              <a:t>://elastic.co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 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http://elasticsearch.cn/article/99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86290" y="1679594"/>
            <a:ext cx="4329114" cy="133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B0F0"/>
                </a:solidFill>
              </a:rPr>
              <a:t>http://www.vivo.com.cn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http://dev.vivo.com.cn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http://hr.vivo.com.cn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http://www.vivo.com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214296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中文社区技术沙龙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深圳站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Elastic中文社区 深圳站 首次线下技术沙龙 Elatics &amp; vivo vmic 大合影  logo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" y="2786082"/>
            <a:ext cx="4714872" cy="2357436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0432" y="1125589"/>
            <a:ext cx="5778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Franklin Gothic Book" pitchFamily="34" charset="0"/>
              </a:rPr>
              <a:t>基础设施：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Franklin Gothic Book" pitchFamily="34" charset="0"/>
              </a:rPr>
              <a:t>200</a:t>
            </a:r>
            <a:r>
              <a:rPr lang="zh-CN" altLang="en-US" dirty="0">
                <a:latin typeface="Franklin Gothic Book" pitchFamily="34" charset="0"/>
              </a:rPr>
              <a:t>台</a:t>
            </a:r>
            <a:r>
              <a:rPr lang="en-US" altLang="zh-CN" dirty="0" smtClean="0">
                <a:latin typeface="Franklin Gothic Book" pitchFamily="34" charset="0"/>
              </a:rPr>
              <a:t>+Intel Xeon</a:t>
            </a:r>
            <a:r>
              <a:rPr lang="zh-CN" altLang="en-US" dirty="0" smtClean="0">
                <a:latin typeface="Franklin Gothic Book" pitchFamily="34" charset="0"/>
              </a:rPr>
              <a:t>工作站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Franklin Gothic Book" pitchFamily="34" charset="0"/>
              </a:rPr>
              <a:t>300</a:t>
            </a:r>
            <a:r>
              <a:rPr lang="zh-CN" altLang="en-US" dirty="0">
                <a:latin typeface="Franklin Gothic Book" pitchFamily="34" charset="0"/>
              </a:rPr>
              <a:t>台</a:t>
            </a:r>
            <a:r>
              <a:rPr lang="en-US" altLang="zh-CN" dirty="0">
                <a:latin typeface="Franklin Gothic Book" pitchFamily="34" charset="0"/>
              </a:rPr>
              <a:t>+</a:t>
            </a:r>
            <a:r>
              <a:rPr lang="zh-CN" altLang="en-US" dirty="0">
                <a:latin typeface="Franklin Gothic Book" pitchFamily="34" charset="0"/>
              </a:rPr>
              <a:t>堆叠式及刀片</a:t>
            </a:r>
            <a:r>
              <a:rPr lang="zh-CN" altLang="en-US" dirty="0" smtClean="0">
                <a:latin typeface="Franklin Gothic Book" pitchFamily="34" charset="0"/>
              </a:rPr>
              <a:t>服务器</a:t>
            </a:r>
            <a:endParaRPr lang="en-US" altLang="zh-CN" dirty="0" smtClean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物理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虚拟化混合环境</a:t>
            </a:r>
            <a:endParaRPr lang="en-US" altLang="zh-CN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Franklin Gothic Book" pitchFamily="34" charset="0"/>
              </a:rPr>
              <a:t>独立运营</a:t>
            </a:r>
            <a:r>
              <a:rPr lang="zh-CN" altLang="en-US" dirty="0" smtClean="0">
                <a:latin typeface="Franklin Gothic Book" pitchFamily="34" charset="0"/>
              </a:rPr>
              <a:t>的数据</a:t>
            </a:r>
            <a:r>
              <a:rPr lang="zh-CN" altLang="en-US" dirty="0">
                <a:latin typeface="Franklin Gothic Book" pitchFamily="34" charset="0"/>
              </a:rPr>
              <a:t>中心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Franklin Gothic Book" pitchFamily="34" charset="0"/>
              </a:rPr>
              <a:t>应用与服务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Franklin Gothic Book" pitchFamily="34" charset="0"/>
              </a:rPr>
              <a:t>Kerberos</a:t>
            </a:r>
            <a:r>
              <a:rPr lang="zh-CN" altLang="en-US" dirty="0">
                <a:latin typeface="Franklin Gothic Book" pitchFamily="34" charset="0"/>
              </a:rPr>
              <a:t>统一认证登录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Franklin Gothic Book" pitchFamily="34" charset="0"/>
              </a:rPr>
              <a:t>渲染农场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Franklin Gothic Book" pitchFamily="34" charset="0"/>
              </a:rPr>
              <a:t>分布式存储系统</a:t>
            </a:r>
            <a:endParaRPr lang="en-US" altLang="zh-CN" dirty="0">
              <a:latin typeface="Franklin Gothic Book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Franklin Gothic Book" pitchFamily="34" charset="0"/>
              </a:rPr>
              <a:t>Puppet</a:t>
            </a:r>
            <a:r>
              <a:rPr lang="zh-CN" altLang="en-US" dirty="0">
                <a:latin typeface="Franklin Gothic Book" pitchFamily="34" charset="0"/>
              </a:rPr>
              <a:t>自动化</a:t>
            </a:r>
            <a:r>
              <a:rPr lang="zh-CN" altLang="en-US" dirty="0" smtClean="0">
                <a:latin typeface="Franklin Gothic Book" pitchFamily="34" charset="0"/>
              </a:rPr>
              <a:t>配置管理</a:t>
            </a:r>
            <a:endParaRPr lang="zh-CN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6034" y="304123"/>
            <a:ext cx="1765765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15596" y="75625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与数字运营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26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034" y="245154"/>
            <a:ext cx="1765765" cy="12450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4918" y="6892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运营挑战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2353233" y="2875024"/>
            <a:ext cx="0" cy="9935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1"/>
          <p:cNvCxnSpPr/>
          <p:nvPr/>
        </p:nvCxnSpPr>
        <p:spPr>
          <a:xfrm>
            <a:off x="4089005" y="1113698"/>
            <a:ext cx="6394" cy="18166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8"/>
          <p:cNvCxnSpPr/>
          <p:nvPr/>
        </p:nvCxnSpPr>
        <p:spPr>
          <a:xfrm>
            <a:off x="661456" y="2168156"/>
            <a:ext cx="0" cy="7323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"/>
          <p:cNvSpPr/>
          <p:nvPr/>
        </p:nvSpPr>
        <p:spPr>
          <a:xfrm>
            <a:off x="-4209" y="2875024"/>
            <a:ext cx="9148209" cy="57200"/>
          </a:xfrm>
          <a:prstGeom prst="rect">
            <a:avLst/>
          </a:prstGeom>
          <a:gradFill flip="none" rotWithShape="1">
            <a:gsLst>
              <a:gs pos="100000">
                <a:srgbClr val="920000"/>
              </a:gs>
              <a:gs pos="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9"/>
          <p:cNvSpPr/>
          <p:nvPr/>
        </p:nvSpPr>
        <p:spPr>
          <a:xfrm>
            <a:off x="2245233" y="2803167"/>
            <a:ext cx="216000" cy="216000"/>
          </a:xfrm>
          <a:prstGeom prst="ellipse">
            <a:avLst/>
          </a:prstGeom>
          <a:solidFill>
            <a:srgbClr val="BF260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4"/>
          <p:cNvSpPr/>
          <p:nvPr/>
        </p:nvSpPr>
        <p:spPr>
          <a:xfrm>
            <a:off x="663800" y="2021999"/>
            <a:ext cx="1647019" cy="369332"/>
          </a:xfrm>
          <a:prstGeom prst="rect">
            <a:avLst/>
          </a:prstGeom>
          <a:ln w="127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峰</a:t>
            </a:r>
            <a:r>
              <a:rPr lang="en-US" altLang="zh-CN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</a:t>
            </a:r>
            <a:r>
              <a:rPr lang="zh-CN" alt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谷能耗管理</a:t>
            </a:r>
            <a:endParaRPr lang="zh-CN" altLang="en-US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矩形 5"/>
          <p:cNvSpPr/>
          <p:nvPr/>
        </p:nvSpPr>
        <p:spPr>
          <a:xfrm>
            <a:off x="2446284" y="3072010"/>
            <a:ext cx="1876830" cy="646331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渲染农场</a:t>
            </a:r>
            <a:endParaRPr lang="en-US" altLang="zh-CN" dirty="0">
              <a:ln w="0"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zh-CN" altLang="en-US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状态与效率</a:t>
            </a:r>
            <a:endParaRPr lang="en-US" altLang="zh-CN" dirty="0">
              <a:ln w="0"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矩形 6"/>
          <p:cNvSpPr/>
          <p:nvPr/>
        </p:nvSpPr>
        <p:spPr>
          <a:xfrm>
            <a:off x="4089005" y="929032"/>
            <a:ext cx="1179681" cy="369332"/>
          </a:xfrm>
          <a:prstGeom prst="rect">
            <a:avLst/>
          </a:prstGeom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系统</a:t>
            </a:r>
            <a:r>
              <a:rPr lang="zh-CN" altLang="en-US" dirty="0" smtClean="0">
                <a:ln w="0"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服务</a:t>
            </a:r>
            <a:endParaRPr lang="en-US" altLang="zh-CN" dirty="0">
              <a:ln w="0"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椭圆 37"/>
          <p:cNvSpPr/>
          <p:nvPr/>
        </p:nvSpPr>
        <p:spPr>
          <a:xfrm>
            <a:off x="3981005" y="2802018"/>
            <a:ext cx="216000" cy="216000"/>
          </a:xfrm>
          <a:prstGeom prst="ellipse">
            <a:avLst/>
          </a:prstGeom>
          <a:solidFill>
            <a:srgbClr val="D02A0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40"/>
          <p:cNvSpPr/>
          <p:nvPr/>
        </p:nvSpPr>
        <p:spPr>
          <a:xfrm>
            <a:off x="540668" y="2792549"/>
            <a:ext cx="216000" cy="216000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连接符 31"/>
          <p:cNvCxnSpPr/>
          <p:nvPr/>
        </p:nvCxnSpPr>
        <p:spPr>
          <a:xfrm flipH="1">
            <a:off x="5760672" y="1842397"/>
            <a:ext cx="5197" cy="10784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37"/>
          <p:cNvSpPr/>
          <p:nvPr/>
        </p:nvSpPr>
        <p:spPr>
          <a:xfrm>
            <a:off x="5646278" y="2792549"/>
            <a:ext cx="216000" cy="216000"/>
          </a:xfrm>
          <a:prstGeom prst="ellipse">
            <a:avLst/>
          </a:prstGeom>
          <a:solidFill>
            <a:srgbClr val="D02A0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31"/>
          <p:cNvCxnSpPr/>
          <p:nvPr/>
        </p:nvCxnSpPr>
        <p:spPr>
          <a:xfrm>
            <a:off x="7227931" y="2247975"/>
            <a:ext cx="0" cy="6692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37"/>
          <p:cNvSpPr/>
          <p:nvPr/>
        </p:nvSpPr>
        <p:spPr>
          <a:xfrm>
            <a:off x="7113537" y="2788944"/>
            <a:ext cx="216000" cy="229073"/>
          </a:xfrm>
          <a:prstGeom prst="ellipse">
            <a:avLst/>
          </a:prstGeom>
          <a:solidFill>
            <a:srgbClr val="D02A0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接连接符 27"/>
          <p:cNvCxnSpPr/>
          <p:nvPr/>
        </p:nvCxnSpPr>
        <p:spPr>
          <a:xfrm>
            <a:off x="4908436" y="2875024"/>
            <a:ext cx="0" cy="13583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19"/>
          <p:cNvSpPr/>
          <p:nvPr/>
        </p:nvSpPr>
        <p:spPr>
          <a:xfrm>
            <a:off x="4800436" y="2803167"/>
            <a:ext cx="216000" cy="216000"/>
          </a:xfrm>
          <a:prstGeom prst="ellipse">
            <a:avLst/>
          </a:prstGeom>
          <a:solidFill>
            <a:srgbClr val="BF260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27"/>
          <p:cNvCxnSpPr/>
          <p:nvPr/>
        </p:nvCxnSpPr>
        <p:spPr>
          <a:xfrm>
            <a:off x="6477301" y="2875024"/>
            <a:ext cx="0" cy="8433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9"/>
          <p:cNvSpPr/>
          <p:nvPr/>
        </p:nvSpPr>
        <p:spPr>
          <a:xfrm>
            <a:off x="6369301" y="2803167"/>
            <a:ext cx="216000" cy="216000"/>
          </a:xfrm>
          <a:prstGeom prst="ellipse">
            <a:avLst/>
          </a:prstGeom>
          <a:solidFill>
            <a:srgbClr val="BF260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29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4" grpId="0" animBg="1"/>
      <p:bldP spid="26" grpId="0" animBg="1"/>
      <p:bldP spid="25" grpId="0" animBg="1"/>
      <p:bldP spid="29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2099733" y="1682095"/>
            <a:ext cx="4916810" cy="6548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使用</a:t>
            </a:r>
            <a:r>
              <a:rPr lang="en-US" altLang="zh-CN" sz="2000" dirty="0" err="1"/>
              <a:t>Elasticsearch</a:t>
            </a:r>
            <a:r>
              <a:rPr lang="zh-CN" altLang="en-US" sz="2000" dirty="0"/>
              <a:t>增加渲染农场可见度</a:t>
            </a:r>
          </a:p>
        </p:txBody>
      </p:sp>
    </p:spTree>
    <p:extLst>
      <p:ext uri="{BB962C8B-B14F-4D97-AF65-F5344CB8AC3E}">
        <p14:creationId xmlns:p14="http://schemas.microsoft.com/office/powerpoint/2010/main" xmlns="" val="281487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216" y="1"/>
            <a:ext cx="7780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4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1470"/>
            <a:ext cx="914400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33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94888" y="418720"/>
            <a:ext cx="677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为什么需要渲染农场</a:t>
            </a:r>
            <a:endParaRPr lang="en-US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60912"/>
            <a:ext cx="3451326" cy="2585357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099597" y="984823"/>
            <a:ext cx="4779671" cy="1648983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分钟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60 * 24 = 144000 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帧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&lt;- 1920x1080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像素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= 2986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亿像素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单机渲染速度：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小时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帧 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服务器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指标：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Xeon E5v3 2.5GHz (Haswell) + 128G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单机渲染完成：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144000 * 6 = 864000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小时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=~ 100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年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4099597" y="3090882"/>
            <a:ext cx="4779671" cy="1055387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工作量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3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台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机器需要连续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年满负荷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运转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7031" y="603386"/>
            <a:ext cx="22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电影成片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99596" y="2677678"/>
            <a:ext cx="22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幕后制作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566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2322" y="418720"/>
            <a:ext cx="677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关于渲染农场</a:t>
            </a:r>
            <a:endParaRPr lang="en-US"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0771" y="1160836"/>
            <a:ext cx="5537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Franklin Gothic Book" pitchFamily="34" charset="0"/>
              </a:rPr>
              <a:t>多机多进程任务调度与处理系统</a:t>
            </a:r>
            <a:endParaRPr lang="en-US" altLang="zh-CN" sz="1600" b="1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Franklin Gothic Book" pitchFamily="34" charset="0"/>
              </a:rPr>
              <a:t>计算</a:t>
            </a:r>
            <a:r>
              <a:rPr lang="zh-CN" altLang="en-US" sz="1600" dirty="0" smtClean="0">
                <a:latin typeface="Franklin Gothic Book" pitchFamily="34" charset="0"/>
              </a:rPr>
              <a:t>资源使用极度</a:t>
            </a:r>
            <a:r>
              <a:rPr lang="zh-CN" altLang="en-US" sz="1600" dirty="0">
                <a:latin typeface="Franklin Gothic Book" pitchFamily="34" charset="0"/>
              </a:rPr>
              <a:t>密集</a:t>
            </a:r>
            <a:endParaRPr lang="en-US" altLang="zh-CN" sz="1600" dirty="0">
              <a:latin typeface="Franklin Gothic Book" pitchFamily="3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Franklin Gothic Book" pitchFamily="34" charset="0"/>
              </a:rPr>
              <a:t>整合生产</a:t>
            </a:r>
            <a:r>
              <a:rPr lang="zh-CN" altLang="en-US" sz="1600" dirty="0">
                <a:latin typeface="Franklin Gothic Book" pitchFamily="34" charset="0"/>
              </a:rPr>
              <a:t>流水和创作软件</a:t>
            </a:r>
            <a:endParaRPr lang="en-US" sz="1600" dirty="0">
              <a:latin typeface="Franklin Gothic Book" pitchFamily="34" charset="0"/>
            </a:endParaRPr>
          </a:p>
          <a:p>
            <a:pPr marL="628650" marR="0" indent="-17145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1" kern="1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747" y="1560912"/>
            <a:ext cx="3451326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38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752</Words>
  <Application>Microsoft Office PowerPoint</Application>
  <PresentationFormat>全屏显示(16:9)</PresentationFormat>
  <Paragraphs>177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Calibri</vt:lpstr>
      <vt:lpstr>仿宋</vt:lpstr>
      <vt:lpstr>Bodoni MT</vt:lpstr>
      <vt:lpstr>微软雅黑</vt:lpstr>
      <vt:lpstr>Wingdings</vt:lpstr>
      <vt:lpstr>Franklin Gothic Book</vt:lpstr>
      <vt:lpstr>Open Sans Semibold</vt:lpstr>
      <vt:lpstr>Open Sans</vt:lpstr>
      <vt:lpstr>Times New Roman</vt:lpstr>
      <vt:lpstr>Open Sans Extrabold</vt:lpstr>
      <vt:lpstr>Copperplate Gothic Bold</vt:lpstr>
      <vt:lpstr>Calibri Light</vt:lpstr>
      <vt:lpstr>1_自定义设计方案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DreamWorks Animation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Hoffman</dc:creator>
  <cp:lastModifiedBy>vivo</cp:lastModifiedBy>
  <cp:revision>656</cp:revision>
  <dcterms:created xsi:type="dcterms:W3CDTF">2013-05-20T17:24:11Z</dcterms:created>
  <dcterms:modified xsi:type="dcterms:W3CDTF">2016-09-11T08:23:29Z</dcterms:modified>
</cp:coreProperties>
</file>