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48" r:id="rId2"/>
    <p:sldId id="455" r:id="rId3"/>
    <p:sldId id="454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4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6" pos="158" userDrawn="1">
          <p15:clr>
            <a:srgbClr val="A4A3A4"/>
          </p15:clr>
        </p15:guide>
        <p15:guide id="9" pos="1224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  <p15:guide id="18" orient="horz" pos="3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55F"/>
    <a:srgbClr val="003C68"/>
    <a:srgbClr val="DC551E"/>
    <a:srgbClr val="476679"/>
    <a:srgbClr val="446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 autoAdjust="0"/>
    <p:restoredTop sz="94660"/>
  </p:normalViewPr>
  <p:slideViewPr>
    <p:cSldViewPr showGuides="1">
      <p:cViewPr varScale="1">
        <p:scale>
          <a:sx n="137" d="100"/>
          <a:sy n="137" d="100"/>
        </p:scale>
        <p:origin x="200" y="1744"/>
      </p:cViewPr>
      <p:guideLst>
        <p:guide orient="horz" pos="572"/>
        <p:guide pos="5602"/>
        <p:guide pos="158"/>
        <p:guide pos="1224"/>
        <p:guide orient="horz" pos="3974"/>
        <p:guide orient="horz" pos="3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888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동부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C85-8B46-9C77-12DBE44744DB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4C85-8B46-9C77-12DBE44744DB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4C85-8B46-9C77-12DBE44744DB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Mid-term exam</c:v>
                </c:pt>
                <c:pt idx="1">
                  <c:v>Final exam</c:v>
                </c:pt>
                <c:pt idx="2">
                  <c:v>Programming assignments</c:v>
                </c:pt>
                <c:pt idx="3">
                  <c:v>Team presentation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30</c:v>
                </c:pt>
                <c:pt idx="1">
                  <c:v>35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85-8B46-9C77-12DBE44744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5940550791337718"/>
          <c:y val="0.1419840137753319"/>
          <c:w val="0.43095629507706945"/>
          <c:h val="0.71603167246388555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A9E3-A3C0-4BF5-9A1D-C90899F2B1B4}" type="datetimeFigureOut">
              <a:rPr lang="ko-KR" altLang="en-US" smtClean="0"/>
              <a:t>2024. 2. 28.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032E1-8A94-404D-B73B-E69FF76B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2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F884-5929-47F9-AC3B-4A2CF3ECD9D0}" type="datetimeFigureOut">
              <a:rPr lang="ko-KR" altLang="en-US" smtClean="0"/>
              <a:pPr/>
              <a:t>2024. 2. 28.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1691-F48A-4EE3-B734-1BD31EBA4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2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1691-F48A-4EE3-B734-1BD31EBA473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9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To summarize, </a:t>
            </a:r>
            <a:r>
              <a:rPr lang="en-US" altLang="ko-KR" dirty="0"/>
              <a:t>data Mining is discovering patterns or extracting information. </a:t>
            </a:r>
          </a:p>
          <a:p>
            <a:r>
              <a:rPr lang="en-US" altLang="ko-KR" dirty="0"/>
              <a:t>However, this is done by using data that can be read by a computer.</a:t>
            </a:r>
          </a:p>
          <a:p>
            <a:r>
              <a:rPr lang="en-US" altLang="ko-KR" dirty="0"/>
              <a:t>In other words, we transform the data into valuable insights for decision-making or problem-solving.</a:t>
            </a:r>
          </a:p>
          <a:p>
            <a:endParaRPr lang="en-US" altLang="ko-KR" dirty="0"/>
          </a:p>
          <a:p>
            <a:r>
              <a:rPr lang="en-US" altLang="ko-KR" dirty="0"/>
              <a:t>From this class, we will learn various data mining techniques and how to apply them using python.</a:t>
            </a:r>
          </a:p>
          <a:p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1691-F48A-4EE3-B734-1BD31EBA473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1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8780"/>
            <a:ext cx="7772400" cy="633993"/>
          </a:xfrm>
        </p:spPr>
        <p:txBody>
          <a:bodyPr anchor="b"/>
          <a:lstStyle>
            <a:lvl1pPr algn="ctr">
              <a:defRPr lang="en-US" sz="3600" b="1" i="0" kern="1200" dirty="0">
                <a:solidFill>
                  <a:srgbClr val="003C68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334019"/>
            <a:ext cx="6858000" cy="327584"/>
          </a:xfrm>
        </p:spPr>
        <p:txBody>
          <a:bodyPr>
            <a:normAutofit/>
          </a:bodyPr>
          <a:lstStyle>
            <a:lvl1pPr marL="0" indent="0" algn="ctr" defTabSz="914400" rtl="0" eaLnBrk="1" latinLnBrk="1" hangingPunct="1">
              <a:buNone/>
              <a:defRPr lang="en-US" sz="1800" b="1" kern="1200" dirty="0">
                <a:solidFill>
                  <a:srgbClr val="DC551E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날짜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fld id="{6E3D65DD-6C67-4E21-98A5-754944BFFD89}" type="datetime1">
              <a:rPr lang="ko-KR" altLang="en-US" smtClean="0"/>
              <a:pPr/>
              <a:t>2024. 2. 28.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fld id="{504148CA-37DD-426A-8911-AD5D4F5D2B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5913276"/>
            <a:ext cx="9144000" cy="944724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246134"/>
            <a:ext cx="6858000" cy="287338"/>
          </a:xfrm>
        </p:spPr>
        <p:txBody>
          <a:bodyPr>
            <a:noAutofit/>
          </a:bodyPr>
          <a:lstStyle>
            <a:lvl1pPr marL="0" indent="0" algn="ctr" defTabSz="914400" rtl="0" eaLnBrk="1" latinLnBrk="1" hangingPunct="1">
              <a:buNone/>
              <a:defRPr lang="ko-KR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0" algn="ctr" defTabSz="914400" rtl="0" eaLnBrk="1" latinLnBrk="1" hangingPunct="1">
              <a:defRPr lang="ko-KR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defRPr lang="ko-KR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defRPr lang="ko-KR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defRPr lang="ko-KR" altLang="en-US" sz="2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426891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 userDrawn="1"/>
        </p:nvSpPr>
        <p:spPr>
          <a:xfrm>
            <a:off x="431540" y="42570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ln>
                  <a:solidFill>
                    <a:sysClr val="windowText" lastClr="000000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Thank you!</a:t>
            </a:r>
            <a:endParaRPr lang="ko-KR" altLang="en-US" sz="6600" dirty="0">
              <a:ln>
                <a:solidFill>
                  <a:sysClr val="windowText" lastClr="000000"/>
                </a:solidFill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254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3492499" cy="6858000"/>
          </a:xfrm>
          <a:prstGeom prst="rect">
            <a:avLst/>
          </a:prstGeom>
          <a:solidFill>
            <a:srgbClr val="3755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492500" y="-27136"/>
            <a:ext cx="5651500" cy="6885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70590" y="1083850"/>
            <a:ext cx="22736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j-cs"/>
              </a:rPr>
              <a:t>Contents</a:t>
            </a:r>
            <a:endParaRPr lang="ko-KR" altLang="en-US" sz="18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3668186" y="908720"/>
            <a:ext cx="5260298" cy="792163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9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632" y="-27136"/>
            <a:ext cx="7884368" cy="6885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" y="0"/>
            <a:ext cx="1331639" cy="6858000"/>
          </a:xfrm>
          <a:prstGeom prst="rect">
            <a:avLst/>
          </a:prstGeom>
          <a:solidFill>
            <a:srgbClr val="3755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4490" y="868650"/>
            <a:ext cx="1135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j-cs"/>
              </a:rPr>
              <a:t>Contents</a:t>
            </a:r>
            <a:endParaRPr lang="ko-KR" altLang="en-US" sz="20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656692"/>
            <a:ext cx="5260298" cy="792163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0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342900" indent="0" algn="l" defTabSz="914400" rtl="0" eaLnBrk="1" latinLnBrk="1" hangingPunct="1">
              <a:lnSpc>
                <a:spcPct val="200000"/>
              </a:lnSpc>
              <a:buFontTx/>
              <a:buNone/>
              <a:defRPr lang="ko-KR" altLang="en-US" sz="16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List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6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파트 도입부(파랑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628650" y="2766219"/>
            <a:ext cx="7867650" cy="1325563"/>
          </a:xfrm>
          <a:solidFill>
            <a:srgbClr val="003C68"/>
          </a:solidFill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spcBef>
                <a:spcPct val="0"/>
              </a:spcBef>
              <a:defRPr b="1" baseline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ko-KR" sz="4000" dirty="0"/>
              <a:t>#. List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3966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파트 도입부(흰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767013"/>
            <a:ext cx="7867650" cy="1325562"/>
          </a:xfrm>
          <a:noFill/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Font typeface="+mj-lt"/>
              <a:buNone/>
              <a:defRPr lang="ko-KR" altLang="en-US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/>
              <a:t>#.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92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파트 도입부(흰색)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312876"/>
            <a:ext cx="7867650" cy="1325562"/>
          </a:xfrm>
          <a:noFill/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Font typeface="+mj-lt"/>
              <a:buNone/>
              <a:defRPr lang="ko-KR" altLang="en-US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/>
              <a:t>#. List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28650" y="3638438"/>
            <a:ext cx="7867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3638438"/>
            <a:ext cx="7867650" cy="1325562"/>
          </a:xfrm>
          <a:noFill/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Font typeface="+mj-lt"/>
              <a:buNone/>
              <a:defRPr lang="ko-KR" altLang="en-US" sz="2400" baseline="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/>
              <a:t>#. Sub-list 1</a:t>
            </a:r>
          </a:p>
          <a:p>
            <a:pPr lvl="0" algn="ctr">
              <a:spcBef>
                <a:spcPct val="0"/>
              </a:spcBef>
            </a:pPr>
            <a:r>
              <a:rPr lang="en-US" altLang="ko-KR" dirty="0"/>
              <a:t>#. Sub-list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57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465109" y="-6045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380289" y="-9172"/>
            <a:ext cx="576087" cy="51399"/>
          </a:xfrm>
          <a:prstGeom prst="rect">
            <a:avLst/>
          </a:prstGeom>
          <a:solidFill>
            <a:srgbClr val="DC5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465109" y="6813376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60350" y="908050"/>
            <a:ext cx="8632825" cy="57973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 b="1">
                <a:latin typeface="+mj-lt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defRPr sz="1600" b="0">
                <a:latin typeface="+mj-lt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defRPr sz="1400" b="0">
                <a:latin typeface="+mj-lt"/>
                <a:ea typeface="맑은 고딕" panose="020B0503020000020004" pitchFamily="50" charset="-127"/>
              </a:defRPr>
            </a:lvl3pPr>
            <a:lvl4pPr marL="900000" indent="-228600">
              <a:lnSpc>
                <a:spcPct val="150000"/>
              </a:lnSpc>
              <a:buFont typeface="Calibri" panose="020F0502020204030204" pitchFamily="34" charset="0"/>
              <a:buChar char="–"/>
              <a:defRPr sz="1200" b="0">
                <a:latin typeface="+mj-lt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2000"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0825" y="279056"/>
            <a:ext cx="8642350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260350" y="650188"/>
            <a:ext cx="8632825" cy="258532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1200" b="1" dirty="0" smtClean="0">
                <a:solidFill>
                  <a:srgbClr val="DC551E"/>
                </a:solidFill>
                <a:latin typeface="+mj-lt"/>
                <a:ea typeface="맑은 고딕" panose="020B050302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838824" y="6356351"/>
            <a:ext cx="2057400" cy="365125"/>
          </a:xfrm>
        </p:spPr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fld id="{504148CA-37DD-426A-8911-AD5D4F5D2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9375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158" userDrawn="1">
          <p15:clr>
            <a:srgbClr val="FBAE40"/>
          </p15:clr>
        </p15:guide>
        <p15:guide id="3" pos="5602" userDrawn="1">
          <p15:clr>
            <a:srgbClr val="FBAE40"/>
          </p15:clr>
        </p15:guide>
        <p15:guide id="4" orient="horz" pos="572" userDrawn="1">
          <p15:clr>
            <a:srgbClr val="FBAE40"/>
          </p15:clr>
        </p15:guide>
        <p15:guide id="5" orient="horz" pos="391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465109" y="-6045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380289" y="-9172"/>
            <a:ext cx="576087" cy="51399"/>
          </a:xfrm>
          <a:prstGeom prst="rect">
            <a:avLst/>
          </a:prstGeom>
          <a:solidFill>
            <a:srgbClr val="DC5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465109" y="6813376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60350" y="908050"/>
            <a:ext cx="8632825" cy="5797314"/>
          </a:xfrm>
        </p:spPr>
        <p:txBody>
          <a:bodyPr>
            <a:normAutofit/>
          </a:bodyPr>
          <a:lstStyle>
            <a:lvl1pPr latinLnBrk="0">
              <a:lnSpc>
                <a:spcPct val="114000"/>
              </a:lnSpc>
              <a:defRPr sz="1800" b="1">
                <a:latin typeface="+mj-lt"/>
                <a:ea typeface="맑은 고딕" panose="020B0503020000020004" pitchFamily="50" charset="-127"/>
              </a:defRPr>
            </a:lvl1pPr>
            <a:lvl2pPr latinLnBrk="0">
              <a:lnSpc>
                <a:spcPct val="114000"/>
              </a:lnSpc>
              <a:defRPr sz="1600" b="0">
                <a:latin typeface="+mj-lt"/>
                <a:ea typeface="맑은 고딕" panose="020B0503020000020004" pitchFamily="50" charset="-127"/>
              </a:defRPr>
            </a:lvl2pPr>
            <a:lvl3pPr latinLnBrk="0">
              <a:lnSpc>
                <a:spcPct val="114000"/>
              </a:lnSpc>
              <a:defRPr sz="1400" b="0">
                <a:latin typeface="+mj-lt"/>
                <a:ea typeface="맑은 고딕" panose="020B0503020000020004" pitchFamily="50" charset="-127"/>
              </a:defRPr>
            </a:lvl3pPr>
            <a:lvl4pPr marL="900000" indent="-228600" latinLnBrk="0">
              <a:lnSpc>
                <a:spcPct val="114000"/>
              </a:lnSpc>
              <a:buFont typeface="Calibri" panose="020F0502020204030204" pitchFamily="34" charset="0"/>
              <a:buChar char="–"/>
              <a:defRPr sz="1200" b="0">
                <a:latin typeface="+mj-lt"/>
                <a:ea typeface="맑은 고딕" panose="020B0503020000020004" pitchFamily="50" charset="-127"/>
              </a:defRPr>
            </a:lvl4pPr>
            <a:lvl5pPr latinLnBrk="0">
              <a:lnSpc>
                <a:spcPct val="114000"/>
              </a:lnSpc>
              <a:defRPr sz="1600"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0825" y="279056"/>
            <a:ext cx="8642350" cy="480131"/>
          </a:xfr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838824" y="6356351"/>
            <a:ext cx="2057400" cy="365125"/>
          </a:xfrm>
        </p:spPr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fld id="{504148CA-37DD-426A-8911-AD5D4F5D2B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50825" y="765039"/>
            <a:ext cx="86423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34086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  <p15:guide id="2" pos="158">
          <p15:clr>
            <a:srgbClr val="FBAE40"/>
          </p15:clr>
        </p15:guide>
        <p15:guide id="3" pos="5602">
          <p15:clr>
            <a:srgbClr val="FBAE40"/>
          </p15:clr>
        </p15:guide>
        <p15:guide id="4" orient="horz" pos="572">
          <p15:clr>
            <a:srgbClr val="FBAE40"/>
          </p15:clr>
        </p15:guide>
        <p15:guide id="5" orient="horz" pos="391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템플릿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465109" y="-6045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380289" y="-9172"/>
            <a:ext cx="576087" cy="51399"/>
          </a:xfrm>
          <a:prstGeom prst="rect">
            <a:avLst/>
          </a:prstGeom>
          <a:solidFill>
            <a:srgbClr val="DC5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465109" y="6813376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60350" y="908050"/>
            <a:ext cx="8632825" cy="57973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 b="1">
                <a:latin typeface="+mj-lt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defRPr sz="1600" b="0">
                <a:latin typeface="+mj-lt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defRPr sz="1400" b="0">
                <a:latin typeface="+mj-lt"/>
                <a:ea typeface="맑은 고딕" panose="020B0503020000020004" pitchFamily="50" charset="-127"/>
              </a:defRPr>
            </a:lvl3pPr>
            <a:lvl4pPr marL="900000" indent="-228600">
              <a:lnSpc>
                <a:spcPct val="150000"/>
              </a:lnSpc>
              <a:buFont typeface="Calibri" panose="020F0502020204030204" pitchFamily="34" charset="0"/>
              <a:buChar char="–"/>
              <a:defRPr sz="1200" b="0">
                <a:latin typeface="+mj-lt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600"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260350" y="490752"/>
            <a:ext cx="8632825" cy="258532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200" b="1" dirty="0" smtClean="0">
                <a:solidFill>
                  <a:srgbClr val="DC551E"/>
                </a:solidFill>
                <a:latin typeface="+mj-lt"/>
                <a:ea typeface="맑은 고딕" panose="020B050302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627784" y="491422"/>
            <a:ext cx="0" cy="257862"/>
          </a:xfrm>
          <a:prstGeom prst="line">
            <a:avLst/>
          </a:prstGeom>
          <a:ln w="9525">
            <a:solidFill>
              <a:srgbClr val="DC55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516216" y="491422"/>
            <a:ext cx="0" cy="257862"/>
          </a:xfrm>
          <a:prstGeom prst="line">
            <a:avLst/>
          </a:prstGeom>
          <a:ln w="9525">
            <a:solidFill>
              <a:srgbClr val="DC55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838824" y="6356351"/>
            <a:ext cx="2057400" cy="365125"/>
          </a:xfrm>
        </p:spPr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fld id="{504148CA-37DD-426A-8911-AD5D4F5D2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888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  <p15:guide id="2" pos="158">
          <p15:clr>
            <a:srgbClr val="FBAE40"/>
          </p15:clr>
        </p15:guide>
        <p15:guide id="3" pos="5602">
          <p15:clr>
            <a:srgbClr val="FBAE40"/>
          </p15:clr>
        </p15:guide>
        <p15:guide id="4" orient="horz" pos="572">
          <p15:clr>
            <a:srgbClr val="FBAE40"/>
          </p15:clr>
        </p15:guide>
        <p15:guide id="5" orient="horz" pos="391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79CA-C5C2-495F-8748-DC7F753A8CCF}" type="datetime1">
              <a:rPr lang="ko-KR" altLang="en-US" smtClean="0"/>
              <a:t>2024. 2. 28.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48CA-37DD-426A-8911-AD5D4F5D2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6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8" r:id="rId3"/>
    <p:sldLayoutId id="2147483673" r:id="rId4"/>
    <p:sldLayoutId id="2147483675" r:id="rId5"/>
    <p:sldLayoutId id="2147483680" r:id="rId6"/>
    <p:sldLayoutId id="2147483674" r:id="rId7"/>
    <p:sldLayoutId id="2147483679" r:id="rId8"/>
    <p:sldLayoutId id="2147483677" r:id="rId9"/>
    <p:sldLayoutId id="2147483676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24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62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62400" indent="-228600" algn="l" defTabSz="914400" rtl="0" eaLnBrk="1" latinLnBrk="1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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Introduction to Data Mining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2024.02.29.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9F757-294D-84CF-09DD-C16DB5360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Taek-Ho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78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3E6AB2-2B8C-978D-858D-91C9ABD19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A956B-32E0-00B9-F727-347B1817B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Topics covered in this class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0B948-E11D-4714-FB07-8F488599E8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DEC6A-AB27-30C8-0648-12D40718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45" y="1546569"/>
            <a:ext cx="6595308" cy="46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ADC01BDA-0F7B-2E69-9803-488175888E3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sz="1600" dirty="0"/>
                  <a:t>Supervised learning</a:t>
                </a:r>
              </a:p>
              <a:p>
                <a:pPr lvl="1"/>
                <a:r>
                  <a:rPr kumimoji="1" lang="en-US" altLang="ko-KR" sz="1400" dirty="0"/>
                  <a:t>Regression</a:t>
                </a:r>
              </a:p>
              <a:p>
                <a:pPr lvl="2"/>
                <a:r>
                  <a:rPr kumimoji="1" lang="en-US" altLang="ko-KR" sz="1200" dirty="0"/>
                  <a:t>Linear regression</a:t>
                </a:r>
              </a:p>
              <a:p>
                <a:pPr lvl="2"/>
                <a:r>
                  <a:rPr kumimoji="1" lang="en-US" altLang="ko-KR" sz="1200" dirty="0"/>
                  <a:t>Nearest neighbor methods</a:t>
                </a:r>
              </a:p>
              <a:p>
                <a:pPr lvl="2"/>
                <a:r>
                  <a:rPr kumimoji="1" lang="en-US" altLang="ko-KR" sz="1200" dirty="0"/>
                  <a:t>Decision tree</a:t>
                </a:r>
              </a:p>
              <a:p>
                <a:pPr lvl="1"/>
                <a:r>
                  <a:rPr kumimoji="1" lang="en-US" altLang="ko-KR" sz="1400" dirty="0"/>
                  <a:t>Classification</a:t>
                </a:r>
              </a:p>
              <a:p>
                <a:pPr lvl="2"/>
                <a:r>
                  <a:rPr kumimoji="1" lang="en-US" altLang="ko-KR" sz="1200" dirty="0"/>
                  <a:t>Logistic regression</a:t>
                </a:r>
              </a:p>
              <a:p>
                <a:pPr lvl="2"/>
                <a:r>
                  <a:rPr kumimoji="1" lang="en-US" altLang="ko-KR" sz="1200" dirty="0"/>
                  <a:t>Naïve Bayes</a:t>
                </a:r>
              </a:p>
              <a:p>
                <a:pPr lvl="2"/>
                <a:r>
                  <a:rPr kumimoji="1" lang="en-US" altLang="ko-KR" sz="1200" dirty="0"/>
                  <a:t>Nearest neighbor methods</a:t>
                </a:r>
              </a:p>
              <a:p>
                <a:pPr lvl="2"/>
                <a:r>
                  <a:rPr kumimoji="1" lang="en-US" altLang="ko-KR" sz="1200" dirty="0"/>
                  <a:t>Decision tree</a:t>
                </a:r>
              </a:p>
              <a:p>
                <a:r>
                  <a:rPr kumimoji="1" lang="en-US" altLang="ko-KR" sz="1600" dirty="0"/>
                  <a:t>Unsupervised learning</a:t>
                </a:r>
              </a:p>
              <a:p>
                <a:pPr lvl="1"/>
                <a:r>
                  <a:rPr kumimoji="1" lang="en-US" altLang="ko-KR" sz="1400" dirty="0"/>
                  <a:t>Clustering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ko-KR" sz="1200" dirty="0"/>
                  <a:t>-means</a:t>
                </a:r>
              </a:p>
              <a:p>
                <a:pPr lvl="2"/>
                <a:r>
                  <a:rPr kumimoji="1" lang="en-US" altLang="ko-KR" sz="1200" dirty="0"/>
                  <a:t>Hierarchical clustering</a:t>
                </a:r>
              </a:p>
              <a:p>
                <a:pPr lvl="1"/>
                <a:r>
                  <a:rPr kumimoji="1" lang="en-US" altLang="ko-KR" sz="1400" dirty="0"/>
                  <a:t>Dimension reduction</a:t>
                </a:r>
              </a:p>
              <a:p>
                <a:pPr lvl="2"/>
                <a:r>
                  <a:rPr kumimoji="1" lang="en-US" altLang="ko-KR" sz="1200" dirty="0"/>
                  <a:t>Principal component analysis (PCA)</a:t>
                </a:r>
              </a:p>
              <a:p>
                <a:pPr lvl="1"/>
                <a:r>
                  <a:rPr kumimoji="1" lang="en-US" altLang="ko-KR" sz="1400" dirty="0"/>
                  <a:t>Association rule mining</a:t>
                </a: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ADC01BDA-0F7B-2E69-9803-488175888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26D9C-75B5-DD0B-2DD0-3B3498542F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Topics covered in this class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E7CF2-6DD9-F157-18AB-7FF9CFA30A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8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DC7D80-0427-5B90-3EC0-B47557264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Understand main goal and basic principles of each data mining techniques</a:t>
            </a:r>
          </a:p>
          <a:p>
            <a:pPr lvl="1"/>
            <a:r>
              <a:rPr kumimoji="1" lang="en-US" altLang="ko-KR" dirty="0"/>
              <a:t>Why is an algorithm proposed?</a:t>
            </a:r>
          </a:p>
          <a:p>
            <a:pPr lvl="1"/>
            <a:r>
              <a:rPr kumimoji="1" lang="en-US" altLang="ko-KR" dirty="0"/>
              <a:t>What is a key point?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 Deliver principles as easy as possible without mathematics</a:t>
            </a:r>
          </a:p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Understand detailed process of each data mining techniques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How are an algorithm working?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Explain process step by step</a:t>
            </a:r>
          </a:p>
          <a:p>
            <a:pPr lvl="2"/>
            <a:r>
              <a:rPr kumimoji="1" lang="en-US" altLang="ko-KR" dirty="0">
                <a:sym typeface="Wingdings" pitchFamily="2" charset="2"/>
              </a:rPr>
              <a:t>Some equations will be introduced for explanation</a:t>
            </a:r>
          </a:p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Exercise what you learned during lectures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Main programming language: Python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Confirm algorithms studied during lectures through programming exercises</a:t>
            </a:r>
            <a:endParaRPr kumimoji="1"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D6A65-E73C-B24F-FF40-1201DDB8B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Principals of lecture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B4819-FABF-5C5F-D118-10B197235C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5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A86051-390C-4CD1-0E71-0EE9001A2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Course assessment</a:t>
            </a:r>
          </a:p>
          <a:p>
            <a:pPr lvl="1"/>
            <a:r>
              <a:rPr kumimoji="1" lang="en-US" altLang="ko-KR" dirty="0"/>
              <a:t>Exams will be held two time: mid-term and final exams</a:t>
            </a:r>
          </a:p>
          <a:p>
            <a:pPr lvl="2"/>
            <a:r>
              <a:rPr kumimoji="1" lang="en-US" altLang="ko-KR" dirty="0"/>
              <a:t>Final exam will cover the whole lectures</a:t>
            </a:r>
          </a:p>
          <a:p>
            <a:pPr lvl="1"/>
            <a:r>
              <a:rPr kumimoji="1" lang="en-US" altLang="ko-KR" dirty="0"/>
              <a:t>Programming assignments related with lectures</a:t>
            </a:r>
          </a:p>
          <a:p>
            <a:pPr lvl="1"/>
            <a:r>
              <a:rPr kumimoji="1" lang="en-US" altLang="ko-KR" dirty="0"/>
              <a:t>Team presentation: Case study</a:t>
            </a:r>
          </a:p>
          <a:p>
            <a:pPr lvl="2"/>
            <a:r>
              <a:rPr kumimoji="1" lang="en-US" altLang="ko-KR" dirty="0"/>
              <a:t>Topic proposal will be presented on the 9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</a:t>
            </a:r>
          </a:p>
          <a:p>
            <a:pPr lvl="2"/>
            <a:r>
              <a:rPr kumimoji="1" lang="en-US" altLang="ko-KR" dirty="0"/>
              <a:t>The final result will be presented on the 15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</a:t>
            </a:r>
          </a:p>
          <a:p>
            <a:pPr lvl="2"/>
            <a:r>
              <a:rPr kumimoji="1" lang="en-US" altLang="ko-KR" dirty="0"/>
              <a:t>Each team consist of 2~3 students (random)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279CF-673D-C144-DFF0-4EC52B0FE1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Principals of lecture: Assessment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E029B-ED33-5940-E807-693E069881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5" name="개체 7">
            <a:extLst>
              <a:ext uri="{FF2B5EF4-FFF2-40B4-BE49-F238E27FC236}">
                <a16:creationId xmlns:a16="http://schemas.microsoft.com/office/drawing/2014/main" id="{70C7E47F-9E5F-2322-E18B-9C752964B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092346"/>
              </p:ext>
            </p:extLst>
          </p:nvPr>
        </p:nvGraphicFramePr>
        <p:xfrm>
          <a:off x="1233215" y="3648610"/>
          <a:ext cx="6651154" cy="279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89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7855520-8EA0-DB8C-B59D-4FFA99F21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Exams</a:t>
            </a:r>
          </a:p>
          <a:p>
            <a:pPr lvl="1"/>
            <a:r>
              <a:rPr kumimoji="1" lang="en-US" altLang="ko-KR" dirty="0"/>
              <a:t>Assess the theoretical knowledge learned in this class</a:t>
            </a:r>
          </a:p>
          <a:p>
            <a:pPr lvl="2"/>
            <a:r>
              <a:rPr kumimoji="1" lang="en-US" altLang="ko-KR" dirty="0"/>
              <a:t>Must understand principles and process of the data mining algorithms covered in this class</a:t>
            </a:r>
          </a:p>
          <a:p>
            <a:pPr lvl="1"/>
            <a:r>
              <a:rPr kumimoji="1" lang="en-US" altLang="ko-KR" dirty="0"/>
              <a:t>No multiple choice questions</a:t>
            </a:r>
          </a:p>
          <a:p>
            <a:pPr lvl="1"/>
            <a:r>
              <a:rPr kumimoji="1" lang="en-US" altLang="ko-KR" dirty="0"/>
              <a:t>Can use a scientific calculator</a:t>
            </a:r>
          </a:p>
          <a:p>
            <a:pPr lvl="1"/>
            <a:r>
              <a:rPr kumimoji="1" lang="en-US" altLang="ko-KR" dirty="0"/>
              <a:t>Schedule</a:t>
            </a:r>
          </a:p>
          <a:p>
            <a:pPr lvl="2"/>
            <a:r>
              <a:rPr kumimoji="1" lang="en-US" altLang="ko-KR" dirty="0"/>
              <a:t>Mid-term exam: 8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week, 4/18 (in the evening)</a:t>
            </a:r>
          </a:p>
          <a:p>
            <a:pPr lvl="2"/>
            <a:r>
              <a:rPr kumimoji="1" lang="en-US" altLang="ko-KR" dirty="0"/>
              <a:t>Final exam: 14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week, 5/30 (in the evening)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0E26D-99AC-51BE-7C33-C5868AE1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Principal of lecture: assessment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82F9F5-31F9-E3D8-8930-2B875654F7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5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7855520-8EA0-DB8C-B59D-4FFA99F21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Team presentation</a:t>
            </a:r>
          </a:p>
          <a:p>
            <a:pPr lvl="1"/>
            <a:r>
              <a:rPr kumimoji="1" lang="en-US" altLang="ko-KR" dirty="0"/>
              <a:t>Case study using data mining</a:t>
            </a:r>
          </a:p>
          <a:p>
            <a:pPr lvl="2"/>
            <a:r>
              <a:rPr kumimoji="1" lang="en-US" altLang="ko-KR" dirty="0"/>
              <a:t>The purpose of data analysis</a:t>
            </a:r>
          </a:p>
          <a:p>
            <a:pPr lvl="3"/>
            <a:r>
              <a:rPr kumimoji="1" lang="en-US" altLang="ko-KR" dirty="0"/>
              <a:t>What is the problem?</a:t>
            </a:r>
          </a:p>
          <a:p>
            <a:pPr lvl="2"/>
            <a:r>
              <a:rPr kumimoji="1" lang="en-US" altLang="ko-KR" dirty="0"/>
              <a:t>Method</a:t>
            </a:r>
          </a:p>
          <a:p>
            <a:pPr lvl="3"/>
            <a:r>
              <a:rPr kumimoji="1" lang="en-US" altLang="ko-KR" dirty="0"/>
              <a:t>How did they solve the problem through data mining?</a:t>
            </a:r>
          </a:p>
          <a:p>
            <a:pPr lvl="2"/>
            <a:r>
              <a:rPr kumimoji="1" lang="en-US" altLang="ko-KR" dirty="0"/>
              <a:t>Result</a:t>
            </a:r>
          </a:p>
          <a:p>
            <a:pPr lvl="3"/>
            <a:r>
              <a:rPr kumimoji="1" lang="en-US" altLang="ko-KR" dirty="0"/>
              <a:t>What kinds of implication could be derived from the results of data analysis?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0E26D-99AC-51BE-7C33-C5868AE1C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Principal of lecture: assessment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82F9F5-31F9-E3D8-8930-2B875654F7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1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125A-CA47-E806-861C-74CCB8EA7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495EE-3E0F-DE09-0D42-12E5613A09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Schedule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359CA-0338-00DB-AECD-4F04187E86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2F1C8083-881C-966B-5221-2035805C9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439510"/>
              </p:ext>
            </p:extLst>
          </p:nvPr>
        </p:nvGraphicFramePr>
        <p:xfrm>
          <a:off x="260350" y="908050"/>
          <a:ext cx="8623299" cy="5608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3258">
                  <a:extLst>
                    <a:ext uri="{9D8B030D-6E8A-4147-A177-3AD203B41FA5}">
                      <a16:colId xmlns:a16="http://schemas.microsoft.com/office/drawing/2014/main" val="36036646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4191496079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3923770857"/>
                    </a:ext>
                  </a:extLst>
                </a:gridCol>
                <a:gridCol w="2115405">
                  <a:extLst>
                    <a:ext uri="{9D8B030D-6E8A-4147-A177-3AD203B41FA5}">
                      <a16:colId xmlns:a16="http://schemas.microsoft.com/office/drawing/2014/main" val="2579506526"/>
                    </a:ext>
                  </a:extLst>
                </a:gridCol>
              </a:tblGrid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Week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Contents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Notes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95134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2/29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Introduction</a:t>
                      </a:r>
                      <a:endParaRPr lang="ko-KR" altLang="en-US" sz="1600" dirty="0"/>
                    </a:p>
                  </a:txBody>
                  <a:tcPr anchor="ctr"/>
                </a:tc>
                <a:tc rowSpan="15"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dirty="0"/>
                        <a:t>On the last week of this class, Thursday is a holiday, so we may need to adjust the schedule.</a:t>
                      </a:r>
                      <a:endParaRPr lang="ko-KR" altLang="en-US" sz="1600" dirty="0"/>
                    </a:p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657529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3/7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Background of data mining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536664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3/14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Linear regression: Theory Part 1 &amp; Exercise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189391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3/21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Linear regression: Theory Part 2 &amp; Exercise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561248"/>
                  </a:ext>
                </a:extLst>
              </a:tr>
              <a:tr h="328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3/28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Linear regression: Theory Part 3 &amp; Exercise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05806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4/4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Logistic regression: Theory &amp; Exercise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628151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4/11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Naïve Bayes</a:t>
                      </a:r>
                      <a:r>
                        <a:rPr lang="en-US" altLang="ko-KR" sz="1600" baseline="0" dirty="0"/>
                        <a:t> classifier</a:t>
                      </a:r>
                      <a:r>
                        <a:rPr lang="en-US" altLang="ko-KR" sz="1600" dirty="0"/>
                        <a:t>: Theory &amp; Exercise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99214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4/18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Mid-term exam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651115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4/25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Nearest neighbor</a:t>
                      </a:r>
                      <a:r>
                        <a:rPr lang="en-US" altLang="ko-KR" sz="1600" baseline="0" dirty="0"/>
                        <a:t> algorithm:</a:t>
                      </a:r>
                      <a:r>
                        <a:rPr lang="en-US" altLang="ko-KR" sz="1600" dirty="0"/>
                        <a:t> Theory &amp; Exercise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Presentation: Case study topic proposal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665045"/>
                  </a:ext>
                </a:extLst>
              </a:tr>
              <a:tr h="328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5/2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Decision tree: Theory &amp; Exercise</a:t>
                      </a:r>
                      <a:endParaRPr lang="ko-KR" altLang="en-US" sz="1600" u="sng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842819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5/9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Clustering</a:t>
                      </a:r>
                      <a:r>
                        <a:rPr lang="en-US" altLang="ko-KR" sz="1600" baseline="0" dirty="0"/>
                        <a:t>:</a:t>
                      </a:r>
                      <a:r>
                        <a:rPr lang="en-US" altLang="ko-KR" sz="1600" dirty="0"/>
                        <a:t> Theory &amp; Exercise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496640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5/16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Dimensionality reduction</a:t>
                      </a:r>
                      <a:r>
                        <a:rPr lang="en-US" altLang="ko-KR" sz="1600" baseline="0" dirty="0"/>
                        <a:t>:</a:t>
                      </a:r>
                      <a:r>
                        <a:rPr lang="en-US" altLang="ko-KR" sz="1600" dirty="0"/>
                        <a:t> Theory &amp; Exercise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747095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5/23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Association rule mining</a:t>
                      </a:r>
                      <a:r>
                        <a:rPr lang="en-US" altLang="ko-KR" sz="1600" baseline="0" dirty="0"/>
                        <a:t>:</a:t>
                      </a:r>
                      <a:r>
                        <a:rPr lang="en-US" altLang="ko-KR" sz="1600" dirty="0"/>
                        <a:t> Theory &amp; Exercise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684512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rgbClr val="FF0000"/>
                          </a:solidFill>
                        </a:rPr>
                        <a:t>5/30</a:t>
                      </a:r>
                      <a:endParaRPr lang="ko-KR" altLang="en-US" sz="16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Final exam (in the evening)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46631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6/6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>
                          <a:solidFill>
                            <a:srgbClr val="0070C0"/>
                          </a:solidFill>
                        </a:rPr>
                        <a:t>Presentation: Case study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7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1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D55C606-5790-D0EF-DEB2-4766B16BA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If you want to ask a question related with lectures for data mining algorithms outside of class, please use the Q&amp;A board of the e-class.</a:t>
            </a:r>
          </a:p>
          <a:p>
            <a:pPr lvl="1"/>
            <a:r>
              <a:rPr kumimoji="1" lang="en-US" altLang="ko-KR" dirty="0"/>
              <a:t>Your question may be helpful to other students.</a:t>
            </a:r>
          </a:p>
          <a:p>
            <a:pPr lvl="2"/>
            <a:r>
              <a:rPr kumimoji="1" lang="en-US" altLang="ko-KR" dirty="0"/>
              <a:t>Share your questions with other students</a:t>
            </a:r>
          </a:p>
          <a:p>
            <a:pPr lvl="1"/>
            <a:r>
              <a:rPr kumimoji="1" lang="en-US" altLang="ko-KR" dirty="0"/>
              <a:t>Do not ask individual questions not related to the lecture by e-mail.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9D161-F3C0-C67E-8924-9CBDCE7DD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Q&amp;A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43987-41CD-BA25-CEFD-F300C3F880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7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72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75656" y="656692"/>
            <a:ext cx="5364596" cy="792163"/>
          </a:xfrm>
        </p:spPr>
        <p:txBody>
          <a:bodyPr/>
          <a:lstStyle/>
          <a:p>
            <a:r>
              <a:rPr lang="en-US" altLang="ko-KR" dirty="0"/>
              <a:t>About data mining</a:t>
            </a:r>
          </a:p>
          <a:p>
            <a:r>
              <a:rPr lang="en-US" altLang="ko-KR" dirty="0"/>
              <a:t>Topics covered in this class</a:t>
            </a:r>
          </a:p>
          <a:p>
            <a:r>
              <a:rPr lang="en-US" altLang="ko-KR" dirty="0"/>
              <a:t>About this class (including assessment criteria)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21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Definition of “data mining”</a:t>
            </a:r>
            <a:endParaRPr lang="en" altLang="ko-KR" dirty="0"/>
          </a:p>
          <a:p>
            <a:pPr lvl="1"/>
            <a:r>
              <a:rPr lang="en" altLang="ko-KR" b="1" u="sng" dirty="0"/>
              <a:t>Data mining</a:t>
            </a:r>
            <a:r>
              <a:rPr lang="en" altLang="ko-KR" dirty="0"/>
              <a:t> (the analysis step of the "Knowledge Discovery in Databases" process, or KDD), an interdisciplinary subfield of computer science, is the </a:t>
            </a:r>
            <a:r>
              <a:rPr lang="en" altLang="ko-KR" b="1" u="sng" dirty="0"/>
              <a:t>computational process of discovering patterns in large data sets</a:t>
            </a:r>
            <a:r>
              <a:rPr lang="en" altLang="ko-KR" dirty="0"/>
              <a:t> ("big data") involving methods at the intersection of artificial intelligence, machine learning, statistics, and database systems. </a:t>
            </a:r>
          </a:p>
          <a:p>
            <a:pPr lvl="1"/>
            <a:r>
              <a:rPr lang="en" altLang="ko-KR" dirty="0"/>
              <a:t>The </a:t>
            </a:r>
            <a:r>
              <a:rPr lang="en" altLang="ko-KR" b="1" u="sng" dirty="0"/>
              <a:t>overall goal </a:t>
            </a:r>
            <a:r>
              <a:rPr lang="en" altLang="ko-KR" dirty="0"/>
              <a:t>of the data mining process is to </a:t>
            </a:r>
            <a:r>
              <a:rPr lang="en" altLang="ko-KR" b="1" u="sng" dirty="0"/>
              <a:t>extract information from a data set and transform it into an understandable structure for further use. </a:t>
            </a:r>
          </a:p>
          <a:p>
            <a:pPr lvl="1"/>
            <a:r>
              <a:rPr lang="en" altLang="ko-KR" dirty="0"/>
              <a:t>Aside from the raw analysis step, it involves database and data management aspects, data pre-processing, model and inference considerations, interestingness metrics, complexity considerations, post-processing of discovered structures, visualization, and online updating.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What is data mining?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6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Definition of “data mining”</a:t>
            </a:r>
            <a:endParaRPr lang="en" altLang="ko-KR" dirty="0"/>
          </a:p>
          <a:p>
            <a:pPr lvl="1"/>
            <a:r>
              <a:rPr lang="en" altLang="ko-KR" b="1" u="sng" dirty="0"/>
              <a:t>Data mining</a:t>
            </a:r>
            <a:r>
              <a:rPr lang="en" altLang="ko-KR" dirty="0"/>
              <a:t> (the analysis step of the "Knowledge Discovery in Databases" process, or KDD), an interdisciplinary subfield of computer science, is the </a:t>
            </a:r>
            <a:r>
              <a:rPr lang="en" altLang="ko-KR" b="1" u="sng" dirty="0"/>
              <a:t>computational process of discovering patterns in large data sets</a:t>
            </a:r>
            <a:r>
              <a:rPr lang="en" altLang="ko-KR" dirty="0"/>
              <a:t> ("big data") involving methods at the intersection of artificial intelligence, machine learning, statistics, and database systems. </a:t>
            </a:r>
          </a:p>
          <a:p>
            <a:pPr lvl="1"/>
            <a:r>
              <a:rPr lang="en" altLang="ko-KR" dirty="0"/>
              <a:t>The </a:t>
            </a:r>
            <a:r>
              <a:rPr lang="en" altLang="ko-KR" b="1" u="sng" dirty="0"/>
              <a:t>overall goal </a:t>
            </a:r>
            <a:r>
              <a:rPr lang="en" altLang="ko-KR" dirty="0"/>
              <a:t>of the data mining process is to </a:t>
            </a:r>
            <a:r>
              <a:rPr lang="en" altLang="ko-KR" b="1" u="sng" dirty="0"/>
              <a:t>extract information from a data set and transform it into an understandable structure for further use. </a:t>
            </a:r>
          </a:p>
          <a:p>
            <a:pPr lvl="1"/>
            <a:r>
              <a:rPr lang="en" altLang="ko-KR" dirty="0"/>
              <a:t>Aside from the raw analysis step, it involves database and data management aspects, data pre-processing, model and inference considerations, interestingness metrics, complexity considerations, post-processing of discovered structures, visualization, and online updating.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What is data mining?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C09565C-5659-BF96-5190-A9800A2E4B92}"/>
              </a:ext>
            </a:extLst>
          </p:cNvPr>
          <p:cNvSpPr/>
          <p:nvPr/>
        </p:nvSpPr>
        <p:spPr>
          <a:xfrm>
            <a:off x="1475656" y="4689140"/>
            <a:ext cx="6049367" cy="1404156"/>
          </a:xfrm>
          <a:prstGeom prst="roundRect">
            <a:avLst>
              <a:gd name="adj" fmla="val 1148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ysClr val="windowText" lastClr="000000"/>
                </a:solidFill>
              </a:rPr>
              <a:t>Data mining is </a:t>
            </a:r>
          </a:p>
          <a:p>
            <a:r>
              <a:rPr kumimoji="1" lang="en-US" altLang="ko-KR" dirty="0">
                <a:solidFill>
                  <a:sysClr val="windowText" lastClr="000000"/>
                </a:solidFill>
              </a:rPr>
              <a:t>discovering patterns or extracting information</a:t>
            </a:r>
            <a:br>
              <a:rPr kumimoji="1" lang="en-US" altLang="ko-KR" dirty="0">
                <a:solidFill>
                  <a:sysClr val="windowText" lastClr="000000"/>
                </a:solidFill>
              </a:rPr>
            </a:br>
            <a:r>
              <a:rPr kumimoji="1" lang="en-US" altLang="ko-KR" dirty="0">
                <a:solidFill>
                  <a:sysClr val="windowText" lastClr="000000"/>
                </a:solidFill>
              </a:rPr>
              <a:t>from data</a:t>
            </a:r>
            <a:br>
              <a:rPr kumimoji="1" lang="en-US" altLang="ko-KR" dirty="0">
                <a:solidFill>
                  <a:sysClr val="windowText" lastClr="000000"/>
                </a:solidFill>
              </a:rPr>
            </a:br>
            <a:r>
              <a:rPr kumimoji="1" lang="en-US" altLang="ko-KR" dirty="0">
                <a:solidFill>
                  <a:sysClr val="windowText" lastClr="000000"/>
                </a:solidFill>
              </a:rPr>
              <a:t>to utilize results for further use.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04384-4AED-1608-202F-61D2BA08513E}"/>
              </a:ext>
            </a:extLst>
          </p:cNvPr>
          <p:cNvSpPr txBox="1"/>
          <p:nvPr/>
        </p:nvSpPr>
        <p:spPr>
          <a:xfrm>
            <a:off x="6192875" y="508518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(Action)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39131-6633-B1BB-0B0C-4FA119C42399}"/>
              </a:ext>
            </a:extLst>
          </p:cNvPr>
          <p:cNvSpPr txBox="1"/>
          <p:nvPr/>
        </p:nvSpPr>
        <p:spPr>
          <a:xfrm>
            <a:off x="6192875" y="5391218"/>
            <a:ext cx="118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(Resource)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22DDC-6F6D-AE57-3833-5C58C7FD0590}"/>
              </a:ext>
            </a:extLst>
          </p:cNvPr>
          <p:cNvSpPr txBox="1"/>
          <p:nvPr/>
        </p:nvSpPr>
        <p:spPr>
          <a:xfrm>
            <a:off x="6192875" y="567082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(Purpose)</a:t>
            </a:r>
            <a:endParaRPr kumimoji="1"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49A887-85E4-430D-82D3-8E31187F6C34}"/>
              </a:ext>
            </a:extLst>
          </p:cNvPr>
          <p:cNvCxnSpPr>
            <a:stCxn id="8" idx="1"/>
          </p:cNvCxnSpPr>
          <p:nvPr/>
        </p:nvCxnSpPr>
        <p:spPr>
          <a:xfrm flipH="1">
            <a:off x="5904843" y="5269850"/>
            <a:ext cx="28803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8BE3E5-D350-5DF0-085C-720E1862C20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904843" y="5575884"/>
            <a:ext cx="28803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6FB5D6F-08C5-EA2C-EAF1-FCCF846662C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904843" y="5855492"/>
            <a:ext cx="288032" cy="5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1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7867BD-32B4-B10B-54DB-CDAC89272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Data mining vs. Machine learning vs. Artificial intelligence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C8E08-7118-07F9-4054-52499EDBF5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What is data mining?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DF2445-12A1-CEB5-B900-92AA55F531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0997C-7CAA-4BBC-8CE9-02D0ED21876D}"/>
              </a:ext>
            </a:extLst>
          </p:cNvPr>
          <p:cNvSpPr/>
          <p:nvPr/>
        </p:nvSpPr>
        <p:spPr>
          <a:xfrm>
            <a:off x="3610703" y="2102667"/>
            <a:ext cx="3955673" cy="3955673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148" rIns="0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975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BEF1C9-7259-9D2C-8990-95696BB81454}"/>
              </a:ext>
            </a:extLst>
          </p:cNvPr>
          <p:cNvSpPr/>
          <p:nvPr/>
        </p:nvSpPr>
        <p:spPr>
          <a:xfrm>
            <a:off x="1194872" y="2761946"/>
            <a:ext cx="2637115" cy="2637115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Mining</a:t>
            </a:r>
          </a:p>
          <a:p>
            <a:pPr marL="232167" indent="-232167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</a:t>
            </a:r>
          </a:p>
          <a:p>
            <a:pPr marL="232167" indent="-232167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Descriptive analytics</a:t>
            </a:r>
          </a:p>
          <a:p>
            <a:pPr marL="232167" indent="-232167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Visualization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355194-4248-E16B-A549-1DAF591D2B3F}"/>
              </a:ext>
            </a:extLst>
          </p:cNvPr>
          <p:cNvSpPr/>
          <p:nvPr/>
        </p:nvSpPr>
        <p:spPr>
          <a:xfrm>
            <a:off x="3602462" y="2761946"/>
            <a:ext cx="2637115" cy="263711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148" rIns="0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Learning</a:t>
            </a:r>
          </a:p>
          <a:p>
            <a:pPr marL="441116" indent="-224427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Natural language processing</a:t>
            </a:r>
          </a:p>
          <a:p>
            <a:pPr marL="441116" indent="-224427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Vision</a:t>
            </a:r>
          </a:p>
          <a:p>
            <a:pPr marL="441116" indent="-224427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Speech recognition</a:t>
            </a:r>
          </a:p>
          <a:p>
            <a:pPr marL="232167" indent="-232167">
              <a:buFont typeface="Arial" panose="020B0604020202020204" pitchFamily="34" charset="0"/>
              <a:buChar char="•"/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E54780-C477-D3DA-A03A-F458B0A4B8AA}"/>
              </a:ext>
            </a:extLst>
          </p:cNvPr>
          <p:cNvSpPr/>
          <p:nvPr/>
        </p:nvSpPr>
        <p:spPr>
          <a:xfrm>
            <a:off x="4947790" y="2114922"/>
            <a:ext cx="15359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ko-KR" sz="20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Artificial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>
              <a:buNone/>
            </a:pPr>
            <a:r>
              <a:rPr lang="en-US" altLang="ko-KR" sz="20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Intelligence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34824F-65AF-B559-0B2E-04FF543089B6}"/>
              </a:ext>
            </a:extLst>
          </p:cNvPr>
          <p:cNvCxnSpPr/>
          <p:nvPr/>
        </p:nvCxnSpPr>
        <p:spPr>
          <a:xfrm flipH="1">
            <a:off x="3717224" y="2796407"/>
            <a:ext cx="1" cy="97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66999A-C905-743B-7B0F-C62BA7BA5870}"/>
              </a:ext>
            </a:extLst>
          </p:cNvPr>
          <p:cNvSpPr/>
          <p:nvPr/>
        </p:nvSpPr>
        <p:spPr>
          <a:xfrm>
            <a:off x="1934885" y="2217713"/>
            <a:ext cx="263711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67" indent="-232167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Extracting rules or patterns</a:t>
            </a:r>
          </a:p>
          <a:p>
            <a:pPr marL="232167" indent="-232167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Predictive analytics</a:t>
            </a:r>
            <a:endParaRPr lang="ko-KR" altLang="en-US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04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713CC32-1079-8EAE-A6C7-15F76EEDB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Data science if multidisciplinary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6AB16-4190-A1EE-8096-BF50A399B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Data mining as a part of data science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FFAC8-DC14-1129-9259-EF205382A9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458AB-B64B-DDE7-677D-B2067400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62" y="1507214"/>
            <a:ext cx="5028475" cy="48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8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5D6FAA-C910-21FA-D590-539179D8F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You may also like/know/buy: Recommendation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F58D5-8B08-FE3D-A103-7D4812450A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Application areas of data mining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BFC51-9643-9206-7D71-2694D51730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C2092F1-BFAE-EFBA-B96D-798FD88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08" y="1477774"/>
            <a:ext cx="878115" cy="43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Image result for youtube recommendation">
            <a:extLst>
              <a:ext uri="{FF2B5EF4-FFF2-40B4-BE49-F238E27FC236}">
                <a16:creationId xmlns:a16="http://schemas.microsoft.com/office/drawing/2014/main" id="{D0BB20E3-CA84-D31A-4425-029FE6FE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75" y="1483383"/>
            <a:ext cx="3869437" cy="20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amazon recommendation">
            <a:extLst>
              <a:ext uri="{FF2B5EF4-FFF2-40B4-BE49-F238E27FC236}">
                <a16:creationId xmlns:a16="http://schemas.microsoft.com/office/drawing/2014/main" id="{CF512122-5832-8D50-61FA-668005FD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2" y="1477775"/>
            <a:ext cx="3829006" cy="20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facebook friend recommendation">
            <a:extLst>
              <a:ext uri="{FF2B5EF4-FFF2-40B4-BE49-F238E27FC236}">
                <a16:creationId xmlns:a16="http://schemas.microsoft.com/office/drawing/2014/main" id="{C411BD7C-E8F2-4A3F-B274-4A2F20B2B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61" y="3827902"/>
            <a:ext cx="5192077" cy="226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5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7BBFD3-4FE8-7D76-C4FC-5A5ED1333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Industry 4.0</a:t>
            </a:r>
          </a:p>
          <a:p>
            <a:pPr lvl="1"/>
            <a:r>
              <a:rPr kumimoji="1" lang="en-US" altLang="ko-KR" dirty="0"/>
              <a:t>Connected devices are collection data</a:t>
            </a:r>
          </a:p>
          <a:p>
            <a:pPr lvl="1"/>
            <a:r>
              <a:rPr kumimoji="1" lang="en-US" altLang="ko-KR" dirty="0"/>
              <a:t>Smart factory, autonomous systems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2E3A0-45D3-1DDC-9532-9FCC9697B2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Application areas of data mining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8782F-E495-8DDB-EE90-804A37A35D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Picture 2" descr="Image result for smart factory industry 4.0 data">
            <a:extLst>
              <a:ext uri="{FF2B5EF4-FFF2-40B4-BE49-F238E27FC236}">
                <a16:creationId xmlns:a16="http://schemas.microsoft.com/office/drawing/2014/main" id="{8C0B4D80-E980-CF43-1C1F-3CCABC24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1" y="2283072"/>
            <a:ext cx="7426797" cy="390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84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649400A-6F17-F816-0621-FB24C07AE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2FDE7-0533-906A-66DC-DA101E07D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What we will learn in this class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EBDB1-3005-0162-E8CC-CC5BDBCB4E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Picture 2" descr="https://upload.wikimedia.org/wikipedia/commons/b/ba/Data_visualization_process_v1.png">
            <a:extLst>
              <a:ext uri="{FF2B5EF4-FFF2-40B4-BE49-F238E27FC236}">
                <a16:creationId xmlns:a16="http://schemas.microsoft.com/office/drawing/2014/main" id="{82A90676-8399-C07E-33A8-788B2A9DE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5"/>
          <a:stretch/>
        </p:blipFill>
        <p:spPr bwMode="auto">
          <a:xfrm>
            <a:off x="1111683" y="1405501"/>
            <a:ext cx="6920634" cy="47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9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이택호 2018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16316</TotalTime>
  <Words>1007</Words>
  <Application>Microsoft Macintosh PowerPoint</Application>
  <PresentationFormat>화면 슬라이드 쇼(4:3)</PresentationFormat>
  <Paragraphs>183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</vt:lpstr>
      <vt:lpstr>맑은 고딕</vt:lpstr>
      <vt:lpstr>Arial</vt:lpstr>
      <vt:lpstr>Calibri</vt:lpstr>
      <vt:lpstr>Cambria Math</vt:lpstr>
      <vt:lpstr>Symbol</vt:lpstr>
      <vt:lpstr>Wingdings</vt:lpstr>
      <vt:lpstr>Office 테마</vt:lpstr>
      <vt:lpstr>Introduction to Data Mining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이택호</dc:creator>
  <cp:lastModifiedBy>이택호(산업경영공학과)</cp:lastModifiedBy>
  <cp:revision>538</cp:revision>
  <dcterms:created xsi:type="dcterms:W3CDTF">2014-11-13T12:15:30Z</dcterms:created>
  <dcterms:modified xsi:type="dcterms:W3CDTF">2024-02-28T10:39:01Z</dcterms:modified>
</cp:coreProperties>
</file>