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90" r:id="rId11"/>
    <p:sldId id="289" r:id="rId12"/>
    <p:sldId id="291" r:id="rId13"/>
    <p:sldId id="292" r:id="rId14"/>
    <p:sldId id="293" r:id="rId15"/>
    <p:sldId id="265" r:id="rId16"/>
    <p:sldId id="295" r:id="rId17"/>
    <p:sldId id="266" r:id="rId18"/>
    <p:sldId id="277" r:id="rId20"/>
    <p:sldId id="270" r:id="rId21"/>
    <p:sldId id="276" r:id="rId22"/>
    <p:sldId id="280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600"/>
    <a:srgbClr val="D68B1C"/>
    <a:srgbClr val="552579"/>
    <a:srgbClr val="2597FF"/>
    <a:srgbClr val="FF9E1D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77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488A9-A0BF-4E30-9880-DAB2668DBBE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C94A3-9FE2-46CB-B116-C05D875A19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C94A3-9FE2-46CB-B116-C05D875A196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3123589"/>
            <a:ext cx="7940660" cy="106893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2536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260" y="4326142"/>
            <a:ext cx="7940660" cy="935318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/>
          </a:p>
          <a:p>
            <a:r>
              <a:rPr lang="en-US" dirty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81762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527605"/>
            <a:ext cx="626090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443835"/>
            <a:ext cx="6260904" cy="427574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356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65475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356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65475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4192525"/>
            <a:ext cx="8229600" cy="2443279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dirty="0"/>
              <a:t>GUIDED by:                                                                 PRESENTED by: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MS.VANMATHI,                               S.DHANUSH KUMAR (20202014)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B.E, M.E,                                           P.SAM(20202045)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Professor, Department of IT,         K.SRIRAM(20202054)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Paavai Engineering College.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61487"/>
            <a:ext cx="1534736" cy="152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61488"/>
            <a:ext cx="1604093" cy="1526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922" y="222196"/>
            <a:ext cx="8475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PAAVAI ENGINEERING COLLEGE </a:t>
            </a:r>
            <a:br>
              <a:rPr lang="en-US" sz="2400" dirty="0"/>
            </a:br>
            <a:r>
              <a:rPr lang="en-US" sz="2400" dirty="0"/>
              <a:t>(AUTONOMOUS)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DEPARTMENT OF INFORMATION TECHNOLOGY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A NEW CLASSFICATION METHOD FOR RICE VARIETY USING</a:t>
            </a:r>
            <a:endParaRPr lang="en-US" sz="2400" b="1" dirty="0"/>
          </a:p>
          <a:p>
            <a:pPr algn="ctr"/>
            <a:r>
              <a:rPr lang="en-US" sz="2400" b="1" dirty="0"/>
              <a:t> DEEP LEARNING</a:t>
            </a:r>
            <a:endParaRPr lang="en-US" sz="2400" b="1" dirty="0"/>
          </a:p>
          <a:p>
            <a:pPr algn="ctr"/>
            <a:r>
              <a:rPr lang="en-US" sz="2400" dirty="0"/>
              <a:t> THIRD REVIEW</a:t>
            </a:r>
            <a:br>
              <a:rPr lang="en-US" sz="2400" dirty="0"/>
            </a:br>
            <a:r>
              <a:rPr lang="en-US" sz="2400" dirty="0"/>
              <a:t>BATCH NO: 11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6541" y="458537"/>
            <a:ext cx="8085130" cy="101649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 DIAGRAM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8" b="20383"/>
          <a:stretch>
            <a:fillRect/>
          </a:stretch>
        </p:blipFill>
        <p:spPr bwMode="auto">
          <a:xfrm>
            <a:off x="3020039" y="966783"/>
            <a:ext cx="5657420" cy="492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596540"/>
            <a:ext cx="7024430" cy="427574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/>
          </a:p>
          <a:p>
            <a:pPr eaLnBrk="1" hangingPunct="1"/>
            <a:endParaRPr lang="en-IN" altLang="en-US" dirty="0"/>
          </a:p>
          <a:p>
            <a:endParaRPr lang="en-IN" dirty="0"/>
          </a:p>
        </p:txBody>
      </p:sp>
      <p:pic>
        <p:nvPicPr>
          <p:cNvPr id="1328890912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" r="21782" b="17843"/>
          <a:stretch>
            <a:fillRect/>
          </a:stretch>
        </p:blipFill>
        <p:spPr bwMode="auto">
          <a:xfrm>
            <a:off x="309880" y="1470025"/>
            <a:ext cx="8636635" cy="5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596540"/>
            <a:ext cx="7024430" cy="427574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/>
          </a:p>
          <a:p>
            <a:pPr eaLnBrk="1" hangingPunct="1"/>
            <a:endParaRPr lang="en-IN" altLang="en-US" dirty="0"/>
          </a:p>
          <a:p>
            <a:endParaRPr lang="en-IN" dirty="0"/>
          </a:p>
        </p:txBody>
      </p:sp>
      <p:pic>
        <p:nvPicPr>
          <p:cNvPr id="474057874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01" b="25153"/>
          <a:stretch>
            <a:fillRect/>
          </a:stretch>
        </p:blipFill>
        <p:spPr bwMode="auto">
          <a:xfrm>
            <a:off x="332105" y="1290320"/>
            <a:ext cx="8383905" cy="542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24" y="526970"/>
            <a:ext cx="6260904" cy="763525"/>
          </a:xfrm>
        </p:spPr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DEPLOYEMENT DIAGRAM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596540"/>
            <a:ext cx="7024430" cy="427574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/>
          </a:p>
          <a:p>
            <a:pPr eaLnBrk="1" hangingPunct="1"/>
            <a:endParaRPr lang="en-IN" altLang="en-US" dirty="0"/>
          </a:p>
          <a:p>
            <a:endParaRPr lang="en-IN" dirty="0"/>
          </a:p>
        </p:txBody>
      </p:sp>
      <p:pic>
        <p:nvPicPr>
          <p:cNvPr id="1776117613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8" b="20383"/>
          <a:stretch>
            <a:fillRect/>
          </a:stretch>
        </p:blipFill>
        <p:spPr bwMode="auto">
          <a:xfrm>
            <a:off x="498475" y="1157605"/>
            <a:ext cx="8043545" cy="582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596540"/>
            <a:ext cx="7024430" cy="4275740"/>
          </a:xfrm>
        </p:spPr>
        <p:txBody>
          <a:bodyPr>
            <a:normAutofit fontScale="47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	: Intel processor 2.6.0 GHZ</a:t>
            </a: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	            : 2 GB</a:t>
            </a: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	: 160 GB</a:t>
            </a: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Disk 	: 650 Mb</a:t>
            </a: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       	: Standard keyboard</a:t>
            </a: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          	:  15 inch color monitor</a:t>
            </a:r>
            <a:endParaRPr lang="en-US" alt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/>
          </a:p>
          <a:p>
            <a:pPr eaLnBrk="1" hangingPunct="1"/>
            <a:endParaRPr lang="en-IN" alt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50" y="527050"/>
            <a:ext cx="6580505" cy="76327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IMPLEMENTATIONS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15" y="69215"/>
            <a:ext cx="8139430" cy="798957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/>
          </a:p>
          <a:p>
            <a:pPr marL="0" indent="0" eaLnBrk="1" hangingPunct="1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image acquisition.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model.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rice.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27605"/>
            <a:ext cx="6260904" cy="763525"/>
          </a:xfrm>
        </p:spPr>
        <p:txBody>
          <a:bodyPr/>
          <a:lstStyle/>
          <a:p>
            <a:r>
              <a:rPr lang="en-US" b="1"/>
              <a:t>TECHNOLOGY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291131"/>
            <a:ext cx="7635250" cy="5191970"/>
          </a:xfrm>
        </p:spPr>
        <p:txBody>
          <a:bodyPr>
            <a:normAutofit fontScale="32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altLang="en-US" sz="8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	: Intel processor 2.6.0 GHZ</a:t>
            </a:r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	            : 2 GB</a:t>
            </a:r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	: 160 GB</a:t>
            </a:r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Disk 	: 650 Mb</a:t>
            </a:r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       	: Standard keyboard</a:t>
            </a:r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          	:  15 inch color monitor</a:t>
            </a:r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46069" cy="4275740"/>
          </a:xfrm>
        </p:spPr>
        <p:txBody>
          <a:bodyPr>
            <a:normAutofit fontScale="40000" lnSpcReduction="20000"/>
          </a:bodyPr>
          <a:lstStyle/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en-IN" altLang="en-US" sz="7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7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70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740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		 : Python 3.7.4(64-bit) or (32-bit) </a:t>
            </a:r>
            <a:endParaRPr lang="en-IN" sz="7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740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		 : HTML, CSS, Bootstrap </a:t>
            </a:r>
            <a:endParaRPr lang="en-IN" sz="7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7400">
                <a:latin typeface="Times New Roman" panose="02020603050405020304" pitchFamily="18" charset="0"/>
                <a:cs typeface="Times New Roman" panose="02020603050405020304" pitchFamily="18" charset="0"/>
              </a:rPr>
              <a:t>IDE          		  : Flask 1.1.1 </a:t>
            </a:r>
            <a:endParaRPr lang="en-IN" sz="7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7400">
                <a:latin typeface="Times New Roman" panose="02020603050405020304" pitchFamily="18" charset="0"/>
                <a:cs typeface="Times New Roman" panose="02020603050405020304" pitchFamily="18" charset="0"/>
              </a:rPr>
              <a:t>Libraries		 : Tensorflow, Keras</a:t>
            </a:r>
            <a:endParaRPr lang="en-IN" sz="7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IN" sz="4400"/>
          </a:p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596540"/>
            <a:ext cx="6260904" cy="4275740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65" y="1291130"/>
            <a:ext cx="7940660" cy="5497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30" y="527605"/>
            <a:ext cx="720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195" y="1443836"/>
            <a:ext cx="6413610" cy="5344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"/>
            <a:ext cx="8229600" cy="129112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398774" cy="565008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Rice, which is among the most widely produced grain products worldwide, has many genetic varieties.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varieties are separated from each other due to some of their features. These are usually features such as texture, shape, and color. 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these features that distinguish rice varieties, it is possible to classify and evaluate the quality </a:t>
            </a: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seeds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 are combined with neural networks to provide more accuracy in the training model rather than the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to classify the rice varieties with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065" y="656798"/>
            <a:ext cx="5802791" cy="458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207915"/>
            <a:ext cx="6960257" cy="565008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1. 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Tran-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Thi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-Kim, Nga, et al. "Enhancing the Classification Accuracy of Rice Varieties by Using Convolutional Neural Networks." International Journal of Electrical and Electronic Engineering &amp; Telecommunications 12.2 (2023): 150-160.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2.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Rathnayake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,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Namal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, et al. "Age classification of rice seeds in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japan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 using gradient-boosting and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anfis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 algorithms." Sensors 23.5 (2023): 2828.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3. Setiawan, Aji,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Kusworo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 Adi, and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Catur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 Edi Widodo. "Rice Foreign Object Classification Based on Integrated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Color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 and Textural Feature Using Machine Learning." Mathematical Modelling of Engineering Problems 10.2 (2023).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4.Cui, </a:t>
            </a:r>
            <a:r>
              <a:rPr lang="en-IN" sz="18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Jiapeng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, and Feng Tan. "Rice plaque detection and identification based on an improved convolutional neural network." Agriculture 13.1 (2023): 170.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5</a:t>
            </a:r>
            <a:r>
              <a:rPr lang="en-IN" sz="1800" kern="1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.</a:t>
            </a:r>
            <a:r>
              <a:rPr lang="en-IN" sz="18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 Aggarwal, Meenakshi, et al. "Lightweight federated learning for rice leaf disease classification using non independent and identically distributed images." Sustainability 15.16 (2023): 12149.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60" y="2817825"/>
            <a:ext cx="8398774" cy="2443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>
                <a:solidFill>
                  <a:schemeClr val="accent1">
                    <a:lumMod val="75000"/>
                  </a:schemeClr>
                </a:solidFill>
              </a:rPr>
              <a:t>THANK YOU</a:t>
            </a:r>
            <a:r>
              <a:rPr lang="en-IN" sz="7200"/>
              <a:t> </a:t>
            </a:r>
            <a:endParaRPr lang="en-IN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OBJECTIVE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443835"/>
            <a:ext cx="8246069" cy="42757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classify rice images using transfer learning 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algorithm for build model with multiple images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69491"/>
            <a:ext cx="6260904" cy="916229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1" y="1138426"/>
            <a:ext cx="8704184" cy="565008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is the most developing crop all over India; with the increase in population, demand for rice grains has also increased.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cultivated in almost every Asian country and exported worldwide.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India, many quality standards for rice production are made available.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physical appearance, cooking qualities, scent, taste, smell, and efficiency difficulties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443835"/>
            <a:ext cx="8551479" cy="48865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used ML methods approaches to categorize wheat seeds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Self-attention-1D-CNN for enhancing precision in differentiating crop species utilizing canopy spectral data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Deep Neural network algorithm for the classification and detection of rice leaf diseases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1596540"/>
            <a:ext cx="6260904" cy="42757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is less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trained images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 features are extracted from images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169718" cy="4886560"/>
          </a:xfrm>
        </p:spPr>
        <p:txBody>
          <a:bodyPr>
            <a:no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Investigates the efficacy of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densely connected convolutional neural network architecture, for the task of rice variety classification based on images of rice grains.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known for its efficient use of parameters and feature reuse, which are particularly advantageous for datasets with limited sample sizes, such as those common in agricultural image classification tasks.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a comprehensive dataset comprising images of various rice varieties, ensuring diversity and representativeness.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architectures, fine-tuning them on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to adapt to the intricacies of rice grain classification.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548" y="1901950"/>
            <a:ext cx="6260904" cy="42757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rate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rice images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computational complexity is reduced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</a:t>
            </a:r>
            <a:r>
              <a:rPr lang="en-IN" altLang="en-US" b="1" dirty="0"/>
              <a:t>ARCHITECTTURE</a:t>
            </a:r>
            <a:endParaRPr lang="en-I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596540"/>
            <a:ext cx="7024430" cy="427574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/>
          </a:p>
          <a:p>
            <a:pPr eaLnBrk="1" hangingPunct="1"/>
            <a:endParaRPr lang="en-IN" alt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290320"/>
            <a:ext cx="7894320" cy="5320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4593</Words>
  <Application>WPS Presentation</Application>
  <PresentationFormat>On-screen Show (4:3)</PresentationFormat>
  <Paragraphs>141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Archivo Narrow Bold</vt:lpstr>
      <vt:lpstr>Segoe Print</vt:lpstr>
      <vt:lpstr>Calibri</vt:lpstr>
      <vt:lpstr>Latha</vt:lpstr>
      <vt:lpstr>Segoe UI Symbol</vt:lpstr>
      <vt:lpstr>Microsoft YaHei</vt:lpstr>
      <vt:lpstr>Arial Unicode MS</vt:lpstr>
      <vt:lpstr>Office Theme</vt:lpstr>
      <vt:lpstr>PowerPoint 演示文稿</vt:lpstr>
      <vt:lpstr>ABSTRACT</vt:lpstr>
      <vt:lpstr>OBJECTIVE</vt:lpstr>
      <vt:lpstr>INTRODUCTION</vt:lpstr>
      <vt:lpstr>EXISTING SYSTEM</vt:lpstr>
      <vt:lpstr>DISADVANTAGES</vt:lpstr>
      <vt:lpstr>PROPOSED SYSTEM</vt:lpstr>
      <vt:lpstr>ADVANTAGES</vt:lpstr>
      <vt:lpstr>SYSTEM REQUIREMENTS</vt:lpstr>
      <vt:lpstr>BLOCK DIAGRAM </vt:lpstr>
      <vt:lpstr>SYSTEM ARCHITECTTURE</vt:lpstr>
      <vt:lpstr>USECASE DIAGRAM</vt:lpstr>
      <vt:lpstr>CLASS DIAGRAM</vt:lpstr>
      <vt:lpstr>SYSTEM REQUIREMENTS</vt:lpstr>
      <vt:lpstr>DEPLOYEMENT DIAGRAM</vt:lpstr>
      <vt:lpstr>TECHNOLOGY USED</vt:lpstr>
      <vt:lpstr>PowerPoint 演示文稿</vt:lpstr>
      <vt:lpstr>INPUT DATASET</vt:lpstr>
      <vt:lpstr>PowerPoint 演示文稿</vt:lpstr>
      <vt:lpstr>REFERENCES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sivam</cp:lastModifiedBy>
  <cp:revision>49</cp:revision>
  <dcterms:created xsi:type="dcterms:W3CDTF">2013-08-21T19:17:00Z</dcterms:created>
  <dcterms:modified xsi:type="dcterms:W3CDTF">2024-05-03T08:46:19Z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5CDA211D4FDD40FEA66B038B6C249F8B_13</vt:lpwstr>
  </property>
  <property fmtid="{D5CDD505-2E9C-101B-9397-08002B2CF9AE}" pid="3" name="KSOProductBuildVer">
    <vt:lpwstr>1033-12.2.0.16731</vt:lpwstr>
  </property>
</Properties>
</file>