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7" r:id="rId3"/>
    <p:sldId id="258" r:id="rId4"/>
    <p:sldId id="259" r:id="rId5"/>
    <p:sldId id="269" r:id="rId6"/>
    <p:sldId id="260" r:id="rId7"/>
    <p:sldId id="262" r:id="rId8"/>
    <p:sldId id="263" r:id="rId9"/>
    <p:sldId id="264" r:id="rId10"/>
    <p:sldId id="265" r:id="rId11"/>
    <p:sldId id="266"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5/6/2024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5/6/2024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5/6/2024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BECCC-3637-9A4A-2EEA-326265FF74F0}"/>
              </a:ext>
            </a:extLst>
          </p:cNvPr>
          <p:cNvSpPr>
            <a:spLocks noGrp="1"/>
          </p:cNvSpPr>
          <p:nvPr>
            <p:ph idx="1"/>
          </p:nvPr>
        </p:nvSpPr>
        <p:spPr>
          <a:xfrm>
            <a:off x="1972965" y="4040156"/>
            <a:ext cx="8229600" cy="2595650"/>
          </a:xfrm>
        </p:spPr>
        <p:txBody>
          <a:bodyPr>
            <a:normAutofit/>
          </a:bodyPr>
          <a:lstStyle/>
          <a:p>
            <a:pPr marL="0" indent="0">
              <a:buNone/>
            </a:pPr>
            <a:r>
              <a:rPr lang="en-US">
                <a:solidFill>
                  <a:schemeClr val="bg1"/>
                </a:solidFill>
                <a:latin typeface="Times New Roman" panose="02020603050405020304" pitchFamily="18" charset="0"/>
                <a:cs typeface="Times New Roman" panose="02020603050405020304" pitchFamily="18" charset="0"/>
              </a:rPr>
              <a:t>GUIDED by:                                                        PRESENTED by:</a:t>
            </a:r>
          </a:p>
          <a:p>
            <a:pPr marL="0" indent="0">
              <a:buNone/>
            </a:pPr>
            <a:r>
              <a:rPr lang="en-US">
                <a:solidFill>
                  <a:schemeClr val="bg1"/>
                </a:solidFill>
                <a:latin typeface="Times New Roman" panose="02020603050405020304" pitchFamily="18" charset="0"/>
                <a:cs typeface="Times New Roman" panose="02020603050405020304" pitchFamily="18" charset="0"/>
              </a:rPr>
              <a:t>Mr.S.RAJESH M.E,                                     PANDI .C (20202035) Assistant Professor, 			M.SABARESH(20202044)           Department of IT,	     S.M.N NITHEESHWARAN (20202033)</a:t>
            </a:r>
          </a:p>
          <a:p>
            <a:pPr marL="0" indent="0">
              <a:buNone/>
            </a:pPr>
            <a:r>
              <a:rPr lang="en-US">
                <a:solidFill>
                  <a:schemeClr val="bg1"/>
                </a:solidFill>
                <a:latin typeface="Times New Roman" panose="02020603050405020304" pitchFamily="18" charset="0"/>
                <a:cs typeface="Times New Roman" panose="02020603050405020304" pitchFamily="18" charset="0"/>
              </a:rPr>
              <a:t>Paavai Engineering College.</a:t>
            </a:r>
            <a:endParaRPr lang="en-IN">
              <a:solidFill>
                <a:schemeClr val="bg1"/>
              </a:solidFill>
              <a:latin typeface="Times New Roman" panose="02020603050405020304" pitchFamily="18" charset="0"/>
              <a:cs typeface="Times New Roman" panose="02020603050405020304" pitchFamily="18" charset="0"/>
            </a:endParaRPr>
          </a:p>
          <a:p>
            <a:pPr marL="0" indent="0">
              <a:buNone/>
            </a:pPr>
            <a:endParaRPr lang="en-US">
              <a:solidFill>
                <a:schemeClr val="bg1"/>
              </a:solidFill>
              <a:latin typeface="Times New Roman" panose="02020603050405020304" pitchFamily="18"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183C7E48-2E0F-DFB1-8DDB-F6E20B942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7" y="61489"/>
            <a:ext cx="1534736" cy="1526257"/>
          </a:xfrm>
          <a:prstGeom prst="rect">
            <a:avLst/>
          </a:prstGeom>
        </p:spPr>
      </p:pic>
      <p:pic>
        <p:nvPicPr>
          <p:cNvPr id="5" name="Picture 4">
            <a:extLst>
              <a:ext uri="{FF2B5EF4-FFF2-40B4-BE49-F238E27FC236}">
                <a16:creationId xmlns:a16="http://schemas.microsoft.com/office/drawing/2014/main" id="{227BB811-EAFA-EEE2-9EEA-09DFDDE9DC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9035" y="0"/>
            <a:ext cx="1604093" cy="1526257"/>
          </a:xfrm>
          <a:prstGeom prst="rect">
            <a:avLst/>
          </a:prstGeom>
        </p:spPr>
      </p:pic>
      <p:sp>
        <p:nvSpPr>
          <p:cNvPr id="8" name="TextBox 7">
            <a:extLst>
              <a:ext uri="{FF2B5EF4-FFF2-40B4-BE49-F238E27FC236}">
                <a16:creationId xmlns:a16="http://schemas.microsoft.com/office/drawing/2014/main" id="{1CE1A4CF-CED7-DF9E-558B-DF6669A45C26}"/>
              </a:ext>
            </a:extLst>
          </p:cNvPr>
          <p:cNvSpPr txBox="1"/>
          <p:nvPr/>
        </p:nvSpPr>
        <p:spPr>
          <a:xfrm>
            <a:off x="1203648" y="296841"/>
            <a:ext cx="9498563" cy="3785652"/>
          </a:xfrm>
          <a:prstGeom prst="rect">
            <a:avLst/>
          </a:prstGeom>
          <a:noFill/>
        </p:spPr>
        <p:txBody>
          <a:bodyPr wrap="square" rtlCol="0">
            <a:spAutoFit/>
          </a:bodyPr>
          <a:lstStyle/>
          <a:p>
            <a:pPr algn="ctr"/>
            <a:r>
              <a:rPr lang="en-US" sz="2400" b="1" dirty="0">
                <a:solidFill>
                  <a:schemeClr val="bg1"/>
                </a:solidFill>
              </a:rPr>
              <a:t>PAAVAI ENGINEERING COLLEGE </a:t>
            </a:r>
            <a:br>
              <a:rPr lang="en-US" sz="2400" dirty="0">
                <a:solidFill>
                  <a:schemeClr val="bg1"/>
                </a:solidFill>
              </a:rPr>
            </a:br>
            <a:r>
              <a:rPr lang="en-US" sz="2400" dirty="0">
                <a:solidFill>
                  <a:schemeClr val="bg1"/>
                </a:solidFill>
              </a:rPr>
              <a:t>(AUTONOMOUS)</a:t>
            </a:r>
            <a:br>
              <a:rPr lang="en-US" sz="2400" dirty="0">
                <a:solidFill>
                  <a:schemeClr val="bg1"/>
                </a:solidFill>
              </a:rPr>
            </a:br>
            <a:br>
              <a:rPr lang="en-US" sz="2400" dirty="0">
                <a:solidFill>
                  <a:schemeClr val="bg1"/>
                </a:solidFill>
              </a:rPr>
            </a:br>
            <a:r>
              <a:rPr lang="en-US" sz="2400" b="1" dirty="0">
                <a:solidFill>
                  <a:schemeClr val="bg1"/>
                </a:solidFill>
              </a:rPr>
              <a:t>DEPARTMENT OF INFORMATION TECHNOLOGY</a:t>
            </a:r>
            <a:br>
              <a:rPr lang="en-US" sz="2400" b="1" dirty="0">
                <a:solidFill>
                  <a:schemeClr val="bg1"/>
                </a:solidFill>
              </a:rPr>
            </a:br>
            <a:br>
              <a:rPr lang="en-US" sz="2400" b="1" dirty="0">
                <a:solidFill>
                  <a:schemeClr val="bg1"/>
                </a:solidFill>
              </a:rPr>
            </a:br>
            <a:r>
              <a:rPr lang="en-US" sz="2400" b="0" i="0" dirty="0">
                <a:solidFill>
                  <a:srgbClr val="0D0D0D"/>
                </a:solidFill>
                <a:effectLst/>
                <a:latin typeface="Times New Roman" panose="02020603050405020304" pitchFamily="18" charset="0"/>
                <a:cs typeface="Times New Roman" panose="02020603050405020304" pitchFamily="18" charset="0"/>
              </a:rPr>
              <a:t>MALWARE FAMILIES IDENTIFICATION USING DENSENET MODEL FROM BINARY IMAGES</a:t>
            </a:r>
          </a:p>
          <a:p>
            <a:pPr algn="ctr"/>
            <a:br>
              <a:rPr lang="en-US" sz="2400" b="1" dirty="0">
                <a:solidFill>
                  <a:schemeClr val="bg1"/>
                </a:solidFill>
              </a:rPr>
            </a:br>
            <a:r>
              <a:rPr lang="en-US" sz="2400" b="1">
                <a:solidFill>
                  <a:schemeClr val="bg1"/>
                </a:solidFill>
              </a:rPr>
              <a:t>SECOND</a:t>
            </a:r>
            <a:r>
              <a:rPr lang="en-US" sz="2400">
                <a:solidFill>
                  <a:schemeClr val="bg1"/>
                </a:solidFill>
              </a:rPr>
              <a:t> </a:t>
            </a:r>
            <a:r>
              <a:rPr lang="en-US" sz="2400" baseline="30000">
                <a:solidFill>
                  <a:schemeClr val="bg1"/>
                </a:solidFill>
              </a:rPr>
              <a:t>ND  </a:t>
            </a:r>
            <a:r>
              <a:rPr lang="en-US" sz="2400" dirty="0">
                <a:solidFill>
                  <a:schemeClr val="bg1"/>
                </a:solidFill>
              </a:rPr>
              <a:t>REVIEW</a:t>
            </a:r>
            <a:br>
              <a:rPr lang="en-US" sz="2400" dirty="0">
                <a:solidFill>
                  <a:schemeClr val="bg1"/>
                </a:solidFill>
              </a:rPr>
            </a:br>
            <a:r>
              <a:rPr lang="en-US" sz="2400" dirty="0">
                <a:solidFill>
                  <a:schemeClr val="bg1"/>
                </a:solidFill>
              </a:rPr>
              <a:t>BATCH NO</a:t>
            </a:r>
            <a:r>
              <a:rPr lang="en-US" sz="2400" dirty="0">
                <a:solidFill>
                  <a:schemeClr val="bg1"/>
                </a:solidFill>
                <a:latin typeface="Times New Roman" panose="02020603050405020304" pitchFamily="18" charset="0"/>
                <a:cs typeface="Times New Roman" panose="02020603050405020304" pitchFamily="18" charset="0"/>
              </a:rPr>
              <a:t>: 15</a:t>
            </a:r>
            <a:endParaRPr lang="en-IN" sz="2400" dirty="0"/>
          </a:p>
        </p:txBody>
      </p:sp>
    </p:spTree>
    <p:extLst>
      <p:ext uri="{BB962C8B-B14F-4D97-AF65-F5344CB8AC3E}">
        <p14:creationId xmlns:p14="http://schemas.microsoft.com/office/powerpoint/2010/main" val="71292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0D7B56F-B971-3B2D-D7C1-D3A960A184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AFA1A-9083-9CB2-71FC-73E939C68554}"/>
              </a:ext>
            </a:extLst>
          </p:cNvPr>
          <p:cNvSpPr>
            <a:spLocks noGrp="1"/>
          </p:cNvSpPr>
          <p:nvPr>
            <p:ph type="title"/>
          </p:nvPr>
        </p:nvSpPr>
        <p:spPr/>
        <p:txBody>
          <a:bodyPr/>
          <a:lstStyle/>
          <a:p>
            <a:r>
              <a:rPr lang="en-US" dirty="0">
                <a:solidFill>
                  <a:schemeClr val="bg1"/>
                </a:solidFill>
              </a:rPr>
              <a:t>System requirements</a:t>
            </a:r>
            <a:endParaRPr lang="en-IN" dirty="0">
              <a:solidFill>
                <a:schemeClr val="bg1"/>
              </a:solidFill>
            </a:endParaRPr>
          </a:p>
        </p:txBody>
      </p:sp>
      <p:sp>
        <p:nvSpPr>
          <p:cNvPr id="3" name="Content Placeholder 2">
            <a:extLst>
              <a:ext uri="{FF2B5EF4-FFF2-40B4-BE49-F238E27FC236}">
                <a16:creationId xmlns:a16="http://schemas.microsoft.com/office/drawing/2014/main" id="{F3FC3681-D66F-28F3-B91A-B1EF21024AC9}"/>
              </a:ext>
            </a:extLst>
          </p:cNvPr>
          <p:cNvSpPr>
            <a:spLocks noGrp="1"/>
          </p:cNvSpPr>
          <p:nvPr>
            <p:ph idx="1"/>
          </p:nvPr>
        </p:nvSpPr>
        <p:spPr/>
        <p:txBody>
          <a:bodyPr>
            <a:normAutofit lnSpcReduction="10000"/>
          </a:bodyPr>
          <a:lstStyle/>
          <a:p>
            <a:pPr marL="0" indent="0" algn="just" eaLnBrk="1" hangingPunct="1">
              <a:lnSpc>
                <a:spcPct val="150000"/>
              </a:lnSpc>
              <a:buClrTx/>
              <a:buNone/>
              <a:defRPr/>
            </a:pPr>
            <a:r>
              <a:rPr lang="en-US" sz="2400" b="1" dirty="0">
                <a:solidFill>
                  <a:schemeClr val="bg1"/>
                </a:solidFill>
                <a:latin typeface="Times New Roman" pitchFamily="18" charset="0"/>
                <a:cs typeface="Times New Roman" pitchFamily="18" charset="0"/>
              </a:rPr>
              <a:t>SOFTWARE REQUIREMENTS</a:t>
            </a:r>
          </a:p>
          <a:p>
            <a:pPr lvl="1" eaLnBrk="1" hangingPunct="1">
              <a:lnSpc>
                <a:spcPct val="150000"/>
              </a:lnSpc>
              <a:buClrTx/>
              <a:buFont typeface="Wingdings" panose="05000000000000000000" pitchFamily="2" charset="2"/>
              <a:buChar char="Ø"/>
              <a:defRPr/>
            </a:pPr>
            <a:r>
              <a:rPr lang="en-IN" sz="2400" dirty="0">
                <a:solidFill>
                  <a:schemeClr val="bg1"/>
                </a:solidFill>
                <a:latin typeface="Times New Roman" panose="02020603050405020304" pitchFamily="18" charset="0"/>
                <a:cs typeface="Times New Roman" panose="02020603050405020304" pitchFamily="18" charset="0"/>
              </a:rPr>
              <a:t>Server Side : </a:t>
            </a:r>
            <a:r>
              <a:rPr lang="en-IN" sz="2400">
                <a:solidFill>
                  <a:schemeClr val="bg1"/>
                </a:solidFill>
                <a:latin typeface="Times New Roman" panose="02020603050405020304" pitchFamily="18" charset="0"/>
                <a:cs typeface="Times New Roman" panose="02020603050405020304" pitchFamily="18" charset="0"/>
              </a:rPr>
              <a:t>Python </a:t>
            </a:r>
            <a:endParaRPr lang="en-IN" sz="2400" dirty="0">
              <a:solidFill>
                <a:schemeClr val="bg1"/>
              </a:solidFill>
              <a:latin typeface="Times New Roman" panose="02020603050405020304" pitchFamily="18" charset="0"/>
              <a:cs typeface="Times New Roman" panose="02020603050405020304" pitchFamily="18" charset="0"/>
            </a:endParaRPr>
          </a:p>
          <a:p>
            <a:pPr lvl="1" eaLnBrk="1" hangingPunct="1">
              <a:lnSpc>
                <a:spcPct val="150000"/>
              </a:lnSpc>
              <a:buClrTx/>
              <a:buFont typeface="Wingdings" panose="05000000000000000000" pitchFamily="2" charset="2"/>
              <a:buChar char="Ø"/>
              <a:defRPr/>
            </a:pPr>
            <a:r>
              <a:rPr lang="en-IN" sz="2400" dirty="0">
                <a:solidFill>
                  <a:schemeClr val="bg1"/>
                </a:solidFill>
                <a:latin typeface="Times New Roman" panose="02020603050405020304" pitchFamily="18" charset="0"/>
                <a:cs typeface="Times New Roman" panose="02020603050405020304" pitchFamily="18" charset="0"/>
              </a:rPr>
              <a:t>Client Side : HTML, CSS, Bootstrap </a:t>
            </a:r>
          </a:p>
          <a:p>
            <a:pPr lvl="1" eaLnBrk="1" hangingPunct="1">
              <a:lnSpc>
                <a:spcPct val="150000"/>
              </a:lnSpc>
              <a:buClrTx/>
              <a:buFont typeface="Wingdings" panose="05000000000000000000" pitchFamily="2" charset="2"/>
              <a:buChar char="Ø"/>
              <a:defRPr/>
            </a:pPr>
            <a:r>
              <a:rPr lang="en-IN" sz="2400" dirty="0">
                <a:solidFill>
                  <a:schemeClr val="bg1"/>
                </a:solidFill>
                <a:latin typeface="Times New Roman" panose="02020603050405020304" pitchFamily="18" charset="0"/>
                <a:cs typeface="Times New Roman" panose="02020603050405020304" pitchFamily="18" charset="0"/>
              </a:rPr>
              <a:t>IDE            : Flask 1.1.1 </a:t>
            </a:r>
          </a:p>
          <a:p>
            <a:pPr lvl="1" eaLnBrk="1" hangingPunct="1">
              <a:lnSpc>
                <a:spcPct val="150000"/>
              </a:lnSpc>
              <a:buClrTx/>
              <a:buFont typeface="Wingdings" panose="05000000000000000000" pitchFamily="2" charset="2"/>
              <a:buChar char="Ø"/>
              <a:defRPr/>
            </a:pPr>
            <a:r>
              <a:rPr lang="en-IN" sz="2400" dirty="0">
                <a:solidFill>
                  <a:schemeClr val="bg1"/>
                </a:solidFill>
                <a:latin typeface="Times New Roman" panose="02020603050405020304" pitchFamily="18" charset="0"/>
                <a:cs typeface="Times New Roman" panose="02020603050405020304" pitchFamily="18" charset="0"/>
              </a:rPr>
              <a:t>Back end    : MySQL 5. </a:t>
            </a:r>
          </a:p>
          <a:p>
            <a:pPr lvl="1" eaLnBrk="1" hangingPunct="1">
              <a:lnSpc>
                <a:spcPct val="150000"/>
              </a:lnSpc>
              <a:buClrTx/>
              <a:buFont typeface="Wingdings" panose="05000000000000000000" pitchFamily="2" charset="2"/>
              <a:buChar char="Ø"/>
              <a:defRPr/>
            </a:pPr>
            <a:r>
              <a:rPr lang="en-IN" sz="2400" dirty="0">
                <a:solidFill>
                  <a:schemeClr val="bg1"/>
                </a:solidFill>
                <a:latin typeface="Times New Roman" panose="02020603050405020304" pitchFamily="18" charset="0"/>
                <a:cs typeface="Times New Roman" panose="02020603050405020304" pitchFamily="18" charset="0"/>
              </a:rPr>
              <a:t>Server        : WampServer 2i</a:t>
            </a:r>
          </a:p>
          <a:p>
            <a:pPr lvl="1" eaLnBrk="1" hangingPunct="1">
              <a:lnSpc>
                <a:spcPct val="150000"/>
              </a:lnSpc>
              <a:buClrTx/>
              <a:buFont typeface="Wingdings" panose="05000000000000000000" pitchFamily="2" charset="2"/>
              <a:buChar char="Ø"/>
              <a:defRPr/>
            </a:pPr>
            <a:r>
              <a:rPr lang="en-IN" sz="2400" dirty="0">
                <a:solidFill>
                  <a:schemeClr val="bg1"/>
                </a:solidFill>
                <a:latin typeface="Times New Roman" panose="02020603050405020304" pitchFamily="18" charset="0"/>
                <a:cs typeface="Times New Roman" panose="02020603050405020304" pitchFamily="18" charset="0"/>
              </a:rPr>
              <a:t>OS             : Windows 10 64 –bit </a:t>
            </a:r>
            <a:endParaRPr lang="en-US" sz="2400" cap="all" dirty="0">
              <a:solidFill>
                <a:schemeClr val="bg1"/>
              </a:solidFill>
              <a:latin typeface="Times New Roman" panose="02020603050405020304" pitchFamily="18" charset="0"/>
              <a:cs typeface="Times New Roman" panose="02020603050405020304" pitchFamily="18" charset="0"/>
            </a:endParaRPr>
          </a:p>
          <a:p>
            <a:pPr algn="just" eaLnBrk="1" hangingPunct="1">
              <a:lnSpc>
                <a:spcPct val="150000"/>
              </a:lnSpc>
              <a:defRPr/>
            </a:pPr>
            <a:endParaRPr lang="en-IN" sz="2800" dirty="0">
              <a:solidFill>
                <a:schemeClr val="bg1"/>
              </a:solidFill>
            </a:endParaRPr>
          </a:p>
        </p:txBody>
      </p:sp>
    </p:spTree>
    <p:extLst>
      <p:ext uri="{BB962C8B-B14F-4D97-AF65-F5344CB8AC3E}">
        <p14:creationId xmlns:p14="http://schemas.microsoft.com/office/powerpoint/2010/main" val="210941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AA9DCEF-EBAE-7D31-9511-8C53DA0BF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739232-65F1-226E-1869-FF4B642338A2}"/>
              </a:ext>
            </a:extLst>
          </p:cNvPr>
          <p:cNvSpPr>
            <a:spLocks noGrp="1"/>
          </p:cNvSpPr>
          <p:nvPr>
            <p:ph type="title"/>
          </p:nvPr>
        </p:nvSpPr>
        <p:spPr/>
        <p:txBody>
          <a:bodyPr/>
          <a:lstStyle/>
          <a:p>
            <a:r>
              <a:rPr lang="en-US" dirty="0">
                <a:solidFill>
                  <a:schemeClr val="bg1"/>
                </a:solidFill>
              </a:rPr>
              <a:t>modules</a:t>
            </a:r>
            <a:endParaRPr lang="en-IN" dirty="0">
              <a:solidFill>
                <a:schemeClr val="bg1"/>
              </a:solidFill>
            </a:endParaRPr>
          </a:p>
        </p:txBody>
      </p:sp>
      <p:sp>
        <p:nvSpPr>
          <p:cNvPr id="3" name="Content Placeholder 2">
            <a:extLst>
              <a:ext uri="{FF2B5EF4-FFF2-40B4-BE49-F238E27FC236}">
                <a16:creationId xmlns:a16="http://schemas.microsoft.com/office/drawing/2014/main" id="{2CBBF874-B52E-B0AB-70D8-26111E3297B5}"/>
              </a:ext>
            </a:extLst>
          </p:cNvPr>
          <p:cNvSpPr>
            <a:spLocks noGrp="1"/>
          </p:cNvSpPr>
          <p:nvPr>
            <p:ph idx="1"/>
          </p:nvPr>
        </p:nvSpPr>
        <p:spPr/>
        <p:txBody>
          <a:bodyPr>
            <a:normAutofit/>
          </a:bodyPr>
          <a:lstStyle/>
          <a:p>
            <a:pPr algn="just" eaLnBrk="1" hangingPunct="1">
              <a:lnSpc>
                <a:spcPct val="150000"/>
              </a:lnSpc>
              <a:buClrTx/>
              <a:buFont typeface="Wingdings" panose="05000000000000000000" pitchFamily="2" charset="2"/>
              <a:buChar char="Ø"/>
              <a:defRPr/>
            </a:pPr>
            <a:r>
              <a:rPr lang="en-US" sz="2400" b="1" dirty="0">
                <a:solidFill>
                  <a:schemeClr val="bg1"/>
                </a:solidFill>
                <a:latin typeface="Times New Roman" pitchFamily="18" charset="0"/>
                <a:cs typeface="Times New Roman" pitchFamily="18" charset="0"/>
              </a:rPr>
              <a:t> DATASETS COLLECTION</a:t>
            </a:r>
          </a:p>
          <a:p>
            <a:pPr algn="just" eaLnBrk="1" hangingPunct="1">
              <a:lnSpc>
                <a:spcPct val="150000"/>
              </a:lnSpc>
              <a:buClrTx/>
              <a:buFont typeface="Wingdings" panose="05000000000000000000" pitchFamily="2" charset="2"/>
              <a:buChar char="Ø"/>
              <a:defRPr/>
            </a:pPr>
            <a:r>
              <a:rPr lang="en-US" sz="2400" b="1" dirty="0">
                <a:solidFill>
                  <a:schemeClr val="bg1"/>
                </a:solidFill>
                <a:latin typeface="Times New Roman" pitchFamily="18" charset="0"/>
                <a:cs typeface="Times New Roman" pitchFamily="18" charset="0"/>
              </a:rPr>
              <a:t>MODEL BUILD</a:t>
            </a:r>
          </a:p>
          <a:p>
            <a:pPr algn="just" eaLnBrk="1" hangingPunct="1">
              <a:lnSpc>
                <a:spcPct val="150000"/>
              </a:lnSpc>
              <a:buClrTx/>
              <a:buFont typeface="Wingdings" panose="05000000000000000000" pitchFamily="2" charset="2"/>
              <a:buChar char="Ø"/>
              <a:defRPr/>
            </a:pPr>
            <a:r>
              <a:rPr lang="en-US" sz="2400" b="1" dirty="0">
                <a:solidFill>
                  <a:schemeClr val="bg1"/>
                </a:solidFill>
                <a:latin typeface="Times New Roman" pitchFamily="18" charset="0"/>
                <a:cs typeface="Times New Roman" pitchFamily="18" charset="0"/>
              </a:rPr>
              <a:t>PERFORMANCE EVALUATION</a:t>
            </a:r>
          </a:p>
          <a:p>
            <a:pPr algn="just" eaLnBrk="1" hangingPunct="1">
              <a:lnSpc>
                <a:spcPct val="150000"/>
              </a:lnSpc>
              <a:buClrTx/>
              <a:buFont typeface="Wingdings" panose="05000000000000000000" pitchFamily="2" charset="2"/>
              <a:buChar char="Ø"/>
              <a:defRPr/>
            </a:pPr>
            <a:r>
              <a:rPr lang="en-US" sz="2400" b="1" dirty="0">
                <a:solidFill>
                  <a:schemeClr val="bg1"/>
                </a:solidFill>
                <a:latin typeface="Times New Roman" pitchFamily="18" charset="0"/>
                <a:cs typeface="Times New Roman" pitchFamily="18" charset="0"/>
              </a:rPr>
              <a:t>INPUT BINARY IMAGE</a:t>
            </a:r>
          </a:p>
          <a:p>
            <a:pPr algn="just" eaLnBrk="1" hangingPunct="1">
              <a:lnSpc>
                <a:spcPct val="150000"/>
              </a:lnSpc>
              <a:buClrTx/>
              <a:buFont typeface="Wingdings" panose="05000000000000000000" pitchFamily="2" charset="2"/>
              <a:buChar char="Ø"/>
              <a:defRPr/>
            </a:pPr>
            <a:r>
              <a:rPr lang="en-US" sz="2400" b="1" dirty="0">
                <a:solidFill>
                  <a:schemeClr val="bg1"/>
                </a:solidFill>
                <a:latin typeface="Times New Roman" pitchFamily="18" charset="0"/>
                <a:cs typeface="Times New Roman" pitchFamily="18" charset="0"/>
              </a:rPr>
              <a:t>MALWARE CLASSIFICATION</a:t>
            </a:r>
          </a:p>
          <a:p>
            <a:pPr algn="just" eaLnBrk="1" hangingPunct="1">
              <a:lnSpc>
                <a:spcPct val="150000"/>
              </a:lnSpc>
              <a:defRPr/>
            </a:pPr>
            <a:endParaRPr lang="en-IN" sz="2800" dirty="0">
              <a:solidFill>
                <a:schemeClr val="bg1"/>
              </a:solidFill>
            </a:endParaRPr>
          </a:p>
        </p:txBody>
      </p:sp>
    </p:spTree>
    <p:extLst>
      <p:ext uri="{BB962C8B-B14F-4D97-AF65-F5344CB8AC3E}">
        <p14:creationId xmlns:p14="http://schemas.microsoft.com/office/powerpoint/2010/main" val="358613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94C-7BC2-F5C9-1C20-F1BCD3984B48}"/>
              </a:ext>
            </a:extLst>
          </p:cNvPr>
          <p:cNvSpPr>
            <a:spLocks noGrp="1"/>
          </p:cNvSpPr>
          <p:nvPr>
            <p:ph type="title"/>
          </p:nvPr>
        </p:nvSpPr>
        <p:spPr/>
        <p:txBody>
          <a:bodyPr/>
          <a:lstStyle/>
          <a:p>
            <a:r>
              <a:rPr lang="en-US" dirty="0">
                <a:solidFill>
                  <a:schemeClr val="bg1"/>
                </a:solidFill>
              </a:rPr>
              <a:t>System architecture</a:t>
            </a:r>
            <a:endParaRPr lang="en-IN" dirty="0">
              <a:solidFill>
                <a:schemeClr val="bg1"/>
              </a:solidFill>
            </a:endParaRPr>
          </a:p>
        </p:txBody>
      </p:sp>
      <p:pic>
        <p:nvPicPr>
          <p:cNvPr id="7" name="Content Placeholder 6">
            <a:extLst>
              <a:ext uri="{FF2B5EF4-FFF2-40B4-BE49-F238E27FC236}">
                <a16:creationId xmlns:a16="http://schemas.microsoft.com/office/drawing/2014/main" id="{ABE23AE6-7DD5-A741-574B-41A5688DF9E2}"/>
              </a:ext>
            </a:extLst>
          </p:cNvPr>
          <p:cNvPicPr>
            <a:picLocks noGrp="1" noChangeAspect="1"/>
          </p:cNvPicPr>
          <p:nvPr>
            <p:ph idx="1"/>
          </p:nvPr>
        </p:nvPicPr>
        <p:blipFill>
          <a:blip r:embed="rId2"/>
          <a:stretch>
            <a:fillRect/>
          </a:stretch>
        </p:blipFill>
        <p:spPr>
          <a:xfrm>
            <a:off x="380633" y="1548766"/>
            <a:ext cx="11681192" cy="4826000"/>
          </a:xfrm>
          <a:effectLst>
            <a:reflection endPos="0" dist="50800" dir="5400000" sy="-100000" algn="bl" rotWithShape="0"/>
          </a:effectLst>
        </p:spPr>
      </p:pic>
    </p:spTree>
    <p:extLst>
      <p:ext uri="{BB962C8B-B14F-4D97-AF65-F5344CB8AC3E}">
        <p14:creationId xmlns:p14="http://schemas.microsoft.com/office/powerpoint/2010/main" val="68211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C898-8671-E9A8-A1BF-87DE777A6B28}"/>
              </a:ext>
            </a:extLst>
          </p:cNvPr>
          <p:cNvSpPr>
            <a:spLocks noGrp="1"/>
          </p:cNvSpPr>
          <p:nvPr>
            <p:ph type="title"/>
          </p:nvPr>
        </p:nvSpPr>
        <p:spPr/>
        <p:txBody>
          <a:bodyPr/>
          <a:lstStyle/>
          <a:p>
            <a:r>
              <a:rPr lang="en-US" dirty="0">
                <a:solidFill>
                  <a:schemeClr val="bg1"/>
                </a:solidFill>
              </a:rPr>
              <a:t>REFERENCES</a:t>
            </a:r>
            <a:endParaRPr lang="en-IN" dirty="0">
              <a:solidFill>
                <a:schemeClr val="bg1"/>
              </a:solidFill>
            </a:endParaRPr>
          </a:p>
        </p:txBody>
      </p:sp>
      <p:sp>
        <p:nvSpPr>
          <p:cNvPr id="3" name="Content Placeholder 2">
            <a:extLst>
              <a:ext uri="{FF2B5EF4-FFF2-40B4-BE49-F238E27FC236}">
                <a16:creationId xmlns:a16="http://schemas.microsoft.com/office/drawing/2014/main" id="{8591AC3C-6323-D754-44ED-43C42A496969}"/>
              </a:ext>
            </a:extLst>
          </p:cNvPr>
          <p:cNvSpPr>
            <a:spLocks noGrp="1"/>
          </p:cNvSpPr>
          <p:nvPr>
            <p:ph idx="1"/>
          </p:nvPr>
        </p:nvSpPr>
        <p:spPr>
          <a:xfrm>
            <a:off x="599440" y="2011680"/>
            <a:ext cx="11592560" cy="4643120"/>
          </a:xfrm>
        </p:spPr>
        <p:txBody>
          <a:bodyPr>
            <a:normAutofit/>
          </a:bodyPr>
          <a:lstStyle/>
          <a:p>
            <a:pPr algn="just">
              <a:buClrTx/>
              <a:buFont typeface="Wingdings" panose="05000000000000000000" pitchFamily="2" charset="2"/>
              <a:buChar char="Ø"/>
            </a:pPr>
            <a:r>
              <a:rPr lang="en-IN" b="0" dirty="0">
                <a:solidFill>
                  <a:srgbClr val="222222"/>
                </a:solidFill>
                <a:effectLst/>
                <a:latin typeface="Times New Roman" panose="02020603050405020304" pitchFamily="18" charset="0"/>
                <a:cs typeface="Times New Roman" panose="02020603050405020304" pitchFamily="18" charset="0"/>
              </a:rPr>
              <a:t>Belal, Mohamad </a:t>
            </a:r>
            <a:r>
              <a:rPr lang="en-IN" b="0" dirty="0" err="1">
                <a:solidFill>
                  <a:srgbClr val="222222"/>
                </a:solidFill>
                <a:effectLst/>
                <a:latin typeface="Times New Roman" panose="02020603050405020304" pitchFamily="18" charset="0"/>
                <a:cs typeface="Times New Roman" panose="02020603050405020304" pitchFamily="18" charset="0"/>
              </a:rPr>
              <a:t>Mulham</a:t>
            </a:r>
            <a:r>
              <a:rPr lang="en-IN" b="0" dirty="0">
                <a:solidFill>
                  <a:srgbClr val="222222"/>
                </a:solidFill>
                <a:effectLst/>
                <a:latin typeface="Times New Roman" panose="02020603050405020304" pitchFamily="18" charset="0"/>
                <a:cs typeface="Times New Roman" panose="02020603050405020304" pitchFamily="18" charset="0"/>
              </a:rPr>
              <a:t>, and Divya Meena Sundaram. "Global-Local Attention-Based Butterfly </a:t>
            </a:r>
            <a:r>
              <a:rPr lang="en-IN" b="0" dirty="0">
                <a:solidFill>
                  <a:schemeClr val="bg1"/>
                </a:solidFill>
                <a:effectLst/>
                <a:latin typeface="Times New Roman" panose="02020603050405020304" pitchFamily="18" charset="0"/>
                <a:cs typeface="Times New Roman" panose="02020603050405020304" pitchFamily="18" charset="0"/>
              </a:rPr>
              <a:t>Vision Transformer for Visualization-Based Malware Classification." IEEE Access (2023).</a:t>
            </a:r>
          </a:p>
          <a:p>
            <a:pPr algn="just">
              <a:buClrTx/>
              <a:buFont typeface="Wingdings" panose="05000000000000000000" pitchFamily="2" charset="2"/>
              <a:buChar char="Ø"/>
            </a:pPr>
            <a:r>
              <a:rPr lang="en-US" b="0" dirty="0" err="1">
                <a:solidFill>
                  <a:schemeClr val="bg1"/>
                </a:solidFill>
                <a:effectLst/>
                <a:latin typeface="Times New Roman" panose="02020603050405020304" pitchFamily="18" charset="0"/>
                <a:cs typeface="Times New Roman" panose="02020603050405020304" pitchFamily="18" charset="0"/>
              </a:rPr>
              <a:t>Peppes</a:t>
            </a:r>
            <a:r>
              <a:rPr lang="en-US" b="0" dirty="0">
                <a:solidFill>
                  <a:schemeClr val="bg1"/>
                </a:solidFill>
                <a:effectLst/>
                <a:latin typeface="Times New Roman" panose="02020603050405020304" pitchFamily="18" charset="0"/>
                <a:cs typeface="Times New Roman" panose="02020603050405020304" pitchFamily="18" charset="0"/>
              </a:rPr>
              <a:t>, Nikolaos, et al. "Malware Image Generation and Detection Method using DCGANs and Transfer Learning." IEEE Access (2023).</a:t>
            </a:r>
            <a:endParaRPr lang="en-IN" dirty="0">
              <a:solidFill>
                <a:schemeClr val="bg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0" dirty="0">
                <a:solidFill>
                  <a:schemeClr val="bg1"/>
                </a:solidFill>
                <a:effectLst/>
                <a:latin typeface="Times New Roman" panose="02020603050405020304" pitchFamily="18" charset="0"/>
                <a:cs typeface="Times New Roman" panose="02020603050405020304" pitchFamily="18" charset="0"/>
              </a:rPr>
              <a:t>Kim, </a:t>
            </a:r>
            <a:r>
              <a:rPr lang="en-IN" b="0" dirty="0" err="1">
                <a:solidFill>
                  <a:schemeClr val="bg1"/>
                </a:solidFill>
                <a:effectLst/>
                <a:latin typeface="Times New Roman" panose="02020603050405020304" pitchFamily="18" charset="0"/>
                <a:cs typeface="Times New Roman" panose="02020603050405020304" pitchFamily="18" charset="0"/>
              </a:rPr>
              <a:t>Jeongwoo</a:t>
            </a:r>
            <a:r>
              <a:rPr lang="en-IN" b="0" dirty="0">
                <a:solidFill>
                  <a:schemeClr val="bg1"/>
                </a:solidFill>
                <a:effectLst/>
                <a:latin typeface="Times New Roman" panose="02020603050405020304" pitchFamily="18" charset="0"/>
                <a:cs typeface="Times New Roman" panose="02020603050405020304" pitchFamily="18" charset="0"/>
              </a:rPr>
              <a:t>, Joon-Young Paik, and Eun-Sun Cho. "Attention-Based Cross-Modal CNN Using Non-Disassembled Files for Malware Classification." IEEE Access 11 (2023): 22889-22903.</a:t>
            </a:r>
          </a:p>
          <a:p>
            <a:pPr algn="just">
              <a:buClrTx/>
              <a:buFont typeface="Wingdings" panose="05000000000000000000" pitchFamily="2" charset="2"/>
              <a:buChar char="Ø"/>
            </a:pPr>
            <a:r>
              <a:rPr lang="en-US" b="0" dirty="0">
                <a:solidFill>
                  <a:schemeClr val="bg1"/>
                </a:solidFill>
                <a:effectLst/>
                <a:latin typeface="Times New Roman" panose="02020603050405020304" pitchFamily="18" charset="0"/>
                <a:cs typeface="Times New Roman" panose="02020603050405020304" pitchFamily="18" charset="0"/>
              </a:rPr>
              <a:t>Khan, Faiza Babar, et al. "Detection of Data Scarce Malware Using One-Shot Learning With Relation Network." IEEE Access (2023).</a:t>
            </a:r>
            <a:endParaRPr lang="en-IN" dirty="0">
              <a:solidFill>
                <a:schemeClr val="bg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0" dirty="0" err="1">
                <a:solidFill>
                  <a:schemeClr val="bg1"/>
                </a:solidFill>
                <a:effectLst/>
                <a:latin typeface="Times New Roman" panose="02020603050405020304" pitchFamily="18" charset="0"/>
                <a:cs typeface="Times New Roman" panose="02020603050405020304" pitchFamily="18" charset="0"/>
              </a:rPr>
              <a:t>Geremias</a:t>
            </a:r>
            <a:r>
              <a:rPr lang="en-IN" b="0" dirty="0">
                <a:solidFill>
                  <a:schemeClr val="bg1"/>
                </a:solidFill>
                <a:effectLst/>
                <a:latin typeface="Times New Roman" panose="02020603050405020304" pitchFamily="18" charset="0"/>
                <a:cs typeface="Times New Roman" panose="02020603050405020304" pitchFamily="18" charset="0"/>
              </a:rPr>
              <a:t>, </a:t>
            </a:r>
            <a:r>
              <a:rPr lang="en-IN" b="0" dirty="0" err="1">
                <a:solidFill>
                  <a:schemeClr val="bg1"/>
                </a:solidFill>
                <a:effectLst/>
                <a:latin typeface="Times New Roman" panose="02020603050405020304" pitchFamily="18" charset="0"/>
                <a:cs typeface="Times New Roman" panose="02020603050405020304" pitchFamily="18" charset="0"/>
              </a:rPr>
              <a:t>Jhonatan</a:t>
            </a:r>
            <a:r>
              <a:rPr lang="en-IN" b="0" dirty="0">
                <a:solidFill>
                  <a:schemeClr val="bg1"/>
                </a:solidFill>
                <a:effectLst/>
                <a:latin typeface="Times New Roman" panose="02020603050405020304" pitchFamily="18" charset="0"/>
                <a:cs typeface="Times New Roman" panose="02020603050405020304" pitchFamily="18" charset="0"/>
              </a:rPr>
              <a:t>, et al. "Towards a Reliable Hierarchical Android Malware Detection Through Image-based CNN." 2023 IEEE 20th Consumer Communications &amp; Networking Conference (CCNC). IEEE, 2023.</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4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C70BD-71DD-F58E-595A-4126EB7ADB3B}"/>
              </a:ext>
            </a:extLst>
          </p:cNvPr>
          <p:cNvSpPr>
            <a:spLocks noGrp="1"/>
          </p:cNvSpPr>
          <p:nvPr>
            <p:ph idx="1"/>
          </p:nvPr>
        </p:nvSpPr>
        <p:spPr>
          <a:xfrm>
            <a:off x="1688694" y="1411605"/>
            <a:ext cx="9784080" cy="4206240"/>
          </a:xfrm>
        </p:spPr>
        <p:txBody>
          <a:bodyPr>
            <a:normAutofit/>
          </a:bodyPr>
          <a:lstStyle/>
          <a:p>
            <a:pPr marL="0" indent="0" algn="ctr">
              <a:buNone/>
            </a:pPr>
            <a:r>
              <a:rPr lang="en-IN" sz="6600">
                <a:solidFill>
                  <a:schemeClr val="bg1"/>
                </a:solidFill>
              </a:rPr>
              <a:t>THANK YOU</a:t>
            </a:r>
          </a:p>
        </p:txBody>
      </p:sp>
    </p:spTree>
    <p:extLst>
      <p:ext uri="{BB962C8B-B14F-4D97-AF65-F5344CB8AC3E}">
        <p14:creationId xmlns:p14="http://schemas.microsoft.com/office/powerpoint/2010/main" val="333263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321A-7350-D69B-00C0-9ED37A3198D6}"/>
              </a:ext>
            </a:extLst>
          </p:cNvPr>
          <p:cNvSpPr>
            <a:spLocks noGrp="1"/>
          </p:cNvSpPr>
          <p:nvPr>
            <p:ph type="title"/>
          </p:nvPr>
        </p:nvSpPr>
        <p:spPr>
          <a:xfrm>
            <a:off x="647700" y="284176"/>
            <a:ext cx="10339299" cy="1508760"/>
          </a:xfrm>
        </p:spPr>
        <p:txBody>
          <a:bodyPr/>
          <a:lstStyle/>
          <a:p>
            <a:r>
              <a:rPr lang="en-US" dirty="0">
                <a:solidFill>
                  <a:schemeClr val="bg1"/>
                </a:solidFill>
              </a:rPr>
              <a:t>ABSTRACT</a:t>
            </a:r>
            <a:endParaRPr lang="en-IN" dirty="0">
              <a:solidFill>
                <a:schemeClr val="bg1"/>
              </a:solidFill>
            </a:endParaRPr>
          </a:p>
        </p:txBody>
      </p:sp>
      <p:sp>
        <p:nvSpPr>
          <p:cNvPr id="3" name="Content Placeholder 2">
            <a:extLst>
              <a:ext uri="{FF2B5EF4-FFF2-40B4-BE49-F238E27FC236}">
                <a16:creationId xmlns:a16="http://schemas.microsoft.com/office/drawing/2014/main" id="{ADCC49A6-5305-40F1-F6E2-3FE7D29ED802}"/>
              </a:ext>
            </a:extLst>
          </p:cNvPr>
          <p:cNvSpPr>
            <a:spLocks noGrp="1"/>
          </p:cNvSpPr>
          <p:nvPr>
            <p:ph idx="1"/>
          </p:nvPr>
        </p:nvSpPr>
        <p:spPr>
          <a:xfrm>
            <a:off x="647700" y="1638300"/>
            <a:ext cx="10339299" cy="4579620"/>
          </a:xfrm>
        </p:spPr>
        <p:txBody>
          <a:bodyPr/>
          <a:lstStyle/>
          <a:p>
            <a:pPr algn="just">
              <a:spcBef>
                <a:spcPts val="363"/>
              </a:spcBef>
              <a:spcAft>
                <a:spcPct val="0"/>
              </a:spcAft>
              <a:buClr>
                <a:srgbClr val="000000"/>
              </a:buClr>
              <a:buFont typeface="Wingdings" panose="05000000000000000000" pitchFamily="2" charset="2"/>
              <a:buChar char="Ø"/>
            </a:pPr>
            <a:r>
              <a:rPr lang="en-US" altLang="en-US" sz="2200" dirty="0">
                <a:solidFill>
                  <a:schemeClr val="bg1"/>
                </a:solidFill>
                <a:latin typeface="Times New Roman" panose="02020603050405020304" pitchFamily="18" charset="0"/>
                <a:cs typeface="Times New Roman" panose="02020603050405020304" pitchFamily="18" charset="0"/>
              </a:rPr>
              <a:t>To detect and classify malware, an anti-virus program is based on two commonly used techniques which are signature-based and behavior-based detection. </a:t>
            </a:r>
          </a:p>
          <a:p>
            <a:pPr algn="just">
              <a:spcBef>
                <a:spcPts val="363"/>
              </a:spcBef>
              <a:spcAft>
                <a:spcPct val="0"/>
              </a:spcAft>
              <a:buClr>
                <a:srgbClr val="000000"/>
              </a:buClr>
              <a:buFont typeface="Wingdings" panose="05000000000000000000" pitchFamily="2" charset="2"/>
              <a:buChar char="Ø"/>
            </a:pPr>
            <a:r>
              <a:rPr lang="en-US" altLang="en-US" sz="2200" dirty="0">
                <a:solidFill>
                  <a:schemeClr val="bg1"/>
                </a:solidFill>
                <a:latin typeface="Times New Roman" panose="02020603050405020304" pitchFamily="18" charset="0"/>
                <a:cs typeface="Times New Roman" panose="02020603050405020304" pitchFamily="18" charset="0"/>
              </a:rPr>
              <a:t>The signatures of the malware are usually obtained from known malware by doing static analysis (without execution of the malware).</a:t>
            </a:r>
          </a:p>
          <a:p>
            <a:pPr algn="just">
              <a:spcBef>
                <a:spcPts val="363"/>
              </a:spcBef>
              <a:spcAft>
                <a:spcPct val="0"/>
              </a:spcAft>
              <a:buClr>
                <a:srgbClr val="000000"/>
              </a:buClr>
              <a:buFont typeface="Wingdings" panose="05000000000000000000" pitchFamily="2" charset="2"/>
              <a:buChar char="Ø"/>
            </a:pPr>
            <a:r>
              <a:rPr lang="en-US" altLang="en-US" sz="2200" dirty="0">
                <a:solidFill>
                  <a:schemeClr val="bg1"/>
                </a:solidFill>
                <a:latin typeface="Times New Roman" panose="02020603050405020304" pitchFamily="18" charset="0"/>
                <a:cs typeface="Times New Roman" panose="02020603050405020304" pitchFamily="18" charset="0"/>
              </a:rPr>
              <a:t>Nowadays, there are countless types of malware attempting to damage companies’ information systems. </a:t>
            </a:r>
          </a:p>
          <a:p>
            <a:pPr algn="just">
              <a:spcBef>
                <a:spcPts val="363"/>
              </a:spcBef>
              <a:spcAft>
                <a:spcPct val="0"/>
              </a:spcAft>
              <a:buClr>
                <a:srgbClr val="000000"/>
              </a:buClr>
              <a:buFont typeface="Wingdings" panose="05000000000000000000" pitchFamily="2" charset="2"/>
              <a:buChar char="Ø"/>
            </a:pPr>
            <a:r>
              <a:rPr lang="en-US" altLang="en-US" sz="2200" dirty="0">
                <a:solidFill>
                  <a:schemeClr val="bg1"/>
                </a:solidFill>
                <a:latin typeface="Times New Roman" panose="02020603050405020304" pitchFamily="18" charset="0"/>
                <a:cs typeface="Times New Roman" panose="02020603050405020304" pitchFamily="18" charset="0"/>
              </a:rPr>
              <a:t>Thus, it is essential to detect and prevent them to avoid any risk. Malware classification is a widely used task that, as probably know, can be accomplished by machine learning models quite efficiently.</a:t>
            </a:r>
          </a:p>
          <a:p>
            <a:pPr algn="just">
              <a:spcBef>
                <a:spcPts val="363"/>
              </a:spcBef>
              <a:spcAft>
                <a:spcPct val="0"/>
              </a:spcAft>
              <a:buClr>
                <a:srgbClr val="000000"/>
              </a:buClr>
              <a:buFont typeface="Wingdings" panose="05000000000000000000" pitchFamily="2" charset="2"/>
              <a:buChar char="Ø"/>
            </a:pPr>
            <a:r>
              <a:rPr lang="en-US" altLang="en-US" sz="2200" dirty="0">
                <a:solidFill>
                  <a:schemeClr val="bg1"/>
                </a:solidFill>
                <a:latin typeface="Times New Roman" panose="02020603050405020304" pitchFamily="18" charset="0"/>
                <a:cs typeface="Times New Roman" panose="02020603050405020304" pitchFamily="18" charset="0"/>
              </a:rPr>
              <a:t>Project focus on an interesting malware types classification method based on </a:t>
            </a:r>
            <a:r>
              <a:rPr lang="en-US" altLang="en-US" dirty="0">
                <a:solidFill>
                  <a:schemeClr val="bg1"/>
                </a:solidFill>
                <a:latin typeface="Times New Roman" panose="02020603050405020304" pitchFamily="18" charset="0"/>
                <a:cs typeface="Times New Roman" panose="02020603050405020304" pitchFamily="18" charset="0"/>
              </a:rPr>
              <a:t>transfer learning named as </a:t>
            </a:r>
            <a:r>
              <a:rPr lang="en-US" altLang="en-US" dirty="0" err="1">
                <a:solidFill>
                  <a:schemeClr val="bg1"/>
                </a:solidFill>
                <a:latin typeface="Times New Roman" panose="02020603050405020304" pitchFamily="18" charset="0"/>
                <a:cs typeface="Times New Roman" panose="02020603050405020304" pitchFamily="18" charset="0"/>
              </a:rPr>
              <a:t>DenseNet</a:t>
            </a:r>
            <a:r>
              <a:rPr lang="en-US" altLang="en-US" dirty="0">
                <a:solidFill>
                  <a:schemeClr val="bg1"/>
                </a:solidFill>
                <a:latin typeface="Times New Roman" panose="02020603050405020304" pitchFamily="18" charset="0"/>
                <a:cs typeface="Times New Roman" panose="02020603050405020304" pitchFamily="18" charset="0"/>
              </a:rPr>
              <a:t> Model</a:t>
            </a:r>
            <a:endParaRPr lang="en-US" altLang="en-US" sz="2200" dirty="0">
              <a:solidFill>
                <a:schemeClr val="bg1"/>
              </a:solidFill>
              <a:latin typeface="Times New Roman" panose="02020603050405020304" pitchFamily="18" charset="0"/>
              <a:cs typeface="Times New Roman" panose="02020603050405020304" pitchFamily="18" charset="0"/>
            </a:endParaRPr>
          </a:p>
          <a:p>
            <a:pPr algn="just">
              <a:spcBef>
                <a:spcPts val="363"/>
              </a:spcBef>
              <a:spcAft>
                <a:spcPct val="0"/>
              </a:spcAft>
              <a:buClr>
                <a:srgbClr val="000000"/>
              </a:buClr>
            </a:pPr>
            <a:endParaRPr lang="en-US" altLang="en-US" sz="2200" dirty="0">
              <a:solidFill>
                <a:srgbClr val="242424"/>
              </a:solidFill>
              <a:latin typeface="Times New Roman" panose="02020603050405020304" pitchFamily="18" charset="0"/>
              <a:cs typeface="Times New Roman" panose="02020603050405020304" pitchFamily="18" charset="0"/>
            </a:endParaRPr>
          </a:p>
          <a:p>
            <a:pPr algn="just" eaLnBrk="1" hangingPunct="1">
              <a:spcBef>
                <a:spcPts val="363"/>
              </a:spcBef>
              <a:spcAft>
                <a:spcPct val="0"/>
              </a:spcAft>
              <a:buClr>
                <a:srgbClr val="000000"/>
              </a:buClr>
            </a:pPr>
            <a:endParaRPr lang="en-US" altLang="en-US" sz="2200"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1656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06112-E52F-C498-5561-46CCAAE5DFB2}"/>
              </a:ext>
            </a:extLst>
          </p:cNvPr>
          <p:cNvSpPr>
            <a:spLocks noGrp="1"/>
          </p:cNvSpPr>
          <p:nvPr>
            <p:ph type="title"/>
          </p:nvPr>
        </p:nvSpPr>
        <p:spPr/>
        <p:txBody>
          <a:bodyPr/>
          <a:lstStyle/>
          <a:p>
            <a:r>
              <a:rPr lang="en-US" dirty="0">
                <a:solidFill>
                  <a:schemeClr val="bg1"/>
                </a:solidFill>
              </a:rPr>
              <a:t>OBJECTIVE</a:t>
            </a:r>
            <a:endParaRPr lang="en-IN" dirty="0">
              <a:solidFill>
                <a:schemeClr val="bg1"/>
              </a:solidFill>
            </a:endParaRPr>
          </a:p>
        </p:txBody>
      </p:sp>
      <p:sp>
        <p:nvSpPr>
          <p:cNvPr id="3" name="Content Placeholder 2">
            <a:extLst>
              <a:ext uri="{FF2B5EF4-FFF2-40B4-BE49-F238E27FC236}">
                <a16:creationId xmlns:a16="http://schemas.microsoft.com/office/drawing/2014/main" id="{BF68F2F7-B93C-A481-3072-ACDF99C43215}"/>
              </a:ext>
            </a:extLst>
          </p:cNvPr>
          <p:cNvSpPr>
            <a:spLocks noGrp="1"/>
          </p:cNvSpPr>
          <p:nvPr>
            <p:ph idx="1"/>
          </p:nvPr>
        </p:nvSpPr>
        <p:spPr>
          <a:xfrm>
            <a:off x="1202918" y="2011680"/>
            <a:ext cx="10491241" cy="4206240"/>
          </a:xfrm>
          <a:noFill/>
        </p:spPr>
        <p:txBody>
          <a:bodyPr>
            <a:normAutofit/>
          </a:bodyPr>
          <a:lstStyle/>
          <a:p>
            <a:pPr algn="just">
              <a:lnSpc>
                <a:spcPct val="150000"/>
              </a:lnSpc>
              <a:buClrTx/>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The main objective is to classify the malware images using deep learning algorithm</a:t>
            </a:r>
          </a:p>
          <a:p>
            <a:pPr algn="just">
              <a:lnSpc>
                <a:spcPct val="150000"/>
              </a:lnSpc>
              <a:buClr>
                <a:schemeClr val="bg1"/>
              </a:buClr>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It includes the </a:t>
            </a:r>
            <a:r>
              <a:rPr lang="en-US" sz="2800" dirty="0" err="1">
                <a:solidFill>
                  <a:schemeClr val="bg1"/>
                </a:solidFill>
                <a:latin typeface="Times New Roman" panose="02020603050405020304" pitchFamily="18" charset="0"/>
                <a:cs typeface="Times New Roman" panose="02020603050405020304" pitchFamily="18" charset="0"/>
              </a:rPr>
              <a:t>DenseNet</a:t>
            </a:r>
            <a:r>
              <a:rPr lang="en-US" sz="2800" dirty="0">
                <a:solidFill>
                  <a:schemeClr val="bg1"/>
                </a:solidFill>
                <a:latin typeface="Times New Roman" panose="02020603050405020304" pitchFamily="18" charset="0"/>
                <a:cs typeface="Times New Roman" panose="02020603050405020304" pitchFamily="18" charset="0"/>
              </a:rPr>
              <a:t> model to improve the accuracy in multiple malware classification</a:t>
            </a:r>
          </a:p>
          <a:p>
            <a:pPr algn="just">
              <a:lnSpc>
                <a:spcPct val="150000"/>
              </a:lnSpc>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20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32C4-69B4-3E1B-0A93-1E1A17B34C39}"/>
              </a:ext>
            </a:extLst>
          </p:cNvPr>
          <p:cNvSpPr>
            <a:spLocks noGrp="1"/>
          </p:cNvSpPr>
          <p:nvPr>
            <p:ph type="title"/>
          </p:nvPr>
        </p:nvSpPr>
        <p:spPr/>
        <p:txBody>
          <a:bodyPr/>
          <a:lstStyle/>
          <a:p>
            <a:r>
              <a:rPr lang="en-US" dirty="0">
                <a:solidFill>
                  <a:schemeClr val="bg1"/>
                </a:solidFill>
              </a:rPr>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156C3F52-3503-0571-61C6-7FFFE6620838}"/>
              </a:ext>
            </a:extLst>
          </p:cNvPr>
          <p:cNvSpPr>
            <a:spLocks noGrp="1"/>
          </p:cNvSpPr>
          <p:nvPr>
            <p:ph idx="1"/>
          </p:nvPr>
        </p:nvSpPr>
        <p:spPr>
          <a:xfrm>
            <a:off x="447040" y="2011680"/>
            <a:ext cx="11348719" cy="4206240"/>
          </a:xfrm>
        </p:spPr>
        <p:txBody>
          <a:bodyPr>
            <a:normAutofit/>
          </a:bodyPr>
          <a:lstStyle/>
          <a:p>
            <a:pPr algn="just">
              <a:lnSpc>
                <a:spcPct val="150000"/>
              </a:lnSpc>
              <a:buClr>
                <a:schemeClr val="bg1"/>
              </a:buClr>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Malware, short for malicious software, poses a significant threat to computer systems, networks, and digital assets worldwide. </a:t>
            </a:r>
          </a:p>
          <a:p>
            <a:pPr algn="just">
              <a:lnSpc>
                <a:spcPct val="150000"/>
              </a:lnSpc>
              <a:buClr>
                <a:schemeClr val="bg1"/>
              </a:buClr>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As cyber threats continue to evolve in sophistication and diversity, detecting and analyzing malware becomes increasingly challenging. Traditional signature-based detection methods often struggle to keep pace with the rapid proliferation of new malware variants. </a:t>
            </a:r>
          </a:p>
          <a:p>
            <a:pPr algn="just">
              <a:lnSpc>
                <a:spcPct val="150000"/>
              </a:lnSpc>
              <a:buClr>
                <a:schemeClr val="bg1"/>
              </a:buClr>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In response, cybersecurity professionals turn to advanced techniques, including machine learning and deep learning, to enhance their capabilities in identifying and mitigating malware threats.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79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8AEE-58CD-5718-C798-C76590984D88}"/>
              </a:ext>
            </a:extLst>
          </p:cNvPr>
          <p:cNvSpPr>
            <a:spLocks noGrp="1"/>
          </p:cNvSpPr>
          <p:nvPr>
            <p:ph type="title"/>
          </p:nvPr>
        </p:nvSpPr>
        <p:spPr/>
        <p:txBody>
          <a:bodyPr/>
          <a:lstStyle/>
          <a:p>
            <a:r>
              <a:rPr lang="en-US" dirty="0">
                <a:solidFill>
                  <a:schemeClr val="bg1"/>
                </a:solidFill>
              </a:rPr>
              <a:t>Problem statement</a:t>
            </a:r>
            <a:endParaRPr lang="en-IN" dirty="0">
              <a:solidFill>
                <a:schemeClr val="bg1"/>
              </a:solidFill>
            </a:endParaRPr>
          </a:p>
        </p:txBody>
      </p:sp>
      <p:sp>
        <p:nvSpPr>
          <p:cNvPr id="3" name="Content Placeholder 2">
            <a:extLst>
              <a:ext uri="{FF2B5EF4-FFF2-40B4-BE49-F238E27FC236}">
                <a16:creationId xmlns:a16="http://schemas.microsoft.com/office/drawing/2014/main" id="{517D96FC-BE6D-83B4-A089-1774A3E24686}"/>
              </a:ext>
            </a:extLst>
          </p:cNvPr>
          <p:cNvSpPr>
            <a:spLocks noGrp="1"/>
          </p:cNvSpPr>
          <p:nvPr>
            <p:ph idx="1"/>
          </p:nvPr>
        </p:nvSpPr>
        <p:spPr>
          <a:xfrm>
            <a:off x="638175" y="2011680"/>
            <a:ext cx="11125199" cy="4206240"/>
          </a:xfrm>
        </p:spPr>
        <p:txBody>
          <a:bodyPr>
            <a:normAutofit fontScale="92500"/>
          </a:bodyPr>
          <a:lstStyle/>
          <a:p>
            <a:pPr marL="502920" indent="-342900" algn="just" eaLnBrk="1" hangingPunct="1">
              <a:lnSpc>
                <a:spcPct val="110000"/>
              </a:lnSpc>
              <a:spcBef>
                <a:spcPts val="800"/>
              </a:spcBef>
              <a:spcAft>
                <a:spcPct val="0"/>
              </a:spcAft>
              <a:buClr>
                <a:srgbClr val="000000"/>
              </a:buClr>
              <a:buSzPts val="1400"/>
              <a:buFont typeface="Wingdings" panose="05000000000000000000" pitchFamily="2" charset="2"/>
              <a:buChar char="Ø"/>
              <a:defRPr/>
            </a:pPr>
            <a:r>
              <a:rPr lang="en-US" sz="2400" dirty="0">
                <a:solidFill>
                  <a:schemeClr val="bg1"/>
                </a:solidFill>
                <a:latin typeface="Times New Roman" panose="02020603050405020304" pitchFamily="18" charset="0"/>
                <a:cs typeface="Times New Roman" panose="02020603050405020304" pitchFamily="18" charset="0"/>
              </a:rPr>
              <a:t>Malicious programs intended to cause harm and damages are referred to as malware. As they have multiple types, among which some being more harmful, some less and some not harmful at all. </a:t>
            </a:r>
          </a:p>
          <a:p>
            <a:pPr marL="502920" indent="-342900" algn="just" eaLnBrk="1" hangingPunct="1">
              <a:lnSpc>
                <a:spcPct val="110000"/>
              </a:lnSpc>
              <a:spcBef>
                <a:spcPts val="800"/>
              </a:spcBef>
              <a:spcAft>
                <a:spcPct val="0"/>
              </a:spcAft>
              <a:buClr>
                <a:srgbClr val="000000"/>
              </a:buClr>
              <a:buSzPts val="1400"/>
              <a:buFont typeface="Wingdings" panose="05000000000000000000" pitchFamily="2" charset="2"/>
              <a:buChar char="Ø"/>
              <a:defRPr/>
            </a:pPr>
            <a:r>
              <a:rPr lang="en-US" sz="2400" dirty="0">
                <a:solidFill>
                  <a:schemeClr val="bg1"/>
                </a:solidFill>
                <a:latin typeface="Times New Roman" panose="02020603050405020304" pitchFamily="18" charset="0"/>
                <a:cs typeface="Times New Roman" panose="02020603050405020304" pitchFamily="18" charset="0"/>
              </a:rPr>
              <a:t>The need of malware classification can be easily understood from the fact that malwares have such broad categories and are difficult to simply identify their classes from one another. </a:t>
            </a:r>
          </a:p>
          <a:p>
            <a:pPr marL="502920" indent="-342900" algn="just" eaLnBrk="1" hangingPunct="1">
              <a:lnSpc>
                <a:spcPct val="110000"/>
              </a:lnSpc>
              <a:spcBef>
                <a:spcPts val="800"/>
              </a:spcBef>
              <a:spcAft>
                <a:spcPct val="0"/>
              </a:spcAft>
              <a:buClr>
                <a:srgbClr val="000000"/>
              </a:buClr>
              <a:buSzPts val="1400"/>
              <a:buFont typeface="Wingdings" panose="05000000000000000000" pitchFamily="2" charset="2"/>
              <a:buChar char="Ø"/>
              <a:defRPr/>
            </a:pPr>
            <a:r>
              <a:rPr lang="en-US" sz="2400" dirty="0">
                <a:solidFill>
                  <a:schemeClr val="bg1"/>
                </a:solidFill>
                <a:latin typeface="Times New Roman" panose="02020603050405020304" pitchFamily="18" charset="0"/>
                <a:cs typeface="Times New Roman" panose="02020603050405020304" pitchFamily="18" charset="0"/>
              </a:rPr>
              <a:t>Different scholars have proposed different new techniques, some have done using the pre-existing methods for classification. Mainly shallow machine learning techniques have been used for classifying malware samples.</a:t>
            </a:r>
          </a:p>
          <a:p>
            <a:pPr marL="502920" indent="-342900" algn="just" eaLnBrk="1" hangingPunct="1">
              <a:lnSpc>
                <a:spcPct val="110000"/>
              </a:lnSpc>
              <a:spcBef>
                <a:spcPts val="800"/>
              </a:spcBef>
              <a:spcAft>
                <a:spcPct val="0"/>
              </a:spcAft>
              <a:buClr>
                <a:srgbClr val="000000"/>
              </a:buClr>
              <a:buSzPts val="1400"/>
              <a:buFont typeface="Wingdings" panose="05000000000000000000" pitchFamily="2" charset="2"/>
              <a:buChar char="Ø"/>
              <a:defRPr/>
            </a:pPr>
            <a:r>
              <a:rPr lang="en-US" altLang="en-US" sz="2400" dirty="0">
                <a:solidFill>
                  <a:schemeClr val="bg1"/>
                </a:solidFill>
                <a:latin typeface="Times New Roman" panose="02020603050405020304" pitchFamily="18" charset="0"/>
                <a:cs typeface="Times New Roman" panose="02020603050405020304" pitchFamily="18" charset="0"/>
              </a:rPr>
              <a:t>So develop the framework to classify the multiple malware images using </a:t>
            </a:r>
            <a:r>
              <a:rPr lang="en-US" altLang="en-US" sz="2400" dirty="0" err="1">
                <a:solidFill>
                  <a:schemeClr val="bg1"/>
                </a:solidFill>
                <a:latin typeface="Times New Roman" panose="02020603050405020304" pitchFamily="18" charset="0"/>
                <a:cs typeface="Times New Roman" panose="02020603050405020304" pitchFamily="18" charset="0"/>
              </a:rPr>
              <a:t>DenseNet</a:t>
            </a:r>
            <a:r>
              <a:rPr lang="en-US" altLang="en-US" sz="2400" dirty="0">
                <a:solidFill>
                  <a:schemeClr val="bg1"/>
                </a:solidFill>
                <a:latin typeface="Times New Roman" panose="02020603050405020304" pitchFamily="18" charset="0"/>
                <a:cs typeface="Times New Roman" panose="02020603050405020304" pitchFamily="18" charset="0"/>
              </a:rPr>
              <a:t> framework</a:t>
            </a:r>
          </a:p>
          <a:p>
            <a:pPr>
              <a:lnSpc>
                <a:spcPct val="110000"/>
              </a:lnSpc>
            </a:pPr>
            <a:endParaRPr lang="en-IN" sz="2400" dirty="0">
              <a:solidFill>
                <a:schemeClr val="bg1"/>
              </a:solidFill>
            </a:endParaRPr>
          </a:p>
        </p:txBody>
      </p:sp>
    </p:spTree>
    <p:extLst>
      <p:ext uri="{BB962C8B-B14F-4D97-AF65-F5344CB8AC3E}">
        <p14:creationId xmlns:p14="http://schemas.microsoft.com/office/powerpoint/2010/main" val="178335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5A9B-7FC2-67DD-DED3-A750B90C1179}"/>
              </a:ext>
            </a:extLst>
          </p:cNvPr>
          <p:cNvSpPr>
            <a:spLocks noGrp="1"/>
          </p:cNvSpPr>
          <p:nvPr>
            <p:ph type="title"/>
          </p:nvPr>
        </p:nvSpPr>
        <p:spPr/>
        <p:txBody>
          <a:bodyPr/>
          <a:lstStyle/>
          <a:p>
            <a:r>
              <a:rPr lang="en-US" dirty="0">
                <a:solidFill>
                  <a:schemeClr val="bg1"/>
                </a:solidFill>
              </a:rPr>
              <a:t>EXISTNG SYSTEM</a:t>
            </a:r>
            <a:endParaRPr lang="en-IN" dirty="0">
              <a:solidFill>
                <a:schemeClr val="bg1"/>
              </a:solidFill>
            </a:endParaRPr>
          </a:p>
        </p:txBody>
      </p:sp>
      <p:sp>
        <p:nvSpPr>
          <p:cNvPr id="3" name="Content Placeholder 2">
            <a:extLst>
              <a:ext uri="{FF2B5EF4-FFF2-40B4-BE49-F238E27FC236}">
                <a16:creationId xmlns:a16="http://schemas.microsoft.com/office/drawing/2014/main" id="{B2636417-B5B6-C6BE-DA73-0B5303144130}"/>
              </a:ext>
            </a:extLst>
          </p:cNvPr>
          <p:cNvSpPr>
            <a:spLocks noGrp="1"/>
          </p:cNvSpPr>
          <p:nvPr>
            <p:ph idx="1"/>
          </p:nvPr>
        </p:nvSpPr>
        <p:spPr>
          <a:xfrm>
            <a:off x="1202918" y="2011680"/>
            <a:ext cx="10665231" cy="4206240"/>
          </a:xfrm>
        </p:spPr>
        <p:txBody>
          <a:bodyPr>
            <a:normAutofit fontScale="92500" lnSpcReduction="20000"/>
          </a:bodyPr>
          <a:lstStyle/>
          <a:p>
            <a:pPr algn="just" fontAlgn="t">
              <a:lnSpc>
                <a:spcPct val="170000"/>
              </a:lnSpc>
              <a:spcBef>
                <a:spcPts val="0"/>
              </a:spcBef>
              <a:spcAft>
                <a:spcPts val="0"/>
              </a:spcAft>
              <a:buClr>
                <a:schemeClr val="bg1"/>
              </a:buClr>
              <a:buFont typeface="Wingdings" panose="05000000000000000000" pitchFamily="2" charset="2"/>
              <a:buChar char="Ø"/>
            </a:pPr>
            <a:r>
              <a:rPr lang="en-US" sz="3200" b="0" i="1" u="none" strike="noStrike" dirty="0">
                <a:solidFill>
                  <a:srgbClr val="000000"/>
                </a:solidFill>
                <a:effectLst/>
                <a:latin typeface="Times New Roman" panose="02020603050405020304" pitchFamily="18" charset="0"/>
                <a:cs typeface="Times New Roman" panose="02020603050405020304" pitchFamily="18" charset="0"/>
              </a:rPr>
              <a:t>k</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-Nearest neighbor algorithm : Search the malwares in datasets</a:t>
            </a:r>
            <a:endParaRPr lang="en-IN" sz="3200" b="0" i="0" u="none" strike="noStrike" dirty="0">
              <a:effectLst/>
              <a:latin typeface="Times New Roman" panose="02020603050405020304" pitchFamily="18" charset="0"/>
              <a:cs typeface="Times New Roman" panose="02020603050405020304" pitchFamily="18" charset="0"/>
            </a:endParaRPr>
          </a:p>
          <a:p>
            <a:pPr marR="0" algn="just" rtl="0" fontAlgn="t">
              <a:lnSpc>
                <a:spcPct val="170000"/>
              </a:lnSpc>
              <a:spcBef>
                <a:spcPts val="0"/>
              </a:spcBef>
              <a:spcAft>
                <a:spcPts val="0"/>
              </a:spcAft>
              <a:buClr>
                <a:schemeClr val="bg1"/>
              </a:buClr>
              <a:buFont typeface="Wingdings" panose="05000000000000000000" pitchFamily="2" charset="2"/>
              <a:buChar char="Ø"/>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Support vector machine algorithm: Classify the binary images </a:t>
            </a:r>
            <a:endParaRPr lang="en-IN" sz="3200" b="0" i="0" u="none" strike="noStrike" dirty="0">
              <a:effectLst/>
              <a:latin typeface="Times New Roman" panose="02020603050405020304" pitchFamily="18" charset="0"/>
              <a:cs typeface="Times New Roman" panose="02020603050405020304" pitchFamily="18" charset="0"/>
            </a:endParaRPr>
          </a:p>
          <a:p>
            <a:pPr marR="0" algn="just" rtl="0" fontAlgn="t">
              <a:lnSpc>
                <a:spcPct val="170000"/>
              </a:lnSpc>
              <a:spcBef>
                <a:spcPts val="0"/>
              </a:spcBef>
              <a:spcAft>
                <a:spcPts val="0"/>
              </a:spcAft>
              <a:buClr>
                <a:schemeClr val="bg1"/>
              </a:buClr>
              <a:buFont typeface="Wingdings" panose="05000000000000000000" pitchFamily="2" charset="2"/>
              <a:buChar char="Ø"/>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Manual testing: Check the binary files in system with manual automation</a:t>
            </a:r>
          </a:p>
          <a:p>
            <a:pPr marR="0" algn="just" rtl="0" fontAlgn="t">
              <a:lnSpc>
                <a:spcPct val="170000"/>
              </a:lnSpc>
              <a:spcBef>
                <a:spcPts val="0"/>
              </a:spcBef>
              <a:spcAft>
                <a:spcPts val="0"/>
              </a:spcAft>
              <a:buClr>
                <a:schemeClr val="bg1"/>
              </a:buClr>
              <a:buFont typeface="Wingdings" panose="05000000000000000000" pitchFamily="2" charset="2"/>
              <a:buChar char="Ø"/>
            </a:pPr>
            <a:r>
              <a:rPr lang="en-US" sz="3200" dirty="0">
                <a:solidFill>
                  <a:srgbClr val="000000"/>
                </a:solidFill>
                <a:latin typeface="Times New Roman" panose="02020603050405020304" pitchFamily="18" charset="0"/>
                <a:cs typeface="Times New Roman" panose="02020603050405020304" pitchFamily="18" charset="0"/>
              </a:rPr>
              <a:t>Convolutional neural network: Malware types classification and model build for trained images</a:t>
            </a:r>
            <a:endParaRPr lang="en-IN" sz="3200" b="0" i="0" u="none" strike="noStrike" dirty="0">
              <a:effectLst/>
              <a:latin typeface="Times New Roman" panose="02020603050405020304" pitchFamily="18" charset="0"/>
              <a:cs typeface="Times New Roman" panose="02020603050405020304" pitchFamily="18" charset="0"/>
            </a:endParaRPr>
          </a:p>
          <a:p>
            <a:pPr algn="just">
              <a:lnSpc>
                <a:spcPct val="17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9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15B2-99C9-8CE0-6AB5-65A3FC37C4F1}"/>
              </a:ext>
            </a:extLst>
          </p:cNvPr>
          <p:cNvSpPr>
            <a:spLocks noGrp="1"/>
          </p:cNvSpPr>
          <p:nvPr>
            <p:ph type="title"/>
          </p:nvPr>
        </p:nvSpPr>
        <p:spPr/>
        <p:txBody>
          <a:bodyPr/>
          <a:lstStyle/>
          <a:p>
            <a:r>
              <a:rPr lang="en-US" dirty="0">
                <a:solidFill>
                  <a:schemeClr val="bg1"/>
                </a:solidFill>
              </a:rPr>
              <a:t>Proposed system</a:t>
            </a:r>
            <a:endParaRPr lang="en-IN" dirty="0">
              <a:solidFill>
                <a:schemeClr val="bg1"/>
              </a:solidFill>
            </a:endParaRPr>
          </a:p>
        </p:txBody>
      </p:sp>
      <p:sp>
        <p:nvSpPr>
          <p:cNvPr id="3" name="Content Placeholder 2">
            <a:extLst>
              <a:ext uri="{FF2B5EF4-FFF2-40B4-BE49-F238E27FC236}">
                <a16:creationId xmlns:a16="http://schemas.microsoft.com/office/drawing/2014/main" id="{AA3B42FF-A23D-8211-294D-5D05EBE83A8D}"/>
              </a:ext>
            </a:extLst>
          </p:cNvPr>
          <p:cNvSpPr>
            <a:spLocks noGrp="1"/>
          </p:cNvSpPr>
          <p:nvPr>
            <p:ph idx="1"/>
          </p:nvPr>
        </p:nvSpPr>
        <p:spPr>
          <a:xfrm>
            <a:off x="888593" y="1535430"/>
            <a:ext cx="10893831" cy="4751070"/>
          </a:xfrm>
        </p:spPr>
        <p:txBody>
          <a:bodyPr>
            <a:normAutofit fontScale="92500" lnSpcReduction="10000"/>
          </a:bodyPr>
          <a:lstStyle/>
          <a:p>
            <a:pPr marL="502920" indent="-342900" algn="just" eaLnBrk="1" hangingPunct="1">
              <a:lnSpc>
                <a:spcPct val="150000"/>
              </a:lnSpc>
              <a:spcBef>
                <a:spcPts val="800"/>
              </a:spcBef>
              <a:spcAft>
                <a:spcPct val="0"/>
              </a:spcAft>
              <a:buClr>
                <a:srgbClr val="000000"/>
              </a:buClr>
              <a:buSzPts val="1400"/>
              <a:buFont typeface="Wingdings" panose="05000000000000000000" pitchFamily="2" charset="2"/>
              <a:buChar char="Ø"/>
              <a:defRPr/>
            </a:pPr>
            <a:r>
              <a:rPr lang="en-US" sz="2400" dirty="0">
                <a:solidFill>
                  <a:schemeClr val="bg1"/>
                </a:solidFill>
                <a:latin typeface="Times New Roman" panose="02020603050405020304" pitchFamily="18" charset="0"/>
                <a:cs typeface="Times New Roman" panose="02020603050405020304" pitchFamily="18" charset="0"/>
              </a:rPr>
              <a:t>Malicious programs intended to cause harm and damages are referred to as malware. As they have multiple types, among which some being more harmful, some less and some not harmful at all. </a:t>
            </a:r>
          </a:p>
          <a:p>
            <a:pPr marL="502920" indent="-342900" algn="just" eaLnBrk="1" hangingPunct="1">
              <a:lnSpc>
                <a:spcPct val="150000"/>
              </a:lnSpc>
              <a:spcBef>
                <a:spcPts val="800"/>
              </a:spcBef>
              <a:spcAft>
                <a:spcPct val="0"/>
              </a:spcAft>
              <a:buClr>
                <a:srgbClr val="000000"/>
              </a:buClr>
              <a:buSzPts val="1400"/>
              <a:buFont typeface="Wingdings" panose="05000000000000000000" pitchFamily="2" charset="2"/>
              <a:buChar char="Ø"/>
              <a:defRPr/>
            </a:pPr>
            <a:r>
              <a:rPr lang="en-US" sz="2400" dirty="0">
                <a:solidFill>
                  <a:schemeClr val="bg1"/>
                </a:solidFill>
                <a:latin typeface="Times New Roman" panose="02020603050405020304" pitchFamily="18" charset="0"/>
                <a:cs typeface="Times New Roman" panose="02020603050405020304" pitchFamily="18" charset="0"/>
              </a:rPr>
              <a:t>The need of malware classification can be easily understood from the fact that malwares have such broad categories and are difficult to simply identify their classes from one another. </a:t>
            </a:r>
            <a:endParaRPr lang="en-IN" sz="2400" dirty="0">
              <a:solidFill>
                <a:schemeClr val="bg1"/>
              </a:solidFill>
              <a:latin typeface="Times New Roman" panose="02020603050405020304" pitchFamily="18" charset="0"/>
              <a:cs typeface="Times New Roman" panose="02020603050405020304" pitchFamily="18" charset="0"/>
            </a:endParaRPr>
          </a:p>
          <a:p>
            <a:pPr marL="502920" indent="-342900" algn="just" eaLnBrk="1" hangingPunct="1">
              <a:lnSpc>
                <a:spcPct val="150000"/>
              </a:lnSpc>
              <a:spcBef>
                <a:spcPts val="800"/>
              </a:spcBef>
              <a:spcAft>
                <a:spcPct val="0"/>
              </a:spcAft>
              <a:buClr>
                <a:srgbClr val="000000"/>
              </a:buClr>
              <a:buSzPts val="1400"/>
              <a:buFont typeface="Wingdings" panose="05000000000000000000" pitchFamily="2" charset="2"/>
              <a:buChar char="Ø"/>
              <a:defRPr/>
            </a:pPr>
            <a:r>
              <a:rPr lang="en-IN" sz="2400" dirty="0">
                <a:solidFill>
                  <a:schemeClr val="bg1"/>
                </a:solidFill>
                <a:latin typeface="Times New Roman" panose="02020603050405020304" pitchFamily="18" charset="0"/>
                <a:cs typeface="Times New Roman" panose="02020603050405020304" pitchFamily="18" charset="0"/>
              </a:rPr>
              <a:t>So in this project implement the algorithm named as transfer learning which includes </a:t>
            </a:r>
            <a:r>
              <a:rPr lang="en-IN" sz="2400" dirty="0" err="1">
                <a:solidFill>
                  <a:schemeClr val="bg1"/>
                </a:solidFill>
                <a:latin typeface="Times New Roman" panose="02020603050405020304" pitchFamily="18" charset="0"/>
                <a:cs typeface="Times New Roman" panose="02020603050405020304" pitchFamily="18" charset="0"/>
              </a:rPr>
              <a:t>DenseNet</a:t>
            </a:r>
            <a:r>
              <a:rPr lang="en-IN" sz="2400" dirty="0">
                <a:solidFill>
                  <a:schemeClr val="bg1"/>
                </a:solidFill>
                <a:latin typeface="Times New Roman" panose="02020603050405020304" pitchFamily="18" charset="0"/>
                <a:cs typeface="Times New Roman" panose="02020603050405020304" pitchFamily="18" charset="0"/>
              </a:rPr>
              <a:t> framework to classify the uploaded Malware images</a:t>
            </a:r>
          </a:p>
          <a:p>
            <a:pPr marL="502920" indent="-342900" algn="just" eaLnBrk="1" hangingPunct="1">
              <a:lnSpc>
                <a:spcPct val="150000"/>
              </a:lnSpc>
              <a:spcBef>
                <a:spcPts val="800"/>
              </a:spcBef>
              <a:spcAft>
                <a:spcPct val="0"/>
              </a:spcAft>
              <a:buClr>
                <a:srgbClr val="000000"/>
              </a:buClr>
              <a:buSzPts val="1400"/>
              <a:buFont typeface="Wingdings" panose="05000000000000000000" pitchFamily="2" charset="2"/>
              <a:buChar char="Ø"/>
              <a:defRPr/>
            </a:pPr>
            <a:r>
              <a:rPr lang="en-IN" sz="2400" dirty="0">
                <a:solidFill>
                  <a:schemeClr val="bg1"/>
                </a:solidFill>
                <a:latin typeface="Times New Roman" panose="02020603050405020304" pitchFamily="18" charset="0"/>
                <a:cs typeface="Times New Roman" panose="02020603050405020304" pitchFamily="18" charset="0"/>
              </a:rPr>
              <a:t>Provide the type of malwares data with improved accuracy rate</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7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5EE0F6E-DE52-873D-7338-F8F5FA8B4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EADFBA-3AC2-CC2F-84CA-80E0BC87F2C7}"/>
              </a:ext>
            </a:extLst>
          </p:cNvPr>
          <p:cNvSpPr>
            <a:spLocks noGrp="1"/>
          </p:cNvSpPr>
          <p:nvPr>
            <p:ph type="title"/>
          </p:nvPr>
        </p:nvSpPr>
        <p:spPr/>
        <p:txBody>
          <a:bodyPr/>
          <a:lstStyle/>
          <a:p>
            <a:r>
              <a:rPr lang="en-US" dirty="0">
                <a:solidFill>
                  <a:schemeClr val="bg1"/>
                </a:solidFill>
              </a:rPr>
              <a:t>advantages</a:t>
            </a:r>
            <a:endParaRPr lang="en-IN" dirty="0">
              <a:solidFill>
                <a:schemeClr val="bg1"/>
              </a:solidFill>
            </a:endParaRPr>
          </a:p>
        </p:txBody>
      </p:sp>
      <p:sp>
        <p:nvSpPr>
          <p:cNvPr id="3" name="Content Placeholder 2">
            <a:extLst>
              <a:ext uri="{FF2B5EF4-FFF2-40B4-BE49-F238E27FC236}">
                <a16:creationId xmlns:a16="http://schemas.microsoft.com/office/drawing/2014/main" id="{F016E08D-E462-1348-019D-CF8313906326}"/>
              </a:ext>
            </a:extLst>
          </p:cNvPr>
          <p:cNvSpPr>
            <a:spLocks noGrp="1"/>
          </p:cNvSpPr>
          <p:nvPr>
            <p:ph idx="1"/>
          </p:nvPr>
        </p:nvSpPr>
        <p:spPr/>
        <p:txBody>
          <a:bodyPr>
            <a:normAutofit/>
          </a:bodyPr>
          <a:lstStyle/>
          <a:p>
            <a:pPr marL="502920" indent="-342900" algn="just" eaLnBrk="1" hangingPunct="1">
              <a:lnSpc>
                <a:spcPct val="150000"/>
              </a:lnSpc>
              <a:spcBef>
                <a:spcPts val="800"/>
              </a:spcBef>
              <a:spcAft>
                <a:spcPct val="0"/>
              </a:spcAft>
              <a:buClr>
                <a:srgbClr val="000000"/>
              </a:buClr>
              <a:buSzPts val="1400"/>
              <a:buFont typeface="Wingdings" panose="05000000000000000000" pitchFamily="2" charset="2"/>
              <a:buChar char="Ø"/>
              <a:defRPr/>
            </a:pPr>
            <a:r>
              <a:rPr lang="en-US" sz="2400" dirty="0">
                <a:solidFill>
                  <a:schemeClr val="bg1"/>
                </a:solidFill>
                <a:latin typeface="Times New Roman" panose="02020603050405020304" pitchFamily="18" charset="0"/>
                <a:cs typeface="Times New Roman" panose="02020603050405020304" pitchFamily="18" charset="0"/>
              </a:rPr>
              <a:t>Improved accuracy rate</a:t>
            </a:r>
          </a:p>
          <a:p>
            <a:pPr marL="502920" indent="-342900" algn="just" eaLnBrk="1" hangingPunct="1">
              <a:lnSpc>
                <a:spcPct val="150000"/>
              </a:lnSpc>
              <a:spcBef>
                <a:spcPts val="800"/>
              </a:spcBef>
              <a:spcAft>
                <a:spcPct val="0"/>
              </a:spcAft>
              <a:buClr>
                <a:srgbClr val="000000"/>
              </a:buClr>
              <a:buSzPts val="1400"/>
              <a:buFont typeface="Wingdings" panose="05000000000000000000" pitchFamily="2" charset="2"/>
              <a:buChar char="Ø"/>
              <a:defRPr/>
            </a:pPr>
            <a:r>
              <a:rPr lang="en-US" sz="2400" dirty="0">
                <a:solidFill>
                  <a:schemeClr val="bg1"/>
                </a:solidFill>
                <a:latin typeface="Times New Roman" panose="02020603050405020304" pitchFamily="18" charset="0"/>
                <a:cs typeface="Times New Roman" panose="02020603050405020304" pitchFamily="18" charset="0"/>
              </a:rPr>
              <a:t>Multiple malwares are analyzed</a:t>
            </a:r>
          </a:p>
          <a:p>
            <a:pPr marL="502920" indent="-342900" algn="just" eaLnBrk="1" hangingPunct="1">
              <a:lnSpc>
                <a:spcPct val="150000"/>
              </a:lnSpc>
              <a:spcBef>
                <a:spcPts val="800"/>
              </a:spcBef>
              <a:spcAft>
                <a:spcPct val="0"/>
              </a:spcAft>
              <a:buClr>
                <a:srgbClr val="000000"/>
              </a:buClr>
              <a:buSzPts val="1400"/>
              <a:buFont typeface="Wingdings" panose="05000000000000000000" pitchFamily="2" charset="2"/>
              <a:buChar char="Ø"/>
              <a:defRPr/>
            </a:pPr>
            <a:r>
              <a:rPr lang="en-US" sz="2400" dirty="0">
                <a:solidFill>
                  <a:schemeClr val="bg1"/>
                </a:solidFill>
                <a:latin typeface="Times New Roman" panose="02020603050405020304" pitchFamily="18" charset="0"/>
                <a:cs typeface="Times New Roman" panose="02020603050405020304" pitchFamily="18" charset="0"/>
              </a:rPr>
              <a:t>Time and computational complexity can be reduced</a:t>
            </a:r>
          </a:p>
          <a:p>
            <a:pPr marL="342900" algn="just" eaLnBrk="1" hangingPunct="1">
              <a:lnSpc>
                <a:spcPct val="150000"/>
              </a:lnSpc>
              <a:spcBef>
                <a:spcPts val="800"/>
              </a:spcBef>
              <a:spcAft>
                <a:spcPct val="0"/>
              </a:spcAft>
              <a:buClr>
                <a:srgbClr val="000000"/>
              </a:buClr>
              <a:buSzPts val="1400"/>
              <a:defRP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21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BCEE-A874-0F19-895C-1D4FA3020FA1}"/>
              </a:ext>
            </a:extLst>
          </p:cNvPr>
          <p:cNvSpPr>
            <a:spLocks noGrp="1"/>
          </p:cNvSpPr>
          <p:nvPr>
            <p:ph type="title"/>
          </p:nvPr>
        </p:nvSpPr>
        <p:spPr/>
        <p:txBody>
          <a:bodyPr/>
          <a:lstStyle/>
          <a:p>
            <a:r>
              <a:rPr lang="en-US" dirty="0">
                <a:solidFill>
                  <a:schemeClr val="bg1"/>
                </a:solidFill>
              </a:rPr>
              <a:t>System requirements</a:t>
            </a:r>
            <a:endParaRPr lang="en-IN" dirty="0">
              <a:solidFill>
                <a:schemeClr val="bg1"/>
              </a:solidFill>
            </a:endParaRPr>
          </a:p>
        </p:txBody>
      </p:sp>
      <p:sp>
        <p:nvSpPr>
          <p:cNvPr id="3" name="Content Placeholder 2">
            <a:extLst>
              <a:ext uri="{FF2B5EF4-FFF2-40B4-BE49-F238E27FC236}">
                <a16:creationId xmlns:a16="http://schemas.microsoft.com/office/drawing/2014/main" id="{49BC4E52-9A52-0DDC-1CE2-AF9D80C34157}"/>
              </a:ext>
            </a:extLst>
          </p:cNvPr>
          <p:cNvSpPr>
            <a:spLocks noGrp="1"/>
          </p:cNvSpPr>
          <p:nvPr>
            <p:ph idx="1"/>
          </p:nvPr>
        </p:nvSpPr>
        <p:spPr/>
        <p:txBody>
          <a:bodyPr>
            <a:normAutofit/>
          </a:bodyPr>
          <a:lstStyle/>
          <a:p>
            <a:pPr algn="just" eaLnBrk="1" hangingPunct="1">
              <a:lnSpc>
                <a:spcPct val="150000"/>
              </a:lnSpc>
            </a:pPr>
            <a:r>
              <a:rPr lang="en-US" altLang="en-US" sz="2800" b="1" dirty="0">
                <a:solidFill>
                  <a:schemeClr val="bg1"/>
                </a:solidFill>
                <a:latin typeface="Times New Roman" panose="02020603050405020304" pitchFamily="18" charset="0"/>
                <a:cs typeface="Times New Roman" panose="02020603050405020304" pitchFamily="18" charset="0"/>
              </a:rPr>
              <a:t>HARDWARE REQUIREMENTS</a:t>
            </a:r>
          </a:p>
          <a:p>
            <a:pPr lvl="1" eaLnBrk="1" hangingPunct="1">
              <a:lnSpc>
                <a:spcPct val="150000"/>
              </a:lnSpc>
              <a:buClrTx/>
              <a:buFont typeface="Wingdings" panose="05000000000000000000" pitchFamily="2" charset="2"/>
              <a:buChar char="Ø"/>
            </a:pPr>
            <a:r>
              <a:rPr lang="en-US" altLang="en-US" sz="2400" dirty="0">
                <a:solidFill>
                  <a:schemeClr val="bg1"/>
                </a:solidFill>
                <a:latin typeface="Times New Roman" panose="02020603050405020304" pitchFamily="18" charset="0"/>
                <a:cs typeface="Times New Roman" panose="02020603050405020304" pitchFamily="18" charset="0"/>
              </a:rPr>
              <a:t>Processor        	: Intel processor 2.6.0 GHZ</a:t>
            </a:r>
          </a:p>
          <a:p>
            <a:pPr lvl="1" eaLnBrk="1" hangingPunct="1">
              <a:lnSpc>
                <a:spcPct val="150000"/>
              </a:lnSpc>
              <a:buClrTx/>
              <a:buFont typeface="Wingdings" panose="05000000000000000000" pitchFamily="2" charset="2"/>
              <a:buChar char="Ø"/>
            </a:pPr>
            <a:r>
              <a:rPr lang="en-US" altLang="en-US" sz="2400" dirty="0">
                <a:solidFill>
                  <a:schemeClr val="bg1"/>
                </a:solidFill>
                <a:latin typeface="Times New Roman" panose="02020603050405020304" pitchFamily="18" charset="0"/>
                <a:cs typeface="Times New Roman" panose="02020603050405020304" pitchFamily="18" charset="0"/>
              </a:rPr>
              <a:t>RAM  	            : 2 GB</a:t>
            </a:r>
          </a:p>
          <a:p>
            <a:pPr lvl="1" eaLnBrk="1" hangingPunct="1">
              <a:lnSpc>
                <a:spcPct val="150000"/>
              </a:lnSpc>
              <a:buClrTx/>
              <a:buFont typeface="Wingdings" panose="05000000000000000000" pitchFamily="2" charset="2"/>
              <a:buChar char="Ø"/>
            </a:pPr>
            <a:r>
              <a:rPr lang="en-US" altLang="en-US" sz="2400" dirty="0">
                <a:solidFill>
                  <a:schemeClr val="bg1"/>
                </a:solidFill>
                <a:latin typeface="Times New Roman" panose="02020603050405020304" pitchFamily="18" charset="0"/>
                <a:cs typeface="Times New Roman" panose="02020603050405020304" pitchFamily="18" charset="0"/>
              </a:rPr>
              <a:t>Hard disk        	: 160 GB</a:t>
            </a:r>
          </a:p>
          <a:p>
            <a:pPr algn="just" eaLnBrk="1" hangingPunct="1">
              <a:lnSpc>
                <a:spcPct val="150000"/>
              </a:lnSpc>
            </a:pPr>
            <a:endParaRPr lang="en-US" altLang="en-US" sz="2800" dirty="0">
              <a:solidFill>
                <a:schemeClr val="bg1"/>
              </a:solidFill>
              <a:latin typeface="Times New Roman" panose="02020603050405020304" pitchFamily="18" charset="0"/>
              <a:cs typeface="Times New Roman" panose="02020603050405020304" pitchFamily="18" charset="0"/>
            </a:endParaRPr>
          </a:p>
          <a:p>
            <a:pPr eaLnBrk="1" hangingPunct="1"/>
            <a:endParaRPr lang="en-IN" altLang="en-US" dirty="0">
              <a:solidFill>
                <a:schemeClr val="bg1"/>
              </a:solidFill>
            </a:endParaRPr>
          </a:p>
          <a:p>
            <a:pPr eaLnBrk="1" hangingPunct="1"/>
            <a:endParaRPr lang="en-IN" alt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3704889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docProps/app.xml><?xml version="1.0" encoding="utf-8"?>
<Properties xmlns="http://schemas.openxmlformats.org/officeDocument/2006/extended-properties" xmlns:vt="http://schemas.openxmlformats.org/officeDocument/2006/docPropsVTypes">
  <Template>TM03090430[[fn=Banded]]</Template>
  <TotalTime>323</TotalTime>
  <Words>807</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Corbel</vt:lpstr>
      <vt:lpstr>Times New Roman</vt:lpstr>
      <vt:lpstr>Wingdings</vt:lpstr>
      <vt:lpstr>Banded</vt:lpstr>
      <vt:lpstr>PowerPoint Presentation</vt:lpstr>
      <vt:lpstr>ABSTRACT</vt:lpstr>
      <vt:lpstr>OBJECTIVE</vt:lpstr>
      <vt:lpstr>INTRODUCTION</vt:lpstr>
      <vt:lpstr>Problem statement</vt:lpstr>
      <vt:lpstr>EXISTNG SYSTEM</vt:lpstr>
      <vt:lpstr>Proposed system</vt:lpstr>
      <vt:lpstr>advantages</vt:lpstr>
      <vt:lpstr>System requirements</vt:lpstr>
      <vt:lpstr>System requirements</vt:lpstr>
      <vt:lpstr>modules</vt:lpstr>
      <vt:lpstr>System architecture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IMAGE PRODUCTION AND CLASSIFICATION USING CONVOLUTIONAL NEURAL NETWORK ALGORITHM</dc:title>
  <dc:creator>Rajiya Banu</dc:creator>
  <cp:lastModifiedBy>Pandi 💙</cp:lastModifiedBy>
  <cp:revision>10</cp:revision>
  <dcterms:created xsi:type="dcterms:W3CDTF">2024-02-09T05:59:22Z</dcterms:created>
  <dcterms:modified xsi:type="dcterms:W3CDTF">2024-05-06T05:21:10Z</dcterms:modified>
</cp:coreProperties>
</file>