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7" r:id="rId11"/>
    <p:sldId id="268" r:id="rId12"/>
    <p:sldId id="271" r:id="rId13"/>
    <p:sldId id="272" r:id="rId14"/>
    <p:sldId id="273" r:id="rId15"/>
  </p:sldIdLst>
  <p:sldSz cx="9753600" cy="7315200"/>
  <p:notesSz cx="6858000" cy="9144000"/>
  <p:embeddedFontLst>
    <p:embeddedFont>
      <p:font typeface="은 봄" panose="020B0604020202020204" charset="-128"/>
      <p:regular r:id="rId16"/>
    </p:embeddedFont>
    <p:embeddedFont>
      <p:font typeface="Canva Sans Bold" panose="020B0604020202020204" charset="0"/>
      <p:regular r:id="rId17"/>
    </p:embeddedFont>
    <p:embeddedFont>
      <p:font typeface="Georgia Pro" panose="02040502050405020303" pitchFamily="18" charset="0"/>
      <p:regular r:id="rId18"/>
      <p:bold r:id="rId19"/>
      <p:italic r:id="rId20"/>
      <p:boldItalic r:id="rId21"/>
    </p:embeddedFont>
    <p:embeddedFont>
      <p:font typeface="Times New Roman Bold" panose="02020803070505020304" pitchFamily="18" charset="0"/>
      <p:regular r:id="rId22"/>
      <p:bold r:id="rId23"/>
    </p:embeddedFont>
    <p:embeddedFont>
      <p:font typeface="TT Rounds Condensed" panose="020B0604020202020204" charset="0"/>
      <p:regular r:id="rId24"/>
    </p:embeddedFont>
    <p:embeddedFont>
      <p:font typeface="TT Rounds Condensed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681949" y="2975156"/>
            <a:ext cx="4345714" cy="777629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1525"/>
              </a:lnSpc>
            </a:pPr>
            <a:endParaRPr sz="960"/>
          </a:p>
        </p:txBody>
      </p:sp>
      <p:sp>
        <p:nvSpPr>
          <p:cNvPr id="5" name="TextBox 5"/>
          <p:cNvSpPr txBox="1"/>
          <p:nvPr/>
        </p:nvSpPr>
        <p:spPr>
          <a:xfrm>
            <a:off x="749369" y="2738619"/>
            <a:ext cx="8639971" cy="971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9"/>
              </a:lnSpc>
            </a:pPr>
            <a:endParaRPr lang="en-US" sz="2800" b="1" dirty="0">
              <a:solidFill>
                <a:srgbClr val="000000"/>
              </a:solidFill>
              <a:latin typeface="Archivo Narrow"/>
            </a:endParaRPr>
          </a:p>
          <a:p>
            <a:pPr algn="ctr">
              <a:lnSpc>
                <a:spcPts val="3859"/>
              </a:lnSpc>
            </a:pPr>
            <a:endParaRPr lang="en-US" sz="2796" spc="274" dirty="0">
              <a:solidFill>
                <a:srgbClr val="000000"/>
              </a:solidFill>
              <a:latin typeface="Georgia Pr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20301" y="1135202"/>
            <a:ext cx="987993" cy="981406"/>
            <a:chOff x="0" y="0"/>
            <a:chExt cx="2610444" cy="2593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10485" cy="2593086"/>
            </a:xfrm>
            <a:custGeom>
              <a:avLst/>
              <a:gdLst/>
              <a:ahLst/>
              <a:cxnLst/>
              <a:rect l="l" t="t" r="r" b="b"/>
              <a:pathLst>
                <a:path w="2610485" h="2593086">
                  <a:moveTo>
                    <a:pt x="0" y="0"/>
                  </a:moveTo>
                  <a:lnTo>
                    <a:pt x="2610485" y="0"/>
                  </a:lnTo>
                  <a:lnTo>
                    <a:pt x="2610485" y="2593086"/>
                  </a:lnTo>
                  <a:lnTo>
                    <a:pt x="0" y="2593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5" r="1" b="-5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8463916" y="1083342"/>
            <a:ext cx="1140018" cy="1085128"/>
            <a:chOff x="0" y="0"/>
            <a:chExt cx="2637664" cy="25106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37663" cy="2510663"/>
            </a:xfrm>
            <a:custGeom>
              <a:avLst/>
              <a:gdLst/>
              <a:ahLst/>
              <a:cxnLst/>
              <a:rect l="l" t="t" r="r" b="b"/>
              <a:pathLst>
                <a:path w="2637663" h="2510663">
                  <a:moveTo>
                    <a:pt x="0" y="0"/>
                  </a:moveTo>
                  <a:lnTo>
                    <a:pt x="2637663" y="0"/>
                  </a:lnTo>
                  <a:lnTo>
                    <a:pt x="2637663" y="2510663"/>
                  </a:lnTo>
                  <a:lnTo>
                    <a:pt x="0" y="2510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51" b="-15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681949" y="969671"/>
            <a:ext cx="4155726" cy="409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6"/>
              </a:lnSpc>
            </a:pPr>
            <a:r>
              <a:rPr lang="en-US" sz="2447">
                <a:solidFill>
                  <a:srgbClr val="000000"/>
                </a:solidFill>
                <a:latin typeface="Archivo Narrow Bold"/>
              </a:rPr>
              <a:t>PAAVAI ENGINEERING COLLEGE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4297" y="1319426"/>
            <a:ext cx="7829753" cy="37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2133" spc="296">
                <a:solidFill>
                  <a:srgbClr val="000000"/>
                </a:solidFill>
                <a:latin typeface="TAN Tangkiwood"/>
              </a:rPr>
              <a:t>AUTONOMOUS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33587" y="1850198"/>
            <a:ext cx="6071535" cy="421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6"/>
              </a:lnSpc>
            </a:pPr>
            <a:r>
              <a:rPr lang="en-US" sz="2504">
                <a:solidFill>
                  <a:srgbClr val="000000"/>
                </a:solidFill>
                <a:latin typeface="Archivo Narrow Bold"/>
              </a:rPr>
              <a:t>DEPARTMENT OF INFORMATION TECHNOLOGY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30683" y="3795851"/>
            <a:ext cx="4596979" cy="38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 dirty="0">
                <a:solidFill>
                  <a:srgbClr val="000000"/>
                </a:solidFill>
                <a:latin typeface="Archivo Narrow"/>
              </a:rPr>
              <a:t>BATCH NO:18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0573" y="4474820"/>
            <a:ext cx="4774811" cy="4691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dirty="0">
                <a:solidFill>
                  <a:srgbClr val="000000"/>
                </a:solidFill>
                <a:latin typeface="Times New Roman Bold"/>
              </a:rPr>
              <a:t>GUIDED by:   </a:t>
            </a:r>
            <a:r>
              <a:rPr lang="en-US" sz="2289" dirty="0">
                <a:solidFill>
                  <a:srgbClr val="545454"/>
                </a:solidFill>
                <a:latin typeface="Times New Roman Bold"/>
              </a:rPr>
              <a:t>                                        </a:t>
            </a:r>
          </a:p>
          <a:p>
            <a:pPr>
              <a:lnSpc>
                <a:spcPts val="2877"/>
              </a:lnSpc>
            </a:pPr>
            <a:r>
              <a:rPr lang="en-US" sz="2055" dirty="0" err="1">
                <a:solidFill>
                  <a:srgbClr val="000000"/>
                </a:solidFill>
                <a:latin typeface="Times New Roman"/>
              </a:rPr>
              <a:t>Mrs.M.Pushpalatha,M.E</a:t>
            </a:r>
            <a:r>
              <a:rPr lang="en-US" sz="2055" dirty="0">
                <a:solidFill>
                  <a:srgbClr val="000000"/>
                </a:solidFill>
                <a:latin typeface="Times New Roman"/>
              </a:rPr>
              <a:t>.,</a:t>
            </a:r>
          </a:p>
          <a:p>
            <a:pPr>
              <a:lnSpc>
                <a:spcPts val="2877"/>
              </a:lnSpc>
            </a:pPr>
            <a:r>
              <a:rPr lang="en-US" sz="2055" dirty="0">
                <a:solidFill>
                  <a:srgbClr val="000000"/>
                </a:solidFill>
                <a:latin typeface="Times New Roman"/>
              </a:rPr>
              <a:t>Associate Professor ,</a:t>
            </a:r>
          </a:p>
          <a:p>
            <a:pPr>
              <a:lnSpc>
                <a:spcPts val="2877"/>
              </a:lnSpc>
            </a:pPr>
            <a:r>
              <a:rPr lang="en-US" sz="2055" dirty="0">
                <a:solidFill>
                  <a:srgbClr val="000000"/>
                </a:solidFill>
                <a:latin typeface="Times New Roman"/>
              </a:rPr>
              <a:t>Department of IT,</a:t>
            </a:r>
          </a:p>
          <a:p>
            <a:pPr>
              <a:lnSpc>
                <a:spcPts val="2877"/>
              </a:lnSpc>
            </a:pPr>
            <a:r>
              <a:rPr lang="en-US" sz="2055" dirty="0">
                <a:solidFill>
                  <a:srgbClr val="000000"/>
                </a:solidFill>
                <a:latin typeface="Times New Roman"/>
              </a:rPr>
              <a:t>Paavai Engineering College</a:t>
            </a:r>
          </a:p>
          <a:p>
            <a:pPr algn="ctr">
              <a:lnSpc>
                <a:spcPts val="3205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3205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3205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3204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3205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3205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807"/>
              </a:lnSpc>
            </a:pPr>
            <a:endParaRPr lang="en-US" sz="2055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93184" y="4461997"/>
            <a:ext cx="5010750" cy="20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221" dirty="0">
                <a:solidFill>
                  <a:srgbClr val="000000"/>
                </a:solidFill>
                <a:latin typeface="Times New Roman Bold"/>
              </a:rPr>
              <a:t>      PRESENTED by:  </a:t>
            </a:r>
            <a:r>
              <a:rPr lang="en-US" sz="2221" dirty="0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</a:t>
            </a:r>
          </a:p>
          <a:p>
            <a:pPr>
              <a:lnSpc>
                <a:spcPts val="2582"/>
              </a:lnSpc>
            </a:pPr>
            <a:r>
              <a:rPr lang="en-US" sz="1844" dirty="0">
                <a:solidFill>
                  <a:srgbClr val="000000"/>
                </a:solidFill>
                <a:latin typeface="Times New Roman"/>
              </a:rPr>
              <a:t>             M.VASEEKARAN(202020057)- IV/IT</a:t>
            </a:r>
          </a:p>
          <a:p>
            <a:pPr>
              <a:lnSpc>
                <a:spcPts val="2582"/>
              </a:lnSpc>
            </a:pPr>
            <a:r>
              <a:rPr lang="en-US" sz="1844" dirty="0">
                <a:solidFill>
                  <a:srgbClr val="000000"/>
                </a:solidFill>
                <a:latin typeface="Times New Roman"/>
              </a:rPr>
              <a:t>             S.SELVAMANI(20202048)-IV/IT</a:t>
            </a:r>
          </a:p>
          <a:p>
            <a:pPr>
              <a:lnSpc>
                <a:spcPts val="2582"/>
              </a:lnSpc>
            </a:pPr>
            <a:r>
              <a:rPr lang="en-US" sz="1844" dirty="0">
                <a:solidFill>
                  <a:srgbClr val="000000"/>
                </a:solidFill>
                <a:latin typeface="Times New Roman"/>
              </a:rPr>
              <a:t>             S.GUNASEELAN(20202020)-IV/IT</a:t>
            </a:r>
          </a:p>
          <a:p>
            <a:pPr>
              <a:lnSpc>
                <a:spcPts val="2582"/>
              </a:lnSpc>
            </a:pPr>
            <a:r>
              <a:rPr lang="en-US" sz="1844" dirty="0">
                <a:solidFill>
                  <a:srgbClr val="000000"/>
                </a:solidFill>
                <a:latin typeface="Times New Roman"/>
              </a:rPr>
              <a:t>             Paavai Engineering College</a:t>
            </a:r>
          </a:p>
          <a:p>
            <a:pPr algn="ctr">
              <a:lnSpc>
                <a:spcPts val="2582"/>
              </a:lnSpc>
            </a:pPr>
            <a:r>
              <a:rPr lang="en-US" sz="1844" dirty="0">
                <a:solidFill>
                  <a:srgbClr val="000000"/>
                </a:solidFill>
                <a:latin typeface="Times New Roman"/>
              </a:rPr>
              <a:t>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3BAF3-DBEB-5ADF-3013-F64133EB8115}"/>
              </a:ext>
            </a:extLst>
          </p:cNvPr>
          <p:cNvSpPr txBox="1"/>
          <p:nvPr/>
        </p:nvSpPr>
        <p:spPr>
          <a:xfrm>
            <a:off x="749370" y="2393955"/>
            <a:ext cx="8254862" cy="54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sz="2400" b="1" spc="274" dirty="0">
                <a:solidFill>
                  <a:srgbClr val="000000"/>
                </a:solidFill>
                <a:latin typeface="Georgia Pro"/>
              </a:rPr>
              <a:t>MOBILE APPLICATION FOR REAL ESTATE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FC157-BB02-B160-AFFD-8CE09CD87A59}"/>
              </a:ext>
            </a:extLst>
          </p:cNvPr>
          <p:cNvSpPr txBox="1"/>
          <p:nvPr/>
        </p:nvSpPr>
        <p:spPr>
          <a:xfrm>
            <a:off x="2292210" y="3074920"/>
            <a:ext cx="487392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800" b="1" dirty="0">
                <a:solidFill>
                  <a:srgbClr val="000000"/>
                </a:solidFill>
                <a:latin typeface="Archivo Narrow"/>
              </a:rPr>
              <a:t>FINAL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381000"/>
            <a:ext cx="34290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USER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7D14F-1203-1143-50CC-D31E03D65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3291840" cy="510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6F6EE9-9D0C-9DE5-5415-98B8F6D7E125}"/>
              </a:ext>
            </a:extLst>
          </p:cNvPr>
          <p:cNvSpPr txBox="1"/>
          <p:nvPr/>
        </p:nvSpPr>
        <p:spPr>
          <a:xfrm>
            <a:off x="6096000" y="381000"/>
            <a:ext cx="4874078" cy="6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SIGN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AE7A62-00DF-FB07-A120-D4FC6F1C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5756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8785" y="304800"/>
            <a:ext cx="32004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2D70C-3C50-B301-3142-FBFBEB7D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607496" cy="5532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89927-E469-86DE-5EEE-DB280C89C887}"/>
              </a:ext>
            </a:extLst>
          </p:cNvPr>
          <p:cNvSpPr txBox="1"/>
          <p:nvPr/>
        </p:nvSpPr>
        <p:spPr>
          <a:xfrm>
            <a:off x="6408815" y="304800"/>
            <a:ext cx="2286000" cy="6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QUERY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5C8EE-401B-4A49-218D-05D0812E6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4648200" cy="53040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173431"/>
            <a:ext cx="4372137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dirty="0">
                <a:solidFill>
                  <a:srgbClr val="990033"/>
                </a:solidFill>
                <a:latin typeface="Canva Sans Bold"/>
              </a:rPr>
              <a:t>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4BC7-2662-C1F1-B5B7-5176BEB2DE1F}"/>
              </a:ext>
            </a:extLst>
          </p:cNvPr>
          <p:cNvSpPr txBox="1"/>
          <p:nvPr/>
        </p:nvSpPr>
        <p:spPr>
          <a:xfrm>
            <a:off x="609600" y="1672441"/>
            <a:ext cx="8839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development of a mobile application for real estate in Flutter presents a transformative opportunity to revolutionize the way individuals interact with the real estate market.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features such as property listings, search filters, interactive maps, and secure payment gateways, the application empowers users to navigate the real estate landscape with ease and confidence.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9268" y="231233"/>
            <a:ext cx="4075063" cy="8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5"/>
              </a:lnSpc>
            </a:pPr>
            <a:r>
              <a:rPr lang="en-US" sz="5232">
                <a:solidFill>
                  <a:srgbClr val="990033"/>
                </a:solidFill>
                <a:latin typeface="TT Rounds Condensed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6281" y="1422458"/>
            <a:ext cx="8875816" cy="65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marR="3683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3683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AB545-3CF4-CD40-3F4B-2C2E59FEBB6B}"/>
              </a:ext>
            </a:extLst>
          </p:cNvPr>
          <p:cNvSpPr txBox="1"/>
          <p:nvPr/>
        </p:nvSpPr>
        <p:spPr>
          <a:xfrm>
            <a:off x="566281" y="1105262"/>
            <a:ext cx="842531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Applications, Opportunities and Challenges of AI in the Real Estate Sector, Ricardo Ribeiro, João </a:t>
            </a:r>
            <a:r>
              <a:rPr lang="en-IN" sz="2800" dirty="0" err="1"/>
              <a:t>Antão</a:t>
            </a:r>
            <a:r>
              <a:rPr lang="en-IN" sz="2800" dirty="0"/>
              <a:t> 2024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Artificial intelligence algorithms to predict Italian real estate market prices, Luca </a:t>
            </a:r>
            <a:r>
              <a:rPr lang="en-IN" sz="2800" dirty="0" err="1"/>
              <a:t>Rampini</a:t>
            </a:r>
            <a:r>
              <a:rPr lang="en-IN" sz="2800" dirty="0"/>
              <a:t> </a:t>
            </a:r>
            <a:r>
              <a:rPr lang="en-IN" sz="2800" dirty="0" err="1"/>
              <a:t>Fulvio</a:t>
            </a:r>
            <a:r>
              <a:rPr lang="en-IN" sz="2800" dirty="0"/>
              <a:t> Re </a:t>
            </a:r>
            <a:r>
              <a:rPr lang="en-IN" sz="2800" dirty="0" err="1"/>
              <a:t>Cecconi</a:t>
            </a:r>
            <a:r>
              <a:rPr lang="en-IN" sz="2800" dirty="0"/>
              <a:t>  2024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Blockchain in real estate: Recent developments and empirical applications </a:t>
            </a:r>
            <a:r>
              <a:rPr lang="en-IN" sz="2800" dirty="0" err="1"/>
              <a:t>Anniina</a:t>
            </a:r>
            <a:r>
              <a:rPr lang="en-IN" sz="2800" dirty="0"/>
              <a:t> </a:t>
            </a:r>
            <a:r>
              <a:rPr lang="en-IN" sz="2800" dirty="0" err="1"/>
              <a:t>Saari</a:t>
            </a:r>
            <a:r>
              <a:rPr lang="en-IN" sz="2800" dirty="0"/>
              <a:t> </a:t>
            </a:r>
            <a:r>
              <a:rPr lang="en-IN" sz="2800" dirty="0" err="1"/>
              <a:t>Jussi</a:t>
            </a:r>
            <a:r>
              <a:rPr lang="en-IN" sz="2800" dirty="0"/>
              <a:t> </a:t>
            </a:r>
            <a:r>
              <a:rPr lang="en-IN" sz="2800" dirty="0" err="1"/>
              <a:t>Vimpari</a:t>
            </a:r>
            <a:r>
              <a:rPr lang="en-IN" sz="2800" dirty="0"/>
              <a:t>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Mobile CRM development for real estate agents, Ruben Pereira, Ricardo Ribeiro, 2022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8443" y="2680395"/>
            <a:ext cx="4496714" cy="120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55"/>
              </a:lnSpc>
            </a:pPr>
            <a:r>
              <a:rPr lang="en-US" sz="7039" spc="21">
                <a:solidFill>
                  <a:srgbClr val="990033"/>
                </a:solidFill>
                <a:latin typeface="은 봄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68680" y="2124075"/>
            <a:ext cx="123825" cy="123825"/>
            <a:chOff x="0" y="0"/>
            <a:chExt cx="123825" cy="123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68680" y="2619375"/>
            <a:ext cx="123825" cy="123825"/>
            <a:chOff x="0" y="0"/>
            <a:chExt cx="123825" cy="1238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68680" y="3114675"/>
            <a:ext cx="123825" cy="123825"/>
            <a:chOff x="0" y="0"/>
            <a:chExt cx="123825" cy="1238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68680" y="3609975"/>
            <a:ext cx="123825" cy="123825"/>
            <a:chOff x="0" y="0"/>
            <a:chExt cx="123825" cy="123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68680" y="4105275"/>
            <a:ext cx="123825" cy="123825"/>
            <a:chOff x="0" y="0"/>
            <a:chExt cx="123825" cy="1238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68680" y="4600575"/>
            <a:ext cx="123825" cy="123825"/>
            <a:chOff x="0" y="0"/>
            <a:chExt cx="123825" cy="1238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68680" y="5095875"/>
            <a:ext cx="123825" cy="123825"/>
            <a:chOff x="0" y="0"/>
            <a:chExt cx="123825" cy="1238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68680" y="5591175"/>
            <a:ext cx="123825" cy="123825"/>
            <a:chOff x="0" y="0"/>
            <a:chExt cx="123825" cy="12382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68680" y="6086475"/>
            <a:ext cx="123825" cy="123825"/>
            <a:chOff x="0" y="0"/>
            <a:chExt cx="123825" cy="1238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15027" y="645795"/>
            <a:ext cx="2924237" cy="72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3"/>
              </a:lnSpc>
            </a:pPr>
            <a:r>
              <a:rPr lang="en-US" sz="4223">
                <a:solidFill>
                  <a:srgbClr val="990033"/>
                </a:solidFill>
                <a:latin typeface="TT Rounds Condensed Bold"/>
              </a:rPr>
              <a:t>OUTLINE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5815" y="1905000"/>
            <a:ext cx="2762660" cy="4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986" spc="26" dirty="0">
                <a:solidFill>
                  <a:srgbClr val="000000"/>
                </a:solidFill>
                <a:latin typeface="TT Rounds Condensed"/>
              </a:rPr>
              <a:t>Introduction Objective Technology used Existing system Proposed system Block Diagram Results</a:t>
            </a:r>
          </a:p>
          <a:p>
            <a:pPr algn="l">
              <a:lnSpc>
                <a:spcPts val="3900"/>
              </a:lnSpc>
            </a:pPr>
            <a:r>
              <a:rPr lang="en-US" sz="2986" spc="26" dirty="0">
                <a:solidFill>
                  <a:srgbClr val="000000"/>
                </a:solidFill>
                <a:latin typeface="TT Rounds Condensed"/>
              </a:rPr>
              <a:t>Conclusion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21627" y="4575864"/>
            <a:ext cx="66675" cy="66675"/>
            <a:chOff x="0" y="0"/>
            <a:chExt cx="66675" cy="66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675" cy="66548"/>
            </a:xfrm>
            <a:custGeom>
              <a:avLst/>
              <a:gdLst/>
              <a:ahLst/>
              <a:cxnLst/>
              <a:rect l="l" t="t" r="r" b="b"/>
              <a:pathLst>
                <a:path w="66675" h="66548">
                  <a:moveTo>
                    <a:pt x="66675" y="33274"/>
                  </a:moveTo>
                  <a:lnTo>
                    <a:pt x="65786" y="41910"/>
                  </a:lnTo>
                  <a:cubicBezTo>
                    <a:pt x="62357" y="50038"/>
                    <a:pt x="59944" y="53721"/>
                    <a:pt x="56896" y="56769"/>
                  </a:cubicBezTo>
                  <a:lnTo>
                    <a:pt x="50165" y="62357"/>
                  </a:lnTo>
                  <a:cubicBezTo>
                    <a:pt x="42037" y="65786"/>
                    <a:pt x="37719" y="66548"/>
                    <a:pt x="33274" y="66548"/>
                  </a:cubicBezTo>
                  <a:lnTo>
                    <a:pt x="24638" y="65659"/>
                  </a:lnTo>
                  <a:cubicBezTo>
                    <a:pt x="16510" y="62230"/>
                    <a:pt x="12827" y="59817"/>
                    <a:pt x="9779" y="56769"/>
                  </a:cubicBezTo>
                  <a:lnTo>
                    <a:pt x="4191" y="50165"/>
                  </a:lnTo>
                  <a:cubicBezTo>
                    <a:pt x="889" y="42037"/>
                    <a:pt x="0" y="37719"/>
                    <a:pt x="0" y="33274"/>
                  </a:cubicBezTo>
                  <a:lnTo>
                    <a:pt x="889" y="24638"/>
                  </a:lnTo>
                  <a:cubicBezTo>
                    <a:pt x="4191" y="16510"/>
                    <a:pt x="6604" y="12827"/>
                    <a:pt x="9779" y="9779"/>
                  </a:cubicBezTo>
                  <a:lnTo>
                    <a:pt x="16510" y="4191"/>
                  </a:lnTo>
                  <a:cubicBezTo>
                    <a:pt x="24638" y="889"/>
                    <a:pt x="28956" y="0"/>
                    <a:pt x="33401" y="0"/>
                  </a:cubicBezTo>
                  <a:lnTo>
                    <a:pt x="42037" y="889"/>
                  </a:lnTo>
                  <a:cubicBezTo>
                    <a:pt x="50165" y="4318"/>
                    <a:pt x="53848" y="6731"/>
                    <a:pt x="56896" y="9779"/>
                  </a:cubicBezTo>
                  <a:lnTo>
                    <a:pt x="62484" y="16510"/>
                  </a:lnTo>
                  <a:cubicBezTo>
                    <a:pt x="65913" y="24638"/>
                    <a:pt x="66675" y="28956"/>
                    <a:pt x="66675" y="334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09038" y="3048000"/>
            <a:ext cx="76200" cy="76200"/>
            <a:chOff x="0" y="0"/>
            <a:chExt cx="76200" cy="76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21627" y="1699165"/>
            <a:ext cx="66675" cy="66675"/>
            <a:chOff x="0" y="0"/>
            <a:chExt cx="66675" cy="666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675" cy="66548"/>
            </a:xfrm>
            <a:custGeom>
              <a:avLst/>
              <a:gdLst/>
              <a:ahLst/>
              <a:cxnLst/>
              <a:rect l="l" t="t" r="r" b="b"/>
              <a:pathLst>
                <a:path w="66675" h="66548">
                  <a:moveTo>
                    <a:pt x="66675" y="33274"/>
                  </a:moveTo>
                  <a:lnTo>
                    <a:pt x="65786" y="41910"/>
                  </a:lnTo>
                  <a:cubicBezTo>
                    <a:pt x="62357" y="50038"/>
                    <a:pt x="59944" y="53721"/>
                    <a:pt x="56896" y="56769"/>
                  </a:cubicBezTo>
                  <a:lnTo>
                    <a:pt x="50165" y="62357"/>
                  </a:lnTo>
                  <a:cubicBezTo>
                    <a:pt x="42037" y="65786"/>
                    <a:pt x="37719" y="66548"/>
                    <a:pt x="33274" y="66548"/>
                  </a:cubicBezTo>
                  <a:lnTo>
                    <a:pt x="24638" y="65659"/>
                  </a:lnTo>
                  <a:cubicBezTo>
                    <a:pt x="16510" y="62230"/>
                    <a:pt x="12827" y="59817"/>
                    <a:pt x="9779" y="56769"/>
                  </a:cubicBezTo>
                  <a:lnTo>
                    <a:pt x="4191" y="50165"/>
                  </a:lnTo>
                  <a:cubicBezTo>
                    <a:pt x="889" y="42037"/>
                    <a:pt x="0" y="37719"/>
                    <a:pt x="0" y="33274"/>
                  </a:cubicBezTo>
                  <a:lnTo>
                    <a:pt x="889" y="24638"/>
                  </a:lnTo>
                  <a:cubicBezTo>
                    <a:pt x="4191" y="16510"/>
                    <a:pt x="6604" y="12827"/>
                    <a:pt x="9779" y="9779"/>
                  </a:cubicBezTo>
                  <a:lnTo>
                    <a:pt x="16510" y="4191"/>
                  </a:lnTo>
                  <a:cubicBezTo>
                    <a:pt x="24638" y="889"/>
                    <a:pt x="28956" y="0"/>
                    <a:pt x="33274" y="0"/>
                  </a:cubicBezTo>
                  <a:lnTo>
                    <a:pt x="41910" y="889"/>
                  </a:lnTo>
                  <a:cubicBezTo>
                    <a:pt x="50038" y="4318"/>
                    <a:pt x="53721" y="6731"/>
                    <a:pt x="56769" y="9779"/>
                  </a:cubicBezTo>
                  <a:lnTo>
                    <a:pt x="62357" y="16510"/>
                  </a:lnTo>
                  <a:cubicBezTo>
                    <a:pt x="65786" y="24638"/>
                    <a:pt x="66548" y="28956"/>
                    <a:pt x="66548" y="334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834964" y="281530"/>
            <a:ext cx="4083673" cy="80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69"/>
              </a:lnSpc>
            </a:pPr>
            <a:r>
              <a:rPr lang="en-US" sz="4692" dirty="0">
                <a:solidFill>
                  <a:srgbClr val="990033"/>
                </a:solidFill>
                <a:latin typeface="TT Rounds Condensed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3872" y="1528949"/>
            <a:ext cx="8513274" cy="113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dirty="0"/>
              <a:t>In today's digital age, mobile application development plays a pivotal role in various domains, providing tailored solutions to meet the diverse needs of users.</a:t>
            </a:r>
            <a:endParaRPr lang="en-US" sz="2400" spc="2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3872" y="2812983"/>
            <a:ext cx="8513274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2400" dirty="0"/>
              <a:t>One such critical domain is the real estate industry, where mobile applications serve as indispensable tools for property search, evaluation, and transaction management. </a:t>
            </a:r>
            <a:endParaRPr lang="en-US" sz="2400" spc="22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3872" y="4412331"/>
            <a:ext cx="8312473" cy="15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dirty="0"/>
              <a:t>This introduction delves into the significance of mobile applications in real estate, highlights the challenges faced, and underscores the importance of developing a robust platform for property management. </a:t>
            </a:r>
            <a:endParaRPr lang="en-US" sz="2314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852026" y="192767"/>
            <a:ext cx="3430303" cy="95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98"/>
              </a:lnSpc>
            </a:pPr>
            <a:r>
              <a:rPr lang="en-US" sz="5570">
                <a:solidFill>
                  <a:srgbClr val="990033"/>
                </a:solidFill>
                <a:latin typeface="TT Rounds Condensed Bold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8306" y="2000447"/>
            <a:ext cx="8728094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159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user-friendly interface that allows users to easily search for properties..</a:t>
            </a:r>
            <a:endParaRPr lang="en-US" sz="2421" spc="2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8306" y="3124200"/>
            <a:ext cx="8728094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299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push notifications to alert users about new listings that match their search criteria, price reductions, open houses, and other relevant updates in real-time  </a:t>
            </a:r>
          </a:p>
          <a:p>
            <a:pPr algn="just">
              <a:lnSpc>
                <a:spcPts val="3299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3299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Flutter's cross-platform capabilities to develop a single codebase that can run seamlessly on both Android and iOS devices, maximizing reach and accessibility for users.</a:t>
            </a:r>
            <a:endParaRPr lang="en-US" sz="2503" spc="2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64423" y="283531"/>
            <a:ext cx="4964648" cy="83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7"/>
              </a:lnSpc>
            </a:pPr>
            <a:r>
              <a:rPr lang="en-US" sz="4905">
                <a:solidFill>
                  <a:srgbClr val="990033"/>
                </a:solidFill>
                <a:latin typeface="TT Rounds Condensed Bold"/>
              </a:rPr>
              <a:t>Technology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9947" y="1479792"/>
            <a:ext cx="8193653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           HARDWARE REQUIREMENTS</a:t>
            </a:r>
          </a:p>
          <a:p>
            <a:pPr algn="l">
              <a:lnSpc>
                <a:spcPts val="2775"/>
              </a:lnSpc>
            </a:pPr>
            <a:endParaRPr lang="en-US" sz="2348" spc="21" dirty="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Processor               :    Intel processor 2.6.0 GHZ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RAM                      :   4 GB (MIN)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Hard disk               :   20 GB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Operating system   :   Android</a:t>
            </a:r>
          </a:p>
          <a:p>
            <a:pPr algn="r">
              <a:lnSpc>
                <a:spcPts val="2775"/>
              </a:lnSpc>
            </a:pPr>
            <a:endParaRPr lang="en-US" sz="2348" spc="21" dirty="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2775"/>
              </a:lnSpc>
            </a:pPr>
            <a:r>
              <a:rPr lang="en-US" sz="2348" dirty="0">
                <a:solidFill>
                  <a:srgbClr val="000000"/>
                </a:solidFill>
                <a:latin typeface="Times New Roman"/>
              </a:rPr>
              <a:t>           SOFTWARE REQUIREMENTS</a:t>
            </a:r>
          </a:p>
          <a:p>
            <a:pPr algn="l">
              <a:lnSpc>
                <a:spcPts val="2775"/>
              </a:lnSpc>
            </a:pPr>
            <a:endParaRPr lang="en-US" sz="2348" dirty="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IDE                            : </a:t>
            </a:r>
            <a:r>
              <a:rPr lang="en-US" sz="2348" spc="21" dirty="0" err="1">
                <a:solidFill>
                  <a:srgbClr val="000000"/>
                </a:solidFill>
                <a:latin typeface="Times New Roman"/>
              </a:rPr>
              <a:t>Andriod</a:t>
            </a: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 studio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Back end                    :  Firebase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Programming             :  Flutter SDK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OS                              : Windows 11 or 10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Database                    :  Firebase</a:t>
            </a:r>
          </a:p>
          <a:p>
            <a:pPr algn="l">
              <a:lnSpc>
                <a:spcPts val="2775"/>
              </a:lnSpc>
            </a:pPr>
            <a:r>
              <a:rPr lang="en-US" sz="2348" spc="21" dirty="0">
                <a:solidFill>
                  <a:srgbClr val="000000"/>
                </a:solidFill>
                <a:latin typeface="Times New Roman"/>
              </a:rPr>
              <a:t>Testing tools              :  Mockito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3401" y="2057400"/>
            <a:ext cx="8915400" cy="4843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24"/>
              </a:lnSpc>
              <a:buFont typeface="Arial" panose="020B0604020202020204" pitchFamily="34" charset="0"/>
              <a:buChar char="•"/>
            </a:pPr>
            <a:r>
              <a:rPr lang="en-US" sz="2779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/>
              <a:t>In the existing system of mobile application development for real estate in Flutter, developers typically rely on a combination of various tools, frameworks, and methodologies to create functional and user-friendly applications.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824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ts val="3824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existing system often involves utilizing Flutter's extensive widget library to create visually appealing and responsive user interfaces tailored to the real estate industry's needs</a:t>
            </a:r>
            <a:endParaRPr lang="en-US" sz="277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79778" y="439712"/>
            <a:ext cx="542119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990033"/>
                </a:solidFill>
                <a:latin typeface="TT Rounds Condensed Bold"/>
              </a:rPr>
              <a:t>Existing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57805" y="205399"/>
            <a:ext cx="5437989" cy="937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 dirty="0">
                <a:solidFill>
                  <a:srgbClr val="990033"/>
                </a:solidFill>
                <a:latin typeface="TT Rounds Condensed Bold"/>
              </a:rPr>
              <a:t>Proposed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DBF9D-B0CF-8110-9C43-102204B7A0A5}"/>
              </a:ext>
            </a:extLst>
          </p:cNvPr>
          <p:cNvSpPr txBox="1"/>
          <p:nvPr/>
        </p:nvSpPr>
        <p:spPr>
          <a:xfrm>
            <a:off x="854031" y="1691805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Implement algorithms to provide personalized recommendations to users based on their search history, saved preferences, and behavior within the app.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02C17-9874-F2C7-3ECB-49376DE6824D}"/>
              </a:ext>
            </a:extLst>
          </p:cNvPr>
          <p:cNvSpPr txBox="1"/>
          <p:nvPr/>
        </p:nvSpPr>
        <p:spPr>
          <a:xfrm>
            <a:off x="859472" y="3539811"/>
            <a:ext cx="8381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Use machine learning techniques to analyze user data and suggest relevant properties that match their interests and requirements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6F775-3496-529B-7CD9-7F69325B48D1}"/>
              </a:ext>
            </a:extLst>
          </p:cNvPr>
          <p:cNvSpPr txBox="1"/>
          <p:nvPr/>
        </p:nvSpPr>
        <p:spPr>
          <a:xfrm>
            <a:off x="854029" y="4956930"/>
            <a:ext cx="83819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Additionally, enable push notifications to keep users informed about new listings that match their saved searches, price drops on saved properties, upcoming open houses, or messages from agents.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7A0BD-A990-DCDB-98A9-1081C0D37CF1}"/>
              </a:ext>
            </a:extLst>
          </p:cNvPr>
          <p:cNvSpPr txBox="1"/>
          <p:nvPr/>
        </p:nvSpPr>
        <p:spPr>
          <a:xfrm>
            <a:off x="2667000" y="16329"/>
            <a:ext cx="4874078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dirty="0">
                <a:solidFill>
                  <a:srgbClr val="990033"/>
                </a:solidFill>
                <a:latin typeface="TT Rounds Condensed Bold"/>
              </a:rPr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0FA64-88A6-533C-EFD5-3C6BDDE9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39970"/>
            <a:ext cx="71627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7143" y="251079"/>
            <a:ext cx="3111993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990033"/>
                </a:solidFill>
                <a:latin typeface="TT Rounds Condensed Bold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6CEAF-A062-82F7-BBA7-A57A563205E0}"/>
              </a:ext>
            </a:extLst>
          </p:cNvPr>
          <p:cNvSpPr txBox="1"/>
          <p:nvPr/>
        </p:nvSpPr>
        <p:spPr>
          <a:xfrm>
            <a:off x="762000" y="1405388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future enhancement and scalability of a mobile application developed for real estate in Flutter, several avenues can be explored to improve user experience, expand functionality, and accommodate growing demands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D9A3-1681-5FB7-D065-569AF89B0303}"/>
              </a:ext>
            </a:extLst>
          </p:cNvPr>
          <p:cNvSpPr txBox="1"/>
          <p:nvPr/>
        </p:nvSpPr>
        <p:spPr>
          <a:xfrm>
            <a:off x="762000" y="4114800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Offer personalized recommendations and custom search preferences based on user behavior, preferences, and past interactions with the app. Personalization enhances user satisfaction and increases engagement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648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Archivo Narrow</vt:lpstr>
      <vt:lpstr>TAN Tangkiwood</vt:lpstr>
      <vt:lpstr>Times New Roman</vt:lpstr>
      <vt:lpstr>Calibri</vt:lpstr>
      <vt:lpstr>Georgia Pro</vt:lpstr>
      <vt:lpstr>Canva Sans Bold</vt:lpstr>
      <vt:lpstr>Archivo Narrow Bold</vt:lpstr>
      <vt:lpstr>TT Rounds Condensed</vt:lpstr>
      <vt:lpstr>Times New Roman Bold</vt:lpstr>
      <vt:lpstr>Söhne</vt:lpstr>
      <vt:lpstr>TT Rounds Condensed Bold</vt:lpstr>
      <vt:lpstr>은 봄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ICDAIC On -117.pdf</dc:title>
  <dc:creator>PRIYADHARSHINI B</dc:creator>
  <cp:lastModifiedBy>Gunaseelan S</cp:lastModifiedBy>
  <cp:revision>12</cp:revision>
  <dcterms:created xsi:type="dcterms:W3CDTF">2006-08-16T00:00:00Z</dcterms:created>
  <dcterms:modified xsi:type="dcterms:W3CDTF">2024-05-06T05:51:42Z</dcterms:modified>
  <dc:identifier>DAGBifjCyaE</dc:identifier>
</cp:coreProperties>
</file>