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73" r:id="rId4"/>
    <p:sldId id="288" r:id="rId5"/>
    <p:sldId id="263" r:id="rId6"/>
    <p:sldId id="264" r:id="rId7"/>
    <p:sldId id="261" r:id="rId8"/>
    <p:sldId id="282" r:id="rId9"/>
    <p:sldId id="272" r:id="rId10"/>
    <p:sldId id="274" r:id="rId11"/>
    <p:sldId id="275" r:id="rId12"/>
    <p:sldId id="276" r:id="rId13"/>
    <p:sldId id="277" r:id="rId14"/>
    <p:sldId id="278" r:id="rId15"/>
    <p:sldId id="285" r:id="rId16"/>
    <p:sldId id="286" r:id="rId17"/>
    <p:sldId id="287" r:id="rId18"/>
    <p:sldId id="281" r:id="rId19"/>
    <p:sldId id="283" r:id="rId20"/>
    <p:sldId id="284" r:id="rId21"/>
    <p:sldId id="279"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snapToGrid="0">
      <p:cViewPr varScale="1">
        <p:scale>
          <a:sx n="106" d="100"/>
          <a:sy n="106" d="100"/>
        </p:scale>
        <p:origin x="5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69D5-4158-3643-33C4-E4AC4D2450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C9E410-591B-4AD3-4F85-C9D1A4A76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31CB40-BCAA-4404-609C-8EF64D50034D}"/>
              </a:ext>
            </a:extLst>
          </p:cNvPr>
          <p:cNvSpPr>
            <a:spLocks noGrp="1"/>
          </p:cNvSpPr>
          <p:nvPr>
            <p:ph type="dt" sz="half" idx="10"/>
          </p:nvPr>
        </p:nvSpPr>
        <p:spPr/>
        <p:txBody>
          <a:bodyPr/>
          <a:lstStyle/>
          <a:p>
            <a:fld id="{63A02ED7-C9B1-44EB-B7D3-C3CC7F42DD5F}" type="datetimeFigureOut">
              <a:rPr lang="en-IN" smtClean="0"/>
              <a:t>05-05-2024</a:t>
            </a:fld>
            <a:endParaRPr lang="en-IN"/>
          </a:p>
        </p:txBody>
      </p:sp>
      <p:sp>
        <p:nvSpPr>
          <p:cNvPr id="5" name="Footer Placeholder 4">
            <a:extLst>
              <a:ext uri="{FF2B5EF4-FFF2-40B4-BE49-F238E27FC236}">
                <a16:creationId xmlns:a16="http://schemas.microsoft.com/office/drawing/2014/main" id="{DA9CEE86-8DEF-3A05-D4C7-3F2B838161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32E192-1470-335C-9F6D-92799C25742F}"/>
              </a:ext>
            </a:extLst>
          </p:cNvPr>
          <p:cNvSpPr>
            <a:spLocks noGrp="1"/>
          </p:cNvSpPr>
          <p:nvPr>
            <p:ph type="sldNum" sz="quarter" idx="12"/>
          </p:nvPr>
        </p:nvSpPr>
        <p:spPr/>
        <p:txBody>
          <a:bodyPr/>
          <a:lstStyle/>
          <a:p>
            <a:fld id="{C0FEFCED-4D94-4587-82BA-5CF36F93A847}" type="slidenum">
              <a:rPr lang="en-IN" smtClean="0"/>
              <a:t>‹#›</a:t>
            </a:fld>
            <a:endParaRPr lang="en-IN"/>
          </a:p>
        </p:txBody>
      </p:sp>
    </p:spTree>
    <p:extLst>
      <p:ext uri="{BB962C8B-B14F-4D97-AF65-F5344CB8AC3E}">
        <p14:creationId xmlns:p14="http://schemas.microsoft.com/office/powerpoint/2010/main" val="241841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F018-D959-76B1-C265-3F49D44B54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7AE374-87F9-67A4-860F-80E44C12EB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41ACD7-6704-1835-48B0-DF270B3D6490}"/>
              </a:ext>
            </a:extLst>
          </p:cNvPr>
          <p:cNvSpPr>
            <a:spLocks noGrp="1"/>
          </p:cNvSpPr>
          <p:nvPr>
            <p:ph type="dt" sz="half" idx="10"/>
          </p:nvPr>
        </p:nvSpPr>
        <p:spPr/>
        <p:txBody>
          <a:bodyPr/>
          <a:lstStyle/>
          <a:p>
            <a:fld id="{63A02ED7-C9B1-44EB-B7D3-C3CC7F42DD5F}" type="datetimeFigureOut">
              <a:rPr lang="en-IN" smtClean="0"/>
              <a:t>05-05-2024</a:t>
            </a:fld>
            <a:endParaRPr lang="en-IN"/>
          </a:p>
        </p:txBody>
      </p:sp>
      <p:sp>
        <p:nvSpPr>
          <p:cNvPr id="5" name="Footer Placeholder 4">
            <a:extLst>
              <a:ext uri="{FF2B5EF4-FFF2-40B4-BE49-F238E27FC236}">
                <a16:creationId xmlns:a16="http://schemas.microsoft.com/office/drawing/2014/main" id="{AD87F8A2-1644-065F-34DA-8F94C529A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7A987D-5CE3-47B2-B481-B0DE575BB10C}"/>
              </a:ext>
            </a:extLst>
          </p:cNvPr>
          <p:cNvSpPr>
            <a:spLocks noGrp="1"/>
          </p:cNvSpPr>
          <p:nvPr>
            <p:ph type="sldNum" sz="quarter" idx="12"/>
          </p:nvPr>
        </p:nvSpPr>
        <p:spPr/>
        <p:txBody>
          <a:bodyPr/>
          <a:lstStyle/>
          <a:p>
            <a:fld id="{C0FEFCED-4D94-4587-82BA-5CF36F93A847}" type="slidenum">
              <a:rPr lang="en-IN" smtClean="0"/>
              <a:t>‹#›</a:t>
            </a:fld>
            <a:endParaRPr lang="en-IN"/>
          </a:p>
        </p:txBody>
      </p:sp>
    </p:spTree>
    <p:extLst>
      <p:ext uri="{BB962C8B-B14F-4D97-AF65-F5344CB8AC3E}">
        <p14:creationId xmlns:p14="http://schemas.microsoft.com/office/powerpoint/2010/main" val="26009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6CE94-0FA6-4AD8-2C43-71A7CC670C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333DBB-FE38-C25B-D641-E08BD485E0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7DD19-C0A0-0E71-0B79-811D94DA9093}"/>
              </a:ext>
            </a:extLst>
          </p:cNvPr>
          <p:cNvSpPr>
            <a:spLocks noGrp="1"/>
          </p:cNvSpPr>
          <p:nvPr>
            <p:ph type="dt" sz="half" idx="10"/>
          </p:nvPr>
        </p:nvSpPr>
        <p:spPr/>
        <p:txBody>
          <a:bodyPr/>
          <a:lstStyle/>
          <a:p>
            <a:fld id="{63A02ED7-C9B1-44EB-B7D3-C3CC7F42DD5F}" type="datetimeFigureOut">
              <a:rPr lang="en-IN" smtClean="0"/>
              <a:t>05-05-2024</a:t>
            </a:fld>
            <a:endParaRPr lang="en-IN"/>
          </a:p>
        </p:txBody>
      </p:sp>
      <p:sp>
        <p:nvSpPr>
          <p:cNvPr id="5" name="Footer Placeholder 4">
            <a:extLst>
              <a:ext uri="{FF2B5EF4-FFF2-40B4-BE49-F238E27FC236}">
                <a16:creationId xmlns:a16="http://schemas.microsoft.com/office/drawing/2014/main" id="{863E4ABD-C6BE-D541-C471-9B2BC0CC26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D85D6-9729-8F58-E46C-B43F469F99EC}"/>
              </a:ext>
            </a:extLst>
          </p:cNvPr>
          <p:cNvSpPr>
            <a:spLocks noGrp="1"/>
          </p:cNvSpPr>
          <p:nvPr>
            <p:ph type="sldNum" sz="quarter" idx="12"/>
          </p:nvPr>
        </p:nvSpPr>
        <p:spPr/>
        <p:txBody>
          <a:bodyPr/>
          <a:lstStyle/>
          <a:p>
            <a:fld id="{C0FEFCED-4D94-4587-82BA-5CF36F93A847}" type="slidenum">
              <a:rPr lang="en-IN" smtClean="0"/>
              <a:t>‹#›</a:t>
            </a:fld>
            <a:endParaRPr lang="en-IN"/>
          </a:p>
        </p:txBody>
      </p:sp>
    </p:spTree>
    <p:extLst>
      <p:ext uri="{BB962C8B-B14F-4D97-AF65-F5344CB8AC3E}">
        <p14:creationId xmlns:p14="http://schemas.microsoft.com/office/powerpoint/2010/main" val="295271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73D5-667F-56B8-829D-1F8E843536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90CFF1-E365-328B-24EA-AEC9CEDD20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B4714-F10E-E9F6-F2DD-06771D2B8E08}"/>
              </a:ext>
            </a:extLst>
          </p:cNvPr>
          <p:cNvSpPr>
            <a:spLocks noGrp="1"/>
          </p:cNvSpPr>
          <p:nvPr>
            <p:ph type="dt" sz="half" idx="10"/>
          </p:nvPr>
        </p:nvSpPr>
        <p:spPr/>
        <p:txBody>
          <a:bodyPr/>
          <a:lstStyle/>
          <a:p>
            <a:fld id="{63A02ED7-C9B1-44EB-B7D3-C3CC7F42DD5F}" type="datetimeFigureOut">
              <a:rPr lang="en-IN" smtClean="0"/>
              <a:t>05-05-2024</a:t>
            </a:fld>
            <a:endParaRPr lang="en-IN"/>
          </a:p>
        </p:txBody>
      </p:sp>
      <p:sp>
        <p:nvSpPr>
          <p:cNvPr id="5" name="Footer Placeholder 4">
            <a:extLst>
              <a:ext uri="{FF2B5EF4-FFF2-40B4-BE49-F238E27FC236}">
                <a16:creationId xmlns:a16="http://schemas.microsoft.com/office/drawing/2014/main" id="{E2AE5A3E-F1F7-93F4-C8CE-34B097D30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BDA2A1-BE03-36E4-15A2-BA0A3115BE62}"/>
              </a:ext>
            </a:extLst>
          </p:cNvPr>
          <p:cNvSpPr>
            <a:spLocks noGrp="1"/>
          </p:cNvSpPr>
          <p:nvPr>
            <p:ph type="sldNum" sz="quarter" idx="12"/>
          </p:nvPr>
        </p:nvSpPr>
        <p:spPr/>
        <p:txBody>
          <a:bodyPr/>
          <a:lstStyle/>
          <a:p>
            <a:fld id="{C0FEFCED-4D94-4587-82BA-5CF36F93A847}" type="slidenum">
              <a:rPr lang="en-IN" smtClean="0"/>
              <a:t>‹#›</a:t>
            </a:fld>
            <a:endParaRPr lang="en-IN"/>
          </a:p>
        </p:txBody>
      </p:sp>
    </p:spTree>
    <p:extLst>
      <p:ext uri="{BB962C8B-B14F-4D97-AF65-F5344CB8AC3E}">
        <p14:creationId xmlns:p14="http://schemas.microsoft.com/office/powerpoint/2010/main" val="264072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05DE-8765-E45F-3937-397B9D0A9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9479C5-67A5-232A-0488-212004A1E5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3D1C2-8621-EC55-BC83-34A255BBC2A2}"/>
              </a:ext>
            </a:extLst>
          </p:cNvPr>
          <p:cNvSpPr>
            <a:spLocks noGrp="1"/>
          </p:cNvSpPr>
          <p:nvPr>
            <p:ph type="dt" sz="half" idx="10"/>
          </p:nvPr>
        </p:nvSpPr>
        <p:spPr/>
        <p:txBody>
          <a:bodyPr/>
          <a:lstStyle/>
          <a:p>
            <a:fld id="{63A02ED7-C9B1-44EB-B7D3-C3CC7F42DD5F}" type="datetimeFigureOut">
              <a:rPr lang="en-IN" smtClean="0"/>
              <a:t>05-05-2024</a:t>
            </a:fld>
            <a:endParaRPr lang="en-IN"/>
          </a:p>
        </p:txBody>
      </p:sp>
      <p:sp>
        <p:nvSpPr>
          <p:cNvPr id="5" name="Footer Placeholder 4">
            <a:extLst>
              <a:ext uri="{FF2B5EF4-FFF2-40B4-BE49-F238E27FC236}">
                <a16:creationId xmlns:a16="http://schemas.microsoft.com/office/drawing/2014/main" id="{93596110-2084-3291-1507-A35840AF0E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3B7A5-EC9F-1D97-D7F5-5036AFBB4270}"/>
              </a:ext>
            </a:extLst>
          </p:cNvPr>
          <p:cNvSpPr>
            <a:spLocks noGrp="1"/>
          </p:cNvSpPr>
          <p:nvPr>
            <p:ph type="sldNum" sz="quarter" idx="12"/>
          </p:nvPr>
        </p:nvSpPr>
        <p:spPr/>
        <p:txBody>
          <a:bodyPr/>
          <a:lstStyle/>
          <a:p>
            <a:fld id="{C0FEFCED-4D94-4587-82BA-5CF36F93A847}" type="slidenum">
              <a:rPr lang="en-IN" smtClean="0"/>
              <a:t>‹#›</a:t>
            </a:fld>
            <a:endParaRPr lang="en-IN"/>
          </a:p>
        </p:txBody>
      </p:sp>
    </p:spTree>
    <p:extLst>
      <p:ext uri="{BB962C8B-B14F-4D97-AF65-F5344CB8AC3E}">
        <p14:creationId xmlns:p14="http://schemas.microsoft.com/office/powerpoint/2010/main" val="326520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9BF1-D55E-7E5A-40FA-1ED1CC2291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A00E88-04EB-5CA8-E441-A73A50085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68ABBA-AAFF-C5C2-E7B3-955AE8BB0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0BE21A-A06A-49CB-B81D-A9241CF903BB}"/>
              </a:ext>
            </a:extLst>
          </p:cNvPr>
          <p:cNvSpPr>
            <a:spLocks noGrp="1"/>
          </p:cNvSpPr>
          <p:nvPr>
            <p:ph type="dt" sz="half" idx="10"/>
          </p:nvPr>
        </p:nvSpPr>
        <p:spPr/>
        <p:txBody>
          <a:bodyPr/>
          <a:lstStyle/>
          <a:p>
            <a:fld id="{63A02ED7-C9B1-44EB-B7D3-C3CC7F42DD5F}" type="datetimeFigureOut">
              <a:rPr lang="en-IN" smtClean="0"/>
              <a:t>05-05-2024</a:t>
            </a:fld>
            <a:endParaRPr lang="en-IN"/>
          </a:p>
        </p:txBody>
      </p:sp>
      <p:sp>
        <p:nvSpPr>
          <p:cNvPr id="6" name="Footer Placeholder 5">
            <a:extLst>
              <a:ext uri="{FF2B5EF4-FFF2-40B4-BE49-F238E27FC236}">
                <a16:creationId xmlns:a16="http://schemas.microsoft.com/office/drawing/2014/main" id="{403A5DFD-4BC3-1A91-4530-D3D1237326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805AA7-0C21-6A33-D935-4079A2814126}"/>
              </a:ext>
            </a:extLst>
          </p:cNvPr>
          <p:cNvSpPr>
            <a:spLocks noGrp="1"/>
          </p:cNvSpPr>
          <p:nvPr>
            <p:ph type="sldNum" sz="quarter" idx="12"/>
          </p:nvPr>
        </p:nvSpPr>
        <p:spPr/>
        <p:txBody>
          <a:bodyPr/>
          <a:lstStyle/>
          <a:p>
            <a:fld id="{C0FEFCED-4D94-4587-82BA-5CF36F93A847}" type="slidenum">
              <a:rPr lang="en-IN" smtClean="0"/>
              <a:t>‹#›</a:t>
            </a:fld>
            <a:endParaRPr lang="en-IN"/>
          </a:p>
        </p:txBody>
      </p:sp>
    </p:spTree>
    <p:extLst>
      <p:ext uri="{BB962C8B-B14F-4D97-AF65-F5344CB8AC3E}">
        <p14:creationId xmlns:p14="http://schemas.microsoft.com/office/powerpoint/2010/main" val="416009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6724-A013-455E-6ABF-2DEB06BF9E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DD62D-4981-076C-17AE-A90E279151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54D173-446B-ED92-92B1-13DF5AA7FC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B85E2B-AE51-AC97-B80B-A379545307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AD4006-1F0F-0956-7C2C-98D60BD9B4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9D80C2-7F7F-5385-7B7A-15DC8208B413}"/>
              </a:ext>
            </a:extLst>
          </p:cNvPr>
          <p:cNvSpPr>
            <a:spLocks noGrp="1"/>
          </p:cNvSpPr>
          <p:nvPr>
            <p:ph type="dt" sz="half" idx="10"/>
          </p:nvPr>
        </p:nvSpPr>
        <p:spPr/>
        <p:txBody>
          <a:bodyPr/>
          <a:lstStyle/>
          <a:p>
            <a:fld id="{63A02ED7-C9B1-44EB-B7D3-C3CC7F42DD5F}" type="datetimeFigureOut">
              <a:rPr lang="en-IN" smtClean="0"/>
              <a:t>05-05-2024</a:t>
            </a:fld>
            <a:endParaRPr lang="en-IN"/>
          </a:p>
        </p:txBody>
      </p:sp>
      <p:sp>
        <p:nvSpPr>
          <p:cNvPr id="8" name="Footer Placeholder 7">
            <a:extLst>
              <a:ext uri="{FF2B5EF4-FFF2-40B4-BE49-F238E27FC236}">
                <a16:creationId xmlns:a16="http://schemas.microsoft.com/office/drawing/2014/main" id="{740DEEA4-67B4-9D5F-DAE1-A6B12FFA34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27893A-E8A3-BDEC-0988-14D208CFA9C7}"/>
              </a:ext>
            </a:extLst>
          </p:cNvPr>
          <p:cNvSpPr>
            <a:spLocks noGrp="1"/>
          </p:cNvSpPr>
          <p:nvPr>
            <p:ph type="sldNum" sz="quarter" idx="12"/>
          </p:nvPr>
        </p:nvSpPr>
        <p:spPr/>
        <p:txBody>
          <a:bodyPr/>
          <a:lstStyle/>
          <a:p>
            <a:fld id="{C0FEFCED-4D94-4587-82BA-5CF36F93A847}" type="slidenum">
              <a:rPr lang="en-IN" smtClean="0"/>
              <a:t>‹#›</a:t>
            </a:fld>
            <a:endParaRPr lang="en-IN"/>
          </a:p>
        </p:txBody>
      </p:sp>
    </p:spTree>
    <p:extLst>
      <p:ext uri="{BB962C8B-B14F-4D97-AF65-F5344CB8AC3E}">
        <p14:creationId xmlns:p14="http://schemas.microsoft.com/office/powerpoint/2010/main" val="225093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965A-314F-BE27-C283-CBDA72D81E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A12601-3363-AC22-9865-8CB01B988F8C}"/>
              </a:ext>
            </a:extLst>
          </p:cNvPr>
          <p:cNvSpPr>
            <a:spLocks noGrp="1"/>
          </p:cNvSpPr>
          <p:nvPr>
            <p:ph type="dt" sz="half" idx="10"/>
          </p:nvPr>
        </p:nvSpPr>
        <p:spPr/>
        <p:txBody>
          <a:bodyPr/>
          <a:lstStyle/>
          <a:p>
            <a:fld id="{63A02ED7-C9B1-44EB-B7D3-C3CC7F42DD5F}" type="datetimeFigureOut">
              <a:rPr lang="en-IN" smtClean="0"/>
              <a:t>05-05-2024</a:t>
            </a:fld>
            <a:endParaRPr lang="en-IN"/>
          </a:p>
        </p:txBody>
      </p:sp>
      <p:sp>
        <p:nvSpPr>
          <p:cNvPr id="4" name="Footer Placeholder 3">
            <a:extLst>
              <a:ext uri="{FF2B5EF4-FFF2-40B4-BE49-F238E27FC236}">
                <a16:creationId xmlns:a16="http://schemas.microsoft.com/office/drawing/2014/main" id="{A5E4F4FD-17EF-CC33-5E37-DE54DF5FD5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4F376B-3249-7170-B2E3-8BA8D4513F96}"/>
              </a:ext>
            </a:extLst>
          </p:cNvPr>
          <p:cNvSpPr>
            <a:spLocks noGrp="1"/>
          </p:cNvSpPr>
          <p:nvPr>
            <p:ph type="sldNum" sz="quarter" idx="12"/>
          </p:nvPr>
        </p:nvSpPr>
        <p:spPr/>
        <p:txBody>
          <a:bodyPr/>
          <a:lstStyle/>
          <a:p>
            <a:fld id="{C0FEFCED-4D94-4587-82BA-5CF36F93A847}" type="slidenum">
              <a:rPr lang="en-IN" smtClean="0"/>
              <a:t>‹#›</a:t>
            </a:fld>
            <a:endParaRPr lang="en-IN"/>
          </a:p>
        </p:txBody>
      </p:sp>
    </p:spTree>
    <p:extLst>
      <p:ext uri="{BB962C8B-B14F-4D97-AF65-F5344CB8AC3E}">
        <p14:creationId xmlns:p14="http://schemas.microsoft.com/office/powerpoint/2010/main" val="35294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1D8EC8-CBD1-A431-8C36-BCF44B572F39}"/>
              </a:ext>
            </a:extLst>
          </p:cNvPr>
          <p:cNvSpPr>
            <a:spLocks noGrp="1"/>
          </p:cNvSpPr>
          <p:nvPr>
            <p:ph type="dt" sz="half" idx="10"/>
          </p:nvPr>
        </p:nvSpPr>
        <p:spPr/>
        <p:txBody>
          <a:bodyPr/>
          <a:lstStyle/>
          <a:p>
            <a:fld id="{63A02ED7-C9B1-44EB-B7D3-C3CC7F42DD5F}" type="datetimeFigureOut">
              <a:rPr lang="en-IN" smtClean="0"/>
              <a:t>05-05-2024</a:t>
            </a:fld>
            <a:endParaRPr lang="en-IN"/>
          </a:p>
        </p:txBody>
      </p:sp>
      <p:sp>
        <p:nvSpPr>
          <p:cNvPr id="3" name="Footer Placeholder 2">
            <a:extLst>
              <a:ext uri="{FF2B5EF4-FFF2-40B4-BE49-F238E27FC236}">
                <a16:creationId xmlns:a16="http://schemas.microsoft.com/office/drawing/2014/main" id="{08A3124B-37B3-F2DC-EA9B-D01AEBD27D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9614C9-EAA0-CCB5-3591-7B72F14F567C}"/>
              </a:ext>
            </a:extLst>
          </p:cNvPr>
          <p:cNvSpPr>
            <a:spLocks noGrp="1"/>
          </p:cNvSpPr>
          <p:nvPr>
            <p:ph type="sldNum" sz="quarter" idx="12"/>
          </p:nvPr>
        </p:nvSpPr>
        <p:spPr/>
        <p:txBody>
          <a:bodyPr/>
          <a:lstStyle/>
          <a:p>
            <a:fld id="{C0FEFCED-4D94-4587-82BA-5CF36F93A847}" type="slidenum">
              <a:rPr lang="en-IN" smtClean="0"/>
              <a:t>‹#›</a:t>
            </a:fld>
            <a:endParaRPr lang="en-IN"/>
          </a:p>
        </p:txBody>
      </p:sp>
    </p:spTree>
    <p:extLst>
      <p:ext uri="{BB962C8B-B14F-4D97-AF65-F5344CB8AC3E}">
        <p14:creationId xmlns:p14="http://schemas.microsoft.com/office/powerpoint/2010/main" val="416557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EAFE-9701-3046-7FD5-53DCB3879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FDA3F6-47CE-FA0B-9D9C-E7ABDEEBD8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503291-E01D-085A-5470-80A6160B7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6AD26-9D82-5D52-C5C6-02929803ECFB}"/>
              </a:ext>
            </a:extLst>
          </p:cNvPr>
          <p:cNvSpPr>
            <a:spLocks noGrp="1"/>
          </p:cNvSpPr>
          <p:nvPr>
            <p:ph type="dt" sz="half" idx="10"/>
          </p:nvPr>
        </p:nvSpPr>
        <p:spPr/>
        <p:txBody>
          <a:bodyPr/>
          <a:lstStyle/>
          <a:p>
            <a:fld id="{63A02ED7-C9B1-44EB-B7D3-C3CC7F42DD5F}" type="datetimeFigureOut">
              <a:rPr lang="en-IN" smtClean="0"/>
              <a:t>05-05-2024</a:t>
            </a:fld>
            <a:endParaRPr lang="en-IN"/>
          </a:p>
        </p:txBody>
      </p:sp>
      <p:sp>
        <p:nvSpPr>
          <p:cNvPr id="6" name="Footer Placeholder 5">
            <a:extLst>
              <a:ext uri="{FF2B5EF4-FFF2-40B4-BE49-F238E27FC236}">
                <a16:creationId xmlns:a16="http://schemas.microsoft.com/office/drawing/2014/main" id="{8D488A4D-AB32-F996-2FD6-6C5A486492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0DDC60-8E54-8EC6-4C33-A751E96C93A7}"/>
              </a:ext>
            </a:extLst>
          </p:cNvPr>
          <p:cNvSpPr>
            <a:spLocks noGrp="1"/>
          </p:cNvSpPr>
          <p:nvPr>
            <p:ph type="sldNum" sz="quarter" idx="12"/>
          </p:nvPr>
        </p:nvSpPr>
        <p:spPr/>
        <p:txBody>
          <a:bodyPr/>
          <a:lstStyle/>
          <a:p>
            <a:fld id="{C0FEFCED-4D94-4587-82BA-5CF36F93A847}" type="slidenum">
              <a:rPr lang="en-IN" smtClean="0"/>
              <a:t>‹#›</a:t>
            </a:fld>
            <a:endParaRPr lang="en-IN"/>
          </a:p>
        </p:txBody>
      </p:sp>
    </p:spTree>
    <p:extLst>
      <p:ext uri="{BB962C8B-B14F-4D97-AF65-F5344CB8AC3E}">
        <p14:creationId xmlns:p14="http://schemas.microsoft.com/office/powerpoint/2010/main" val="105374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8E69-8B9A-012C-44C6-3191B88A2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053FD9-A6D7-9E6B-3FAA-66B46AE68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F2EE34-DFBE-623F-E26E-D2BD4A8DD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D48B6-253E-362D-76AE-13C76F25E872}"/>
              </a:ext>
            </a:extLst>
          </p:cNvPr>
          <p:cNvSpPr>
            <a:spLocks noGrp="1"/>
          </p:cNvSpPr>
          <p:nvPr>
            <p:ph type="dt" sz="half" idx="10"/>
          </p:nvPr>
        </p:nvSpPr>
        <p:spPr/>
        <p:txBody>
          <a:bodyPr/>
          <a:lstStyle/>
          <a:p>
            <a:fld id="{63A02ED7-C9B1-44EB-B7D3-C3CC7F42DD5F}" type="datetimeFigureOut">
              <a:rPr lang="en-IN" smtClean="0"/>
              <a:t>05-05-2024</a:t>
            </a:fld>
            <a:endParaRPr lang="en-IN"/>
          </a:p>
        </p:txBody>
      </p:sp>
      <p:sp>
        <p:nvSpPr>
          <p:cNvPr id="6" name="Footer Placeholder 5">
            <a:extLst>
              <a:ext uri="{FF2B5EF4-FFF2-40B4-BE49-F238E27FC236}">
                <a16:creationId xmlns:a16="http://schemas.microsoft.com/office/drawing/2014/main" id="{3BD8682B-B342-E14B-7C1D-A941BED1E8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9B3AA5-0644-12CC-4E34-9E09D6C80FFB}"/>
              </a:ext>
            </a:extLst>
          </p:cNvPr>
          <p:cNvSpPr>
            <a:spLocks noGrp="1"/>
          </p:cNvSpPr>
          <p:nvPr>
            <p:ph type="sldNum" sz="quarter" idx="12"/>
          </p:nvPr>
        </p:nvSpPr>
        <p:spPr/>
        <p:txBody>
          <a:bodyPr/>
          <a:lstStyle/>
          <a:p>
            <a:fld id="{C0FEFCED-4D94-4587-82BA-5CF36F93A847}" type="slidenum">
              <a:rPr lang="en-IN" smtClean="0"/>
              <a:t>‹#›</a:t>
            </a:fld>
            <a:endParaRPr lang="en-IN"/>
          </a:p>
        </p:txBody>
      </p:sp>
    </p:spTree>
    <p:extLst>
      <p:ext uri="{BB962C8B-B14F-4D97-AF65-F5344CB8AC3E}">
        <p14:creationId xmlns:p14="http://schemas.microsoft.com/office/powerpoint/2010/main" val="1704456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8719E0-99BC-66A6-289A-730A26162F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851141-9D6D-24E8-73F2-4110B3C00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C3EE15-6AFE-C62F-22EE-4D1857DD8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02ED7-C9B1-44EB-B7D3-C3CC7F42DD5F}" type="datetimeFigureOut">
              <a:rPr lang="en-IN" smtClean="0"/>
              <a:t>05-05-2024</a:t>
            </a:fld>
            <a:endParaRPr lang="en-IN"/>
          </a:p>
        </p:txBody>
      </p:sp>
      <p:sp>
        <p:nvSpPr>
          <p:cNvPr id="5" name="Footer Placeholder 4">
            <a:extLst>
              <a:ext uri="{FF2B5EF4-FFF2-40B4-BE49-F238E27FC236}">
                <a16:creationId xmlns:a16="http://schemas.microsoft.com/office/drawing/2014/main" id="{D6655722-26DE-2888-AFC4-DE626D2345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A872F5-8B03-78C6-39AF-EBD1D8E8C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EFCED-4D94-4587-82BA-5CF36F93A847}" type="slidenum">
              <a:rPr lang="en-IN" smtClean="0"/>
              <a:t>‹#›</a:t>
            </a:fld>
            <a:endParaRPr lang="en-IN"/>
          </a:p>
        </p:txBody>
      </p:sp>
    </p:spTree>
    <p:extLst>
      <p:ext uri="{BB962C8B-B14F-4D97-AF65-F5344CB8AC3E}">
        <p14:creationId xmlns:p14="http://schemas.microsoft.com/office/powerpoint/2010/main" val="702115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18A06575-F268-478B-3440-E682720DBBDC}"/>
              </a:ext>
            </a:extLst>
          </p:cNvPr>
          <p:cNvSpPr/>
          <p:nvPr/>
        </p:nvSpPr>
        <p:spPr>
          <a:xfrm>
            <a:off x="256423" y="340614"/>
            <a:ext cx="1305222" cy="1296521"/>
          </a:xfrm>
          <a:custGeom>
            <a:avLst/>
            <a:gdLst/>
            <a:ahLst/>
            <a:cxnLst/>
            <a:rect l="l" t="t" r="r" b="b"/>
            <a:pathLst>
              <a:path w="1957833" h="1944781">
                <a:moveTo>
                  <a:pt x="0" y="0"/>
                </a:moveTo>
                <a:lnTo>
                  <a:pt x="1957833" y="0"/>
                </a:lnTo>
                <a:lnTo>
                  <a:pt x="1957833" y="1944781"/>
                </a:lnTo>
                <a:lnTo>
                  <a:pt x="0" y="1944781"/>
                </a:lnTo>
                <a:lnTo>
                  <a:pt x="0" y="0"/>
                </a:lnTo>
                <a:close/>
              </a:path>
            </a:pathLst>
          </a:custGeom>
          <a:blipFill>
            <a:blip r:embed="rId2"/>
            <a:stretch>
              <a:fillRect/>
            </a:stretch>
          </a:blipFill>
        </p:spPr>
        <p:txBody>
          <a:bodyPr/>
          <a:lstStyle/>
          <a:p>
            <a:endParaRPr lang="en-IN" sz="1200"/>
          </a:p>
        </p:txBody>
      </p:sp>
      <p:sp>
        <p:nvSpPr>
          <p:cNvPr id="3" name="Freeform 2">
            <a:extLst>
              <a:ext uri="{FF2B5EF4-FFF2-40B4-BE49-F238E27FC236}">
                <a16:creationId xmlns:a16="http://schemas.microsoft.com/office/drawing/2014/main" id="{60D20915-088C-351A-3875-8E240D47E483}"/>
              </a:ext>
            </a:extLst>
          </p:cNvPr>
          <p:cNvSpPr/>
          <p:nvPr/>
        </p:nvSpPr>
        <p:spPr>
          <a:xfrm>
            <a:off x="10629855" y="340614"/>
            <a:ext cx="1318832" cy="1255333"/>
          </a:xfrm>
          <a:custGeom>
            <a:avLst/>
            <a:gdLst/>
            <a:ahLst/>
            <a:cxnLst/>
            <a:rect l="l" t="t" r="r" b="b"/>
            <a:pathLst>
              <a:path w="1978248" h="1882999">
                <a:moveTo>
                  <a:pt x="0" y="0"/>
                </a:moveTo>
                <a:lnTo>
                  <a:pt x="1978247" y="0"/>
                </a:lnTo>
                <a:lnTo>
                  <a:pt x="1978247" y="1882999"/>
                </a:lnTo>
                <a:lnTo>
                  <a:pt x="0" y="1882999"/>
                </a:lnTo>
                <a:lnTo>
                  <a:pt x="0" y="0"/>
                </a:lnTo>
                <a:close/>
              </a:path>
            </a:pathLst>
          </a:custGeom>
          <a:blipFill>
            <a:blip r:embed="rId3"/>
            <a:stretch>
              <a:fillRect/>
            </a:stretch>
          </a:blipFill>
        </p:spPr>
        <p:txBody>
          <a:bodyPr/>
          <a:lstStyle/>
          <a:p>
            <a:endParaRPr lang="en-IN" sz="1200"/>
          </a:p>
        </p:txBody>
      </p:sp>
      <p:sp>
        <p:nvSpPr>
          <p:cNvPr id="5" name="TextBox 4">
            <a:extLst>
              <a:ext uri="{FF2B5EF4-FFF2-40B4-BE49-F238E27FC236}">
                <a16:creationId xmlns:a16="http://schemas.microsoft.com/office/drawing/2014/main" id="{9A2B640C-8B91-3899-4CCC-3C13794D2E09}"/>
              </a:ext>
            </a:extLst>
          </p:cNvPr>
          <p:cNvSpPr txBox="1"/>
          <p:nvPr/>
        </p:nvSpPr>
        <p:spPr>
          <a:xfrm>
            <a:off x="2743200" y="127000"/>
            <a:ext cx="6299200" cy="853760"/>
          </a:xfrm>
          <a:prstGeom prst="rect">
            <a:avLst/>
          </a:prstGeom>
          <a:noFill/>
        </p:spPr>
        <p:txBody>
          <a:bodyPr wrap="square">
            <a:spAutoFit/>
          </a:bodyPr>
          <a:lstStyle/>
          <a:p>
            <a:pPr algn="ctr">
              <a:lnSpc>
                <a:spcPts val="6998"/>
              </a:lnSpc>
              <a:spcBef>
                <a:spcPct val="0"/>
              </a:spcBef>
            </a:pPr>
            <a:r>
              <a:rPr lang="en-US" sz="2933" b="1" dirty="0">
                <a:solidFill>
                  <a:srgbClr val="000000"/>
                </a:solidFill>
                <a:latin typeface="Times New Roman" panose="02020603050405020304" pitchFamily="18" charset="0"/>
                <a:cs typeface="Times New Roman" panose="02020603050405020304" pitchFamily="18" charset="0"/>
              </a:rPr>
              <a:t>PAAVAI ENGINEERING COLLEGE</a:t>
            </a:r>
          </a:p>
        </p:txBody>
      </p:sp>
      <p:sp>
        <p:nvSpPr>
          <p:cNvPr id="7" name="TextBox 6">
            <a:extLst>
              <a:ext uri="{FF2B5EF4-FFF2-40B4-BE49-F238E27FC236}">
                <a16:creationId xmlns:a16="http://schemas.microsoft.com/office/drawing/2014/main" id="{539C5744-E88A-2E19-E5FB-51CD2A351F53}"/>
              </a:ext>
            </a:extLst>
          </p:cNvPr>
          <p:cNvSpPr txBox="1"/>
          <p:nvPr/>
        </p:nvSpPr>
        <p:spPr>
          <a:xfrm>
            <a:off x="2438400" y="838200"/>
            <a:ext cx="6096000" cy="653897"/>
          </a:xfrm>
          <a:prstGeom prst="rect">
            <a:avLst/>
          </a:prstGeom>
          <a:noFill/>
        </p:spPr>
        <p:txBody>
          <a:bodyPr wrap="square">
            <a:spAutoFit/>
          </a:bodyPr>
          <a:lstStyle/>
          <a:p>
            <a:pPr algn="ctr">
              <a:lnSpc>
                <a:spcPts val="4855"/>
              </a:lnSpc>
              <a:spcBef>
                <a:spcPct val="0"/>
              </a:spcBef>
            </a:pPr>
            <a:r>
              <a:rPr lang="en-US" sz="2667" dirty="0">
                <a:solidFill>
                  <a:srgbClr val="000000"/>
                </a:solidFill>
                <a:latin typeface="Archivo Narrow Bold"/>
              </a:rPr>
              <a:t>(AUTONOMOUS)</a:t>
            </a:r>
          </a:p>
        </p:txBody>
      </p:sp>
      <p:sp>
        <p:nvSpPr>
          <p:cNvPr id="9" name="TextBox 8">
            <a:extLst>
              <a:ext uri="{FF2B5EF4-FFF2-40B4-BE49-F238E27FC236}">
                <a16:creationId xmlns:a16="http://schemas.microsoft.com/office/drawing/2014/main" id="{D47625BF-5333-2C87-239C-C62E8AFF9B74}"/>
              </a:ext>
            </a:extLst>
          </p:cNvPr>
          <p:cNvSpPr txBox="1"/>
          <p:nvPr/>
        </p:nvSpPr>
        <p:spPr>
          <a:xfrm>
            <a:off x="2435981" y="1688348"/>
            <a:ext cx="7264400" cy="1943802"/>
          </a:xfrm>
          <a:prstGeom prst="rect">
            <a:avLst/>
          </a:prstGeom>
          <a:noFill/>
        </p:spPr>
        <p:txBody>
          <a:bodyPr wrap="square">
            <a:spAutoFit/>
          </a:bodyPr>
          <a:lstStyle/>
          <a:p>
            <a:pPr algn="ctr">
              <a:lnSpc>
                <a:spcPts val="3735"/>
              </a:lnSpc>
              <a:spcBef>
                <a:spcPct val="0"/>
              </a:spcBef>
            </a:pPr>
            <a:r>
              <a:rPr lang="en-US" sz="2400" b="1" dirty="0">
                <a:solidFill>
                  <a:srgbClr val="000000"/>
                </a:solidFill>
                <a:latin typeface="Times New Roman" panose="02020603050405020304" pitchFamily="18" charset="0"/>
                <a:cs typeface="Times New Roman" panose="02020603050405020304" pitchFamily="18" charset="0"/>
              </a:rPr>
              <a:t>DEPARTMENT OF INFORMATION TECHNOLOGY</a:t>
            </a:r>
          </a:p>
          <a:p>
            <a:pPr algn="ctr">
              <a:lnSpc>
                <a:spcPts val="3735"/>
              </a:lnSpc>
              <a:spcBef>
                <a:spcPct val="0"/>
              </a:spcBef>
            </a:pPr>
            <a:r>
              <a:rPr lang="en-US" sz="2400" b="1" dirty="0">
                <a:solidFill>
                  <a:srgbClr val="000000"/>
                </a:solidFill>
                <a:latin typeface="Times New Roman" panose="02020603050405020304" pitchFamily="18" charset="0"/>
                <a:cs typeface="Times New Roman" panose="02020603050405020304" pitchFamily="18" charset="0"/>
              </a:rPr>
              <a:t>AI  APP FOR FARMER</a:t>
            </a:r>
          </a:p>
          <a:p>
            <a:pPr algn="ctr">
              <a:lnSpc>
                <a:spcPts val="3735"/>
              </a:lnSpc>
              <a:spcBef>
                <a:spcPct val="0"/>
              </a:spcBef>
            </a:pPr>
            <a:r>
              <a:rPr lang="en-US" sz="2400" b="1" dirty="0">
                <a:solidFill>
                  <a:srgbClr val="000000"/>
                </a:solidFill>
                <a:latin typeface="Times New Roman" panose="02020603050405020304" pitchFamily="18" charset="0"/>
                <a:cs typeface="Times New Roman" panose="02020603050405020304" pitchFamily="18" charset="0"/>
              </a:rPr>
              <a:t>Batch 2</a:t>
            </a:r>
          </a:p>
        </p:txBody>
      </p:sp>
      <p:sp>
        <p:nvSpPr>
          <p:cNvPr id="21" name="TextBox 20">
            <a:extLst>
              <a:ext uri="{FF2B5EF4-FFF2-40B4-BE49-F238E27FC236}">
                <a16:creationId xmlns:a16="http://schemas.microsoft.com/office/drawing/2014/main" id="{8C013791-15B2-A87F-1BFA-19BAB7D94A10}"/>
              </a:ext>
            </a:extLst>
          </p:cNvPr>
          <p:cNvSpPr txBox="1"/>
          <p:nvPr/>
        </p:nvSpPr>
        <p:spPr>
          <a:xfrm>
            <a:off x="959667" y="3993557"/>
            <a:ext cx="3739082" cy="2213106"/>
          </a:xfrm>
          <a:prstGeom prst="rect">
            <a:avLst/>
          </a:prstGeom>
          <a:noFill/>
        </p:spPr>
        <p:txBody>
          <a:bodyPr wrap="square">
            <a:spAutoFit/>
          </a:bodyPr>
          <a:lstStyle/>
          <a:p>
            <a:pPr algn="ctr">
              <a:lnSpc>
                <a:spcPts val="3646"/>
              </a:lnSpc>
            </a:pPr>
            <a:r>
              <a:rPr lang="en-US" sz="2133" dirty="0">
                <a:solidFill>
                  <a:srgbClr val="000000"/>
                </a:solidFill>
                <a:latin typeface="Times New Roman Bold"/>
              </a:rPr>
              <a:t>GUIDED by:   </a:t>
            </a:r>
            <a:r>
              <a:rPr lang="en-US" sz="2133" dirty="0">
                <a:solidFill>
                  <a:srgbClr val="545454"/>
                </a:solidFill>
                <a:latin typeface="Times New Roman Bold"/>
              </a:rPr>
              <a:t>                                        </a:t>
            </a:r>
          </a:p>
          <a:p>
            <a:pPr>
              <a:lnSpc>
                <a:spcPts val="3273"/>
              </a:lnSpc>
            </a:pPr>
            <a:r>
              <a:rPr lang="en-US" sz="2400" dirty="0">
                <a:solidFill>
                  <a:srgbClr val="000000"/>
                </a:solidFill>
                <a:latin typeface="Times New Roman"/>
              </a:rPr>
              <a:t>Mrs.B.DEEPA,M.E,</a:t>
            </a:r>
          </a:p>
          <a:p>
            <a:pPr>
              <a:lnSpc>
                <a:spcPts val="3273"/>
              </a:lnSpc>
            </a:pPr>
            <a:r>
              <a:rPr lang="en-US" sz="2400" dirty="0">
                <a:solidFill>
                  <a:srgbClr val="000000"/>
                </a:solidFill>
                <a:latin typeface="Times New Roman"/>
              </a:rPr>
              <a:t>Assistant professor,</a:t>
            </a:r>
          </a:p>
          <a:p>
            <a:pPr>
              <a:lnSpc>
                <a:spcPts val="3273"/>
              </a:lnSpc>
            </a:pPr>
            <a:r>
              <a:rPr lang="en-US" sz="2400" dirty="0">
                <a:solidFill>
                  <a:srgbClr val="000000"/>
                </a:solidFill>
                <a:latin typeface="Times New Roman"/>
              </a:rPr>
              <a:t>Department of IT,</a:t>
            </a:r>
          </a:p>
          <a:p>
            <a:pPr>
              <a:lnSpc>
                <a:spcPts val="3273"/>
              </a:lnSpc>
            </a:pPr>
            <a:r>
              <a:rPr lang="en-US" sz="2400" dirty="0">
                <a:solidFill>
                  <a:srgbClr val="000000"/>
                </a:solidFill>
                <a:latin typeface="Times New Roman"/>
              </a:rPr>
              <a:t>Paavai Engineering College</a:t>
            </a:r>
          </a:p>
        </p:txBody>
      </p:sp>
      <p:sp>
        <p:nvSpPr>
          <p:cNvPr id="23" name="TextBox 22">
            <a:extLst>
              <a:ext uri="{FF2B5EF4-FFF2-40B4-BE49-F238E27FC236}">
                <a16:creationId xmlns:a16="http://schemas.microsoft.com/office/drawing/2014/main" id="{BFB07135-BFE4-7805-51B8-44A66DD47D9B}"/>
              </a:ext>
            </a:extLst>
          </p:cNvPr>
          <p:cNvSpPr txBox="1"/>
          <p:nvPr/>
        </p:nvSpPr>
        <p:spPr>
          <a:xfrm>
            <a:off x="6472827" y="3832872"/>
            <a:ext cx="4816444" cy="2534476"/>
          </a:xfrm>
          <a:prstGeom prst="rect">
            <a:avLst/>
          </a:prstGeom>
          <a:noFill/>
        </p:spPr>
        <p:txBody>
          <a:bodyPr wrap="square">
            <a:spAutoFit/>
          </a:bodyPr>
          <a:lstStyle/>
          <a:p>
            <a:pPr algn="ctr">
              <a:lnSpc>
                <a:spcPts val="3680"/>
              </a:lnSpc>
            </a:pPr>
            <a:r>
              <a:rPr lang="en-US" sz="2133" dirty="0">
                <a:solidFill>
                  <a:srgbClr val="000000"/>
                </a:solidFill>
                <a:latin typeface="Times New Roman Bold"/>
              </a:rPr>
              <a:t>PRESENTED by</a:t>
            </a:r>
            <a:r>
              <a:rPr lang="en-US" sz="1333" dirty="0">
                <a:solidFill>
                  <a:srgbClr val="000000"/>
                </a:solidFill>
                <a:latin typeface="Times New Roman Bold"/>
              </a:rPr>
              <a:t>:  </a:t>
            </a:r>
            <a:r>
              <a:rPr lang="en-US" sz="1333" dirty="0">
                <a:solidFill>
                  <a:srgbClr val="000000"/>
                </a:solidFill>
                <a:latin typeface="Times New Roman"/>
              </a:rPr>
              <a:t>                                                                                                        </a:t>
            </a:r>
          </a:p>
          <a:p>
            <a:pPr>
              <a:lnSpc>
                <a:spcPts val="3056"/>
              </a:lnSpc>
            </a:pPr>
            <a:r>
              <a:rPr lang="en-US" sz="2400" dirty="0">
                <a:solidFill>
                  <a:srgbClr val="000000"/>
                </a:solidFill>
                <a:latin typeface="Times New Roman"/>
              </a:rPr>
              <a:t>                A.AJAY(20202002)</a:t>
            </a:r>
          </a:p>
          <a:p>
            <a:pPr>
              <a:lnSpc>
                <a:spcPts val="3056"/>
              </a:lnSpc>
            </a:pPr>
            <a:r>
              <a:rPr lang="en-US" sz="2400" dirty="0">
                <a:solidFill>
                  <a:srgbClr val="000000"/>
                </a:solidFill>
                <a:latin typeface="Times New Roman"/>
              </a:rPr>
              <a:t>                J.KARRAN(20202027)</a:t>
            </a:r>
          </a:p>
          <a:p>
            <a:pPr>
              <a:lnSpc>
                <a:spcPts val="3056"/>
              </a:lnSpc>
            </a:pPr>
            <a:r>
              <a:rPr lang="en-US" sz="2400" dirty="0">
                <a:solidFill>
                  <a:srgbClr val="000000"/>
                </a:solidFill>
                <a:latin typeface="Times New Roman"/>
              </a:rPr>
              <a:t>                A.NAVEEN(2020233)</a:t>
            </a:r>
          </a:p>
          <a:p>
            <a:pPr>
              <a:lnSpc>
                <a:spcPts val="3056"/>
              </a:lnSpc>
            </a:pPr>
            <a:r>
              <a:rPr lang="en-US" sz="2400" dirty="0">
                <a:solidFill>
                  <a:srgbClr val="000000"/>
                </a:solidFill>
                <a:latin typeface="Times New Roman"/>
              </a:rPr>
              <a:t>                Final Year IT</a:t>
            </a:r>
          </a:p>
          <a:p>
            <a:pPr>
              <a:lnSpc>
                <a:spcPts val="3056"/>
              </a:lnSpc>
            </a:pPr>
            <a:r>
              <a:rPr lang="en-US" sz="2400" dirty="0">
                <a:solidFill>
                  <a:srgbClr val="000000"/>
                </a:solidFill>
                <a:latin typeface="Times New Roman"/>
              </a:rPr>
              <a:t>                Paavai Engineering College</a:t>
            </a:r>
            <a:endParaRPr lang="en-IN" sz="2400" dirty="0"/>
          </a:p>
        </p:txBody>
      </p:sp>
    </p:spTree>
    <p:extLst>
      <p:ext uri="{BB962C8B-B14F-4D97-AF65-F5344CB8AC3E}">
        <p14:creationId xmlns:p14="http://schemas.microsoft.com/office/powerpoint/2010/main" val="52943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329C-3275-0970-1ABE-4051570D01F5}"/>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 Recommendation Engine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74F92B-6E31-2CB2-CD28-6DC4DA8A0CD9}"/>
              </a:ext>
            </a:extLst>
          </p:cNvPr>
          <p:cNvSpPr>
            <a:spLocks noGrp="1"/>
          </p:cNvSpPr>
          <p:nvPr>
            <p:ph idx="1"/>
          </p:nvPr>
        </p:nvSpPr>
        <p:spPr/>
        <p:txBody>
          <a:bodyPr>
            <a:normAutofit/>
          </a:bodyPr>
          <a:lstStyle/>
          <a:p>
            <a:pPr algn="just">
              <a:buFont typeface="Wingdings" panose="05000000000000000000" pitchFamily="2" charset="2"/>
              <a:buChar char="Ø"/>
            </a:pPr>
            <a:r>
              <a:rPr lang="en-IN" b="1" i="0" dirty="0">
                <a:solidFill>
                  <a:srgbClr val="0D0D0D"/>
                </a:solidFill>
                <a:effectLst/>
                <a:latin typeface="Times New Roman" panose="02020603050405020304" pitchFamily="18" charset="0"/>
                <a:cs typeface="Times New Roman" panose="02020603050405020304" pitchFamily="18" charset="0"/>
              </a:rPr>
              <a:t>Farm Management</a:t>
            </a:r>
          </a:p>
          <a:p>
            <a:pPr algn="just">
              <a:buFont typeface="Wingdings" panose="05000000000000000000" pitchFamily="2" charset="2"/>
              <a:buChar char="Ø"/>
            </a:pPr>
            <a:r>
              <a:rPr lang="en-IN" b="1" i="0" dirty="0">
                <a:solidFill>
                  <a:srgbClr val="0D0D0D"/>
                </a:solidFill>
                <a:effectLst/>
                <a:latin typeface="Times New Roman" panose="02020603050405020304" pitchFamily="18" charset="0"/>
                <a:cs typeface="Times New Roman" panose="02020603050405020304" pitchFamily="18" charset="0"/>
              </a:rPr>
              <a:t>Field Insights</a:t>
            </a:r>
          </a:p>
          <a:p>
            <a:pPr algn="just">
              <a:buFont typeface="Wingdings" panose="05000000000000000000" pitchFamily="2" charset="2"/>
              <a:buChar char="Ø"/>
            </a:pPr>
            <a:r>
              <a:rPr lang="en-IN" b="1" i="0" dirty="0">
                <a:solidFill>
                  <a:srgbClr val="0D0D0D"/>
                </a:solidFill>
                <a:effectLst/>
                <a:latin typeface="Times New Roman" panose="02020603050405020304" pitchFamily="18" charset="0"/>
                <a:cs typeface="Times New Roman" panose="02020603050405020304" pitchFamily="18" charset="0"/>
              </a:rPr>
              <a:t>Yield Monitoring and Prediction</a:t>
            </a:r>
            <a:endParaRPr lang="en-IN" b="1" dirty="0">
              <a:solidFill>
                <a:srgbClr val="0D0D0D"/>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b="1" i="0" dirty="0">
                <a:solidFill>
                  <a:srgbClr val="0D0D0D"/>
                </a:solidFill>
                <a:effectLst/>
                <a:latin typeface="Times New Roman" panose="02020603050405020304" pitchFamily="18" charset="0"/>
                <a:cs typeface="Times New Roman" panose="02020603050405020304" pitchFamily="18" charset="0"/>
              </a:rPr>
              <a:t>Crop Health Monitoring</a:t>
            </a:r>
            <a:endParaRPr lang="en-IN" dirty="0">
              <a:solidFill>
                <a:srgbClr val="0D0D0D"/>
              </a:solidFill>
              <a:latin typeface="Times New Roman" panose="02020603050405020304" pitchFamily="18" charset="0"/>
              <a:cs typeface="Times New Roman" panose="02020603050405020304" pitchFamily="18" charset="0"/>
            </a:endParaRPr>
          </a:p>
          <a:p>
            <a:pPr marL="0" indent="0" algn="just">
              <a:buNone/>
            </a:pPr>
            <a:r>
              <a:rPr lang="en-IN"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AI engine can assess crop health by analyzing imagery captured by drones or satellites. It can detect signs of stress, nutrient deficiencies, pest infestations, and diseases early on, enabling proactive management strategies to mitigate risks and protect crop yields</a:t>
            </a:r>
            <a:r>
              <a:rPr lang="en-US" b="0" i="0" dirty="0">
                <a:solidFill>
                  <a:srgbClr val="0D0D0D"/>
                </a:solidFill>
                <a:effectLst/>
                <a:latin typeface="Söhne"/>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255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B99E-E80F-E030-44B9-92CBCBE88EC7}"/>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 Recommendation Engine</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44EC17F-8583-28A3-8281-C977BDF15D0F}"/>
              </a:ext>
            </a:extLst>
          </p:cNvPr>
          <p:cNvSpPr>
            <a:spLocks noGrp="1"/>
          </p:cNvSpPr>
          <p:nvPr>
            <p:ph idx="1"/>
          </p:nvPr>
        </p:nvSpPr>
        <p:spPr/>
        <p:txBody>
          <a:bodyPr/>
          <a:lstStyle/>
          <a:p>
            <a:pPr marL="0" indent="0">
              <a:buNone/>
            </a:pPr>
            <a:r>
              <a:rPr lang="en-IN" b="1" i="0" dirty="0">
                <a:solidFill>
                  <a:srgbClr val="0D0D0D"/>
                </a:solidFill>
                <a:effectLst/>
                <a:latin typeface="Times New Roman" panose="02020603050405020304" pitchFamily="18" charset="0"/>
                <a:cs typeface="Times New Roman" panose="02020603050405020304" pitchFamily="18" charset="0"/>
              </a:rPr>
              <a:t>Decision Support</a:t>
            </a:r>
          </a:p>
          <a:p>
            <a:r>
              <a:rPr lang="en-IN" b="1" dirty="0">
                <a:solidFill>
                  <a:srgbClr val="0D0D0D"/>
                </a:solidFill>
                <a:latin typeface="Times New Roman" panose="02020603050405020304" pitchFamily="18" charset="0"/>
                <a:cs typeface="Times New Roman" panose="02020603050405020304" pitchFamily="18" charset="0"/>
              </a:rPr>
              <a:t>     </a:t>
            </a:r>
            <a:r>
              <a:rPr lang="en-IN" dirty="0">
                <a:solidFill>
                  <a:srgbClr val="0D0D0D"/>
                </a:solidFill>
                <a:latin typeface="Times New Roman" panose="02020603050405020304" pitchFamily="18" charset="0"/>
                <a:cs typeface="Times New Roman" panose="02020603050405020304" pitchFamily="18" charset="0"/>
              </a:rPr>
              <a:t>It</a:t>
            </a:r>
            <a:r>
              <a:rPr lang="en-IN" b="1"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provides decision support tools that help farmers make data-driven decisions. </a:t>
            </a:r>
          </a:p>
          <a:p>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By aggregating and analyzing vast amounts of data, including historical records, weather forecasts, and market trends, the platform offers recommendations on crop selection, planting dates, irrigation scheduling, and input optimization.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92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D61A-BE02-A415-8B75-6B48467C0B96}"/>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EF77FF-BC96-7CA9-C48C-C95FEDCB42B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Step 1: </a:t>
            </a:r>
            <a:r>
              <a:rPr lang="en-US" b="1" dirty="0">
                <a:latin typeface="Times New Roman" panose="02020603050405020304" pitchFamily="18" charset="0"/>
                <a:cs typeface="Times New Roman" panose="02020603050405020304" pitchFamily="18" charset="0"/>
              </a:rPr>
              <a:t>I</a:t>
            </a:r>
            <a:r>
              <a:rPr lang="en-IN" b="1" i="0" dirty="0">
                <a:solidFill>
                  <a:srgbClr val="0D0D0D"/>
                </a:solidFill>
                <a:effectLst/>
                <a:latin typeface="Times New Roman" panose="02020603050405020304" pitchFamily="18" charset="0"/>
                <a:cs typeface="Times New Roman" panose="02020603050405020304" pitchFamily="18" charset="0"/>
              </a:rPr>
              <a:t>mage Acquisition</a:t>
            </a:r>
            <a:endParaRPr lang="en-US" b="1" dirty="0">
              <a:latin typeface="Times New Roman" panose="02020603050405020304" pitchFamily="18" charset="0"/>
              <a:cs typeface="Times New Roman" panose="02020603050405020304" pitchFamily="18" charset="0"/>
            </a:endParaRPr>
          </a:p>
          <a:p>
            <a:pPr marL="0" indent="0">
              <a:buNone/>
            </a:pPr>
            <a:r>
              <a:rPr lang="en-US" b="0" i="0" dirty="0">
                <a:solidFill>
                  <a:srgbClr val="0D0D0D"/>
                </a:solidFill>
                <a:effectLst/>
                <a:latin typeface="Times New Roman" panose="02020603050405020304" pitchFamily="18" charset="0"/>
                <a:cs typeface="Times New Roman" panose="02020603050405020304" pitchFamily="18" charset="0"/>
              </a:rPr>
              <a:t>      Ensure proper image resolution and quality to capture detailed information about crops and soil conditions.</a:t>
            </a:r>
          </a:p>
          <a:p>
            <a:pPr marL="0" indent="0">
              <a:buNone/>
            </a:pPr>
            <a:r>
              <a:rPr lang="en-US" dirty="0">
                <a:solidFill>
                  <a:srgbClr val="0D0D0D"/>
                </a:solidFill>
                <a:latin typeface="Times New Roman" panose="02020603050405020304" pitchFamily="18" charset="0"/>
                <a:cs typeface="Times New Roman" panose="02020603050405020304" pitchFamily="18" charset="0"/>
              </a:rPr>
              <a:t>Step 2: </a:t>
            </a:r>
            <a:r>
              <a:rPr lang="en-IN" b="1" i="0" dirty="0">
                <a:solidFill>
                  <a:srgbClr val="0D0D0D"/>
                </a:solidFill>
                <a:effectLst/>
                <a:latin typeface="Times New Roman" panose="02020603050405020304" pitchFamily="18" charset="0"/>
                <a:cs typeface="Times New Roman" panose="02020603050405020304" pitchFamily="18" charset="0"/>
              </a:rPr>
              <a:t>Pre-processing</a:t>
            </a:r>
            <a:endParaRPr lang="en-US" dirty="0">
              <a:solidFill>
                <a:srgbClr val="0D0D0D"/>
              </a:solidFill>
              <a:latin typeface="Times New Roman" panose="02020603050405020304" pitchFamily="18" charset="0"/>
              <a:cs typeface="Times New Roman" panose="02020603050405020304" pitchFamily="18" charset="0"/>
            </a:endParaRPr>
          </a:p>
          <a:p>
            <a:r>
              <a:rPr lang="en-US" b="0" i="0" dirty="0">
                <a:solidFill>
                  <a:srgbClr val="0D0D0D"/>
                </a:solidFill>
                <a:effectLst/>
                <a:latin typeface="Times New Roman" panose="02020603050405020304" pitchFamily="18" charset="0"/>
                <a:cs typeface="Times New Roman" panose="02020603050405020304" pitchFamily="18" charset="0"/>
              </a:rPr>
              <a:t>Remove noise and artifacts from the images to enhance clarity.</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Correct for distortions, such as lens distortion or uneven lighting, to ensure accurate analysis.</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Normalize the images to standardize brightness and color levels across different scenes.</a:t>
            </a:r>
          </a:p>
          <a:p>
            <a:pPr marL="0" indent="0">
              <a:buNone/>
            </a:pPr>
            <a:endParaRPr lang="en-US" dirty="0">
              <a:solidFill>
                <a:srgbClr val="0D0D0D"/>
              </a:solidFill>
              <a:latin typeface="Söhne"/>
              <a:cs typeface="Times New Roman" panose="02020603050405020304" pitchFamily="18" charset="0"/>
            </a:endParaRPr>
          </a:p>
        </p:txBody>
      </p:sp>
    </p:spTree>
    <p:extLst>
      <p:ext uri="{BB962C8B-B14F-4D97-AF65-F5344CB8AC3E}">
        <p14:creationId xmlns:p14="http://schemas.microsoft.com/office/powerpoint/2010/main" val="25337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1957-14D3-D09F-0B97-BE6D2F036C0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594F2D-7F19-8C80-BFEF-897D9C15EEF9}"/>
              </a:ext>
            </a:extLst>
          </p:cNvPr>
          <p:cNvSpPr>
            <a:spLocks noGrp="1"/>
          </p:cNvSpPr>
          <p:nvPr>
            <p:ph idx="1"/>
          </p:nvPr>
        </p:nvSpPr>
        <p:spPr>
          <a:xfrm>
            <a:off x="807267" y="1690688"/>
            <a:ext cx="10515600" cy="4351338"/>
          </a:xfrm>
        </p:spPr>
        <p:txBody>
          <a:bodyPr>
            <a:normAutofit fontScale="92500" lnSpcReduction="20000"/>
          </a:bodyPr>
          <a:lstStyle/>
          <a:p>
            <a:pPr marL="0" indent="0">
              <a:lnSpc>
                <a:spcPct val="110000"/>
              </a:lnSpc>
              <a:buNone/>
            </a:pPr>
            <a:r>
              <a:rPr lang="en-IN" dirty="0">
                <a:latin typeface="Times New Roman" panose="02020603050405020304" pitchFamily="18" charset="0"/>
                <a:cs typeface="Times New Roman" panose="02020603050405020304" pitchFamily="18" charset="0"/>
              </a:rPr>
              <a:t>Step 3: </a:t>
            </a:r>
            <a:r>
              <a:rPr lang="en-US" b="1" i="0" dirty="0">
                <a:solidFill>
                  <a:srgbClr val="0D0D0D"/>
                </a:solidFill>
                <a:effectLst/>
                <a:latin typeface="Times New Roman" panose="02020603050405020304" pitchFamily="18" charset="0"/>
                <a:cs typeface="Times New Roman" panose="02020603050405020304" pitchFamily="18" charset="0"/>
              </a:rPr>
              <a:t>Segmentation</a:t>
            </a:r>
            <a:endParaRPr lang="en-IN" dirty="0">
              <a:latin typeface="Times New Roman" panose="02020603050405020304" pitchFamily="18" charset="0"/>
              <a:cs typeface="Times New Roman" panose="02020603050405020304" pitchFamily="18" charset="0"/>
            </a:endParaRPr>
          </a:p>
          <a:p>
            <a:pPr>
              <a:lnSpc>
                <a:spcPct val="110000"/>
              </a:lnSpc>
            </a:pPr>
            <a:r>
              <a:rPr lang="en-US" b="0" i="0" dirty="0">
                <a:solidFill>
                  <a:srgbClr val="0D0D0D"/>
                </a:solidFill>
                <a:effectLst/>
                <a:latin typeface="Times New Roman" panose="02020603050405020304" pitchFamily="18" charset="0"/>
                <a:cs typeface="Times New Roman" panose="02020603050405020304" pitchFamily="18" charset="0"/>
              </a:rPr>
              <a:t>Segment the images into relevant regions of interest (ROIs), such as crop rows, soil areas, and weeds.</a:t>
            </a:r>
          </a:p>
          <a:p>
            <a:pPr algn="l">
              <a:lnSpc>
                <a:spcPct val="110000"/>
              </a:lnSpc>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Utilize segmentation techniques such as thresholding, clustering, or edge detection to distinguish between different elements in the image.</a:t>
            </a:r>
          </a:p>
          <a:p>
            <a:pPr marL="0" indent="0">
              <a:lnSpc>
                <a:spcPct val="110000"/>
              </a:lnSpc>
              <a:buNone/>
            </a:pPr>
            <a:r>
              <a:rPr lang="en-IN" dirty="0">
                <a:latin typeface="Times New Roman" panose="02020603050405020304" pitchFamily="18" charset="0"/>
                <a:cs typeface="Times New Roman" panose="02020603050405020304" pitchFamily="18" charset="0"/>
              </a:rPr>
              <a:t>Step 4: </a:t>
            </a:r>
            <a:r>
              <a:rPr lang="en-IN" b="1" i="0" dirty="0">
                <a:solidFill>
                  <a:srgbClr val="0D0D0D"/>
                </a:solidFill>
                <a:effectLst/>
                <a:latin typeface="Times New Roman" panose="02020603050405020304" pitchFamily="18" charset="0"/>
                <a:cs typeface="Times New Roman" panose="02020603050405020304" pitchFamily="18" charset="0"/>
              </a:rPr>
              <a:t>Weed Detection and Management</a:t>
            </a:r>
          </a:p>
          <a:p>
            <a:pPr algn="l">
              <a:lnSpc>
                <a:spcPct val="110000"/>
              </a:lnSpc>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Detect and classify weeds within the agricultural fields based on image characteristics.</a:t>
            </a:r>
          </a:p>
          <a:p>
            <a:pPr algn="l">
              <a:lnSpc>
                <a:spcPct val="110000"/>
              </a:lnSpc>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Integrate weed detection results with precision herbicide application systems for targeted weed control.</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5540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3633-9C8C-16B4-45BD-58A5C0CAE56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E2BEA25-C5AA-D65D-A8A5-081A3A2814C4}"/>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Step 5: </a:t>
            </a:r>
            <a:r>
              <a:rPr lang="en-IN" b="1" i="0" dirty="0">
                <a:solidFill>
                  <a:srgbClr val="0D0D0D"/>
                </a:solidFill>
                <a:effectLst/>
                <a:latin typeface="Times New Roman" panose="02020603050405020304" pitchFamily="18" charset="0"/>
                <a:cs typeface="Times New Roman" panose="02020603050405020304" pitchFamily="18" charset="0"/>
              </a:rPr>
              <a:t>Yield Prediction</a:t>
            </a:r>
            <a:endParaRPr lang="en-IN"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Use image-derived features, such as crop density, canopy structure, and flowering patterns, to predict crop yields.</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Train predictive models using historical yield data and image-based metrics to forecast future crop production.</a:t>
            </a:r>
          </a:p>
          <a:p>
            <a:pPr algn="l"/>
            <a:r>
              <a:rPr lang="en-US" dirty="0">
                <a:solidFill>
                  <a:srgbClr val="0D0D0D"/>
                </a:solidFill>
                <a:latin typeface="Times New Roman" panose="02020603050405020304" pitchFamily="18" charset="0"/>
                <a:cs typeface="Times New Roman" panose="02020603050405020304" pitchFamily="18" charset="0"/>
              </a:rPr>
              <a:t>Step 6:</a:t>
            </a:r>
            <a:r>
              <a:rPr lang="en-US" b="1" i="0" dirty="0">
                <a:solidFill>
                  <a:srgbClr val="0D0D0D"/>
                </a:solidFill>
                <a:effectLst/>
                <a:latin typeface="Times New Roman" panose="02020603050405020304" pitchFamily="18" charset="0"/>
                <a:cs typeface="Times New Roman" panose="02020603050405020304" pitchFamily="18" charset="0"/>
              </a:rPr>
              <a:t> Data Integration and Analysis</a:t>
            </a:r>
            <a:r>
              <a:rPr lang="en-US"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Integrate image processing results with other data sources, such as weather data, soil samples, and agronomic practices.</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Analyze combined datasets to gain insights into the factors influencing crop performance and optimize agricultural management strategies.</a:t>
            </a:r>
          </a:p>
          <a:p>
            <a:pPr algn="l">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9961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7624-C9BF-ADB9-8F20-700EB8E9623E}"/>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 algorithms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310005-FD45-7112-F3E3-D9C02F2EAE30}"/>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Convolutional Neural Networks (CNNs) </a:t>
            </a:r>
          </a:p>
          <a:p>
            <a:pPr>
              <a:buFont typeface="Wingdings" panose="05000000000000000000" pitchFamily="2" charset="2"/>
              <a:buChar char="§"/>
            </a:pPr>
            <a:r>
              <a:rPr lang="en-US" b="1" dirty="0"/>
              <a:t> </a:t>
            </a:r>
            <a:r>
              <a:rPr lang="en-US" dirty="0">
                <a:latin typeface="Times New Roman" panose="02020603050405020304" pitchFamily="18" charset="0"/>
                <a:cs typeface="Times New Roman" panose="02020603050405020304" pitchFamily="18" charset="0"/>
              </a:rPr>
              <a:t>Convolutional Neural Networks are a class of deep learning models commonly used for image recognition and classification tasks.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CNNs can analyze images of crop leaves or fruits to detect symptoms of diseases, pests, or nutrient deficiencies.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learning features such as patterns, textures, and colors associated with different diseases or pests, CNNs can accurately classify the health status of crops and provide early warnings to farmers about potential threats.</a:t>
            </a:r>
          </a:p>
          <a:p>
            <a:pPr marL="0" indent="0">
              <a:buNone/>
            </a:pPr>
            <a:endParaRPr lang="en-IN" dirty="0"/>
          </a:p>
        </p:txBody>
      </p:sp>
    </p:spTree>
    <p:extLst>
      <p:ext uri="{BB962C8B-B14F-4D97-AF65-F5344CB8AC3E}">
        <p14:creationId xmlns:p14="http://schemas.microsoft.com/office/powerpoint/2010/main" val="2428749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4BA0-15A2-54AE-8B6D-10DAF0C537D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Gradient Boosting Machines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16F7DE-65D7-F783-EF6F-6F6FE7206F1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GBM can analyze sensor data or images of crops to detect symptoms of diseases, pests, or nutrient deficiencies</a:t>
            </a:r>
            <a:r>
              <a:rPr lang="en-US" dirty="0"/>
              <a:t>. </a:t>
            </a:r>
          </a:p>
          <a:p>
            <a:r>
              <a:rPr lang="en-IN" dirty="0">
                <a:solidFill>
                  <a:srgbClr val="0D0D0D"/>
                </a:solidFill>
                <a:effectLst/>
                <a:latin typeface="Times New Roman" panose="02020603050405020304" pitchFamily="18" charset="0"/>
                <a:ea typeface="Times New Roman" panose="02020603050405020304" pitchFamily="18" charset="0"/>
              </a:rPr>
              <a:t>GBM can predict weather conditions and assess the risk of extreme weather events such as droughts, floods, or frost based on historical weather data.</a:t>
            </a:r>
          </a:p>
          <a:p>
            <a:r>
              <a:rPr lang="en-US" dirty="0">
                <a:latin typeface="Times New Roman" panose="02020603050405020304" pitchFamily="18" charset="0"/>
                <a:cs typeface="Times New Roman" panose="02020603050405020304" pitchFamily="18" charset="0"/>
              </a:rPr>
              <a:t>Gradient Boosting Machines is a machine learning technique that builds predictive models in the form of an ensemble of weak prediction models, typically decision trees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354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4BA0-15A2-54AE-8B6D-10DAF0C537DB}"/>
              </a:ext>
            </a:extLst>
          </p:cNvPr>
          <p:cNvSpPr>
            <a:spLocks noGrp="1"/>
          </p:cNvSpPr>
          <p:nvPr>
            <p:ph type="title"/>
          </p:nvPr>
        </p:nvSpPr>
        <p:spPr>
          <a:xfrm>
            <a:off x="838200" y="425378"/>
            <a:ext cx="10515600" cy="1205057"/>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Principal Component Analysis (PCA)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16F7DE-65D7-F783-EF6F-6F6FE7206F1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GBM can analyze sensor data or images of crops to detect symptoms of diseases, pests, or nutrient deficiencies</a:t>
            </a:r>
            <a:r>
              <a:rPr lang="en-US" dirty="0"/>
              <a:t>. </a:t>
            </a:r>
          </a:p>
          <a:p>
            <a:r>
              <a:rPr lang="en-IN" dirty="0">
                <a:solidFill>
                  <a:srgbClr val="0D0D0D"/>
                </a:solidFill>
                <a:effectLst/>
                <a:latin typeface="Times New Roman" panose="02020603050405020304" pitchFamily="18" charset="0"/>
                <a:ea typeface="Times New Roman" panose="02020603050405020304" pitchFamily="18" charset="0"/>
              </a:rPr>
              <a:t>GBM can predict weather conditions and assess the risk of extreme weather events such as droughts, floods, or frost based on historical weather data.</a:t>
            </a:r>
          </a:p>
          <a:p>
            <a:r>
              <a:rPr lang="en-US" dirty="0">
                <a:latin typeface="Times New Roman" panose="02020603050405020304" pitchFamily="18" charset="0"/>
                <a:cs typeface="Times New Roman" panose="02020603050405020304" pitchFamily="18" charset="0"/>
              </a:rPr>
              <a:t>Gradient Boosting Machines is a machine learning technique that builds predictive models in the form of an ensemble of weak prediction models, typically decision trees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6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19D6-30FA-45D3-3AE1-638B4F04F84C}"/>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LOGIN</a:t>
            </a:r>
          </a:p>
        </p:txBody>
      </p:sp>
      <p:pic>
        <p:nvPicPr>
          <p:cNvPr id="9" name="Picture 8">
            <a:extLst>
              <a:ext uri="{FF2B5EF4-FFF2-40B4-BE49-F238E27FC236}">
                <a16:creationId xmlns:a16="http://schemas.microsoft.com/office/drawing/2014/main" id="{5978A413-24EA-6CB0-9768-2E288A2B4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328" y="1690688"/>
            <a:ext cx="4197246" cy="4549649"/>
          </a:xfrm>
          <a:prstGeom prst="rect">
            <a:avLst/>
          </a:prstGeom>
        </p:spPr>
      </p:pic>
    </p:spTree>
    <p:extLst>
      <p:ext uri="{BB962C8B-B14F-4D97-AF65-F5344CB8AC3E}">
        <p14:creationId xmlns:p14="http://schemas.microsoft.com/office/powerpoint/2010/main" val="366379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19D6-30FA-45D3-3AE1-638B4F04F84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FARM MANAGEMENT</a:t>
            </a:r>
          </a:p>
        </p:txBody>
      </p:sp>
      <p:pic>
        <p:nvPicPr>
          <p:cNvPr id="5" name="Content Placeholder 4">
            <a:extLst>
              <a:ext uri="{FF2B5EF4-FFF2-40B4-BE49-F238E27FC236}">
                <a16:creationId xmlns:a16="http://schemas.microsoft.com/office/drawing/2014/main" id="{96D45D87-F3FB-58C1-6E52-3F9E167E83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2649" y="1961426"/>
            <a:ext cx="3827381" cy="4351338"/>
          </a:xfrm>
        </p:spPr>
      </p:pic>
    </p:spTree>
    <p:extLst>
      <p:ext uri="{BB962C8B-B14F-4D97-AF65-F5344CB8AC3E}">
        <p14:creationId xmlns:p14="http://schemas.microsoft.com/office/powerpoint/2010/main" val="198257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9027-A17D-96D7-A585-D0118C7096EB}"/>
              </a:ext>
            </a:extLst>
          </p:cNvPr>
          <p:cNvSpPr>
            <a:spLocks noGrp="1"/>
          </p:cNvSpPr>
          <p:nvPr>
            <p:ph type="title"/>
          </p:nvPr>
        </p:nvSpPr>
        <p:spPr>
          <a:xfrm>
            <a:off x="561474" y="365125"/>
            <a:ext cx="10792326" cy="838033"/>
          </a:xfrm>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963C4F-8A30-762F-2A7B-74620E8ABA09}"/>
              </a:ext>
            </a:extLst>
          </p:cNvPr>
          <p:cNvSpPr>
            <a:spLocks noGrp="1"/>
          </p:cNvSpPr>
          <p:nvPr>
            <p:ph idx="1"/>
          </p:nvPr>
        </p:nvSpPr>
        <p:spPr>
          <a:xfrm>
            <a:off x="1" y="1203158"/>
            <a:ext cx="11919284" cy="5454316"/>
          </a:xfrm>
        </p:spPr>
        <p:txBody>
          <a:bodyPr>
            <a:normAutofit/>
          </a:bodyPr>
          <a:lstStyle/>
          <a:p>
            <a:pPr lvl="2"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proposed mobile app is a comprehensive solution leveraging Artificial Intelligence (AI) and advanced data analytics to revolutionize agriculture by optimizing farming inputs.</a:t>
            </a:r>
          </a:p>
          <a:p>
            <a:pPr lvl="2"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By analyzing various factors such as soil health, weather conditions, and crop history, the app generates personalized recommendations for optimal agricultural practices. </a:t>
            </a:r>
          </a:p>
          <a:p>
            <a:pPr lvl="2"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These recommendations aim to enhance crop yields and sustainability while minimizing resource usage. </a:t>
            </a:r>
          </a:p>
          <a:p>
            <a:pPr lvl="2"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Additionally, the app provides real-time feedback on crop yields, allowing farmers to make informed decisions and improve overall productivity.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903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E94B-0E79-83CD-C53A-547F99D8CFD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IOT MONITORING</a:t>
            </a:r>
            <a:endParaRPr lang="en-IN"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30BB652-9231-A11D-EA60-7213DF7DE3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023" y="1825625"/>
            <a:ext cx="4062028" cy="4351338"/>
          </a:xfrm>
          <a:prstGeom prst="rect">
            <a:avLst/>
          </a:prstGeom>
        </p:spPr>
      </p:pic>
    </p:spTree>
    <p:extLst>
      <p:ext uri="{BB962C8B-B14F-4D97-AF65-F5344CB8AC3E}">
        <p14:creationId xmlns:p14="http://schemas.microsoft.com/office/powerpoint/2010/main" val="3480669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0016-3202-4787-A5EB-854164B538E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DISEASE DETECTION  </a:t>
            </a:r>
          </a:p>
        </p:txBody>
      </p:sp>
      <p:pic>
        <p:nvPicPr>
          <p:cNvPr id="7" name="Picture 6">
            <a:extLst>
              <a:ext uri="{FF2B5EF4-FFF2-40B4-BE49-F238E27FC236}">
                <a16:creationId xmlns:a16="http://schemas.microsoft.com/office/drawing/2014/main" id="{9CBCA7CC-4407-2CB9-B842-A785263C3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97" y="1690688"/>
            <a:ext cx="3898930" cy="4638432"/>
          </a:xfrm>
          <a:prstGeom prst="rect">
            <a:avLst/>
          </a:prstGeom>
        </p:spPr>
      </p:pic>
    </p:spTree>
    <p:extLst>
      <p:ext uri="{BB962C8B-B14F-4D97-AF65-F5344CB8AC3E}">
        <p14:creationId xmlns:p14="http://schemas.microsoft.com/office/powerpoint/2010/main" val="143210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A800-FC55-36FC-D7BB-AF73F3ADEB46}"/>
              </a:ext>
            </a:extLst>
          </p:cNvPr>
          <p:cNvSpPr>
            <a:spLocks noGrp="1"/>
          </p:cNvSpPr>
          <p:nvPr>
            <p:ph type="title"/>
          </p:nvPr>
        </p:nvSpPr>
        <p:spPr>
          <a:xfrm>
            <a:off x="838200" y="365125"/>
            <a:ext cx="10515600" cy="6019633"/>
          </a:xfrm>
        </p:spPr>
        <p:txBody>
          <a:bodyPr>
            <a:normAutofit/>
          </a:bodyPr>
          <a:lstStyle/>
          <a:p>
            <a:pPr algn="ctr"/>
            <a:r>
              <a:rPr lang="en-US" sz="9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9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52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BE6E9-EBB8-45D7-4104-A10F03EC3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D2FF2-3638-F03A-356B-C6E82B7C055D}"/>
              </a:ext>
            </a:extLst>
          </p:cNvPr>
          <p:cNvSpPr>
            <a:spLocks noGrp="1"/>
          </p:cNvSpPr>
          <p:nvPr>
            <p:ph type="title"/>
          </p:nvPr>
        </p:nvSpPr>
        <p:spPr>
          <a:xfrm>
            <a:off x="561474" y="365125"/>
            <a:ext cx="10792326" cy="838033"/>
          </a:xfrm>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962873-88D2-C174-F9E9-5148E30DCC28}"/>
              </a:ext>
            </a:extLst>
          </p:cNvPr>
          <p:cNvSpPr>
            <a:spLocks noGrp="1"/>
          </p:cNvSpPr>
          <p:nvPr>
            <p:ph idx="1"/>
          </p:nvPr>
        </p:nvSpPr>
        <p:spPr>
          <a:xfrm>
            <a:off x="1" y="1203158"/>
            <a:ext cx="11919284" cy="5454316"/>
          </a:xfrm>
        </p:spPr>
        <p:txBody>
          <a:bodyPr>
            <a:normAutofit lnSpcReduction="10000"/>
          </a:bodyPr>
          <a:lstStyle/>
          <a:p>
            <a:pPr lvl="2" algn="just">
              <a:lnSpc>
                <a:spcPct val="110000"/>
              </a:lnSpc>
              <a:buFont typeface="Wingdings" panose="05000000000000000000" pitchFamily="2" charset="2"/>
              <a:buChar char="Ø"/>
            </a:pPr>
            <a:r>
              <a:rPr lang="en-US" sz="2800" b="0" i="0" dirty="0">
                <a:solidFill>
                  <a:srgbClr val="393939"/>
                </a:solidFill>
                <a:effectLst/>
                <a:latin typeface="Times New Roman" panose="02020603050405020304" pitchFamily="18" charset="0"/>
                <a:cs typeface="Times New Roman" panose="02020603050405020304" pitchFamily="18" charset="0"/>
              </a:rPr>
              <a:t>The wrong combination of nutrients in soil can seriously affect the health and growth of crops. Identifying these nutrients and determining their effects on crop yield with AI allows farmers to easily make the necessary adjustments.</a:t>
            </a:r>
          </a:p>
          <a:p>
            <a:pPr lvl="2" algn="just">
              <a:lnSpc>
                <a:spcPct val="11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b="0" i="0" dirty="0">
                <a:solidFill>
                  <a:srgbClr val="393939"/>
                </a:solidFill>
                <a:effectLst/>
                <a:latin typeface="Times New Roman" panose="02020603050405020304" pitchFamily="18" charset="0"/>
                <a:cs typeface="Times New Roman" panose="02020603050405020304" pitchFamily="18" charset="0"/>
              </a:rPr>
              <a:t>While human observation is limited in its accuracy, computer vision models can monitor soil conditions to gather accurate data. This plant science data is then used to determine crop health, predict yields while flagging flag any particular issues.</a:t>
            </a:r>
            <a:endParaRPr lang="en-US" sz="2800"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These recommendations aim to enhance crop yields and sustainability while minimizing resource usage. </a:t>
            </a:r>
          </a:p>
          <a:p>
            <a:pPr lvl="2"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Additionally, the app provides real-time feedback on crop yields, allowing farmers to make informed decisions and improve overall productivity.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57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A2AA-19A3-07A0-DB33-16F50CA46384}"/>
              </a:ext>
            </a:extLst>
          </p:cNvPr>
          <p:cNvSpPr>
            <a:spLocks noGrp="1"/>
          </p:cNvSpPr>
          <p:nvPr>
            <p:ph type="title"/>
          </p:nvPr>
        </p:nvSpPr>
        <p:spPr/>
        <p:txBody>
          <a:bodyPr/>
          <a:lstStyle/>
          <a:p>
            <a:r>
              <a:rPr lang="en-IN" b="1" kern="100" dirty="0">
                <a:solidFill>
                  <a:srgbClr val="0D0D0D"/>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a:t>
            </a:r>
            <a:r>
              <a:rPr lang="en-IN" sz="4400" b="1" kern="100" dirty="0">
                <a:solidFill>
                  <a:srgbClr val="0D0D0D"/>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bjective</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050A1E3-A147-F3A0-2B7A-9E9087BF92FC}"/>
              </a:ext>
            </a:extLst>
          </p:cNvPr>
          <p:cNvSpPr>
            <a:spLocks noGrp="1"/>
          </p:cNvSpPr>
          <p:nvPr>
            <p:ph idx="1"/>
          </p:nvPr>
        </p:nvSpPr>
        <p:spPr>
          <a:xfrm>
            <a:off x="838200" y="1526860"/>
            <a:ext cx="10515600" cy="4801511"/>
          </a:xfrm>
        </p:spPr>
        <p:txBody>
          <a:bodyPr>
            <a:normAutofit fontScale="85000" lnSpcReduction="20000"/>
          </a:bodyPr>
          <a:lstStyle/>
          <a:p>
            <a:r>
              <a:rPr lang="en-IN" sz="33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objective of implementing an AI app for farmers is to leverage advanced technologies to address key challenges and optimize agricultural practices. The app aims to provide farmers with valuable insights, decision support, and actionable recommendations across various aspects of farm management.</a:t>
            </a:r>
          </a:p>
          <a:p>
            <a:r>
              <a:rPr lang="en-IN" sz="33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By integrating machine learning algorithms and artificial intelligence techniques, the app can analyse diverse datasets, including weather data, soil health indicators, crop performance metrics, and market trends, to deliver personalized recommendations and predictions tailored to the specific needs and conditions of individual farmers. </a:t>
            </a:r>
          </a:p>
          <a:p>
            <a:r>
              <a:rPr lang="en-IN" sz="33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Through intuitive user interfaces, interactive features, and real-time updates, the app seeks to empower farmers with the knowledge, tools, and resources they need to enhance productivity, minimize risks, and maximize profitability in their farming operations. </a:t>
            </a:r>
            <a:endParaRPr lang="en-IN" sz="33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623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B234-1C50-AA80-05F1-3DBE8975E57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Used</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A1B982-BF9B-E63C-F680-2579A6590294}"/>
              </a:ext>
            </a:extLst>
          </p:cNvPr>
          <p:cNvSpPr>
            <a:spLocks noGrp="1"/>
          </p:cNvSpPr>
          <p:nvPr>
            <p:ph idx="1"/>
          </p:nvPr>
        </p:nvSpPr>
        <p:spPr/>
        <p:txBody>
          <a:bodyPr>
            <a:normAutofit/>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Machine Learning Algorithms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Analytics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AI-driven Decision Support System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Cloud Computing</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Flutter</a:t>
            </a:r>
          </a:p>
        </p:txBody>
      </p:sp>
    </p:spTree>
    <p:extLst>
      <p:ext uri="{BB962C8B-B14F-4D97-AF65-F5344CB8AC3E}">
        <p14:creationId xmlns:p14="http://schemas.microsoft.com/office/powerpoint/2010/main" val="203200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0080-2283-6DE0-8A00-70BED2437003}"/>
              </a:ext>
            </a:extLst>
          </p:cNvPr>
          <p:cNvSpPr>
            <a:spLocks noGrp="1"/>
          </p:cNvSpPr>
          <p:nvPr>
            <p:ph type="title"/>
          </p:nvPr>
        </p:nvSpPr>
        <p:spPr>
          <a:xfrm>
            <a:off x="838200" y="365125"/>
            <a:ext cx="10515600" cy="1325563"/>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Aim Of The Project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1A615A-5A9A-9C33-E086-2C3D13F09D6F}"/>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primary objective of this mobile app is to empower farmers with cutting-edge technology, specifically Artificial Intelligence (AI) and data analytics, to optimize agricultural inputs and enhance crop yields.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app seeks to provide personalized and data-driven recommendations for optimal farming practices based on a through analysis of various factors such as soil health, weather conditions, and historical crop performance</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23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329C-3275-0970-1ABE-4051570D01F5}"/>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74F92B-6E31-2CB2-CD28-6DC4DA8A0CD9}"/>
              </a:ext>
            </a:extLst>
          </p:cNvPr>
          <p:cNvSpPr>
            <a:spLocks noGrp="1"/>
          </p:cNvSpPr>
          <p:nvPr>
            <p:ph idx="1"/>
          </p:nvPr>
        </p:nvSpPr>
        <p:spPr/>
        <p:txBody>
          <a:bodyPr>
            <a:normAutofit/>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Collection Module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Processing and Analytics</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AI Recommendation Engine</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Educational Resources</a:t>
            </a:r>
          </a:p>
        </p:txBody>
      </p:sp>
    </p:spTree>
    <p:extLst>
      <p:ext uri="{BB962C8B-B14F-4D97-AF65-F5344CB8AC3E}">
        <p14:creationId xmlns:p14="http://schemas.microsoft.com/office/powerpoint/2010/main" val="93172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E0B7-D21C-7A2A-D100-BCCEA25A06DF}"/>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5170AC3-2259-E1B2-0F3E-1C2D76686B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8665" y="1825625"/>
            <a:ext cx="7374670" cy="4351338"/>
          </a:xfrm>
        </p:spPr>
      </p:pic>
    </p:spTree>
    <p:extLst>
      <p:ext uri="{BB962C8B-B14F-4D97-AF65-F5344CB8AC3E}">
        <p14:creationId xmlns:p14="http://schemas.microsoft.com/office/powerpoint/2010/main" val="8369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CD72-CB0B-0005-087D-CB21F107DE8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Sequence Diagram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2A1BE9F-6D97-D7F2-2DBA-95DA46D520C9}"/>
              </a:ext>
            </a:extLst>
          </p:cNvPr>
          <p:cNvPicPr>
            <a:picLocks noChangeAspect="1"/>
          </p:cNvPicPr>
          <p:nvPr/>
        </p:nvPicPr>
        <p:blipFill>
          <a:blip r:embed="rId2"/>
          <a:stretch>
            <a:fillRect/>
          </a:stretch>
        </p:blipFill>
        <p:spPr>
          <a:xfrm>
            <a:off x="838200" y="1584356"/>
            <a:ext cx="10759289" cy="4908519"/>
          </a:xfrm>
          <a:prstGeom prst="rect">
            <a:avLst/>
          </a:prstGeom>
        </p:spPr>
      </p:pic>
    </p:spTree>
    <p:extLst>
      <p:ext uri="{BB962C8B-B14F-4D97-AF65-F5344CB8AC3E}">
        <p14:creationId xmlns:p14="http://schemas.microsoft.com/office/powerpoint/2010/main" val="3639042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1137</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Archivo Narrow Bold</vt:lpstr>
      <vt:lpstr>Arial</vt:lpstr>
      <vt:lpstr>Calibri</vt:lpstr>
      <vt:lpstr>Calibri Light</vt:lpstr>
      <vt:lpstr>Söhne</vt:lpstr>
      <vt:lpstr>Times New Roman</vt:lpstr>
      <vt:lpstr>Times New Roman Bold</vt:lpstr>
      <vt:lpstr>Wingdings</vt:lpstr>
      <vt:lpstr>Office Theme</vt:lpstr>
      <vt:lpstr>PowerPoint Presentation</vt:lpstr>
      <vt:lpstr>INTRODUCTION</vt:lpstr>
      <vt:lpstr>INTRODUCTION</vt:lpstr>
      <vt:lpstr>Objective</vt:lpstr>
      <vt:lpstr>Technology Used</vt:lpstr>
      <vt:lpstr>Aim Of The Project</vt:lpstr>
      <vt:lpstr>Proposed System</vt:lpstr>
      <vt:lpstr>System Architecture</vt:lpstr>
      <vt:lpstr>Sequence Diagram</vt:lpstr>
      <vt:lpstr>AI Recommendation Engine</vt:lpstr>
      <vt:lpstr>AI Recommendation Engine</vt:lpstr>
      <vt:lpstr>Algorithm</vt:lpstr>
      <vt:lpstr>Algorithm</vt:lpstr>
      <vt:lpstr>Algorithm</vt:lpstr>
      <vt:lpstr>Machine learning algorithms</vt:lpstr>
      <vt:lpstr>Gradient Boosting Machines</vt:lpstr>
      <vt:lpstr>Principal Component Analysis (PCA) </vt:lpstr>
      <vt:lpstr>MODULES LOGIN</vt:lpstr>
      <vt:lpstr>FARM MANAGEMENT</vt:lpstr>
      <vt:lpstr>IOT MONITORING</vt:lpstr>
      <vt:lpstr>DISEASE DETECTION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PAAVAI ENGINEERING COLLEGE  (AUTONOMOUS) DEPARTMENT OF INFORMATION TECHNOLOGY  VOICE RECOGNITION USING PYTHON IN ARTIFICIAL INTELLIGENCE   ZERO th REVIEW BATCH NO: 13</dc:title>
  <dc:creator>Kandhasamy.V -20202026</dc:creator>
  <cp:lastModifiedBy>Naveen A</cp:lastModifiedBy>
  <cp:revision>21</cp:revision>
  <dcterms:created xsi:type="dcterms:W3CDTF">2023-08-11T13:50:13Z</dcterms:created>
  <dcterms:modified xsi:type="dcterms:W3CDTF">2024-05-05T15:44:54Z</dcterms:modified>
</cp:coreProperties>
</file>