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9" r:id="rId3"/>
    <p:sldId id="257" r:id="rId4"/>
    <p:sldId id="272" r:id="rId5"/>
    <p:sldId id="271" r:id="rId6"/>
    <p:sldId id="279" r:id="rId7"/>
    <p:sldId id="280" r:id="rId8"/>
    <p:sldId id="281" r:id="rId9"/>
    <p:sldId id="282" r:id="rId10"/>
    <p:sldId id="260" r:id="rId11"/>
    <p:sldId id="273" r:id="rId12"/>
    <p:sldId id="262" r:id="rId13"/>
    <p:sldId id="274" r:id="rId14"/>
    <p:sldId id="266" r:id="rId15"/>
    <p:sldId id="275" r:id="rId16"/>
    <p:sldId id="276" r:id="rId17"/>
    <p:sldId id="277" r:id="rId18"/>
    <p:sldId id="265" r:id="rId19"/>
    <p:sldId id="278"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55" d="100"/>
          <a:sy n="55" d="100"/>
        </p:scale>
        <p:origin x="90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710C-ADA0-6812-E3AC-0B52EE9778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12DF3D-47BC-6D4A-AE4D-027F4D7CB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AC61A8-6413-2F3F-BC97-73D416BC0417}"/>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5" name="Footer Placeholder 4">
            <a:extLst>
              <a:ext uri="{FF2B5EF4-FFF2-40B4-BE49-F238E27FC236}">
                <a16:creationId xmlns:a16="http://schemas.microsoft.com/office/drawing/2014/main" id="{F1294026-F9EE-F24B-F43C-6871208F6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45A9D-5CF1-CE6A-8D3F-07497FF23BA4}"/>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119136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AB0E-5F72-7B6B-241C-C1012B28CA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DE44AB-F970-6F94-877D-5ABE0035E0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1A6F22-5068-4D39-A071-EC8ED8D73E0C}"/>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5" name="Footer Placeholder 4">
            <a:extLst>
              <a:ext uri="{FF2B5EF4-FFF2-40B4-BE49-F238E27FC236}">
                <a16:creationId xmlns:a16="http://schemas.microsoft.com/office/drawing/2014/main" id="{AE7329DC-73FB-79C3-CA81-37361FD18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C73DB-A745-E6B2-9AB4-B74D2C8BE5B2}"/>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26149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3F384-C1B6-88E7-2528-F9B7729249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C55738-E9A6-D17D-36D9-EA16D1476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F4D2E-A463-65ED-F2F2-0B5BD053AD95}"/>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5" name="Footer Placeholder 4">
            <a:extLst>
              <a:ext uri="{FF2B5EF4-FFF2-40B4-BE49-F238E27FC236}">
                <a16:creationId xmlns:a16="http://schemas.microsoft.com/office/drawing/2014/main" id="{E460C272-B691-00D6-66F3-2C27B174C8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7B56F-39A8-847A-D05A-62CDE5953FB4}"/>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80398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7939-86A7-262E-2EF1-D5E7B1909C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45BCEE-1DDF-CC72-CF74-D7FCF851F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C48330-3E89-B920-FF80-BF05514951D2}"/>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5" name="Footer Placeholder 4">
            <a:extLst>
              <a:ext uri="{FF2B5EF4-FFF2-40B4-BE49-F238E27FC236}">
                <a16:creationId xmlns:a16="http://schemas.microsoft.com/office/drawing/2014/main" id="{EB9E4BDF-2859-EAB1-2094-796DF8ACA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7A836-2FB4-829B-E3FE-A04405CC9EC8}"/>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27216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A020-2F98-F188-55CB-8B8445029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F1509C-1C00-4D93-8C64-6FE7CB379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AD7F1-2532-2E40-DE9F-FCB531490262}"/>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5" name="Footer Placeholder 4">
            <a:extLst>
              <a:ext uri="{FF2B5EF4-FFF2-40B4-BE49-F238E27FC236}">
                <a16:creationId xmlns:a16="http://schemas.microsoft.com/office/drawing/2014/main" id="{B215AE6A-B5FE-23CE-CC0A-CFC5BFE72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9DC02-B5FA-D789-4C4E-B465F03E9F07}"/>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419187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F2D-0701-C60A-D652-4019FE4D23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240ADF-F9AC-6D89-D386-C0985BD167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A04222-F31F-40CE-9EBC-7AD904DA9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C8E989-DB46-B3F0-C378-DD64B8D291AE}"/>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6" name="Footer Placeholder 5">
            <a:extLst>
              <a:ext uri="{FF2B5EF4-FFF2-40B4-BE49-F238E27FC236}">
                <a16:creationId xmlns:a16="http://schemas.microsoft.com/office/drawing/2014/main" id="{1DD34D9A-92DD-698D-CA55-D40AF9FD0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5F74BA-CFF0-3316-2E24-08F68C04CC24}"/>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830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0D07-C0FE-FFDF-96CA-4482665967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6A7FF4-A9A3-DE8B-8030-124166673C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DD4634-A74C-07E3-C1DE-B5F5C55EC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9F9A48-B0EC-3787-A1C7-711132727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71DA1-1CF7-7D08-96EB-7FFB6D6CD8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1FFB39-4D52-6B22-5A39-9C6A5445B35B}"/>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8" name="Footer Placeholder 7">
            <a:extLst>
              <a:ext uri="{FF2B5EF4-FFF2-40B4-BE49-F238E27FC236}">
                <a16:creationId xmlns:a16="http://schemas.microsoft.com/office/drawing/2014/main" id="{137ACAA9-AE7E-8F03-EDCB-F483971239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EB4327-7822-BD54-47D8-016EE4364FB7}"/>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164856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3971-6FAC-4FF8-3351-2609182E4E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D9F3CC-F192-16BD-787F-E020DC049371}"/>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4" name="Footer Placeholder 3">
            <a:extLst>
              <a:ext uri="{FF2B5EF4-FFF2-40B4-BE49-F238E27FC236}">
                <a16:creationId xmlns:a16="http://schemas.microsoft.com/office/drawing/2014/main" id="{31533377-422B-64B8-70F5-615CD78FD2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3705BF-B26B-F4D9-1E74-26F4ABF97372}"/>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33982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02EE73-57C3-8318-8CFE-03EA0602F35E}"/>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3" name="Footer Placeholder 2">
            <a:extLst>
              <a:ext uri="{FF2B5EF4-FFF2-40B4-BE49-F238E27FC236}">
                <a16:creationId xmlns:a16="http://schemas.microsoft.com/office/drawing/2014/main" id="{E4320963-C0DE-B2EC-461F-8E1920C90B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24BF91-E158-3D16-E4CE-660FE8F4BCAA}"/>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152445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8D7A-3F69-9818-C1B0-4FDEF4867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C07D4F-334F-F3BB-1925-09EAF9138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E42AD2-17D3-0237-1F79-CFFE4A296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D7284-C11F-DBDA-68D3-4741FFCED082}"/>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6" name="Footer Placeholder 5">
            <a:extLst>
              <a:ext uri="{FF2B5EF4-FFF2-40B4-BE49-F238E27FC236}">
                <a16:creationId xmlns:a16="http://schemas.microsoft.com/office/drawing/2014/main" id="{84ABA6AA-E95D-D5E4-DEBD-D797251A3B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DB2125-7E60-59AD-384E-966832BA7EFF}"/>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258444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D1A-2D24-22BF-55BE-54AE28769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D27B73-F3E4-6E11-2734-09F0C69A7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080704-EE8B-92A0-3B7F-FD6B48C1F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97EBB-4BCA-544A-7D5C-1C06F0DECE62}"/>
              </a:ext>
            </a:extLst>
          </p:cNvPr>
          <p:cNvSpPr>
            <a:spLocks noGrp="1"/>
          </p:cNvSpPr>
          <p:nvPr>
            <p:ph type="dt" sz="half" idx="10"/>
          </p:nvPr>
        </p:nvSpPr>
        <p:spPr/>
        <p:txBody>
          <a:bodyPr/>
          <a:lstStyle/>
          <a:p>
            <a:fld id="{17BCEF1C-1670-4787-975F-8E39BA1789C0}" type="datetimeFigureOut">
              <a:rPr lang="en-IN" smtClean="0"/>
              <a:pPr/>
              <a:t>06-05-2024</a:t>
            </a:fld>
            <a:endParaRPr lang="en-IN"/>
          </a:p>
        </p:txBody>
      </p:sp>
      <p:sp>
        <p:nvSpPr>
          <p:cNvPr id="6" name="Footer Placeholder 5">
            <a:extLst>
              <a:ext uri="{FF2B5EF4-FFF2-40B4-BE49-F238E27FC236}">
                <a16:creationId xmlns:a16="http://schemas.microsoft.com/office/drawing/2014/main" id="{40AEFEA7-26A3-EA0E-4E39-D23F45293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5849C-B72C-F0E7-9DAB-29DEB7DC1CDF}"/>
              </a:ext>
            </a:extLst>
          </p:cNvPr>
          <p:cNvSpPr>
            <a:spLocks noGrp="1"/>
          </p:cNvSpPr>
          <p:nvPr>
            <p:ph type="sldNum" sz="quarter" idx="12"/>
          </p:nvPr>
        </p:nvSpPr>
        <p:spPr/>
        <p:txBody>
          <a:bodyPr/>
          <a:lstStyle/>
          <a:p>
            <a:fld id="{85CA6721-FBF9-4333-88A3-A1A63E97354F}" type="slidenum">
              <a:rPr lang="en-IN" smtClean="0"/>
              <a:pPr/>
              <a:t>‹#›</a:t>
            </a:fld>
            <a:endParaRPr lang="en-IN"/>
          </a:p>
        </p:txBody>
      </p:sp>
    </p:spTree>
    <p:extLst>
      <p:ext uri="{BB962C8B-B14F-4D97-AF65-F5344CB8AC3E}">
        <p14:creationId xmlns:p14="http://schemas.microsoft.com/office/powerpoint/2010/main" val="259032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B81D7-6655-41D1-E742-727E82CE4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ADD9BC-5800-6AE6-A550-01268DC19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2A791-2B29-5470-2615-F91E39F16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CEF1C-1670-4787-975F-8E39BA1789C0}" type="datetimeFigureOut">
              <a:rPr lang="en-IN" smtClean="0"/>
              <a:pPr/>
              <a:t>06-05-2024</a:t>
            </a:fld>
            <a:endParaRPr lang="en-IN"/>
          </a:p>
        </p:txBody>
      </p:sp>
      <p:sp>
        <p:nvSpPr>
          <p:cNvPr id="5" name="Footer Placeholder 4">
            <a:extLst>
              <a:ext uri="{FF2B5EF4-FFF2-40B4-BE49-F238E27FC236}">
                <a16:creationId xmlns:a16="http://schemas.microsoft.com/office/drawing/2014/main" id="{565601BF-B019-911E-F763-83FF8BAA6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1DD546-EC14-AD5E-9C18-010B2BC8F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6721-FBF9-4333-88A3-A1A63E97354F}" type="slidenum">
              <a:rPr lang="en-IN" smtClean="0"/>
              <a:pPr/>
              <a:t>‹#›</a:t>
            </a:fld>
            <a:endParaRPr lang="en-IN"/>
          </a:p>
        </p:txBody>
      </p:sp>
    </p:spTree>
    <p:extLst>
      <p:ext uri="{BB962C8B-B14F-4D97-AF65-F5344CB8AC3E}">
        <p14:creationId xmlns:p14="http://schemas.microsoft.com/office/powerpoint/2010/main" val="300034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034B7-27F0-973D-44D5-E98E2ADB6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87" y="158164"/>
            <a:ext cx="1534736" cy="1526257"/>
          </a:xfrm>
          <a:prstGeom prst="rect">
            <a:avLst/>
          </a:prstGeom>
        </p:spPr>
      </p:pic>
      <p:pic>
        <p:nvPicPr>
          <p:cNvPr id="4" name="Picture 3">
            <a:extLst>
              <a:ext uri="{FF2B5EF4-FFF2-40B4-BE49-F238E27FC236}">
                <a16:creationId xmlns:a16="http://schemas.microsoft.com/office/drawing/2014/main" id="{77D29BE2-E679-DB09-B3AD-6803FE2D6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9820" y="158164"/>
            <a:ext cx="1604093" cy="1526257"/>
          </a:xfrm>
          <a:prstGeom prst="rect">
            <a:avLst/>
          </a:prstGeom>
        </p:spPr>
      </p:pic>
      <p:sp>
        <p:nvSpPr>
          <p:cNvPr id="5" name="Rectangle 4"/>
          <p:cNvSpPr/>
          <p:nvPr/>
        </p:nvSpPr>
        <p:spPr>
          <a:xfrm>
            <a:off x="2487282" y="465847"/>
            <a:ext cx="7243314" cy="3508653"/>
          </a:xfrm>
          <a:prstGeom prst="rect">
            <a:avLst/>
          </a:prstGeom>
        </p:spPr>
        <p:txBody>
          <a:bodyPr wrap="square">
            <a:spAutoFit/>
          </a:bodyPr>
          <a:lstStyle/>
          <a:p>
            <a:pPr algn="ctr"/>
            <a:r>
              <a:rPr lang="en-US" sz="4000" b="1" dirty="0"/>
              <a:t>PAAVAI ENGINEERING COLLEGE </a:t>
            </a:r>
            <a:br>
              <a:rPr lang="en-US" sz="4000" dirty="0"/>
            </a:br>
            <a:r>
              <a:rPr lang="en-US" sz="2800" dirty="0"/>
              <a:t>(AUTONOMOUS)</a:t>
            </a:r>
            <a:br>
              <a:rPr lang="en-US" sz="4000" dirty="0"/>
            </a:br>
            <a:br>
              <a:rPr lang="en-US" sz="1200" dirty="0"/>
            </a:br>
            <a:r>
              <a:rPr lang="en-US" sz="2400" dirty="0"/>
              <a:t>DEPARTMENT OF INFORMATION TECHNOLOGY</a:t>
            </a:r>
            <a:br>
              <a:rPr lang="en-US" sz="1600" b="1" dirty="0"/>
            </a:br>
            <a:br>
              <a:rPr lang="en-US" sz="1200" b="1" dirty="0"/>
            </a:br>
            <a:r>
              <a:rPr lang="en-US" sz="2400" b="1" dirty="0"/>
              <a:t>PREDICTION AND ANALYSATION OF ROAD</a:t>
            </a:r>
          </a:p>
          <a:p>
            <a:pPr algn="ctr"/>
            <a:r>
              <a:rPr lang="en-US" sz="2400" b="1" dirty="0"/>
              <a:t>SAFETY MANAGEMENT SYSTEM</a:t>
            </a:r>
            <a:br>
              <a:rPr lang="en-US" sz="2800" b="1" dirty="0"/>
            </a:br>
            <a:br>
              <a:rPr lang="en-US" sz="1400" b="1" dirty="0"/>
            </a:br>
            <a:r>
              <a:rPr lang="en-US" sz="2000" b="1" dirty="0"/>
              <a:t>MAIN REVIEW</a:t>
            </a:r>
            <a:br>
              <a:rPr lang="en-US" sz="2000" dirty="0"/>
            </a:br>
            <a:r>
              <a:rPr lang="en-US" sz="2000" dirty="0"/>
              <a:t>BATCH NO: 5</a:t>
            </a:r>
          </a:p>
        </p:txBody>
      </p:sp>
      <p:sp>
        <p:nvSpPr>
          <p:cNvPr id="6" name="Rectangle 5"/>
          <p:cNvSpPr/>
          <p:nvPr/>
        </p:nvSpPr>
        <p:spPr>
          <a:xfrm>
            <a:off x="539360" y="3869338"/>
            <a:ext cx="11293319" cy="3908762"/>
          </a:xfrm>
          <a:prstGeom prst="rect">
            <a:avLst/>
          </a:prstGeom>
        </p:spPr>
        <p:txBody>
          <a:bodyPr wrap="square">
            <a:spAutoFit/>
          </a:bodyPr>
          <a:lstStyle/>
          <a:p>
            <a:r>
              <a:rPr lang="en-US" sz="2800" b="1" dirty="0"/>
              <a:t>GUIDED BY</a:t>
            </a:r>
            <a:r>
              <a:rPr lang="en-US" sz="2400" b="1" dirty="0"/>
              <a:t>:                                                                            </a:t>
            </a:r>
            <a:r>
              <a:rPr lang="en-US" sz="2600" b="1" dirty="0"/>
              <a:t>PRESENTED BY:</a:t>
            </a:r>
          </a:p>
          <a:p>
            <a:endParaRPr lang="en-US" sz="2600" dirty="0"/>
          </a:p>
          <a:p>
            <a:r>
              <a:rPr lang="en-US" sz="2400" dirty="0"/>
              <a:t>DR.B.VENKATESAN,                                                                   KAMATCHI PRIYA D(20202025)</a:t>
            </a:r>
          </a:p>
          <a:p>
            <a:r>
              <a:rPr lang="en-US" sz="2400" dirty="0"/>
              <a:t>B.E.,M.E.,</a:t>
            </a:r>
            <a:r>
              <a:rPr lang="en-US" sz="2400" dirty="0" err="1"/>
              <a:t>Ph.D</a:t>
            </a:r>
            <a:r>
              <a:rPr lang="en-US" sz="2400" dirty="0"/>
              <a:t>. ,                                                                         BALESHWARAN D(20202005)</a:t>
            </a:r>
          </a:p>
          <a:p>
            <a:r>
              <a:rPr lang="en-US" sz="2400" dirty="0"/>
              <a:t>HEAD OF THE DEPARTMENT,</a:t>
            </a:r>
          </a:p>
          <a:p>
            <a:r>
              <a:rPr lang="en-US" sz="2400" dirty="0"/>
              <a:t>INFORMATION TECHNOLOGY,                                                     </a:t>
            </a:r>
          </a:p>
          <a:p>
            <a:r>
              <a:rPr lang="en-US" sz="2400" dirty="0"/>
              <a:t>PAAVAI ENGINEERING COLLEGE.                                                      </a:t>
            </a:r>
          </a:p>
          <a:p>
            <a:r>
              <a:rPr lang="en-US" sz="2400" dirty="0"/>
              <a:t>                                                             </a:t>
            </a:r>
          </a:p>
          <a:p>
            <a:endParaRPr lang="en-US" sz="2600" dirty="0"/>
          </a:p>
          <a:p>
            <a:r>
              <a:rPr lang="en-US" sz="24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79D9D-9D0E-2EC4-A30A-3376C858DD54}"/>
              </a:ext>
            </a:extLst>
          </p:cNvPr>
          <p:cNvSpPr txBox="1"/>
          <p:nvPr/>
        </p:nvSpPr>
        <p:spPr>
          <a:xfrm>
            <a:off x="749808" y="1337470"/>
            <a:ext cx="9473184"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System detects the accidents from the footage of the CCTV and give the alert message / alarm that the accident is happened with the image/video proof.</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system automatically give the alert to the Hospitals and the Police Stations, In case the fire is detected from the accident this system give the alert to the fire stations.</a:t>
            </a:r>
          </a:p>
          <a:p>
            <a:r>
              <a:rPr lang="en-IN" sz="24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91A12A19-8E7A-8EB9-96F0-2D4C41B3BC47}"/>
              </a:ext>
            </a:extLst>
          </p:cNvPr>
          <p:cNvSpPr txBox="1"/>
          <p:nvPr/>
        </p:nvSpPr>
        <p:spPr>
          <a:xfrm>
            <a:off x="749808" y="676656"/>
            <a:ext cx="486460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PROPOSED SYSTEM:</a:t>
            </a:r>
          </a:p>
        </p:txBody>
      </p:sp>
      <p:pic>
        <p:nvPicPr>
          <p:cNvPr id="2" name="Picture 1" descr="4ab5627a-d99e-4d9e-aeb5-9ade5bec7a55.jpg">
            <a:extLst>
              <a:ext uri="{FF2B5EF4-FFF2-40B4-BE49-F238E27FC236}">
                <a16:creationId xmlns:a16="http://schemas.microsoft.com/office/drawing/2014/main" id="{1855C8AB-A704-D371-8C39-B63B5423DFA4}"/>
              </a:ext>
            </a:extLst>
          </p:cNvPr>
          <p:cNvPicPr>
            <a:picLocks noChangeAspect="1"/>
          </p:cNvPicPr>
          <p:nvPr/>
        </p:nvPicPr>
        <p:blipFill>
          <a:blip r:embed="rId2" cstate="print"/>
          <a:stretch>
            <a:fillRect/>
          </a:stretch>
        </p:blipFill>
        <p:spPr>
          <a:xfrm>
            <a:off x="3178657" y="3737113"/>
            <a:ext cx="3696293" cy="2941633"/>
          </a:xfrm>
          <a:prstGeom prst="rect">
            <a:avLst/>
          </a:prstGeom>
        </p:spPr>
      </p:pic>
    </p:spTree>
    <p:extLst>
      <p:ext uri="{BB962C8B-B14F-4D97-AF65-F5344CB8AC3E}">
        <p14:creationId xmlns:p14="http://schemas.microsoft.com/office/powerpoint/2010/main" val="101457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28E187-A307-A2BE-8C85-70F60BDA2B00}"/>
              </a:ext>
            </a:extLst>
          </p:cNvPr>
          <p:cNvSpPr txBox="1"/>
          <p:nvPr/>
        </p:nvSpPr>
        <p:spPr>
          <a:xfrm>
            <a:off x="848138" y="451438"/>
            <a:ext cx="6970643" cy="584775"/>
          </a:xfrm>
          <a:prstGeom prst="rect">
            <a:avLst/>
          </a:prstGeom>
          <a:noFill/>
        </p:spPr>
        <p:txBody>
          <a:bodyPr wrap="square">
            <a:spAutoFit/>
          </a:bodyPr>
          <a:lstStyle/>
          <a:p>
            <a:r>
              <a:rPr lang="en-US" altLang="en-US" sz="3200" dirty="0"/>
              <a:t>BLOCK DIAGRAM-PROPOSED SYSTEM</a:t>
            </a:r>
            <a:endParaRPr lang="en-IN" sz="3200" dirty="0"/>
          </a:p>
        </p:txBody>
      </p:sp>
      <p:sp>
        <p:nvSpPr>
          <p:cNvPr id="7" name="AutoShape 4">
            <a:extLst>
              <a:ext uri="{FF2B5EF4-FFF2-40B4-BE49-F238E27FC236}">
                <a16:creationId xmlns:a16="http://schemas.microsoft.com/office/drawing/2014/main" id="{3EBC32DC-0BEB-7B4C-67D7-75AFA6FEA703}"/>
              </a:ext>
            </a:extLst>
          </p:cNvPr>
          <p:cNvSpPr>
            <a:spLocks noChangeArrowheads="1"/>
          </p:cNvSpPr>
          <p:nvPr/>
        </p:nvSpPr>
        <p:spPr bwMode="auto">
          <a:xfrm>
            <a:off x="2514600" y="1066800"/>
            <a:ext cx="5410200" cy="685800"/>
          </a:xfrm>
          <a:prstGeom prst="flowChartInputOutpu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dirty="0"/>
          </a:p>
          <a:p>
            <a:pPr algn="ctr"/>
            <a:r>
              <a:rPr lang="en-US" altLang="en-US" dirty="0"/>
              <a:t>Input – accident video file</a:t>
            </a:r>
          </a:p>
          <a:p>
            <a:pPr algn="ctr"/>
            <a:endParaRPr lang="en-US" altLang="en-US" dirty="0"/>
          </a:p>
        </p:txBody>
      </p:sp>
      <p:sp>
        <p:nvSpPr>
          <p:cNvPr id="8" name="Rectangle 7">
            <a:extLst>
              <a:ext uri="{FF2B5EF4-FFF2-40B4-BE49-F238E27FC236}">
                <a16:creationId xmlns:a16="http://schemas.microsoft.com/office/drawing/2014/main" id="{5A17306A-2F47-4776-15F5-8EB18FA7634F}"/>
              </a:ext>
            </a:extLst>
          </p:cNvPr>
          <p:cNvSpPr/>
          <p:nvPr/>
        </p:nvSpPr>
        <p:spPr>
          <a:xfrm>
            <a:off x="3419057" y="2250781"/>
            <a:ext cx="3273287"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Choose accident video to deduct</a:t>
            </a:r>
          </a:p>
        </p:txBody>
      </p:sp>
      <p:sp>
        <p:nvSpPr>
          <p:cNvPr id="9" name="Rectangle 8">
            <a:extLst>
              <a:ext uri="{FF2B5EF4-FFF2-40B4-BE49-F238E27FC236}">
                <a16:creationId xmlns:a16="http://schemas.microsoft.com/office/drawing/2014/main" id="{512E656A-D54E-B45F-DFC8-248181B5FE6E}"/>
              </a:ext>
            </a:extLst>
          </p:cNvPr>
          <p:cNvSpPr/>
          <p:nvPr/>
        </p:nvSpPr>
        <p:spPr>
          <a:xfrm>
            <a:off x="3419058" y="4623357"/>
            <a:ext cx="3273287"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Accident deducted</a:t>
            </a:r>
          </a:p>
        </p:txBody>
      </p:sp>
      <p:sp>
        <p:nvSpPr>
          <p:cNvPr id="10" name="Rectangle 9">
            <a:extLst>
              <a:ext uri="{FF2B5EF4-FFF2-40B4-BE49-F238E27FC236}">
                <a16:creationId xmlns:a16="http://schemas.microsoft.com/office/drawing/2014/main" id="{BF21639C-12B8-E7DD-0154-B73199A7D8FD}"/>
              </a:ext>
            </a:extLst>
          </p:cNvPr>
          <p:cNvSpPr/>
          <p:nvPr/>
        </p:nvSpPr>
        <p:spPr>
          <a:xfrm>
            <a:off x="3419059" y="3429000"/>
            <a:ext cx="3273287" cy="685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 deduction</a:t>
            </a:r>
          </a:p>
        </p:txBody>
      </p:sp>
      <p:sp>
        <p:nvSpPr>
          <p:cNvPr id="13" name="AutoShape 7">
            <a:extLst>
              <a:ext uri="{FF2B5EF4-FFF2-40B4-BE49-F238E27FC236}">
                <a16:creationId xmlns:a16="http://schemas.microsoft.com/office/drawing/2014/main" id="{FF1449C2-CFEA-0FD3-B711-22563BC23B95}"/>
              </a:ext>
            </a:extLst>
          </p:cNvPr>
          <p:cNvSpPr>
            <a:spLocks noChangeArrowheads="1"/>
          </p:cNvSpPr>
          <p:nvPr/>
        </p:nvSpPr>
        <p:spPr bwMode="auto">
          <a:xfrm>
            <a:off x="4648199" y="5873162"/>
            <a:ext cx="3382617" cy="533400"/>
          </a:xfrm>
          <a:prstGeom prst="flowChartTerminator">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Output- sent an alert message </a:t>
            </a:r>
          </a:p>
        </p:txBody>
      </p:sp>
      <p:sp>
        <p:nvSpPr>
          <p:cNvPr id="14" name="AutoShape 8">
            <a:extLst>
              <a:ext uri="{FF2B5EF4-FFF2-40B4-BE49-F238E27FC236}">
                <a16:creationId xmlns:a16="http://schemas.microsoft.com/office/drawing/2014/main" id="{3C067520-A598-3A07-EC87-440D353B3C56}"/>
              </a:ext>
            </a:extLst>
          </p:cNvPr>
          <p:cNvSpPr>
            <a:spLocks noChangeArrowheads="1"/>
          </p:cNvSpPr>
          <p:nvPr/>
        </p:nvSpPr>
        <p:spPr bwMode="auto">
          <a:xfrm>
            <a:off x="4798940" y="1884649"/>
            <a:ext cx="76200" cy="3048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5" name="AutoShape 8">
            <a:extLst>
              <a:ext uri="{FF2B5EF4-FFF2-40B4-BE49-F238E27FC236}">
                <a16:creationId xmlns:a16="http://schemas.microsoft.com/office/drawing/2014/main" id="{019BD088-7E17-2D82-E73E-2CEFA0F0901C}"/>
              </a:ext>
            </a:extLst>
          </p:cNvPr>
          <p:cNvSpPr>
            <a:spLocks noChangeArrowheads="1"/>
          </p:cNvSpPr>
          <p:nvPr/>
        </p:nvSpPr>
        <p:spPr bwMode="auto">
          <a:xfrm>
            <a:off x="4846979" y="2994598"/>
            <a:ext cx="76200" cy="3048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 name="AutoShape 8">
            <a:extLst>
              <a:ext uri="{FF2B5EF4-FFF2-40B4-BE49-F238E27FC236}">
                <a16:creationId xmlns:a16="http://schemas.microsoft.com/office/drawing/2014/main" id="{333F60DA-450B-18D0-0717-451FC26636C3}"/>
              </a:ext>
            </a:extLst>
          </p:cNvPr>
          <p:cNvSpPr>
            <a:spLocks noChangeArrowheads="1"/>
          </p:cNvSpPr>
          <p:nvPr/>
        </p:nvSpPr>
        <p:spPr bwMode="auto">
          <a:xfrm>
            <a:off x="4846979" y="4230753"/>
            <a:ext cx="76200" cy="3048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 name="AutoShape 8">
            <a:extLst>
              <a:ext uri="{FF2B5EF4-FFF2-40B4-BE49-F238E27FC236}">
                <a16:creationId xmlns:a16="http://schemas.microsoft.com/office/drawing/2014/main" id="{26F2F505-62C4-3548-BCAD-EC4DC605B0C0}"/>
              </a:ext>
            </a:extLst>
          </p:cNvPr>
          <p:cNvSpPr>
            <a:spLocks noChangeArrowheads="1"/>
          </p:cNvSpPr>
          <p:nvPr/>
        </p:nvSpPr>
        <p:spPr bwMode="auto">
          <a:xfrm>
            <a:off x="4885079" y="5421799"/>
            <a:ext cx="76200" cy="304800"/>
          </a:xfrm>
          <a:prstGeom prst="down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36040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573B2D4-AE98-5545-B132-B02FF327FFED}"/>
              </a:ext>
            </a:extLst>
          </p:cNvPr>
          <p:cNvSpPr/>
          <p:nvPr/>
        </p:nvSpPr>
        <p:spPr>
          <a:xfrm>
            <a:off x="4096577" y="2678957"/>
            <a:ext cx="2096329" cy="2209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DB86460-C8AC-9377-8C2A-831ED3FDEC31}"/>
              </a:ext>
            </a:extLst>
          </p:cNvPr>
          <p:cNvSpPr txBox="1"/>
          <p:nvPr/>
        </p:nvSpPr>
        <p:spPr>
          <a:xfrm>
            <a:off x="1082951" y="484481"/>
            <a:ext cx="7915275" cy="646331"/>
          </a:xfrm>
          <a:prstGeom prst="rect">
            <a:avLst/>
          </a:prstGeom>
          <a:noFill/>
        </p:spPr>
        <p:txBody>
          <a:bodyPr wrap="square">
            <a:spAutoFit/>
          </a:bodyPr>
          <a:lstStyle/>
          <a:p>
            <a:r>
              <a:rPr lang="en-US" altLang="en-US" sz="3600" b="1" dirty="0">
                <a:latin typeface="+mj-lt"/>
              </a:rPr>
              <a:t>SYSTEM DESIGN-DISTORTION DETECTION</a:t>
            </a:r>
            <a:endParaRPr lang="en-IN" sz="3600" b="1" dirty="0">
              <a:latin typeface="+mj-lt"/>
            </a:endParaRPr>
          </a:p>
        </p:txBody>
      </p:sp>
      <p:grpSp>
        <p:nvGrpSpPr>
          <p:cNvPr id="9" name="Group 38">
            <a:extLst>
              <a:ext uri="{FF2B5EF4-FFF2-40B4-BE49-F238E27FC236}">
                <a16:creationId xmlns:a16="http://schemas.microsoft.com/office/drawing/2014/main" id="{E96435B8-1EBB-A0B7-25F2-900A902B47AB}"/>
              </a:ext>
            </a:extLst>
          </p:cNvPr>
          <p:cNvGrpSpPr>
            <a:grpSpLocks/>
          </p:cNvGrpSpPr>
          <p:nvPr/>
        </p:nvGrpSpPr>
        <p:grpSpPr bwMode="auto">
          <a:xfrm>
            <a:off x="1089576" y="1967931"/>
            <a:ext cx="10413311" cy="2922137"/>
            <a:chOff x="98975" y="2087001"/>
            <a:chExt cx="10413311" cy="2922137"/>
          </a:xfrm>
          <a:solidFill>
            <a:schemeClr val="bg1"/>
          </a:solidFill>
        </p:grpSpPr>
        <p:sp>
          <p:nvSpPr>
            <p:cNvPr id="11" name="TextBox 15">
              <a:extLst>
                <a:ext uri="{FF2B5EF4-FFF2-40B4-BE49-F238E27FC236}">
                  <a16:creationId xmlns:a16="http://schemas.microsoft.com/office/drawing/2014/main" id="{D8DD8878-2382-3B4E-57C0-86FEB141374F}"/>
                </a:ext>
              </a:extLst>
            </p:cNvPr>
            <p:cNvSpPr txBox="1">
              <a:spLocks noChangeArrowheads="1"/>
            </p:cNvSpPr>
            <p:nvPr/>
          </p:nvSpPr>
          <p:spPr bwMode="auto">
            <a:xfrm>
              <a:off x="3320910" y="3005291"/>
              <a:ext cx="1724439" cy="646331"/>
            </a:xfrm>
            <a:prstGeom prst="rect">
              <a:avLst/>
            </a:prstGeom>
            <a:grpFill/>
            <a:ln w="9525">
              <a:solidFill>
                <a:srgbClr val="00000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Data preprocessing </a:t>
              </a:r>
            </a:p>
          </p:txBody>
        </p:sp>
        <p:sp>
          <p:nvSpPr>
            <p:cNvPr id="12" name="TextBox 18">
              <a:extLst>
                <a:ext uri="{FF2B5EF4-FFF2-40B4-BE49-F238E27FC236}">
                  <a16:creationId xmlns:a16="http://schemas.microsoft.com/office/drawing/2014/main" id="{7A16E2F1-3DD7-4C03-478B-1173CE50AA4A}"/>
                </a:ext>
              </a:extLst>
            </p:cNvPr>
            <p:cNvSpPr txBox="1">
              <a:spLocks noChangeArrowheads="1"/>
            </p:cNvSpPr>
            <p:nvPr/>
          </p:nvSpPr>
          <p:spPr bwMode="auto">
            <a:xfrm>
              <a:off x="3576844" y="4042737"/>
              <a:ext cx="1447800" cy="646331"/>
            </a:xfrm>
            <a:prstGeom prst="rect">
              <a:avLst/>
            </a:prstGeom>
            <a:grpFill/>
            <a:ln w="9525">
              <a:solidFill>
                <a:srgbClr val="0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Image recognition</a:t>
              </a:r>
            </a:p>
          </p:txBody>
        </p:sp>
        <p:sp>
          <p:nvSpPr>
            <p:cNvPr id="14" name="TextBox 20">
              <a:extLst>
                <a:ext uri="{FF2B5EF4-FFF2-40B4-BE49-F238E27FC236}">
                  <a16:creationId xmlns:a16="http://schemas.microsoft.com/office/drawing/2014/main" id="{676FBAF9-5A79-726C-6A59-8FAA55EA38D2}"/>
                </a:ext>
              </a:extLst>
            </p:cNvPr>
            <p:cNvSpPr txBox="1">
              <a:spLocks noChangeArrowheads="1"/>
            </p:cNvSpPr>
            <p:nvPr/>
          </p:nvSpPr>
          <p:spPr bwMode="auto">
            <a:xfrm>
              <a:off x="98975" y="3355716"/>
              <a:ext cx="1447800" cy="923330"/>
            </a:xfrm>
            <a:prstGeom prst="rect">
              <a:avLst/>
            </a:prstGeom>
            <a:grpFill/>
            <a:ln w="9525">
              <a:solidFill>
                <a:srgbClr val="00000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Input accident video</a:t>
              </a:r>
            </a:p>
          </p:txBody>
        </p:sp>
        <p:sp>
          <p:nvSpPr>
            <p:cNvPr id="15" name="Rectangle 22">
              <a:extLst>
                <a:ext uri="{FF2B5EF4-FFF2-40B4-BE49-F238E27FC236}">
                  <a16:creationId xmlns:a16="http://schemas.microsoft.com/office/drawing/2014/main" id="{FC01B745-1127-0327-CFE7-28058E8636AA}"/>
                </a:ext>
              </a:extLst>
            </p:cNvPr>
            <p:cNvSpPr>
              <a:spLocks noChangeArrowheads="1"/>
            </p:cNvSpPr>
            <p:nvPr/>
          </p:nvSpPr>
          <p:spPr bwMode="auto">
            <a:xfrm>
              <a:off x="6463748" y="2799338"/>
              <a:ext cx="1827144" cy="2209800"/>
            </a:xfrm>
            <a:prstGeom prst="rect">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 name="TextBox 23">
              <a:extLst>
                <a:ext uri="{FF2B5EF4-FFF2-40B4-BE49-F238E27FC236}">
                  <a16:creationId xmlns:a16="http://schemas.microsoft.com/office/drawing/2014/main" id="{DAEEAB84-2C78-4A8A-942F-C0DA2AE4A3F6}"/>
                </a:ext>
              </a:extLst>
            </p:cNvPr>
            <p:cNvSpPr txBox="1">
              <a:spLocks noChangeArrowheads="1"/>
            </p:cNvSpPr>
            <p:nvPr/>
          </p:nvSpPr>
          <p:spPr bwMode="auto">
            <a:xfrm>
              <a:off x="6577220" y="3467098"/>
              <a:ext cx="1600200" cy="646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Accident probability</a:t>
              </a:r>
            </a:p>
          </p:txBody>
        </p:sp>
        <p:sp>
          <p:nvSpPr>
            <p:cNvPr id="17" name="TextBox 24">
              <a:extLst>
                <a:ext uri="{FF2B5EF4-FFF2-40B4-BE49-F238E27FC236}">
                  <a16:creationId xmlns:a16="http://schemas.microsoft.com/office/drawing/2014/main" id="{39BD1CC1-B34F-F907-D949-88185DCDB666}"/>
                </a:ext>
              </a:extLst>
            </p:cNvPr>
            <p:cNvSpPr txBox="1">
              <a:spLocks noChangeArrowheads="1"/>
            </p:cNvSpPr>
            <p:nvPr/>
          </p:nvSpPr>
          <p:spPr bwMode="auto">
            <a:xfrm>
              <a:off x="8902147" y="3442573"/>
              <a:ext cx="1610139" cy="9233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t>accident </a:t>
              </a:r>
            </a:p>
            <a:p>
              <a:pPr algn="ctr"/>
              <a:r>
                <a:rPr lang="en-US" altLang="en-US" dirty="0"/>
                <a:t>or </a:t>
              </a:r>
            </a:p>
            <a:p>
              <a:pPr algn="ctr"/>
              <a:r>
                <a:rPr lang="en-US" altLang="en-US" dirty="0"/>
                <a:t>no accident</a:t>
              </a:r>
            </a:p>
          </p:txBody>
        </p:sp>
        <p:sp>
          <p:nvSpPr>
            <p:cNvPr id="18" name="Right Arrow 32">
              <a:extLst>
                <a:ext uri="{FF2B5EF4-FFF2-40B4-BE49-F238E27FC236}">
                  <a16:creationId xmlns:a16="http://schemas.microsoft.com/office/drawing/2014/main" id="{3D6E43CC-CE98-495F-8BC6-534ECA9A2480}"/>
                </a:ext>
              </a:extLst>
            </p:cNvPr>
            <p:cNvSpPr>
              <a:spLocks noChangeArrowheads="1"/>
            </p:cNvSpPr>
            <p:nvPr/>
          </p:nvSpPr>
          <p:spPr bwMode="auto">
            <a:xfrm>
              <a:off x="1810994" y="3772002"/>
              <a:ext cx="1219200" cy="152400"/>
            </a:xfrm>
            <a:prstGeom prst="rightArrow">
              <a:avLst>
                <a:gd name="adj1" fmla="val 50000"/>
                <a:gd name="adj2" fmla="val 50000"/>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 name="Right Arrow 33">
              <a:extLst>
                <a:ext uri="{FF2B5EF4-FFF2-40B4-BE49-F238E27FC236}">
                  <a16:creationId xmlns:a16="http://schemas.microsoft.com/office/drawing/2014/main" id="{D53F8CA4-F6CC-B9E1-CB1B-2018A80595D0}"/>
                </a:ext>
              </a:extLst>
            </p:cNvPr>
            <p:cNvSpPr>
              <a:spLocks noChangeArrowheads="1"/>
            </p:cNvSpPr>
            <p:nvPr/>
          </p:nvSpPr>
          <p:spPr bwMode="auto">
            <a:xfrm>
              <a:off x="5266911" y="3741181"/>
              <a:ext cx="1066800" cy="152400"/>
            </a:xfrm>
            <a:prstGeom prst="rightArrow">
              <a:avLst>
                <a:gd name="adj1" fmla="val 50000"/>
                <a:gd name="adj2" fmla="val 50005"/>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0" name="Right Arrow 34">
              <a:extLst>
                <a:ext uri="{FF2B5EF4-FFF2-40B4-BE49-F238E27FC236}">
                  <a16:creationId xmlns:a16="http://schemas.microsoft.com/office/drawing/2014/main" id="{CC89F0F3-8B02-9D99-D623-2D9D9392D3FD}"/>
                </a:ext>
              </a:extLst>
            </p:cNvPr>
            <p:cNvSpPr>
              <a:spLocks noChangeArrowheads="1"/>
            </p:cNvSpPr>
            <p:nvPr/>
          </p:nvSpPr>
          <p:spPr bwMode="auto">
            <a:xfrm flipV="1">
              <a:off x="8404364" y="3766170"/>
              <a:ext cx="685800" cy="152399"/>
            </a:xfrm>
            <a:prstGeom prst="rightArrow">
              <a:avLst>
                <a:gd name="adj1" fmla="val 50000"/>
                <a:gd name="adj2" fmla="val 50000"/>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1" name="TextBox 35">
              <a:extLst>
                <a:ext uri="{FF2B5EF4-FFF2-40B4-BE49-F238E27FC236}">
                  <a16:creationId xmlns:a16="http://schemas.microsoft.com/office/drawing/2014/main" id="{2202E4EB-1C66-250A-13B5-80458932AFBD}"/>
                </a:ext>
              </a:extLst>
            </p:cNvPr>
            <p:cNvSpPr txBox="1">
              <a:spLocks noChangeArrowheads="1"/>
            </p:cNvSpPr>
            <p:nvPr/>
          </p:nvSpPr>
          <p:spPr bwMode="auto">
            <a:xfrm>
              <a:off x="1660247" y="3094850"/>
              <a:ext cx="1295400" cy="646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t>Feature extraction</a:t>
              </a:r>
            </a:p>
          </p:txBody>
        </p:sp>
        <p:sp>
          <p:nvSpPr>
            <p:cNvPr id="22" name="TextBox 36">
              <a:extLst>
                <a:ext uri="{FF2B5EF4-FFF2-40B4-BE49-F238E27FC236}">
                  <a16:creationId xmlns:a16="http://schemas.microsoft.com/office/drawing/2014/main" id="{4CF168CD-8D4E-1AFC-A257-FDE35C9B96C6}"/>
                </a:ext>
              </a:extLst>
            </p:cNvPr>
            <p:cNvSpPr txBox="1">
              <a:spLocks noChangeArrowheads="1"/>
            </p:cNvSpPr>
            <p:nvPr/>
          </p:nvSpPr>
          <p:spPr bwMode="auto">
            <a:xfrm>
              <a:off x="3304761" y="2087001"/>
              <a:ext cx="1600200" cy="646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t>YOLO ALGORITM</a:t>
              </a:r>
            </a:p>
          </p:txBody>
        </p:sp>
        <p:sp>
          <p:nvSpPr>
            <p:cNvPr id="23" name="TextBox 37">
              <a:extLst>
                <a:ext uri="{FF2B5EF4-FFF2-40B4-BE49-F238E27FC236}">
                  <a16:creationId xmlns:a16="http://schemas.microsoft.com/office/drawing/2014/main" id="{4E444551-7EDF-50C2-777F-3D706795F841}"/>
                </a:ext>
              </a:extLst>
            </p:cNvPr>
            <p:cNvSpPr txBox="1">
              <a:spLocks noChangeArrowheads="1"/>
            </p:cNvSpPr>
            <p:nvPr/>
          </p:nvSpPr>
          <p:spPr bwMode="auto">
            <a:xfrm>
              <a:off x="5409372" y="3073606"/>
              <a:ext cx="990600" cy="646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t>Feature vector</a:t>
              </a:r>
            </a:p>
          </p:txBody>
        </p:sp>
      </p:grpSp>
    </p:spTree>
    <p:extLst>
      <p:ext uri="{BB962C8B-B14F-4D97-AF65-F5344CB8AC3E}">
        <p14:creationId xmlns:p14="http://schemas.microsoft.com/office/powerpoint/2010/main" val="398458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a:extLst>
              <a:ext uri="{FF2B5EF4-FFF2-40B4-BE49-F238E27FC236}">
                <a16:creationId xmlns:a16="http://schemas.microsoft.com/office/drawing/2014/main" id="{605FF94E-CA3B-9D2D-97B8-A0B45537AB24}"/>
              </a:ext>
            </a:extLst>
          </p:cNvPr>
          <p:cNvGrpSpPr>
            <a:grpSpLocks/>
          </p:cNvGrpSpPr>
          <p:nvPr/>
        </p:nvGrpSpPr>
        <p:grpSpPr bwMode="auto">
          <a:xfrm>
            <a:off x="1845780" y="1197321"/>
            <a:ext cx="8568355" cy="5249862"/>
            <a:chOff x="626994" y="1379538"/>
            <a:chExt cx="8568355" cy="5249862"/>
          </a:xfrm>
          <a:solidFill>
            <a:schemeClr val="bg1"/>
          </a:solidFill>
        </p:grpSpPr>
        <p:sp>
          <p:nvSpPr>
            <p:cNvPr id="3" name="Rectangle 8">
              <a:extLst>
                <a:ext uri="{FF2B5EF4-FFF2-40B4-BE49-F238E27FC236}">
                  <a16:creationId xmlns:a16="http://schemas.microsoft.com/office/drawing/2014/main" id="{DAA165CE-980D-9BD8-8C6E-F01D9DFD8814}"/>
                </a:ext>
              </a:extLst>
            </p:cNvPr>
            <p:cNvSpPr>
              <a:spLocks noChangeArrowheads="1"/>
            </p:cNvSpPr>
            <p:nvPr/>
          </p:nvSpPr>
          <p:spPr bwMode="auto">
            <a:xfrm>
              <a:off x="626994" y="1642765"/>
              <a:ext cx="1752600" cy="1295400"/>
            </a:xfrm>
            <a:prstGeom prst="rect">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 name="Right Arrow 9">
              <a:extLst>
                <a:ext uri="{FF2B5EF4-FFF2-40B4-BE49-F238E27FC236}">
                  <a16:creationId xmlns:a16="http://schemas.microsoft.com/office/drawing/2014/main" id="{9A019B10-E25C-FA16-96DE-A9CA2F5EF0C2}"/>
                </a:ext>
              </a:extLst>
            </p:cNvPr>
            <p:cNvSpPr>
              <a:spLocks noChangeArrowheads="1"/>
            </p:cNvSpPr>
            <p:nvPr/>
          </p:nvSpPr>
          <p:spPr bwMode="auto">
            <a:xfrm>
              <a:off x="2567608" y="2148870"/>
              <a:ext cx="1219200" cy="152400"/>
            </a:xfrm>
            <a:prstGeom prst="rightArrow">
              <a:avLst>
                <a:gd name="adj1" fmla="val 50000"/>
                <a:gd name="adj2" fmla="val 50000"/>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5" name="Rectangle 11">
              <a:extLst>
                <a:ext uri="{FF2B5EF4-FFF2-40B4-BE49-F238E27FC236}">
                  <a16:creationId xmlns:a16="http://schemas.microsoft.com/office/drawing/2014/main" id="{095A219B-528B-F30B-8EB3-4C6DCED8C57E}"/>
                </a:ext>
              </a:extLst>
            </p:cNvPr>
            <p:cNvSpPr>
              <a:spLocks noChangeArrowheads="1"/>
            </p:cNvSpPr>
            <p:nvPr/>
          </p:nvSpPr>
          <p:spPr bwMode="auto">
            <a:xfrm>
              <a:off x="4135506" y="1379538"/>
              <a:ext cx="3496090" cy="1447800"/>
            </a:xfrm>
            <a:prstGeom prst="rect">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 name="Down Arrow 13">
              <a:extLst>
                <a:ext uri="{FF2B5EF4-FFF2-40B4-BE49-F238E27FC236}">
                  <a16:creationId xmlns:a16="http://schemas.microsoft.com/office/drawing/2014/main" id="{89A100DD-2E22-FC53-CBC5-DE29CDB5E8C2}"/>
                </a:ext>
              </a:extLst>
            </p:cNvPr>
            <p:cNvSpPr>
              <a:spLocks noChangeArrowheads="1"/>
            </p:cNvSpPr>
            <p:nvPr/>
          </p:nvSpPr>
          <p:spPr bwMode="auto">
            <a:xfrm>
              <a:off x="4572000" y="2895600"/>
              <a:ext cx="152400" cy="914400"/>
            </a:xfrm>
            <a:prstGeom prst="downArrow">
              <a:avLst>
                <a:gd name="adj1" fmla="val 50000"/>
                <a:gd name="adj2" fmla="val 50000"/>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 name="Rectangle 14">
              <a:extLst>
                <a:ext uri="{FF2B5EF4-FFF2-40B4-BE49-F238E27FC236}">
                  <a16:creationId xmlns:a16="http://schemas.microsoft.com/office/drawing/2014/main" id="{CBA3CD9E-51D3-3C5A-1B8E-536BBA90E5AE}"/>
                </a:ext>
              </a:extLst>
            </p:cNvPr>
            <p:cNvSpPr>
              <a:spLocks noChangeArrowheads="1"/>
            </p:cNvSpPr>
            <p:nvPr/>
          </p:nvSpPr>
          <p:spPr bwMode="auto">
            <a:xfrm>
              <a:off x="2529924" y="3914993"/>
              <a:ext cx="2470702" cy="1371600"/>
            </a:xfrm>
            <a:prstGeom prst="rect">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 name="Right Arrow 15">
              <a:extLst>
                <a:ext uri="{FF2B5EF4-FFF2-40B4-BE49-F238E27FC236}">
                  <a16:creationId xmlns:a16="http://schemas.microsoft.com/office/drawing/2014/main" id="{E6ED872F-A49F-06E6-8933-A133EB0CD5E1}"/>
                </a:ext>
              </a:extLst>
            </p:cNvPr>
            <p:cNvSpPr>
              <a:spLocks noChangeArrowheads="1"/>
            </p:cNvSpPr>
            <p:nvPr/>
          </p:nvSpPr>
          <p:spPr bwMode="auto">
            <a:xfrm>
              <a:off x="5105400" y="4549097"/>
              <a:ext cx="1524000" cy="181193"/>
            </a:xfrm>
            <a:prstGeom prst="rightArrow">
              <a:avLst>
                <a:gd name="adj1" fmla="val 50000"/>
                <a:gd name="adj2" fmla="val 50000"/>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 name="Rectangle 16">
              <a:extLst>
                <a:ext uri="{FF2B5EF4-FFF2-40B4-BE49-F238E27FC236}">
                  <a16:creationId xmlns:a16="http://schemas.microsoft.com/office/drawing/2014/main" id="{C79423D1-9747-3544-58E6-2310222B2B49}"/>
                </a:ext>
              </a:extLst>
            </p:cNvPr>
            <p:cNvSpPr>
              <a:spLocks noChangeArrowheads="1"/>
            </p:cNvSpPr>
            <p:nvPr/>
          </p:nvSpPr>
          <p:spPr bwMode="auto">
            <a:xfrm>
              <a:off x="6629400" y="3810000"/>
              <a:ext cx="1905000" cy="1447800"/>
            </a:xfrm>
            <a:prstGeom prst="rect">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 name="Down Arrow 17">
              <a:extLst>
                <a:ext uri="{FF2B5EF4-FFF2-40B4-BE49-F238E27FC236}">
                  <a16:creationId xmlns:a16="http://schemas.microsoft.com/office/drawing/2014/main" id="{D41ECF68-DF7D-B6B1-2508-C0F9116817BF}"/>
                </a:ext>
              </a:extLst>
            </p:cNvPr>
            <p:cNvSpPr>
              <a:spLocks noChangeArrowheads="1"/>
            </p:cNvSpPr>
            <p:nvPr/>
          </p:nvSpPr>
          <p:spPr bwMode="auto">
            <a:xfrm>
              <a:off x="7543800" y="5257800"/>
              <a:ext cx="152400" cy="609600"/>
            </a:xfrm>
            <a:prstGeom prst="downArrow">
              <a:avLst>
                <a:gd name="adj1" fmla="val 50000"/>
                <a:gd name="adj2" fmla="val 50000"/>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 name="Rectangle 18">
              <a:extLst>
                <a:ext uri="{FF2B5EF4-FFF2-40B4-BE49-F238E27FC236}">
                  <a16:creationId xmlns:a16="http://schemas.microsoft.com/office/drawing/2014/main" id="{6164DA2E-4150-8909-EF7B-327557EBDAA5}"/>
                </a:ext>
              </a:extLst>
            </p:cNvPr>
            <p:cNvSpPr>
              <a:spLocks noChangeArrowheads="1"/>
            </p:cNvSpPr>
            <p:nvPr/>
          </p:nvSpPr>
          <p:spPr bwMode="auto">
            <a:xfrm>
              <a:off x="6697316" y="5867400"/>
              <a:ext cx="2498033" cy="762000"/>
            </a:xfrm>
            <a:prstGeom prst="rect">
              <a:avLst/>
            </a:prstGeom>
            <a:grp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 name="TextBox 19">
              <a:extLst>
                <a:ext uri="{FF2B5EF4-FFF2-40B4-BE49-F238E27FC236}">
                  <a16:creationId xmlns:a16="http://schemas.microsoft.com/office/drawing/2014/main" id="{FE303A12-4DDB-3F14-8F21-D4BD2C08D73F}"/>
                </a:ext>
              </a:extLst>
            </p:cNvPr>
            <p:cNvSpPr txBox="1">
              <a:spLocks noChangeArrowheads="1"/>
            </p:cNvSpPr>
            <p:nvPr/>
          </p:nvSpPr>
          <p:spPr bwMode="auto">
            <a:xfrm>
              <a:off x="829089" y="1828800"/>
              <a:ext cx="1494183" cy="9233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Distorted accident video</a:t>
              </a:r>
            </a:p>
          </p:txBody>
        </p:sp>
        <p:sp>
          <p:nvSpPr>
            <p:cNvPr id="13" name="TextBox 20">
              <a:extLst>
                <a:ext uri="{FF2B5EF4-FFF2-40B4-BE49-F238E27FC236}">
                  <a16:creationId xmlns:a16="http://schemas.microsoft.com/office/drawing/2014/main" id="{94D91268-9E72-4020-43BA-E6BCD7A86875}"/>
                </a:ext>
              </a:extLst>
            </p:cNvPr>
            <p:cNvSpPr txBox="1">
              <a:spLocks noChangeArrowheads="1"/>
            </p:cNvSpPr>
            <p:nvPr/>
          </p:nvSpPr>
          <p:spPr bwMode="auto">
            <a:xfrm>
              <a:off x="2634698" y="1779538"/>
              <a:ext cx="9906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Feature</a:t>
              </a:r>
            </a:p>
          </p:txBody>
        </p:sp>
        <p:sp>
          <p:nvSpPr>
            <p:cNvPr id="14" name="TextBox 21">
              <a:extLst>
                <a:ext uri="{FF2B5EF4-FFF2-40B4-BE49-F238E27FC236}">
                  <a16:creationId xmlns:a16="http://schemas.microsoft.com/office/drawing/2014/main" id="{B626004E-7E44-0F87-DC7D-3F3D467303E6}"/>
                </a:ext>
              </a:extLst>
            </p:cNvPr>
            <p:cNvSpPr txBox="1">
              <a:spLocks noChangeArrowheads="1"/>
            </p:cNvSpPr>
            <p:nvPr/>
          </p:nvSpPr>
          <p:spPr bwMode="auto">
            <a:xfrm>
              <a:off x="2634698" y="2301270"/>
              <a:ext cx="12954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Extraction</a:t>
              </a:r>
            </a:p>
          </p:txBody>
        </p:sp>
        <p:sp>
          <p:nvSpPr>
            <p:cNvPr id="15" name="TextBox 22">
              <a:extLst>
                <a:ext uri="{FF2B5EF4-FFF2-40B4-BE49-F238E27FC236}">
                  <a16:creationId xmlns:a16="http://schemas.microsoft.com/office/drawing/2014/main" id="{DFB5324C-00A4-5C52-0E4E-944E42E7F976}"/>
                </a:ext>
              </a:extLst>
            </p:cNvPr>
            <p:cNvSpPr txBox="1">
              <a:spLocks noChangeArrowheads="1"/>
            </p:cNvSpPr>
            <p:nvPr/>
          </p:nvSpPr>
          <p:spPr bwMode="auto">
            <a:xfrm>
              <a:off x="4274241" y="1816572"/>
              <a:ext cx="1662318" cy="646331"/>
            </a:xfrm>
            <a:prstGeom prst="rect">
              <a:avLst/>
            </a:prstGeom>
            <a:grpFill/>
            <a:ln w="9525">
              <a:solidFill>
                <a:srgbClr val="00000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Preprocessing module</a:t>
              </a:r>
            </a:p>
          </p:txBody>
        </p:sp>
        <p:sp>
          <p:nvSpPr>
            <p:cNvPr id="16" name="TextBox 23">
              <a:extLst>
                <a:ext uri="{FF2B5EF4-FFF2-40B4-BE49-F238E27FC236}">
                  <a16:creationId xmlns:a16="http://schemas.microsoft.com/office/drawing/2014/main" id="{EE400FB4-616D-FD2D-452C-6931E687F399}"/>
                </a:ext>
              </a:extLst>
            </p:cNvPr>
            <p:cNvSpPr txBox="1">
              <a:spLocks noChangeArrowheads="1"/>
            </p:cNvSpPr>
            <p:nvPr/>
          </p:nvSpPr>
          <p:spPr bwMode="auto">
            <a:xfrm>
              <a:off x="6084404" y="1793429"/>
              <a:ext cx="1447800" cy="646331"/>
            </a:xfrm>
            <a:prstGeom prst="rect">
              <a:avLst/>
            </a:prstGeom>
            <a:grpFill/>
            <a:ln w="9525">
              <a:solidFill>
                <a:srgbClr val="0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Image recognition</a:t>
              </a:r>
            </a:p>
          </p:txBody>
        </p:sp>
        <p:sp>
          <p:nvSpPr>
            <p:cNvPr id="17" name="TextBox 24">
              <a:extLst>
                <a:ext uri="{FF2B5EF4-FFF2-40B4-BE49-F238E27FC236}">
                  <a16:creationId xmlns:a16="http://schemas.microsoft.com/office/drawing/2014/main" id="{058210A5-40B4-3F30-EEC1-31DCE0D4F999}"/>
                </a:ext>
              </a:extLst>
            </p:cNvPr>
            <p:cNvSpPr txBox="1">
              <a:spLocks noChangeArrowheads="1"/>
            </p:cNvSpPr>
            <p:nvPr/>
          </p:nvSpPr>
          <p:spPr bwMode="auto">
            <a:xfrm>
              <a:off x="4800600" y="3048000"/>
              <a:ext cx="990600" cy="646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Feature vector</a:t>
              </a:r>
            </a:p>
          </p:txBody>
        </p:sp>
        <p:sp>
          <p:nvSpPr>
            <p:cNvPr id="18" name="TextBox 25">
              <a:extLst>
                <a:ext uri="{FF2B5EF4-FFF2-40B4-BE49-F238E27FC236}">
                  <a16:creationId xmlns:a16="http://schemas.microsoft.com/office/drawing/2014/main" id="{7ACA6F0D-8E57-E2FD-D2EC-1821B8193148}"/>
                </a:ext>
              </a:extLst>
            </p:cNvPr>
            <p:cNvSpPr txBox="1">
              <a:spLocks noChangeArrowheads="1"/>
            </p:cNvSpPr>
            <p:nvPr/>
          </p:nvSpPr>
          <p:spPr bwMode="auto">
            <a:xfrm>
              <a:off x="2698475" y="4223266"/>
              <a:ext cx="2133600" cy="9233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Analyze the uploaded accident video </a:t>
              </a:r>
            </a:p>
          </p:txBody>
        </p:sp>
        <p:sp>
          <p:nvSpPr>
            <p:cNvPr id="19" name="TextBox 26">
              <a:extLst>
                <a:ext uri="{FF2B5EF4-FFF2-40B4-BE49-F238E27FC236}">
                  <a16:creationId xmlns:a16="http://schemas.microsoft.com/office/drawing/2014/main" id="{AE084F5E-F5F2-655B-ADA2-F735F3C7FB95}"/>
                </a:ext>
              </a:extLst>
            </p:cNvPr>
            <p:cNvSpPr txBox="1">
              <a:spLocks noChangeArrowheads="1"/>
            </p:cNvSpPr>
            <p:nvPr/>
          </p:nvSpPr>
          <p:spPr bwMode="auto">
            <a:xfrm>
              <a:off x="5181600" y="3886200"/>
              <a:ext cx="1295400" cy="646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t>Distortion field</a:t>
              </a:r>
            </a:p>
          </p:txBody>
        </p:sp>
        <p:sp>
          <p:nvSpPr>
            <p:cNvPr id="20" name="TextBox 28">
              <a:extLst>
                <a:ext uri="{FF2B5EF4-FFF2-40B4-BE49-F238E27FC236}">
                  <a16:creationId xmlns:a16="http://schemas.microsoft.com/office/drawing/2014/main" id="{946364B5-1FA0-06B5-9A22-F4CA91DF9BE2}"/>
                </a:ext>
              </a:extLst>
            </p:cNvPr>
            <p:cNvSpPr txBox="1">
              <a:spLocks noChangeArrowheads="1"/>
            </p:cNvSpPr>
            <p:nvPr/>
          </p:nvSpPr>
          <p:spPr bwMode="auto">
            <a:xfrm>
              <a:off x="6705600" y="4038600"/>
              <a:ext cx="1752600" cy="12003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000000"/>
                  </a:solidFill>
                </a:rPr>
                <a:t>Inverse process of accident deduction</a:t>
              </a:r>
            </a:p>
          </p:txBody>
        </p:sp>
        <p:sp>
          <p:nvSpPr>
            <p:cNvPr id="21" name="TextBox 29">
              <a:extLst>
                <a:ext uri="{FF2B5EF4-FFF2-40B4-BE49-F238E27FC236}">
                  <a16:creationId xmlns:a16="http://schemas.microsoft.com/office/drawing/2014/main" id="{EE0F7781-37C5-F88E-68AA-9879850D75CB}"/>
                </a:ext>
              </a:extLst>
            </p:cNvPr>
            <p:cNvSpPr txBox="1">
              <a:spLocks noChangeArrowheads="1"/>
            </p:cNvSpPr>
            <p:nvPr/>
          </p:nvSpPr>
          <p:spPr bwMode="auto">
            <a:xfrm>
              <a:off x="6861312" y="5927092"/>
              <a:ext cx="2170043" cy="646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000000"/>
                  </a:solidFill>
                </a:rPr>
                <a:t>Rectified accident deduction</a:t>
              </a:r>
            </a:p>
          </p:txBody>
        </p:sp>
      </p:grpSp>
      <p:sp>
        <p:nvSpPr>
          <p:cNvPr id="22" name="Title 1">
            <a:extLst>
              <a:ext uri="{FF2B5EF4-FFF2-40B4-BE49-F238E27FC236}">
                <a16:creationId xmlns:a16="http://schemas.microsoft.com/office/drawing/2014/main" id="{0DEDD108-2EB2-206D-DC39-DD139CF1A2BD}"/>
              </a:ext>
            </a:extLst>
          </p:cNvPr>
          <p:cNvSpPr txBox="1">
            <a:spLocks/>
          </p:cNvSpPr>
          <p:nvPr/>
        </p:nvSpPr>
        <p:spPr>
          <a:xfrm>
            <a:off x="457199" y="274638"/>
            <a:ext cx="8902147"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t>SYSTEM DESIGN-DISTORTION RECTIFICATION</a:t>
            </a:r>
          </a:p>
        </p:txBody>
      </p:sp>
    </p:spTree>
    <p:extLst>
      <p:ext uri="{BB962C8B-B14F-4D97-AF65-F5344CB8AC3E}">
        <p14:creationId xmlns:p14="http://schemas.microsoft.com/office/powerpoint/2010/main" val="176381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descr="blob:https://web.whatsapp.com/b7f43c86-54d0-403c-8be9-2b1c5c82f14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2CACB39F-25DA-1661-BD90-58DB656D87AF}"/>
              </a:ext>
            </a:extLst>
          </p:cNvPr>
          <p:cNvSpPr txBox="1"/>
          <p:nvPr/>
        </p:nvSpPr>
        <p:spPr>
          <a:xfrm>
            <a:off x="927652" y="583096"/>
            <a:ext cx="2888974" cy="646331"/>
          </a:xfrm>
          <a:prstGeom prst="rect">
            <a:avLst/>
          </a:prstGeom>
          <a:noFill/>
        </p:spPr>
        <p:txBody>
          <a:bodyPr wrap="square" rtlCol="0">
            <a:spAutoFit/>
          </a:bodyPr>
          <a:lstStyle/>
          <a:p>
            <a:r>
              <a:rPr lang="en-IN" sz="3600" b="1" dirty="0"/>
              <a:t>ALGORITHM</a:t>
            </a:r>
          </a:p>
        </p:txBody>
      </p:sp>
      <p:sp>
        <p:nvSpPr>
          <p:cNvPr id="4" name="TextBox 3">
            <a:extLst>
              <a:ext uri="{FF2B5EF4-FFF2-40B4-BE49-F238E27FC236}">
                <a16:creationId xmlns:a16="http://schemas.microsoft.com/office/drawing/2014/main" id="{6E02B00A-54F7-CFE7-5220-A6CD004B0074}"/>
              </a:ext>
            </a:extLst>
          </p:cNvPr>
          <p:cNvSpPr txBox="1"/>
          <p:nvPr/>
        </p:nvSpPr>
        <p:spPr>
          <a:xfrm>
            <a:off x="1258956" y="1605027"/>
            <a:ext cx="9687340" cy="4832092"/>
          </a:xfrm>
          <a:prstGeom prst="rect">
            <a:avLst/>
          </a:prstGeom>
          <a:noFill/>
        </p:spPr>
        <p:txBody>
          <a:bodyPr wrap="square">
            <a:spAutoFit/>
          </a:bodyPr>
          <a:lstStyle/>
          <a:p>
            <a:r>
              <a:rPr lang="en-US" sz="2800" b="0" i="0" dirty="0">
                <a:effectLst/>
              </a:rPr>
              <a:t>1.  YOLO is known for its speed, making it suitable for real-time applications like self-driving cars or video surveillance.</a:t>
            </a:r>
          </a:p>
          <a:p>
            <a:endParaRPr lang="en-US" sz="2800" dirty="0"/>
          </a:p>
          <a:p>
            <a:r>
              <a:rPr lang="en-US" sz="2800" b="0" i="0" dirty="0">
                <a:effectLst/>
              </a:rPr>
              <a:t>2.  It achieves this by performing a single forward pass through the convolutional neural network (CNN) to predict bounding boxes and class probabilities for objects in an image.</a:t>
            </a:r>
          </a:p>
          <a:p>
            <a:endParaRPr lang="en-US" sz="2800" dirty="0"/>
          </a:p>
          <a:p>
            <a:r>
              <a:rPr lang="en-US" sz="2800" b="0" i="0" dirty="0">
                <a:effectLst/>
              </a:rPr>
              <a:t>3.  Unlike some object detection algorithms that involve separate stages for proposal generation and classification, YOLO performs both tasks in a single stage.</a:t>
            </a:r>
          </a:p>
          <a:p>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891289-F121-E0D0-3FC1-100FDD3C5171}"/>
              </a:ext>
            </a:extLst>
          </p:cNvPr>
          <p:cNvSpPr txBox="1"/>
          <p:nvPr/>
        </p:nvSpPr>
        <p:spPr>
          <a:xfrm>
            <a:off x="927651" y="583096"/>
            <a:ext cx="5565913" cy="646331"/>
          </a:xfrm>
          <a:prstGeom prst="rect">
            <a:avLst/>
          </a:prstGeom>
          <a:noFill/>
        </p:spPr>
        <p:txBody>
          <a:bodyPr wrap="square" rtlCol="0">
            <a:spAutoFit/>
          </a:bodyPr>
          <a:lstStyle/>
          <a:p>
            <a:r>
              <a:rPr lang="en-IN" sz="3600" b="1" dirty="0"/>
              <a:t>ALGORITHM CONTENTS</a:t>
            </a:r>
          </a:p>
        </p:txBody>
      </p:sp>
      <p:sp>
        <p:nvSpPr>
          <p:cNvPr id="4" name="TextBox 3">
            <a:extLst>
              <a:ext uri="{FF2B5EF4-FFF2-40B4-BE49-F238E27FC236}">
                <a16:creationId xmlns:a16="http://schemas.microsoft.com/office/drawing/2014/main" id="{487A4129-8E3A-F3DC-30D1-B95C7AA60924}"/>
              </a:ext>
            </a:extLst>
          </p:cNvPr>
          <p:cNvSpPr txBox="1"/>
          <p:nvPr/>
        </p:nvSpPr>
        <p:spPr>
          <a:xfrm>
            <a:off x="927652" y="1632179"/>
            <a:ext cx="10906539" cy="3970318"/>
          </a:xfrm>
          <a:prstGeom prst="rect">
            <a:avLst/>
          </a:prstGeom>
          <a:noFill/>
        </p:spPr>
        <p:txBody>
          <a:bodyPr wrap="square">
            <a:spAutoFit/>
          </a:bodyPr>
          <a:lstStyle/>
          <a:p>
            <a:r>
              <a:rPr lang="en-US" sz="2400" b="0" i="0" dirty="0">
                <a:effectLst/>
              </a:rPr>
              <a:t>4.  </a:t>
            </a:r>
            <a:r>
              <a:rPr lang="en-US" sz="2800" b="0" i="0" dirty="0">
                <a:effectLst/>
              </a:rPr>
              <a:t>YOLO predicts bounding boxes around detected objects in an image. These boxes indicate the location and size of the objects.</a:t>
            </a:r>
          </a:p>
          <a:p>
            <a:endParaRPr lang="en-US" sz="2800" dirty="0"/>
          </a:p>
          <a:p>
            <a:r>
              <a:rPr lang="en-US" sz="2800" b="0" i="0" dirty="0">
                <a:effectLst/>
              </a:rPr>
              <a:t>5.  Along with bounding boxes, YOLO assigns a probability score to each box, indicating the likelihood that it contains a specific object class (e.g., car, person, bicycle).</a:t>
            </a:r>
          </a:p>
          <a:p>
            <a:endParaRPr lang="en-US" sz="2800" dirty="0"/>
          </a:p>
          <a:p>
            <a:r>
              <a:rPr lang="en-US" sz="2800" b="0" i="0" dirty="0">
                <a:effectLst/>
              </a:rPr>
              <a:t>6.  YOLO divides the image into a grid of cells. Each cell predicts bounding boxes and class probabilities for objects that appear within its boundaries.</a:t>
            </a:r>
            <a:endParaRPr lang="en-IN" sz="2800" dirty="0"/>
          </a:p>
        </p:txBody>
      </p:sp>
    </p:spTree>
    <p:extLst>
      <p:ext uri="{BB962C8B-B14F-4D97-AF65-F5344CB8AC3E}">
        <p14:creationId xmlns:p14="http://schemas.microsoft.com/office/powerpoint/2010/main" val="317218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7E76B7-A4BB-3928-0FA5-4F52EA3585FA}"/>
              </a:ext>
            </a:extLst>
          </p:cNvPr>
          <p:cNvSpPr txBox="1"/>
          <p:nvPr/>
        </p:nvSpPr>
        <p:spPr>
          <a:xfrm>
            <a:off x="662608" y="304801"/>
            <a:ext cx="5565913" cy="646331"/>
          </a:xfrm>
          <a:prstGeom prst="rect">
            <a:avLst/>
          </a:prstGeom>
          <a:noFill/>
        </p:spPr>
        <p:txBody>
          <a:bodyPr wrap="square" rtlCol="0">
            <a:spAutoFit/>
          </a:bodyPr>
          <a:lstStyle/>
          <a:p>
            <a:r>
              <a:rPr lang="en-IN" sz="3600" b="1" dirty="0"/>
              <a:t>ALGORITHM CONTENTS</a:t>
            </a:r>
          </a:p>
        </p:txBody>
      </p:sp>
      <p:sp>
        <p:nvSpPr>
          <p:cNvPr id="4" name="TextBox 3">
            <a:extLst>
              <a:ext uri="{FF2B5EF4-FFF2-40B4-BE49-F238E27FC236}">
                <a16:creationId xmlns:a16="http://schemas.microsoft.com/office/drawing/2014/main" id="{F42DE1AB-B14E-2A4B-0D26-9F4EE6963FF1}"/>
              </a:ext>
            </a:extLst>
          </p:cNvPr>
          <p:cNvSpPr txBox="1"/>
          <p:nvPr/>
        </p:nvSpPr>
        <p:spPr>
          <a:xfrm>
            <a:off x="781877" y="1707473"/>
            <a:ext cx="11410123" cy="3970318"/>
          </a:xfrm>
          <a:prstGeom prst="rect">
            <a:avLst/>
          </a:prstGeom>
          <a:noFill/>
        </p:spPr>
        <p:txBody>
          <a:bodyPr wrap="square">
            <a:spAutoFit/>
          </a:bodyPr>
          <a:lstStyle/>
          <a:p>
            <a:r>
              <a:rPr lang="en-US" sz="2800" b="0" i="0" dirty="0">
                <a:effectLst/>
              </a:rPr>
              <a:t>7.  YOLO predicts multiple bounding boxes (often referred to as anchor boxes) with different sizes and aspect ratios. This helps the model detect objects of varying shapes and sizes.</a:t>
            </a:r>
          </a:p>
          <a:p>
            <a:endParaRPr lang="en-US" sz="2800" dirty="0"/>
          </a:p>
          <a:p>
            <a:r>
              <a:rPr lang="en-US" sz="2800" b="0" i="0" dirty="0">
                <a:effectLst/>
              </a:rPr>
              <a:t>8.  When multiple bounding boxes overlap significantly for the same object, YOLO employs a technique called Non-Max Suppression (NMS). NMS helps eliminate redundant detections and keeps the most confident prediction for each object.</a:t>
            </a:r>
          </a:p>
          <a:p>
            <a:endParaRPr lang="en-US" sz="2800" dirty="0"/>
          </a:p>
        </p:txBody>
      </p:sp>
    </p:spTree>
    <p:extLst>
      <p:ext uri="{BB962C8B-B14F-4D97-AF65-F5344CB8AC3E}">
        <p14:creationId xmlns:p14="http://schemas.microsoft.com/office/powerpoint/2010/main" val="287936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0C2722-8A33-175D-6DF3-E666EFF6F823}"/>
              </a:ext>
            </a:extLst>
          </p:cNvPr>
          <p:cNvSpPr txBox="1"/>
          <p:nvPr/>
        </p:nvSpPr>
        <p:spPr>
          <a:xfrm>
            <a:off x="1033670" y="1328676"/>
            <a:ext cx="10734260" cy="5693866"/>
          </a:xfrm>
          <a:prstGeom prst="rect">
            <a:avLst/>
          </a:prstGeom>
          <a:noFill/>
        </p:spPr>
        <p:txBody>
          <a:bodyPr wrap="square">
            <a:spAutoFit/>
          </a:bodyPr>
          <a:lstStyle/>
          <a:p>
            <a:r>
              <a:rPr lang="en-US" sz="2800" b="0" i="0" dirty="0">
                <a:effectLst/>
              </a:rPr>
              <a:t>9.  While YOLO offers speed advantages, it may not always achieve the highest accuracy compared to some two-stage object detection algorithms. However, newer YOLO versions like YOLOv7 are continuously improving accuracy while maintaining speed.</a:t>
            </a:r>
          </a:p>
          <a:p>
            <a:endParaRPr lang="en-US" sz="2800" dirty="0"/>
          </a:p>
          <a:p>
            <a:pPr algn="l"/>
            <a:r>
              <a:rPr lang="en-US" sz="2800" b="0" i="0" dirty="0">
                <a:effectLst/>
              </a:rPr>
              <a:t>10.  YOLO's speed and real-time capabilities make it suitable for various applications, including:</a:t>
            </a:r>
          </a:p>
          <a:p>
            <a:pPr algn="l">
              <a:buFont typeface="Arial" panose="020B0604020202020204" pitchFamily="34" charset="0"/>
              <a:buChar char="•"/>
            </a:pPr>
            <a:r>
              <a:rPr lang="en-US" sz="2800" b="0" i="0" dirty="0">
                <a:effectLst/>
              </a:rPr>
              <a:t>Self-driving car obstacle detection</a:t>
            </a:r>
          </a:p>
          <a:p>
            <a:pPr algn="l">
              <a:buFont typeface="Arial" panose="020B0604020202020204" pitchFamily="34" charset="0"/>
              <a:buChar char="•"/>
            </a:pPr>
            <a:r>
              <a:rPr lang="en-US" sz="2800" b="0" i="0" dirty="0">
                <a:effectLst/>
              </a:rPr>
              <a:t>Video surveillance and anomaly detection</a:t>
            </a:r>
          </a:p>
          <a:p>
            <a:pPr algn="l">
              <a:buFont typeface="Arial" panose="020B0604020202020204" pitchFamily="34" charset="0"/>
              <a:buChar char="•"/>
            </a:pPr>
            <a:r>
              <a:rPr lang="en-US" sz="2800" b="0" i="0" dirty="0">
                <a:effectLst/>
              </a:rPr>
              <a:t>Traffic monitoring and analysis</a:t>
            </a:r>
          </a:p>
          <a:p>
            <a:pPr algn="l">
              <a:buFont typeface="Arial" panose="020B0604020202020204" pitchFamily="34" charset="0"/>
              <a:buChar char="•"/>
            </a:pPr>
            <a:r>
              <a:rPr lang="en-US" sz="2800" b="0" i="0" dirty="0">
                <a:effectLst/>
              </a:rPr>
              <a:t>Person detection and tracking</a:t>
            </a:r>
          </a:p>
          <a:p>
            <a:pPr algn="l">
              <a:buFont typeface="Arial" panose="020B0604020202020204" pitchFamily="34" charset="0"/>
              <a:buChar char="•"/>
            </a:pPr>
            <a:r>
              <a:rPr lang="en-US" sz="2800" b="0" i="0" dirty="0">
                <a:effectLst/>
              </a:rPr>
              <a:t>Robot vision</a:t>
            </a:r>
          </a:p>
          <a:p>
            <a:endParaRPr lang="en-US" sz="2800" b="0" i="0" dirty="0">
              <a:effectLst/>
            </a:endParaRPr>
          </a:p>
        </p:txBody>
      </p:sp>
      <p:sp>
        <p:nvSpPr>
          <p:cNvPr id="4" name="TextBox 3">
            <a:extLst>
              <a:ext uri="{FF2B5EF4-FFF2-40B4-BE49-F238E27FC236}">
                <a16:creationId xmlns:a16="http://schemas.microsoft.com/office/drawing/2014/main" id="{D3265D1C-35C2-5E17-3277-DDB087C24E54}"/>
              </a:ext>
            </a:extLst>
          </p:cNvPr>
          <p:cNvSpPr txBox="1"/>
          <p:nvPr/>
        </p:nvSpPr>
        <p:spPr>
          <a:xfrm>
            <a:off x="927651" y="583096"/>
            <a:ext cx="5565913" cy="646331"/>
          </a:xfrm>
          <a:prstGeom prst="rect">
            <a:avLst/>
          </a:prstGeom>
          <a:noFill/>
        </p:spPr>
        <p:txBody>
          <a:bodyPr wrap="square" rtlCol="0">
            <a:spAutoFit/>
          </a:bodyPr>
          <a:lstStyle/>
          <a:p>
            <a:r>
              <a:rPr lang="en-IN" sz="3600" b="1" dirty="0"/>
              <a:t>ALGORITHM CONTENTS</a:t>
            </a:r>
          </a:p>
        </p:txBody>
      </p:sp>
    </p:spTree>
    <p:extLst>
      <p:ext uri="{BB962C8B-B14F-4D97-AF65-F5344CB8AC3E}">
        <p14:creationId xmlns:p14="http://schemas.microsoft.com/office/powerpoint/2010/main" val="3586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83" y="69090"/>
            <a:ext cx="8284713" cy="1003909"/>
          </a:xfrm>
        </p:spPr>
        <p:txBody>
          <a:bodyPr>
            <a:noAutofit/>
          </a:bodyPr>
          <a:lstStyle/>
          <a:p>
            <a:pPr algn="ctr"/>
            <a:r>
              <a:rPr lang="en-IN" sz="3600" b="1" dirty="0">
                <a:latin typeface="Times New Roman" panose="02020603050405020304" pitchFamily="18" charset="0"/>
                <a:cs typeface="Times New Roman" panose="02020603050405020304" pitchFamily="18" charset="0"/>
              </a:rPr>
              <a:t>IMPLEMENTATION &amp; MODULES</a:t>
            </a:r>
          </a:p>
        </p:txBody>
      </p:sp>
      <p:sp>
        <p:nvSpPr>
          <p:cNvPr id="3" name="Content Placeholder 2"/>
          <p:cNvSpPr>
            <a:spLocks noGrp="1"/>
          </p:cNvSpPr>
          <p:nvPr>
            <p:ph idx="1"/>
          </p:nvPr>
        </p:nvSpPr>
        <p:spPr>
          <a:xfrm>
            <a:off x="838200" y="1533525"/>
            <a:ext cx="10515600" cy="4351338"/>
          </a:xfrm>
        </p:spPr>
        <p:txBody>
          <a:bodyPr>
            <a:normAutofit/>
          </a:bodyPr>
          <a:lstStyle/>
          <a:p>
            <a:pPr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3759" y="1143965"/>
            <a:ext cx="10102362" cy="5201424"/>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Module 1</a:t>
            </a:r>
            <a:r>
              <a:rPr lang="en-US" sz="2800" dirty="0">
                <a:latin typeface="Times New Roman" panose="02020603050405020304" pitchFamily="18" charset="0"/>
                <a:cs typeface="Times New Roman" panose="02020603050405020304" pitchFamily="18" charset="0"/>
              </a:rPr>
              <a:t>: Get CCTV footage of accidents and label objects and emergency locations.</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Module 2</a:t>
            </a:r>
            <a:r>
              <a:rPr lang="en-US" sz="2800" dirty="0">
                <a:latin typeface="Times New Roman" panose="02020603050405020304" pitchFamily="18" charset="0"/>
                <a:cs typeface="Times New Roman" panose="02020603050405020304" pitchFamily="18" charset="0"/>
              </a:rPr>
              <a:t>: Create a deep learning model to spot objects.</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Module 3:</a:t>
            </a:r>
            <a:r>
              <a:rPr lang="en-US" sz="2800" dirty="0">
                <a:latin typeface="Times New Roman" panose="02020603050405020304" pitchFamily="18" charset="0"/>
                <a:cs typeface="Times New Roman" panose="02020603050405020304" pitchFamily="18" charset="0"/>
              </a:rPr>
              <a:t> Integrate a route-finding algorithm for emergency facilities.</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Module 4</a:t>
            </a:r>
            <a:r>
              <a:rPr lang="en-US" sz="2800" dirty="0">
                <a:latin typeface="Times New Roman" panose="02020603050405020304" pitchFamily="18" charset="0"/>
                <a:cs typeface="Times New Roman" panose="02020603050405020304" pitchFamily="18" charset="0"/>
              </a:rPr>
              <a:t>: Develop a system to analyze footage instantly.</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Module 5</a:t>
            </a:r>
            <a:r>
              <a:rPr lang="en-US" sz="2800" dirty="0">
                <a:latin typeface="Times New Roman" panose="02020603050405020304" pitchFamily="18" charset="0"/>
                <a:cs typeface="Times New Roman" panose="02020603050405020304" pitchFamily="18" charset="0"/>
              </a:rPr>
              <a:t>: Try it out, fix any issues, and put it into action.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48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A8BB-4D1D-155A-3CA4-9031A1186A5C}"/>
              </a:ext>
            </a:extLst>
          </p:cNvPr>
          <p:cNvSpPr txBox="1">
            <a:spLocks/>
          </p:cNvSpPr>
          <p:nvPr/>
        </p:nvSpPr>
        <p:spPr>
          <a:xfrm>
            <a:off x="457200" y="590242"/>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t>EXAMPLE INPUT AND OUTPUT</a:t>
            </a:r>
          </a:p>
        </p:txBody>
      </p:sp>
      <p:pic>
        <p:nvPicPr>
          <p:cNvPr id="4" name="Picture 3">
            <a:extLst>
              <a:ext uri="{FF2B5EF4-FFF2-40B4-BE49-F238E27FC236}">
                <a16:creationId xmlns:a16="http://schemas.microsoft.com/office/drawing/2014/main" id="{4CA867E4-8EB9-85CF-88B1-8A2102CE3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374" y="2061653"/>
            <a:ext cx="3939829" cy="3045195"/>
          </a:xfrm>
          <a:prstGeom prst="rect">
            <a:avLst/>
          </a:prstGeom>
        </p:spPr>
      </p:pic>
      <p:pic>
        <p:nvPicPr>
          <p:cNvPr id="6" name="Picture 5">
            <a:extLst>
              <a:ext uri="{FF2B5EF4-FFF2-40B4-BE49-F238E27FC236}">
                <a16:creationId xmlns:a16="http://schemas.microsoft.com/office/drawing/2014/main" id="{02D42F2F-82DF-D150-6122-1EE05AE8C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64" y="2061654"/>
            <a:ext cx="4123702" cy="3045195"/>
          </a:xfrm>
          <a:prstGeom prst="rect">
            <a:avLst/>
          </a:prstGeom>
        </p:spPr>
      </p:pic>
      <p:sp>
        <p:nvSpPr>
          <p:cNvPr id="7" name="TextBox 12">
            <a:extLst>
              <a:ext uri="{FF2B5EF4-FFF2-40B4-BE49-F238E27FC236}">
                <a16:creationId xmlns:a16="http://schemas.microsoft.com/office/drawing/2014/main" id="{6946E886-D4F5-1AF9-E8A3-8D60B9D09A40}"/>
              </a:ext>
            </a:extLst>
          </p:cNvPr>
          <p:cNvSpPr txBox="1">
            <a:spLocks noChangeArrowheads="1"/>
          </p:cNvSpPr>
          <p:nvPr/>
        </p:nvSpPr>
        <p:spPr bwMode="auto">
          <a:xfrm>
            <a:off x="1838944" y="5427699"/>
            <a:ext cx="2514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Distorted input accident image</a:t>
            </a:r>
          </a:p>
        </p:txBody>
      </p:sp>
      <p:sp>
        <p:nvSpPr>
          <p:cNvPr id="8" name="TextBox 12">
            <a:extLst>
              <a:ext uri="{FF2B5EF4-FFF2-40B4-BE49-F238E27FC236}">
                <a16:creationId xmlns:a16="http://schemas.microsoft.com/office/drawing/2014/main" id="{FDB400EF-9BF7-AB59-CE7F-5B23C12E69C7}"/>
              </a:ext>
            </a:extLst>
          </p:cNvPr>
          <p:cNvSpPr txBox="1">
            <a:spLocks noChangeArrowheads="1"/>
          </p:cNvSpPr>
          <p:nvPr/>
        </p:nvSpPr>
        <p:spPr bwMode="auto">
          <a:xfrm>
            <a:off x="6342619" y="5435259"/>
            <a:ext cx="2514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Rectified output accident image</a:t>
            </a:r>
          </a:p>
        </p:txBody>
      </p:sp>
    </p:spTree>
    <p:extLst>
      <p:ext uri="{BB962C8B-B14F-4D97-AF65-F5344CB8AC3E}">
        <p14:creationId xmlns:p14="http://schemas.microsoft.com/office/powerpoint/2010/main" val="34545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9B61-D7A7-9647-7D55-ECEB3BC9402F}"/>
              </a:ext>
            </a:extLst>
          </p:cNvPr>
          <p:cNvSpPr>
            <a:spLocks noGrp="1"/>
          </p:cNvSpPr>
          <p:nvPr>
            <p:ph type="title"/>
          </p:nvPr>
        </p:nvSpPr>
        <p:spPr>
          <a:xfrm>
            <a:off x="676788" y="171510"/>
            <a:ext cx="8851526" cy="805307"/>
          </a:xfrm>
        </p:spPr>
        <p:txBody>
          <a:bodyPr>
            <a:noAutofit/>
          </a:bodyPr>
          <a:lstStyle/>
          <a:p>
            <a:r>
              <a:rPr lang="en-IN" sz="3600" b="1" dirty="0">
                <a:latin typeface="Times New Roman" panose="02020603050405020304" pitchFamily="18" charset="0"/>
                <a:cs typeface="Times New Roman" panose="02020603050405020304" pitchFamily="18" charset="0"/>
              </a:rPr>
              <a:t>OBJECTIVE OF THE PROJECT</a:t>
            </a:r>
          </a:p>
        </p:txBody>
      </p:sp>
      <p:sp>
        <p:nvSpPr>
          <p:cNvPr id="3" name="Content Placeholder 2">
            <a:extLst>
              <a:ext uri="{FF2B5EF4-FFF2-40B4-BE49-F238E27FC236}">
                <a16:creationId xmlns:a16="http://schemas.microsoft.com/office/drawing/2014/main" id="{52DD4EE4-D999-FA34-0403-65D2E9FF4DA3}"/>
              </a:ext>
            </a:extLst>
          </p:cNvPr>
          <p:cNvSpPr>
            <a:spLocks noGrp="1"/>
          </p:cNvSpPr>
          <p:nvPr>
            <p:ph idx="1"/>
          </p:nvPr>
        </p:nvSpPr>
        <p:spPr>
          <a:xfrm>
            <a:off x="676788" y="1218272"/>
            <a:ext cx="10308336" cy="3739896"/>
          </a:xfrm>
        </p:spPr>
        <p:txBody>
          <a:bodyPr>
            <a:noAutofit/>
          </a:bodyPr>
          <a:lstStyle/>
          <a:p>
            <a:r>
              <a:rPr lang="en-US" dirty="0">
                <a:cs typeface="Times New Roman" panose="02020603050405020304" pitchFamily="18" charset="0"/>
              </a:rPr>
              <a:t>Road accidents pose significant threats to public safety, often requiring prompt emergency response. </a:t>
            </a:r>
          </a:p>
          <a:p>
            <a:r>
              <a:rPr lang="en-US" dirty="0">
                <a:cs typeface="Times New Roman" panose="02020603050405020304" pitchFamily="18" charset="0"/>
              </a:rPr>
              <a:t>Utilizing CCTV footage, this project aims to develop a deep learning-based system for real-time analysis and identification of objects involved in accidents. </a:t>
            </a:r>
          </a:p>
          <a:p>
            <a:r>
              <a:rPr lang="en-US" dirty="0">
                <a:cs typeface="Times New Roman" panose="02020603050405020304" pitchFamily="18" charset="0"/>
              </a:rPr>
              <a:t>The system will employ advanced object detection algorithms to recognize vehicles, pedestrians, and other relevant entities. </a:t>
            </a:r>
          </a:p>
          <a:p>
            <a:r>
              <a:rPr lang="en-US" dirty="0">
                <a:cs typeface="Times New Roman" panose="02020603050405020304" pitchFamily="18" charset="0"/>
              </a:rPr>
              <a:t>Additionally, it will integrate a greedy search algorithm to determine the optimal and shortest routes to nearby emergency facilities, including hospitals, police stations, and fire stations.</a:t>
            </a:r>
            <a:endParaRPr lang="en-IN" dirty="0">
              <a:cs typeface="Times New Roman" panose="02020603050405020304" pitchFamily="18" charset="0"/>
            </a:endParaRPr>
          </a:p>
        </p:txBody>
      </p:sp>
    </p:spTree>
    <p:extLst>
      <p:ext uri="{BB962C8B-B14F-4D97-AF65-F5344CB8AC3E}">
        <p14:creationId xmlns:p14="http://schemas.microsoft.com/office/powerpoint/2010/main" val="181802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015D-12DA-00D7-3F80-8F37FC731B06}"/>
              </a:ext>
            </a:extLst>
          </p:cNvPr>
          <p:cNvSpPr>
            <a:spLocks noGrp="1"/>
          </p:cNvSpPr>
          <p:nvPr>
            <p:ph type="title"/>
          </p:nvPr>
        </p:nvSpPr>
        <p:spPr>
          <a:xfrm>
            <a:off x="4119372" y="2766218"/>
            <a:ext cx="3953256" cy="1325563"/>
          </a:xfrm>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9001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CA905B-FB2D-FA87-069A-EF33E8463991}"/>
              </a:ext>
            </a:extLst>
          </p:cNvPr>
          <p:cNvSpPr txBox="1"/>
          <p:nvPr/>
        </p:nvSpPr>
        <p:spPr>
          <a:xfrm>
            <a:off x="957530" y="1334779"/>
            <a:ext cx="10596372" cy="4876656"/>
          </a:xfrm>
          <a:prstGeom prst="rect">
            <a:avLst/>
          </a:prstGeom>
          <a:noFill/>
        </p:spPr>
        <p:txBody>
          <a:bodyPr wrap="square">
            <a:spAutoFit/>
          </a:bodyPr>
          <a:lstStyle/>
          <a:p>
            <a:pPr>
              <a:lnSpc>
                <a:spcPct val="107000"/>
              </a:lnSpc>
              <a:spcAft>
                <a:spcPts val="800"/>
              </a:spcAft>
              <a:buFont typeface="Arial" pitchFamily="34" charset="0"/>
              <a:buChar char="•"/>
            </a:pPr>
            <a:r>
              <a:rPr lang="en-US" sz="2800" dirty="0">
                <a:cs typeface="Times New Roman" pitchFamily="18" charset="0"/>
              </a:rPr>
              <a:t>Road accidents continue to be a pressing concern for public safety worldwide. In this project, we propose a comprehensive solution leveraging image recognition and deep learning techniques to enhance emergency response efficiency following road accidents. </a:t>
            </a:r>
          </a:p>
          <a:p>
            <a:pPr>
              <a:lnSpc>
                <a:spcPct val="107000"/>
              </a:lnSpc>
              <a:spcAft>
                <a:spcPts val="800"/>
              </a:spcAft>
              <a:buFont typeface="Arial" pitchFamily="34" charset="0"/>
              <a:buChar char="•"/>
            </a:pPr>
            <a:r>
              <a:rPr lang="en-US" sz="2800" dirty="0">
                <a:cs typeface="Times New Roman" pitchFamily="18" charset="0"/>
              </a:rPr>
              <a:t>By harnessing CCTV footage, our system employs advanced computer vision algorithms to accurately analyze and identify objects involved in accidents, including vehicles, pedestrians, and other relevant entities </a:t>
            </a:r>
          </a:p>
          <a:p>
            <a:pPr>
              <a:lnSpc>
                <a:spcPct val="107000"/>
              </a:lnSpc>
              <a:spcAft>
                <a:spcPts val="800"/>
              </a:spcAft>
              <a:buFont typeface="Arial" pitchFamily="34" charset="0"/>
              <a:buChar char="•"/>
            </a:pPr>
            <a:r>
              <a:rPr lang="en-US" sz="2800" dirty="0">
                <a:cs typeface="Times New Roman" pitchFamily="18" charset="0"/>
              </a:rPr>
              <a:t>The key innovation lies in training conventional algorithms within a deep learning framework to achieve superior object detection capabilities</a:t>
            </a:r>
            <a:r>
              <a:rPr lang="en-US" sz="2400" dirty="0">
                <a:latin typeface="Times New Roman" pitchFamily="18" charset="0"/>
                <a:cs typeface="Times New Roman" pitchFamily="18" charset="0"/>
              </a:rPr>
              <a:t>.</a:t>
            </a:r>
          </a:p>
        </p:txBody>
      </p:sp>
      <p:sp>
        <p:nvSpPr>
          <p:cNvPr id="4" name="TextBox 3">
            <a:extLst>
              <a:ext uri="{FF2B5EF4-FFF2-40B4-BE49-F238E27FC236}">
                <a16:creationId xmlns:a16="http://schemas.microsoft.com/office/drawing/2014/main" id="{271C14C0-E1E1-52C8-D165-C51A3C5FDD0E}"/>
              </a:ext>
            </a:extLst>
          </p:cNvPr>
          <p:cNvSpPr txBox="1"/>
          <p:nvPr/>
        </p:nvSpPr>
        <p:spPr>
          <a:xfrm>
            <a:off x="4836215" y="323399"/>
            <a:ext cx="4533900" cy="646331"/>
          </a:xfrm>
          <a:prstGeom prst="rect">
            <a:avLst/>
          </a:prstGeom>
          <a:noFill/>
        </p:spPr>
        <p:txBody>
          <a:bodyPr wrap="square" rtlCol="0">
            <a:spAutoFit/>
          </a:bodyPr>
          <a:lstStyle/>
          <a:p>
            <a:r>
              <a:rPr lang="en-IN" sz="3600" b="1" kern="100" dirty="0">
                <a:latin typeface="+mj-lt"/>
                <a:ea typeface="Calibri" panose="020F0502020204030204" pitchFamily="34" charset="0"/>
                <a:cs typeface="Latha" panose="020B0604020202020204" pitchFamily="34" charset="0"/>
              </a:rPr>
              <a:t>ABSRACT</a:t>
            </a:r>
            <a:r>
              <a:rPr lang="en-IN" sz="3200" b="1" kern="100" dirty="0">
                <a:latin typeface="Times New Roman" panose="02020603050405020304" pitchFamily="18" charset="0"/>
                <a:ea typeface="Calibri" panose="020F0502020204030204" pitchFamily="34" charset="0"/>
                <a:cs typeface="Latha" panose="020B0604020202020204" pitchFamily="34" charset="0"/>
              </a:rPr>
              <a:t>  </a:t>
            </a:r>
            <a:endParaRPr lang="en-IN" sz="3200" dirty="0"/>
          </a:p>
        </p:txBody>
      </p:sp>
      <p:sp>
        <p:nvSpPr>
          <p:cNvPr id="8194" name="AutoShape 2" descr="blob:https://web.whatsapp.com/b7f43c86-54d0-403c-8be9-2b1c5c82f14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6774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5C6EE-BFDB-ADA0-D1C1-5BD5D090C76D}"/>
              </a:ext>
            </a:extLst>
          </p:cNvPr>
          <p:cNvSpPr txBox="1"/>
          <p:nvPr/>
        </p:nvSpPr>
        <p:spPr>
          <a:xfrm>
            <a:off x="1213778" y="1512266"/>
            <a:ext cx="8548254" cy="5109091"/>
          </a:xfrm>
          <a:prstGeom prst="rect">
            <a:avLst/>
          </a:prstGeom>
          <a:noFill/>
        </p:spPr>
        <p:txBody>
          <a:bodyPr wrap="square">
            <a:spAutoFit/>
          </a:bodyPr>
          <a:lstStyle/>
          <a:p>
            <a:pPr marL="342900" indent="-342900">
              <a:buFont typeface="Arial" panose="020B0604020202020204" pitchFamily="34" charset="0"/>
              <a:buChar char="•"/>
            </a:pPr>
            <a:r>
              <a:rPr lang="en-US" sz="2800" dirty="0">
                <a:cs typeface="Times New Roman" pitchFamily="18" charset="0"/>
              </a:rPr>
              <a:t>This approach enables the system to adapt and learn from diverse real-world scenarios, resulting in robust performance in identifying accident-related objects. Furthermore, to optimize emergency response, we integrate a greedy search algorithm to determine the shortest and most efficient routes to nearby emergency facilities, such as hospitals</a:t>
            </a:r>
          </a:p>
          <a:p>
            <a:pPr marL="342900" indent="-342900">
              <a:buFont typeface="Arial" panose="020B0604020202020204" pitchFamily="34" charset="0"/>
              <a:buChar char="•"/>
            </a:pPr>
            <a:endParaRPr lang="en-US" sz="2800" dirty="0">
              <a:cs typeface="Times New Roman" pitchFamily="18" charset="0"/>
            </a:endParaRPr>
          </a:p>
          <a:p>
            <a:pPr marL="342900" indent="-342900">
              <a:buFont typeface="Arial" panose="020B0604020202020204" pitchFamily="34" charset="0"/>
              <a:buChar char="•"/>
            </a:pPr>
            <a:r>
              <a:rPr lang="en-US" sz="2800" dirty="0">
                <a:cs typeface="Times New Roman" pitchFamily="18" charset="0"/>
              </a:rPr>
              <a:t>This ensures swift and effective assistance to accident victims, potentially reducing response times and minimizing casualties. </a:t>
            </a:r>
            <a:endParaRPr lang="en-US" sz="2400" dirty="0">
              <a:latin typeface="Times New Roman" pitchFamily="18" charset="0"/>
              <a:cs typeface="Times New Roman" pitchFamily="18" charset="0"/>
            </a:endParaRPr>
          </a:p>
          <a:p>
            <a:endParaRPr lang="en-IN" dirty="0"/>
          </a:p>
        </p:txBody>
      </p:sp>
      <p:sp>
        <p:nvSpPr>
          <p:cNvPr id="4" name="TextBox 3">
            <a:extLst>
              <a:ext uri="{FF2B5EF4-FFF2-40B4-BE49-F238E27FC236}">
                <a16:creationId xmlns:a16="http://schemas.microsoft.com/office/drawing/2014/main" id="{EEE18C6D-4701-C591-6B3C-D2DB3BED9F95}"/>
              </a:ext>
            </a:extLst>
          </p:cNvPr>
          <p:cNvSpPr txBox="1"/>
          <p:nvPr/>
        </p:nvSpPr>
        <p:spPr>
          <a:xfrm>
            <a:off x="1510145" y="592753"/>
            <a:ext cx="4197927" cy="646331"/>
          </a:xfrm>
          <a:prstGeom prst="rect">
            <a:avLst/>
          </a:prstGeom>
          <a:noFill/>
        </p:spPr>
        <p:txBody>
          <a:bodyPr wrap="square" rtlCol="0">
            <a:spAutoFit/>
          </a:bodyPr>
          <a:lstStyle/>
          <a:p>
            <a:r>
              <a:rPr lang="en-IN" sz="3600" b="1" dirty="0"/>
              <a:t>ABSRACT CONTENT</a:t>
            </a:r>
            <a:endParaRPr lang="en-IN" b="1" dirty="0"/>
          </a:p>
        </p:txBody>
      </p:sp>
    </p:spTree>
    <p:extLst>
      <p:ext uri="{BB962C8B-B14F-4D97-AF65-F5344CB8AC3E}">
        <p14:creationId xmlns:p14="http://schemas.microsoft.com/office/powerpoint/2010/main" val="294565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1A59E5-94AD-6359-E006-86626E866304}"/>
              </a:ext>
            </a:extLst>
          </p:cNvPr>
          <p:cNvSpPr txBox="1"/>
          <p:nvPr/>
        </p:nvSpPr>
        <p:spPr>
          <a:xfrm>
            <a:off x="1164986" y="1459000"/>
            <a:ext cx="8160327" cy="4832092"/>
          </a:xfrm>
          <a:prstGeom prst="rect">
            <a:avLst/>
          </a:prstGeom>
          <a:noFill/>
        </p:spPr>
        <p:txBody>
          <a:bodyPr wrap="square">
            <a:spAutoFit/>
          </a:bodyPr>
          <a:lstStyle/>
          <a:p>
            <a:pPr marL="285750" indent="-285750" algn="just">
              <a:buFont typeface="Arial" panose="020B0604020202020204" pitchFamily="34" charset="0"/>
              <a:buChar char="•"/>
            </a:pPr>
            <a:r>
              <a:rPr lang="en-US" sz="2800" dirty="0">
                <a:latin typeface="Times New Roman" pitchFamily="18" charset="0"/>
                <a:cs typeface="Times New Roman" pitchFamily="18" charset="0"/>
              </a:rPr>
              <a:t>Real-world deployment scenarios are considered to assess the practical applicability and effectiveness of the proposed </a:t>
            </a:r>
            <a:r>
              <a:rPr lang="en-US" sz="2800" dirty="0" err="1">
                <a:latin typeface="Times New Roman" pitchFamily="18" charset="0"/>
                <a:cs typeface="Times New Roman" pitchFamily="18" charset="0"/>
              </a:rPr>
              <a:t>solution.Overall</a:t>
            </a:r>
            <a:r>
              <a:rPr lang="en-US" sz="2800" dirty="0">
                <a:latin typeface="Times New Roman" pitchFamily="18" charset="0"/>
                <a:cs typeface="Times New Roman" pitchFamily="18" charset="0"/>
              </a:rPr>
              <a:t>, our project aims to significantly improve the response capabilities to road accidents, ultimately contributing to enhanced public safety and reduced loss of life and property.</a:t>
            </a:r>
          </a:p>
          <a:p>
            <a:pPr marL="285750" indent="-285750">
              <a:buFont typeface="Arial" panose="020B0604020202020204" pitchFamily="34" charset="0"/>
              <a:buChar char="•"/>
            </a:pPr>
            <a:endParaRPr lang="en-US" sz="2800" dirty="0">
              <a:latin typeface="Times New Roman" pitchFamily="18" charset="0"/>
              <a:cs typeface="Times New Roman" pitchFamily="18" charset="0"/>
            </a:endParaRPr>
          </a:p>
          <a:p>
            <a:pPr marL="285750" indent="-285750">
              <a:buFont typeface="Arial" panose="020B0604020202020204" pitchFamily="34" charset="0"/>
              <a:buChar char="•"/>
            </a:pPr>
            <a:r>
              <a:rPr lang="en-US" sz="2800" b="1" dirty="0" err="1">
                <a:latin typeface="Times New Roman" pitchFamily="18" charset="0"/>
                <a:cs typeface="Times New Roman" pitchFamily="18" charset="0"/>
              </a:rPr>
              <a:t>Keywords:Accidents</a:t>
            </a:r>
            <a:r>
              <a:rPr lang="en-US" sz="2800" dirty="0">
                <a:latin typeface="Times New Roman" pitchFamily="18" charset="0"/>
                <a:cs typeface="Times New Roman" pitchFamily="18" charset="0"/>
              </a:rPr>
              <a:t>, Automobiles, Feature extraction, Deep learning, Cameras, Real-time systems, Roads, Car accident detection, CVIS, machine vision, Computer Vision</a:t>
            </a:r>
          </a:p>
        </p:txBody>
      </p:sp>
      <p:sp>
        <p:nvSpPr>
          <p:cNvPr id="6" name="TextBox 5">
            <a:extLst>
              <a:ext uri="{FF2B5EF4-FFF2-40B4-BE49-F238E27FC236}">
                <a16:creationId xmlns:a16="http://schemas.microsoft.com/office/drawing/2014/main" id="{A8ED72DF-817D-34FB-B8DB-94B654FDA924}"/>
              </a:ext>
            </a:extLst>
          </p:cNvPr>
          <p:cNvSpPr txBox="1"/>
          <p:nvPr/>
        </p:nvSpPr>
        <p:spPr>
          <a:xfrm>
            <a:off x="1274617" y="812669"/>
            <a:ext cx="4087092" cy="646331"/>
          </a:xfrm>
          <a:prstGeom prst="rect">
            <a:avLst/>
          </a:prstGeom>
          <a:noFill/>
        </p:spPr>
        <p:txBody>
          <a:bodyPr wrap="square" rtlCol="0">
            <a:spAutoFit/>
          </a:bodyPr>
          <a:lstStyle/>
          <a:p>
            <a:r>
              <a:rPr lang="en-IN" sz="3600" b="1" dirty="0"/>
              <a:t>ABSRACT CONTENT</a:t>
            </a:r>
            <a:endParaRPr lang="en-IN" sz="3600" dirty="0"/>
          </a:p>
        </p:txBody>
      </p:sp>
    </p:spTree>
    <p:extLst>
      <p:ext uri="{BB962C8B-B14F-4D97-AF65-F5344CB8AC3E}">
        <p14:creationId xmlns:p14="http://schemas.microsoft.com/office/powerpoint/2010/main" val="103378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9174-125F-6A40-49E4-8B7082DCFB66}"/>
              </a:ext>
            </a:extLst>
          </p:cNvPr>
          <p:cNvSpPr txBox="1">
            <a:spLocks/>
          </p:cNvSpPr>
          <p:nvPr/>
        </p:nvSpPr>
        <p:spPr>
          <a:xfrm>
            <a:off x="576469" y="467657"/>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t>EXISTING SYSTEM-ADAPTIVE METHOD</a:t>
            </a:r>
          </a:p>
        </p:txBody>
      </p:sp>
      <p:sp>
        <p:nvSpPr>
          <p:cNvPr id="4" name="TextBox 3">
            <a:extLst>
              <a:ext uri="{FF2B5EF4-FFF2-40B4-BE49-F238E27FC236}">
                <a16:creationId xmlns:a16="http://schemas.microsoft.com/office/drawing/2014/main" id="{8967527E-1A87-4BA4-8886-407940BA5056}"/>
              </a:ext>
            </a:extLst>
          </p:cNvPr>
          <p:cNvSpPr txBox="1"/>
          <p:nvPr/>
        </p:nvSpPr>
        <p:spPr>
          <a:xfrm>
            <a:off x="1093303" y="1417638"/>
            <a:ext cx="10641497" cy="4401205"/>
          </a:xfrm>
          <a:prstGeom prst="rect">
            <a:avLst/>
          </a:prstGeom>
          <a:noFill/>
        </p:spPr>
        <p:txBody>
          <a:bodyPr wrap="square">
            <a:spAutoFit/>
          </a:bodyPr>
          <a:lstStyle/>
          <a:p>
            <a:pPr marL="457200" indent="-457200">
              <a:buFont typeface="Arial" panose="020B0604020202020204" pitchFamily="34" charset="0"/>
              <a:buChar char="•"/>
            </a:pPr>
            <a:r>
              <a:rPr lang="en-US" sz="2800" b="0" i="0" dirty="0">
                <a:effectLst/>
              </a:rPr>
              <a:t>The Adaptive Method in the existing system employs real-time feedback mechanisms to adjust system parameters dynamically, ensuring optimal performance under varying conditions.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0" i="0" dirty="0">
                <a:effectLst/>
              </a:rPr>
              <a:t>It utilizes deep learning algorithms to analyze data and make adaptive decisions, enhancing system efficiency and responsiveness to changes.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0" i="0" dirty="0">
                <a:effectLst/>
              </a:rPr>
              <a:t>This method facilitates continuous improvement and adaptation, leading to more robust and effective system operation.</a:t>
            </a:r>
            <a:endParaRPr lang="en-IN" sz="2800" dirty="0"/>
          </a:p>
        </p:txBody>
      </p:sp>
    </p:spTree>
    <p:extLst>
      <p:ext uri="{BB962C8B-B14F-4D97-AF65-F5344CB8AC3E}">
        <p14:creationId xmlns:p14="http://schemas.microsoft.com/office/powerpoint/2010/main" val="91289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3F5231-A1BE-0F47-9D9B-A730B345A03D}"/>
              </a:ext>
            </a:extLst>
          </p:cNvPr>
          <p:cNvSpPr txBox="1">
            <a:spLocks/>
          </p:cNvSpPr>
          <p:nvPr/>
        </p:nvSpPr>
        <p:spPr>
          <a:xfrm>
            <a:off x="364435" y="731728"/>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t>       EXISTING SYSTEM-HARDWARE</a:t>
            </a:r>
          </a:p>
        </p:txBody>
      </p:sp>
      <p:sp>
        <p:nvSpPr>
          <p:cNvPr id="6" name="TextBox 5">
            <a:extLst>
              <a:ext uri="{FF2B5EF4-FFF2-40B4-BE49-F238E27FC236}">
                <a16:creationId xmlns:a16="http://schemas.microsoft.com/office/drawing/2014/main" id="{988A13E0-753E-6603-282D-DA57F19154A4}"/>
              </a:ext>
            </a:extLst>
          </p:cNvPr>
          <p:cNvSpPr txBox="1"/>
          <p:nvPr/>
        </p:nvSpPr>
        <p:spPr>
          <a:xfrm>
            <a:off x="1086678" y="1874728"/>
            <a:ext cx="10363199" cy="3108543"/>
          </a:xfrm>
          <a:prstGeom prst="rect">
            <a:avLst/>
          </a:prstGeom>
          <a:noFill/>
        </p:spPr>
        <p:txBody>
          <a:bodyPr wrap="square">
            <a:spAutoFit/>
          </a:bodyPr>
          <a:lstStyle/>
          <a:p>
            <a:pPr marL="457200" indent="-457200">
              <a:buFont typeface="Arial" panose="020B0604020202020204" pitchFamily="34" charset="0"/>
              <a:buChar char="•"/>
            </a:pPr>
            <a:r>
              <a:rPr lang="en-IN" sz="2800" dirty="0"/>
              <a:t>The existing system hardware comprises high-performance servers equipped with multi-core processors and ample RAM, along with redundant network infrastructure to ensure reliability and scalability.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Additionally, it includes robust storage solutions such as RAID arrays or SSDs for efficient data storage and retrieval.</a:t>
            </a:r>
          </a:p>
        </p:txBody>
      </p:sp>
    </p:spTree>
    <p:extLst>
      <p:ext uri="{BB962C8B-B14F-4D97-AF65-F5344CB8AC3E}">
        <p14:creationId xmlns:p14="http://schemas.microsoft.com/office/powerpoint/2010/main" val="329736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7106-4391-39F0-5F88-5E26320EF615}"/>
              </a:ext>
            </a:extLst>
          </p:cNvPr>
          <p:cNvSpPr txBox="1">
            <a:spLocks/>
          </p:cNvSpPr>
          <p:nvPr/>
        </p:nvSpPr>
        <p:spPr>
          <a:xfrm>
            <a:off x="99391" y="632446"/>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       </a:t>
            </a:r>
            <a:r>
              <a:rPr lang="en-US" altLang="en-US" sz="3600" b="1" dirty="0"/>
              <a:t>EXISTING SYSTEM- MINUTIAE</a:t>
            </a:r>
          </a:p>
        </p:txBody>
      </p:sp>
      <p:sp>
        <p:nvSpPr>
          <p:cNvPr id="4" name="TextBox 3">
            <a:extLst>
              <a:ext uri="{FF2B5EF4-FFF2-40B4-BE49-F238E27FC236}">
                <a16:creationId xmlns:a16="http://schemas.microsoft.com/office/drawing/2014/main" id="{C065AB1B-1966-9173-0F75-237FCF102083}"/>
              </a:ext>
            </a:extLst>
          </p:cNvPr>
          <p:cNvSpPr txBox="1"/>
          <p:nvPr/>
        </p:nvSpPr>
        <p:spPr>
          <a:xfrm>
            <a:off x="940905" y="1907667"/>
            <a:ext cx="10721008" cy="3539430"/>
          </a:xfrm>
          <a:prstGeom prst="rect">
            <a:avLst/>
          </a:prstGeom>
          <a:noFill/>
        </p:spPr>
        <p:txBody>
          <a:bodyPr wrap="square">
            <a:spAutoFit/>
          </a:bodyPr>
          <a:lstStyle/>
          <a:p>
            <a:pPr marL="457200" indent="-457200">
              <a:buFont typeface="Arial" panose="020B0604020202020204" pitchFamily="34" charset="0"/>
              <a:buChar char="•"/>
            </a:pPr>
            <a:r>
              <a:rPr lang="en-IN" sz="2800" dirty="0"/>
              <a:t>The existing system minutiae include detailed configurations of hardware components, software versions, network topology, security protocols, and data processing algorithms utilized within the system architecture.</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 Additionally, it encompasses operational procedures, maintenance schedules, and performance metrics for monitoring and optimizing system functionality.</a:t>
            </a:r>
          </a:p>
        </p:txBody>
      </p:sp>
    </p:spTree>
    <p:extLst>
      <p:ext uri="{BB962C8B-B14F-4D97-AF65-F5344CB8AC3E}">
        <p14:creationId xmlns:p14="http://schemas.microsoft.com/office/powerpoint/2010/main" val="89722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CFC4-04C7-DC7F-04F4-4CD351ED0793}"/>
              </a:ext>
            </a:extLst>
          </p:cNvPr>
          <p:cNvSpPr txBox="1">
            <a:spLocks/>
          </p:cNvSpPr>
          <p:nvPr/>
        </p:nvSpPr>
        <p:spPr>
          <a:xfrm>
            <a:off x="-99391" y="738463"/>
            <a:ext cx="82296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       </a:t>
            </a:r>
            <a:r>
              <a:rPr lang="en-US" altLang="en-US" sz="3600" b="1" dirty="0"/>
              <a:t>EXISTING SYSTEM- NORMALIZATION</a:t>
            </a:r>
          </a:p>
        </p:txBody>
      </p:sp>
      <p:sp>
        <p:nvSpPr>
          <p:cNvPr id="6" name="TextBox 5">
            <a:extLst>
              <a:ext uri="{FF2B5EF4-FFF2-40B4-BE49-F238E27FC236}">
                <a16:creationId xmlns:a16="http://schemas.microsoft.com/office/drawing/2014/main" id="{F923960B-83C8-040C-9D3A-32416AE3B13F}"/>
              </a:ext>
            </a:extLst>
          </p:cNvPr>
          <p:cNvSpPr txBox="1"/>
          <p:nvPr/>
        </p:nvSpPr>
        <p:spPr>
          <a:xfrm>
            <a:off x="977348" y="2090172"/>
            <a:ext cx="10393018" cy="3108543"/>
          </a:xfrm>
          <a:prstGeom prst="rect">
            <a:avLst/>
          </a:prstGeom>
          <a:noFill/>
        </p:spPr>
        <p:txBody>
          <a:bodyPr wrap="square">
            <a:spAutoFit/>
          </a:bodyPr>
          <a:lstStyle/>
          <a:p>
            <a:pPr marL="457200" indent="-457200">
              <a:buFont typeface="Arial" panose="020B0604020202020204" pitchFamily="34" charset="0"/>
              <a:buChar char="•"/>
            </a:pPr>
            <a:r>
              <a:rPr lang="en-IN" sz="2800" dirty="0"/>
              <a:t>In the existing system, normalization techniques are applied to preprocess data, ensuring uniformity and consistency across different data sources and formats.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These techniques help mitigate biases and improve the efficiency and accuracy of subsequent analysis and decision-making processes.</a:t>
            </a:r>
          </a:p>
        </p:txBody>
      </p:sp>
    </p:spTree>
    <p:extLst>
      <p:ext uri="{BB962C8B-B14F-4D97-AF65-F5344CB8AC3E}">
        <p14:creationId xmlns:p14="http://schemas.microsoft.com/office/powerpoint/2010/main" val="410532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1176</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OBJECTIVE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&amp; MODULES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sankar p</dc:creator>
  <cp:lastModifiedBy>Shree Dharan</cp:lastModifiedBy>
  <cp:revision>17</cp:revision>
  <dcterms:created xsi:type="dcterms:W3CDTF">2024-02-15T06:28:56Z</dcterms:created>
  <dcterms:modified xsi:type="dcterms:W3CDTF">2024-05-06T04:30:16Z</dcterms:modified>
</cp:coreProperties>
</file>