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7" r:id="rId3"/>
    <p:sldId id="258" r:id="rId4"/>
    <p:sldId id="259" r:id="rId5"/>
    <p:sldId id="260" r:id="rId6"/>
    <p:sldId id="266" r:id="rId7"/>
    <p:sldId id="267" r:id="rId8"/>
    <p:sldId id="270" r:id="rId9"/>
    <p:sldId id="271" r:id="rId10"/>
    <p:sldId id="276" r:id="rId11"/>
    <p:sldId id="277" r:id="rId12"/>
    <p:sldId id="278" r:id="rId13"/>
    <p:sldId id="265" r:id="rId14"/>
    <p:sldId id="273" r:id="rId15"/>
    <p:sldId id="274" r:id="rId16"/>
    <p:sldId id="275" r:id="rId17"/>
    <p:sldId id="279" r:id="rId18"/>
    <p:sldId id="263" r:id="rId19"/>
  </p:sldIdLst>
  <p:sldSz cx="18288000" cy="10287000"/>
  <p:notesSz cx="6858000" cy="9144000"/>
  <p:embeddedFontLst>
    <p:embeddedFont>
      <p:font typeface="Archivo Narrow" panose="020B0604020202020204" charset="0"/>
      <p:regular r:id="rId21"/>
    </p:embeddedFont>
    <p:embeddedFont>
      <p:font typeface="Archivo Narrow Bold" panose="020B0604020202020204" charset="0"/>
      <p:regular r:id="rId22"/>
    </p:embeddedFont>
    <p:embeddedFont>
      <p:font typeface="Calibri" panose="020F0502020204030204" pitchFamily="34" charset="0"/>
      <p:regular r:id="rId23"/>
      <p:bold r:id="rId24"/>
      <p:italic r:id="rId25"/>
      <p:boldItalic r:id="rId26"/>
    </p:embeddedFont>
    <p:embeddedFont>
      <p:font typeface="Times New Roman Bold" panose="02020803070505020304" pitchFamily="18" charset="0"/>
      <p:regular r:id="rId27"/>
      <p:bold r:id="rId28"/>
    </p:embeddedFont>
    <p:embeddedFont>
      <p:font typeface="Times New Roman Ultra-Bold"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94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3939FF-8161-42B7-ADB7-F339673145F7}" type="datetimeFigureOut">
              <a:rPr lang="en-US" smtClean="0"/>
              <a:t>5/6/2024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781AE-931E-4F66-9A63-509871744E5B}" type="slidenum">
              <a:rPr lang="en-US" smtClean="0"/>
              <a:t>‹#›</a:t>
            </a:fld>
            <a:endParaRPr lang="en-US"/>
          </a:p>
        </p:txBody>
      </p:sp>
    </p:spTree>
    <p:extLst>
      <p:ext uri="{BB962C8B-B14F-4D97-AF65-F5344CB8AC3E}">
        <p14:creationId xmlns:p14="http://schemas.microsoft.com/office/powerpoint/2010/main" val="4022300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944783" y="510920"/>
            <a:ext cx="1978248" cy="1882999"/>
          </a:xfrm>
          <a:custGeom>
            <a:avLst/>
            <a:gdLst/>
            <a:ahLst/>
            <a:cxnLst/>
            <a:rect l="l" t="t" r="r" b="b"/>
            <a:pathLst>
              <a:path w="1978248" h="1882999">
                <a:moveTo>
                  <a:pt x="0" y="0"/>
                </a:moveTo>
                <a:lnTo>
                  <a:pt x="1978247" y="0"/>
                </a:lnTo>
                <a:lnTo>
                  <a:pt x="1978247" y="1882999"/>
                </a:lnTo>
                <a:lnTo>
                  <a:pt x="0" y="1882999"/>
                </a:lnTo>
                <a:lnTo>
                  <a:pt x="0" y="0"/>
                </a:lnTo>
                <a:close/>
              </a:path>
            </a:pathLst>
          </a:custGeom>
          <a:blipFill>
            <a:blip r:embed="rId2"/>
            <a:stretch>
              <a:fillRect/>
            </a:stretch>
          </a:blipFill>
        </p:spPr>
        <p:txBody>
          <a:bodyPr/>
          <a:lstStyle/>
          <a:p>
            <a:endParaRPr lang="en-IN"/>
          </a:p>
        </p:txBody>
      </p:sp>
      <p:sp>
        <p:nvSpPr>
          <p:cNvPr id="3" name="Freeform 3"/>
          <p:cNvSpPr/>
          <p:nvPr/>
        </p:nvSpPr>
        <p:spPr>
          <a:xfrm>
            <a:off x="439361" y="510920"/>
            <a:ext cx="1957833" cy="1944781"/>
          </a:xfrm>
          <a:custGeom>
            <a:avLst/>
            <a:gdLst/>
            <a:ahLst/>
            <a:cxnLst/>
            <a:rect l="l" t="t" r="r" b="b"/>
            <a:pathLst>
              <a:path w="1957833" h="1944781">
                <a:moveTo>
                  <a:pt x="0" y="0"/>
                </a:moveTo>
                <a:lnTo>
                  <a:pt x="1957833" y="0"/>
                </a:lnTo>
                <a:lnTo>
                  <a:pt x="1957833" y="1944781"/>
                </a:lnTo>
                <a:lnTo>
                  <a:pt x="0" y="1944781"/>
                </a:lnTo>
                <a:lnTo>
                  <a:pt x="0" y="0"/>
                </a:lnTo>
                <a:close/>
              </a:path>
            </a:pathLst>
          </a:custGeom>
          <a:blipFill>
            <a:blip r:embed="rId3"/>
            <a:stretch>
              <a:fillRect/>
            </a:stretch>
          </a:blipFill>
        </p:spPr>
        <p:txBody>
          <a:bodyPr/>
          <a:lstStyle/>
          <a:p>
            <a:endParaRPr lang="en-IN"/>
          </a:p>
        </p:txBody>
      </p:sp>
      <p:sp>
        <p:nvSpPr>
          <p:cNvPr id="4" name="TextBox 4"/>
          <p:cNvSpPr txBox="1"/>
          <p:nvPr/>
        </p:nvSpPr>
        <p:spPr>
          <a:xfrm>
            <a:off x="2819400" y="2904731"/>
            <a:ext cx="12416658" cy="2800447"/>
          </a:xfrm>
          <a:prstGeom prst="rect">
            <a:avLst/>
          </a:prstGeom>
        </p:spPr>
        <p:txBody>
          <a:bodyPr wrap="square" lIns="0" tIns="0" rIns="0" bIns="0" rtlCol="0" anchor="t">
            <a:spAutoFit/>
          </a:bodyPr>
          <a:lstStyle/>
          <a:p>
            <a:endParaRPr lang="en-US" dirty="0"/>
          </a:p>
          <a:p>
            <a:pPr algn="ctr"/>
            <a:r>
              <a:rPr lang="en-US" sz="6000" dirty="0"/>
              <a:t>MOBILE APPLICATION DEVELOPMENT   FOR TRACKING DAILY EXPENSES</a:t>
            </a:r>
            <a:endParaRPr lang="en-US" sz="5044" dirty="0">
              <a:solidFill>
                <a:srgbClr val="000000"/>
              </a:solidFill>
              <a:latin typeface="Times New Roman Ultra-Bold"/>
            </a:endParaRPr>
          </a:p>
          <a:p>
            <a:pPr>
              <a:lnSpc>
                <a:spcPts val="5144"/>
              </a:lnSpc>
            </a:pPr>
            <a:endParaRPr lang="en-US" sz="5044" dirty="0">
              <a:solidFill>
                <a:srgbClr val="000000"/>
              </a:solidFill>
              <a:latin typeface="Times New Roman Ultra-Bold"/>
            </a:endParaRPr>
          </a:p>
        </p:txBody>
      </p:sp>
      <p:sp>
        <p:nvSpPr>
          <p:cNvPr id="5" name="TextBox 5"/>
          <p:cNvSpPr txBox="1"/>
          <p:nvPr/>
        </p:nvSpPr>
        <p:spPr>
          <a:xfrm>
            <a:off x="11125201" y="6467670"/>
            <a:ext cx="6934200" cy="3362139"/>
          </a:xfrm>
          <a:prstGeom prst="rect">
            <a:avLst/>
          </a:prstGeom>
        </p:spPr>
        <p:txBody>
          <a:bodyPr wrap="square" lIns="0" tIns="0" rIns="0" bIns="0" rtlCol="0" anchor="t">
            <a:spAutoFit/>
          </a:bodyPr>
          <a:lstStyle/>
          <a:p>
            <a:pPr>
              <a:lnSpc>
                <a:spcPts val="5520"/>
              </a:lnSpc>
            </a:pPr>
            <a:r>
              <a:rPr lang="en-US" sz="3943" dirty="0">
                <a:solidFill>
                  <a:srgbClr val="000000"/>
                </a:solidFill>
                <a:latin typeface="Times New Roman Bold"/>
              </a:rPr>
              <a:t>PRESENTED BY:</a:t>
            </a:r>
            <a:r>
              <a:rPr lang="en-US" sz="3943" dirty="0">
                <a:solidFill>
                  <a:srgbClr val="000000"/>
                </a:solidFill>
                <a:latin typeface="Times New Roman"/>
              </a:rPr>
              <a:t>                                                                                         </a:t>
            </a:r>
            <a:r>
              <a:rPr lang="en-US" sz="3274" dirty="0">
                <a:solidFill>
                  <a:srgbClr val="000000"/>
                </a:solidFill>
                <a:latin typeface="Times New Roman"/>
              </a:rPr>
              <a:t>K.BOWTHIKA(20202008)</a:t>
            </a:r>
          </a:p>
          <a:p>
            <a:pPr>
              <a:lnSpc>
                <a:spcPts val="5520"/>
              </a:lnSpc>
            </a:pPr>
            <a:r>
              <a:rPr lang="en-US" sz="3274" dirty="0">
                <a:solidFill>
                  <a:srgbClr val="000000"/>
                </a:solidFill>
                <a:latin typeface="Times New Roman"/>
              </a:rPr>
              <a:t>A.RAGHUL(20202038)</a:t>
            </a:r>
          </a:p>
          <a:p>
            <a:pPr>
              <a:lnSpc>
                <a:spcPts val="5520"/>
              </a:lnSpc>
            </a:pPr>
            <a:r>
              <a:rPr lang="en-US" sz="3274" dirty="0">
                <a:solidFill>
                  <a:srgbClr val="000000"/>
                </a:solidFill>
                <a:latin typeface="Times New Roman"/>
              </a:rPr>
              <a:t>Final Year - IT</a:t>
            </a:r>
          </a:p>
          <a:p>
            <a:pPr>
              <a:lnSpc>
                <a:spcPts val="4584"/>
              </a:lnSpc>
            </a:pPr>
            <a:r>
              <a:rPr lang="en-US" sz="3274" dirty="0">
                <a:solidFill>
                  <a:srgbClr val="000000"/>
                </a:solidFill>
                <a:latin typeface="Times New Roman"/>
              </a:rPr>
              <a:t>Paavai Engineering College.                     </a:t>
            </a:r>
          </a:p>
        </p:txBody>
      </p:sp>
      <p:sp>
        <p:nvSpPr>
          <p:cNvPr id="6" name="TextBox 6"/>
          <p:cNvSpPr txBox="1"/>
          <p:nvPr/>
        </p:nvSpPr>
        <p:spPr>
          <a:xfrm>
            <a:off x="764558" y="6467670"/>
            <a:ext cx="8145133" cy="3167149"/>
          </a:xfrm>
          <a:prstGeom prst="rect">
            <a:avLst/>
          </a:prstGeom>
        </p:spPr>
        <p:txBody>
          <a:bodyPr lIns="0" tIns="0" rIns="0" bIns="0" rtlCol="0" anchor="t">
            <a:spAutoFit/>
          </a:bodyPr>
          <a:lstStyle/>
          <a:p>
            <a:pPr>
              <a:lnSpc>
                <a:spcPts val="5468"/>
              </a:lnSpc>
            </a:pPr>
            <a:r>
              <a:rPr lang="en-US" sz="3906" dirty="0">
                <a:solidFill>
                  <a:srgbClr val="000000"/>
                </a:solidFill>
                <a:latin typeface="Times New Roman Bold"/>
              </a:rPr>
              <a:t>GUIDED BY:   </a:t>
            </a:r>
            <a:r>
              <a:rPr lang="en-US" sz="3906" dirty="0">
                <a:solidFill>
                  <a:srgbClr val="545454"/>
                </a:solidFill>
                <a:latin typeface="Times New Roman Bold"/>
              </a:rPr>
              <a:t>                                        </a:t>
            </a:r>
          </a:p>
          <a:p>
            <a:pPr>
              <a:lnSpc>
                <a:spcPts val="4909"/>
              </a:lnSpc>
            </a:pPr>
            <a:r>
              <a:rPr lang="en-US" sz="3506" dirty="0" err="1">
                <a:solidFill>
                  <a:srgbClr val="000000"/>
                </a:solidFill>
                <a:latin typeface="Times New Roman"/>
              </a:rPr>
              <a:t>Mrs.K.Kanimozhi</a:t>
            </a:r>
            <a:r>
              <a:rPr lang="en-US" sz="3506" dirty="0">
                <a:solidFill>
                  <a:srgbClr val="000000"/>
                </a:solidFill>
                <a:latin typeface="Times New Roman"/>
              </a:rPr>
              <a:t>, </a:t>
            </a:r>
          </a:p>
          <a:p>
            <a:pPr>
              <a:lnSpc>
                <a:spcPts val="4909"/>
              </a:lnSpc>
            </a:pPr>
            <a:r>
              <a:rPr lang="en-US" sz="3506" dirty="0">
                <a:solidFill>
                  <a:srgbClr val="000000"/>
                </a:solidFill>
                <a:latin typeface="Times New Roman"/>
              </a:rPr>
              <a:t>Assistant Professor,</a:t>
            </a:r>
          </a:p>
          <a:p>
            <a:pPr>
              <a:lnSpc>
                <a:spcPts val="4909"/>
              </a:lnSpc>
            </a:pPr>
            <a:r>
              <a:rPr lang="en-US" sz="3506" dirty="0">
                <a:solidFill>
                  <a:srgbClr val="000000"/>
                </a:solidFill>
                <a:latin typeface="Times New Roman"/>
              </a:rPr>
              <a:t>Department of IT,</a:t>
            </a:r>
          </a:p>
          <a:p>
            <a:pPr>
              <a:lnSpc>
                <a:spcPts val="4909"/>
              </a:lnSpc>
            </a:pPr>
            <a:r>
              <a:rPr lang="en-US" sz="3506" dirty="0">
                <a:solidFill>
                  <a:srgbClr val="000000"/>
                </a:solidFill>
                <a:latin typeface="Times New Roman"/>
              </a:rPr>
              <a:t>Paavai Engineering College.</a:t>
            </a:r>
          </a:p>
        </p:txBody>
      </p:sp>
      <p:sp>
        <p:nvSpPr>
          <p:cNvPr id="7" name="TextBox 7"/>
          <p:cNvSpPr txBox="1"/>
          <p:nvPr/>
        </p:nvSpPr>
        <p:spPr>
          <a:xfrm>
            <a:off x="2987835" y="-139254"/>
            <a:ext cx="12729608" cy="1289204"/>
          </a:xfrm>
          <a:prstGeom prst="rect">
            <a:avLst/>
          </a:prstGeom>
        </p:spPr>
        <p:txBody>
          <a:bodyPr lIns="0" tIns="0" rIns="0" bIns="0" rtlCol="0" anchor="t">
            <a:spAutoFit/>
          </a:bodyPr>
          <a:lstStyle/>
          <a:p>
            <a:pPr algn="ctr">
              <a:lnSpc>
                <a:spcPts val="10496"/>
              </a:lnSpc>
              <a:spcBef>
                <a:spcPct val="0"/>
              </a:spcBef>
            </a:pPr>
            <a:r>
              <a:rPr lang="en-US" sz="7497" dirty="0">
                <a:solidFill>
                  <a:srgbClr val="000000"/>
                </a:solidFill>
                <a:latin typeface="Archivo Narrow Bold"/>
              </a:rPr>
              <a:t>PAAVAI ENGINEERING COLLEGE</a:t>
            </a:r>
          </a:p>
        </p:txBody>
      </p:sp>
      <p:sp>
        <p:nvSpPr>
          <p:cNvPr id="8" name="TextBox 8"/>
          <p:cNvSpPr txBox="1"/>
          <p:nvPr/>
        </p:nvSpPr>
        <p:spPr>
          <a:xfrm>
            <a:off x="1569296" y="1035649"/>
            <a:ext cx="14680787" cy="906108"/>
          </a:xfrm>
          <a:prstGeom prst="rect">
            <a:avLst/>
          </a:prstGeom>
        </p:spPr>
        <p:txBody>
          <a:bodyPr lIns="0" tIns="0" rIns="0" bIns="0" rtlCol="0" anchor="t">
            <a:spAutoFit/>
          </a:bodyPr>
          <a:lstStyle/>
          <a:p>
            <a:pPr algn="ctr">
              <a:lnSpc>
                <a:spcPts val="7282"/>
              </a:lnSpc>
              <a:spcBef>
                <a:spcPct val="0"/>
              </a:spcBef>
            </a:pPr>
            <a:r>
              <a:rPr lang="en-US" sz="5201">
                <a:solidFill>
                  <a:srgbClr val="000000"/>
                </a:solidFill>
                <a:latin typeface="Archivo Narrow Bold"/>
              </a:rPr>
              <a:t>(AUTONOMOUS)</a:t>
            </a:r>
          </a:p>
        </p:txBody>
      </p:sp>
      <p:sp>
        <p:nvSpPr>
          <p:cNvPr id="9" name="TextBox 9"/>
          <p:cNvSpPr txBox="1"/>
          <p:nvPr/>
        </p:nvSpPr>
        <p:spPr>
          <a:xfrm>
            <a:off x="4502568" y="2006587"/>
            <a:ext cx="10889832" cy="674031"/>
          </a:xfrm>
          <a:prstGeom prst="rect">
            <a:avLst/>
          </a:prstGeom>
        </p:spPr>
        <p:txBody>
          <a:bodyPr wrap="square" lIns="0" tIns="0" rIns="0" bIns="0" rtlCol="0" anchor="t">
            <a:spAutoFit/>
          </a:bodyPr>
          <a:lstStyle/>
          <a:p>
            <a:pPr algn="ctr">
              <a:lnSpc>
                <a:spcPts val="5602"/>
              </a:lnSpc>
              <a:spcBef>
                <a:spcPct val="0"/>
              </a:spcBef>
            </a:pPr>
            <a:r>
              <a:rPr lang="en-US" sz="4001" dirty="0">
                <a:solidFill>
                  <a:srgbClr val="000000"/>
                </a:solidFill>
                <a:latin typeface="Archivo Narrow Bold"/>
              </a:rPr>
              <a:t>DEPARTMENT OF INFORMATION TECHNOLOGY</a:t>
            </a:r>
          </a:p>
        </p:txBody>
      </p:sp>
      <p:sp>
        <p:nvSpPr>
          <p:cNvPr id="10" name="TextBox 10"/>
          <p:cNvSpPr txBox="1"/>
          <p:nvPr/>
        </p:nvSpPr>
        <p:spPr>
          <a:xfrm>
            <a:off x="5451370" y="5048250"/>
            <a:ext cx="6504470" cy="747993"/>
          </a:xfrm>
          <a:prstGeom prst="rect">
            <a:avLst/>
          </a:prstGeom>
        </p:spPr>
        <p:txBody>
          <a:bodyPr lIns="0" tIns="0" rIns="0" bIns="0" rtlCol="0" anchor="t">
            <a:spAutoFit/>
          </a:bodyPr>
          <a:lstStyle/>
          <a:p>
            <a:pPr algn="ctr">
              <a:lnSpc>
                <a:spcPts val="6022"/>
              </a:lnSpc>
              <a:spcBef>
                <a:spcPct val="0"/>
              </a:spcBef>
            </a:pPr>
            <a:r>
              <a:rPr lang="en-US" sz="4301" dirty="0">
                <a:solidFill>
                  <a:srgbClr val="000000"/>
                </a:solidFill>
                <a:latin typeface="Archivo Narrow"/>
              </a:rPr>
              <a:t> </a:t>
            </a:r>
          </a:p>
        </p:txBody>
      </p:sp>
      <p:sp>
        <p:nvSpPr>
          <p:cNvPr id="11" name="TextBox 11"/>
          <p:cNvSpPr txBox="1"/>
          <p:nvPr/>
        </p:nvSpPr>
        <p:spPr>
          <a:xfrm>
            <a:off x="7187396" y="5758217"/>
            <a:ext cx="3272714" cy="688938"/>
          </a:xfrm>
          <a:prstGeom prst="rect">
            <a:avLst/>
          </a:prstGeom>
        </p:spPr>
        <p:txBody>
          <a:bodyPr wrap="square" lIns="0" tIns="0" rIns="0" bIns="0" rtlCol="0" anchor="t">
            <a:spAutoFit/>
          </a:bodyPr>
          <a:lstStyle/>
          <a:p>
            <a:pPr algn="ctr">
              <a:lnSpc>
                <a:spcPts val="5602"/>
              </a:lnSpc>
              <a:spcBef>
                <a:spcPct val="0"/>
              </a:spcBef>
            </a:pPr>
            <a:r>
              <a:rPr lang="en-US" sz="4001" dirty="0">
                <a:solidFill>
                  <a:srgbClr val="000000"/>
                </a:solidFill>
                <a:latin typeface="Archivo Narrow"/>
              </a:rPr>
              <a:t>BATCH NO: 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736F90-395C-48FF-B6D9-85C7CCB91C96}"/>
              </a:ext>
            </a:extLst>
          </p:cNvPr>
          <p:cNvSpPr txBox="1"/>
          <p:nvPr/>
        </p:nvSpPr>
        <p:spPr>
          <a:xfrm>
            <a:off x="1066800" y="495300"/>
            <a:ext cx="9144000" cy="1015663"/>
          </a:xfrm>
          <a:prstGeom prst="rect">
            <a:avLst/>
          </a:prstGeom>
          <a:noFill/>
        </p:spPr>
        <p:txBody>
          <a:bodyPr wrap="square">
            <a:spAutoFit/>
          </a:bodyPr>
          <a:lstStyle/>
          <a:p>
            <a:r>
              <a:rPr lang="en-US" sz="6000" dirty="0"/>
              <a:t>INCOME PAGE:</a:t>
            </a:r>
          </a:p>
        </p:txBody>
      </p:sp>
      <p:pic>
        <p:nvPicPr>
          <p:cNvPr id="9" name="Picture 8">
            <a:extLst>
              <a:ext uri="{FF2B5EF4-FFF2-40B4-BE49-F238E27FC236}">
                <a16:creationId xmlns:a16="http://schemas.microsoft.com/office/drawing/2014/main" id="{618706AA-03DB-4E00-B6D2-EB9A4F04C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510963"/>
            <a:ext cx="5963280" cy="8668960"/>
          </a:xfrm>
          <a:prstGeom prst="rect">
            <a:avLst/>
          </a:prstGeom>
        </p:spPr>
      </p:pic>
    </p:spTree>
    <p:extLst>
      <p:ext uri="{BB962C8B-B14F-4D97-AF65-F5344CB8AC3E}">
        <p14:creationId xmlns:p14="http://schemas.microsoft.com/office/powerpoint/2010/main" val="3068059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BE20B5-9A86-4465-9430-BCD4BC5185FD}"/>
              </a:ext>
            </a:extLst>
          </p:cNvPr>
          <p:cNvSpPr txBox="1"/>
          <p:nvPr/>
        </p:nvSpPr>
        <p:spPr>
          <a:xfrm>
            <a:off x="1066800" y="647700"/>
            <a:ext cx="9144000" cy="1015663"/>
          </a:xfrm>
          <a:prstGeom prst="rect">
            <a:avLst/>
          </a:prstGeom>
          <a:noFill/>
        </p:spPr>
        <p:txBody>
          <a:bodyPr wrap="square">
            <a:spAutoFit/>
          </a:bodyPr>
          <a:lstStyle/>
          <a:p>
            <a:r>
              <a:rPr lang="en-US" sz="6000" dirty="0"/>
              <a:t>REPORT PAGE:</a:t>
            </a:r>
          </a:p>
        </p:txBody>
      </p:sp>
      <p:pic>
        <p:nvPicPr>
          <p:cNvPr id="9" name="Picture 8">
            <a:extLst>
              <a:ext uri="{FF2B5EF4-FFF2-40B4-BE49-F238E27FC236}">
                <a16:creationId xmlns:a16="http://schemas.microsoft.com/office/drawing/2014/main" id="{E4022238-2133-4590-9BE4-B755DB6A4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663363"/>
            <a:ext cx="6230219" cy="7659307"/>
          </a:xfrm>
          <a:prstGeom prst="rect">
            <a:avLst/>
          </a:prstGeom>
        </p:spPr>
      </p:pic>
      <p:pic>
        <p:nvPicPr>
          <p:cNvPr id="11" name="Picture 10">
            <a:extLst>
              <a:ext uri="{FF2B5EF4-FFF2-40B4-BE49-F238E27FC236}">
                <a16:creationId xmlns:a16="http://schemas.microsoft.com/office/drawing/2014/main" id="{CDD1271A-52F3-4765-AFF7-8FF3505728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1200" y="1409700"/>
            <a:ext cx="6077798" cy="8034937"/>
          </a:xfrm>
          <a:prstGeom prst="rect">
            <a:avLst/>
          </a:prstGeom>
        </p:spPr>
      </p:pic>
    </p:spTree>
    <p:extLst>
      <p:ext uri="{BB962C8B-B14F-4D97-AF65-F5344CB8AC3E}">
        <p14:creationId xmlns:p14="http://schemas.microsoft.com/office/powerpoint/2010/main" val="1777915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94D360-0511-4AA0-94F9-9E4EC21FAF3A}"/>
              </a:ext>
            </a:extLst>
          </p:cNvPr>
          <p:cNvSpPr txBox="1"/>
          <p:nvPr/>
        </p:nvSpPr>
        <p:spPr>
          <a:xfrm>
            <a:off x="762000" y="495300"/>
            <a:ext cx="9144000" cy="1015663"/>
          </a:xfrm>
          <a:prstGeom prst="rect">
            <a:avLst/>
          </a:prstGeom>
          <a:noFill/>
        </p:spPr>
        <p:txBody>
          <a:bodyPr wrap="square">
            <a:spAutoFit/>
          </a:bodyPr>
          <a:lstStyle/>
          <a:p>
            <a:r>
              <a:rPr lang="en-US" sz="6000" dirty="0"/>
              <a:t>QUERY PAGE:</a:t>
            </a:r>
          </a:p>
        </p:txBody>
      </p:sp>
      <p:pic>
        <p:nvPicPr>
          <p:cNvPr id="5" name="Picture 4">
            <a:extLst>
              <a:ext uri="{FF2B5EF4-FFF2-40B4-BE49-F238E27FC236}">
                <a16:creationId xmlns:a16="http://schemas.microsoft.com/office/drawing/2014/main" id="{4024D639-E1FD-46DE-93F4-7A8FE4FB3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7337" y="2019300"/>
            <a:ext cx="4513421" cy="6667500"/>
          </a:xfrm>
          <a:prstGeom prst="rect">
            <a:avLst/>
          </a:prstGeom>
        </p:spPr>
      </p:pic>
    </p:spTree>
    <p:extLst>
      <p:ext uri="{BB962C8B-B14F-4D97-AF65-F5344CB8AC3E}">
        <p14:creationId xmlns:p14="http://schemas.microsoft.com/office/powerpoint/2010/main" val="3495132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829300" y="571500"/>
            <a:ext cx="6629400" cy="1151790"/>
          </a:xfrm>
          <a:prstGeom prst="rect">
            <a:avLst/>
          </a:prstGeom>
        </p:spPr>
        <p:txBody>
          <a:bodyPr wrap="square" lIns="0" tIns="0" rIns="0" bIns="0" rtlCol="0" anchor="t">
            <a:spAutoFit/>
          </a:bodyPr>
          <a:lstStyle/>
          <a:p>
            <a:pPr algn="ctr">
              <a:lnSpc>
                <a:spcPts val="9941"/>
              </a:lnSpc>
            </a:pPr>
            <a:r>
              <a:rPr lang="en-US" sz="5600" dirty="0">
                <a:solidFill>
                  <a:srgbClr val="000000"/>
                </a:solidFill>
                <a:latin typeface="Archivo Narrow Bold"/>
              </a:rPr>
              <a:t>CONCLUSION</a:t>
            </a:r>
          </a:p>
        </p:txBody>
      </p:sp>
      <p:sp>
        <p:nvSpPr>
          <p:cNvPr id="3" name="TextBox 3">
            <a:extLst>
              <a:ext uri="{FF2B5EF4-FFF2-40B4-BE49-F238E27FC236}">
                <a16:creationId xmlns:a16="http://schemas.microsoft.com/office/drawing/2014/main" id="{70C007D4-AB5B-398B-813D-5B7EA5DEE6C7}"/>
              </a:ext>
            </a:extLst>
          </p:cNvPr>
          <p:cNvSpPr txBox="1"/>
          <p:nvPr/>
        </p:nvSpPr>
        <p:spPr>
          <a:xfrm>
            <a:off x="2667000" y="2552700"/>
            <a:ext cx="12954000" cy="6771084"/>
          </a:xfrm>
          <a:prstGeom prst="rect">
            <a:avLst/>
          </a:prstGeom>
        </p:spPr>
        <p:txBody>
          <a:bodyPr wrap="square" lIns="0" tIns="0" rIns="0" bIns="0" rtlCol="0" anchor="t">
            <a:spAutoFit/>
          </a:bodyPr>
          <a:lstStyle/>
          <a:p>
            <a:pPr algn="just"/>
            <a:r>
              <a:rPr lang="en-US" sz="4400" b="0" i="0" dirty="0">
                <a:effectLst/>
                <a:latin typeface="Times New Roman" panose="02020603050405020304" pitchFamily="18" charset="0"/>
                <a:cs typeface="Times New Roman" panose="02020603050405020304" pitchFamily="18" charset="0"/>
              </a:rPr>
              <a:t>In conclusion, our </a:t>
            </a:r>
            <a:r>
              <a:rPr lang="en-US" sz="4400" dirty="0">
                <a:latin typeface="Times New Roman" panose="02020603050405020304" pitchFamily="18" charset="0"/>
                <a:cs typeface="Times New Roman" panose="02020603050405020304" pitchFamily="18" charset="0"/>
              </a:rPr>
              <a:t>Daily Expenses app </a:t>
            </a:r>
            <a:r>
              <a:rPr lang="en-US" sz="4400" b="0" i="0" dirty="0">
                <a:effectLst/>
                <a:latin typeface="Times New Roman" panose="02020603050405020304" pitchFamily="18" charset="0"/>
                <a:cs typeface="Times New Roman" panose="02020603050405020304" pitchFamily="18" charset="0"/>
              </a:rPr>
              <a:t>is designed to empower users in taking control of their financial lives. By incorporating user-friendly design, advanced technology, and a data-driven approach, we aim to provide a tool that not only simplifies expense tracking but also fosters financial literacy and responsible spending. As we embark on this journey, we are committed to continuous improvement, ensuring that our app remains a valuable companion in the daily financial lives of our users.</a:t>
            </a:r>
          </a:p>
        </p:txBody>
      </p:sp>
    </p:spTree>
    <p:extLst>
      <p:ext uri="{BB962C8B-B14F-4D97-AF65-F5344CB8AC3E}">
        <p14:creationId xmlns:p14="http://schemas.microsoft.com/office/powerpoint/2010/main" val="2948000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FB5798-C1FD-492A-A48B-B2CF5A349419}"/>
              </a:ext>
            </a:extLst>
          </p:cNvPr>
          <p:cNvSpPr txBox="1"/>
          <p:nvPr/>
        </p:nvSpPr>
        <p:spPr>
          <a:xfrm>
            <a:off x="838200" y="190500"/>
            <a:ext cx="9144000" cy="1215589"/>
          </a:xfrm>
          <a:prstGeom prst="rect">
            <a:avLst/>
          </a:prstGeom>
          <a:noFill/>
        </p:spPr>
        <p:txBody>
          <a:bodyPr wrap="square">
            <a:spAutoFit/>
          </a:bodyPr>
          <a:lstStyle/>
          <a:p>
            <a:pPr algn="ctr">
              <a:lnSpc>
                <a:spcPts val="9941"/>
              </a:lnSpc>
            </a:pPr>
            <a:r>
              <a:rPr lang="en-US" sz="4800" dirty="0">
                <a:solidFill>
                  <a:srgbClr val="000000"/>
                </a:solidFill>
                <a:latin typeface="Archivo Narrow Bold"/>
              </a:rPr>
              <a:t>CONFERNCE REGISTRATION MAIL</a:t>
            </a:r>
          </a:p>
        </p:txBody>
      </p:sp>
      <p:pic>
        <p:nvPicPr>
          <p:cNvPr id="7" name="Picture 6">
            <a:extLst>
              <a:ext uri="{FF2B5EF4-FFF2-40B4-BE49-F238E27FC236}">
                <a16:creationId xmlns:a16="http://schemas.microsoft.com/office/drawing/2014/main" id="{27BD05CD-ADAB-437D-BA1F-07B587FB2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2019300"/>
            <a:ext cx="9716856" cy="7592485"/>
          </a:xfrm>
          <a:prstGeom prst="rect">
            <a:avLst/>
          </a:prstGeom>
        </p:spPr>
      </p:pic>
    </p:spTree>
    <p:extLst>
      <p:ext uri="{BB962C8B-B14F-4D97-AF65-F5344CB8AC3E}">
        <p14:creationId xmlns:p14="http://schemas.microsoft.com/office/powerpoint/2010/main" val="1514622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59249E-752C-4563-A117-63418D3F4E01}"/>
              </a:ext>
            </a:extLst>
          </p:cNvPr>
          <p:cNvSpPr txBox="1"/>
          <p:nvPr/>
        </p:nvSpPr>
        <p:spPr>
          <a:xfrm>
            <a:off x="-1143000" y="266700"/>
            <a:ext cx="9144000" cy="1201355"/>
          </a:xfrm>
          <a:prstGeom prst="rect">
            <a:avLst/>
          </a:prstGeom>
          <a:noFill/>
        </p:spPr>
        <p:txBody>
          <a:bodyPr wrap="square">
            <a:spAutoFit/>
          </a:bodyPr>
          <a:lstStyle/>
          <a:p>
            <a:pPr algn="ctr">
              <a:lnSpc>
                <a:spcPts val="9941"/>
              </a:lnSpc>
            </a:pPr>
            <a:r>
              <a:rPr lang="en-US" sz="4400" dirty="0">
                <a:solidFill>
                  <a:srgbClr val="000000"/>
                </a:solidFill>
                <a:latin typeface="Archivo Narrow Bold"/>
              </a:rPr>
              <a:t>CONFERNCE CERTIFICATE</a:t>
            </a:r>
          </a:p>
        </p:txBody>
      </p:sp>
      <p:pic>
        <p:nvPicPr>
          <p:cNvPr id="5" name="Picture 4">
            <a:extLst>
              <a:ext uri="{FF2B5EF4-FFF2-40B4-BE49-F238E27FC236}">
                <a16:creationId xmlns:a16="http://schemas.microsoft.com/office/drawing/2014/main" id="{0787E2C4-BA40-430E-916E-250471A0D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943100"/>
            <a:ext cx="14097000" cy="8077200"/>
          </a:xfrm>
          <a:prstGeom prst="rect">
            <a:avLst/>
          </a:prstGeom>
        </p:spPr>
      </p:pic>
    </p:spTree>
    <p:extLst>
      <p:ext uri="{BB962C8B-B14F-4D97-AF65-F5344CB8AC3E}">
        <p14:creationId xmlns:p14="http://schemas.microsoft.com/office/powerpoint/2010/main" val="7189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783590-1496-4C73-8023-41B8D5E5D98B}"/>
              </a:ext>
            </a:extLst>
          </p:cNvPr>
          <p:cNvSpPr txBox="1"/>
          <p:nvPr/>
        </p:nvSpPr>
        <p:spPr>
          <a:xfrm>
            <a:off x="-1219200" y="-190500"/>
            <a:ext cx="9144000" cy="1187120"/>
          </a:xfrm>
          <a:prstGeom prst="rect">
            <a:avLst/>
          </a:prstGeom>
          <a:noFill/>
        </p:spPr>
        <p:txBody>
          <a:bodyPr wrap="square">
            <a:spAutoFit/>
          </a:bodyPr>
          <a:lstStyle/>
          <a:p>
            <a:pPr algn="ctr">
              <a:lnSpc>
                <a:spcPts val="9941"/>
              </a:lnSpc>
            </a:pPr>
            <a:r>
              <a:rPr lang="en-US" sz="4000" dirty="0">
                <a:solidFill>
                  <a:srgbClr val="000000"/>
                </a:solidFill>
                <a:latin typeface="Archivo Narrow Bold"/>
              </a:rPr>
              <a:t>CONFERNCE CERTIFICATE</a:t>
            </a:r>
          </a:p>
        </p:txBody>
      </p:sp>
      <p:pic>
        <p:nvPicPr>
          <p:cNvPr id="5" name="Picture 4">
            <a:extLst>
              <a:ext uri="{FF2B5EF4-FFF2-40B4-BE49-F238E27FC236}">
                <a16:creationId xmlns:a16="http://schemas.microsoft.com/office/drawing/2014/main" id="{4F3DD696-8C50-4E08-868E-0C57B12A2351}"/>
              </a:ext>
            </a:extLst>
          </p:cNvPr>
          <p:cNvPicPr>
            <a:picLocks noChangeAspect="1"/>
          </p:cNvPicPr>
          <p:nvPr/>
        </p:nvPicPr>
        <p:blipFill rotWithShape="1">
          <a:blip r:embed="rId2">
            <a:extLst>
              <a:ext uri="{28A0092B-C50C-407E-A947-70E740481C1C}">
                <a14:useLocalDpi xmlns:a14="http://schemas.microsoft.com/office/drawing/2010/main" val="0"/>
              </a:ext>
            </a:extLst>
          </a:blip>
          <a:srcRect l="585"/>
          <a:stretch/>
        </p:blipFill>
        <p:spPr>
          <a:xfrm>
            <a:off x="2286000" y="1562100"/>
            <a:ext cx="12954000" cy="8229600"/>
          </a:xfrm>
          <a:prstGeom prst="rect">
            <a:avLst/>
          </a:prstGeom>
        </p:spPr>
      </p:pic>
    </p:spTree>
    <p:extLst>
      <p:ext uri="{BB962C8B-B14F-4D97-AF65-F5344CB8AC3E}">
        <p14:creationId xmlns:p14="http://schemas.microsoft.com/office/powerpoint/2010/main" val="149072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783590-1496-4C73-8023-41B8D5E5D98B}"/>
              </a:ext>
            </a:extLst>
          </p:cNvPr>
          <p:cNvSpPr txBox="1"/>
          <p:nvPr/>
        </p:nvSpPr>
        <p:spPr>
          <a:xfrm>
            <a:off x="-1219200" y="-190500"/>
            <a:ext cx="9144000" cy="1187120"/>
          </a:xfrm>
          <a:prstGeom prst="rect">
            <a:avLst/>
          </a:prstGeom>
          <a:noFill/>
        </p:spPr>
        <p:txBody>
          <a:bodyPr wrap="square">
            <a:spAutoFit/>
          </a:bodyPr>
          <a:lstStyle/>
          <a:p>
            <a:pPr algn="ctr">
              <a:lnSpc>
                <a:spcPts val="9941"/>
              </a:lnSpc>
            </a:pPr>
            <a:r>
              <a:rPr lang="en-US" sz="4000" dirty="0">
                <a:solidFill>
                  <a:srgbClr val="000000"/>
                </a:solidFill>
                <a:latin typeface="Archivo Narrow Bold"/>
              </a:rPr>
              <a:t>COMPLETION  CERTIFICATE</a:t>
            </a:r>
          </a:p>
        </p:txBody>
      </p:sp>
      <p:pic>
        <p:nvPicPr>
          <p:cNvPr id="4" name="Picture 3">
            <a:extLst>
              <a:ext uri="{FF2B5EF4-FFF2-40B4-BE49-F238E27FC236}">
                <a16:creationId xmlns:a16="http://schemas.microsoft.com/office/drawing/2014/main" id="{E89BE55E-4DB5-4EF9-98CA-CA08730A72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800" y="998067"/>
            <a:ext cx="6444041" cy="8795360"/>
          </a:xfrm>
          <a:prstGeom prst="rect">
            <a:avLst/>
          </a:prstGeom>
        </p:spPr>
      </p:pic>
    </p:spTree>
    <p:extLst>
      <p:ext uri="{BB962C8B-B14F-4D97-AF65-F5344CB8AC3E}">
        <p14:creationId xmlns:p14="http://schemas.microsoft.com/office/powerpoint/2010/main" val="3474324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404432" y="4092986"/>
            <a:ext cx="4828937" cy="1344896"/>
          </a:xfrm>
          <a:prstGeom prst="rect">
            <a:avLst/>
          </a:prstGeom>
        </p:spPr>
        <p:txBody>
          <a:bodyPr lIns="0" tIns="0" rIns="0" bIns="0" rtlCol="0" anchor="t">
            <a:spAutoFit/>
          </a:bodyPr>
          <a:lstStyle/>
          <a:p>
            <a:pPr algn="ctr">
              <a:lnSpc>
                <a:spcPts val="10921"/>
              </a:lnSpc>
              <a:spcBef>
                <a:spcPct val="0"/>
              </a:spcBef>
            </a:pPr>
            <a:r>
              <a:rPr lang="en-US" sz="7801">
                <a:solidFill>
                  <a:srgbClr val="000000"/>
                </a:solidFill>
                <a:latin typeface="Archivo Narrow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781800" y="1333500"/>
            <a:ext cx="4762500" cy="949875"/>
          </a:xfrm>
          <a:prstGeom prst="rect">
            <a:avLst/>
          </a:prstGeom>
        </p:spPr>
        <p:txBody>
          <a:bodyPr wrap="square" lIns="0" tIns="0" rIns="0" bIns="0" rtlCol="0" anchor="t">
            <a:spAutoFit/>
          </a:bodyPr>
          <a:lstStyle/>
          <a:p>
            <a:pPr algn="ctr">
              <a:lnSpc>
                <a:spcPts val="7842"/>
              </a:lnSpc>
              <a:spcBef>
                <a:spcPct val="0"/>
              </a:spcBef>
            </a:pPr>
            <a:r>
              <a:rPr lang="en-US" sz="5601" dirty="0">
                <a:solidFill>
                  <a:srgbClr val="000000"/>
                </a:solidFill>
                <a:latin typeface="Archivo Narrow Bold"/>
              </a:rPr>
              <a:t>INTRODUCTION</a:t>
            </a:r>
          </a:p>
        </p:txBody>
      </p:sp>
      <p:sp>
        <p:nvSpPr>
          <p:cNvPr id="3" name="TextBox 3"/>
          <p:cNvSpPr txBox="1"/>
          <p:nvPr/>
        </p:nvSpPr>
        <p:spPr>
          <a:xfrm>
            <a:off x="1391243" y="2552700"/>
            <a:ext cx="15505514" cy="6155531"/>
          </a:xfrm>
          <a:prstGeom prst="rect">
            <a:avLst/>
          </a:prstGeom>
        </p:spPr>
        <p:txBody>
          <a:bodyPr wrap="square" lIns="0" tIns="0" rIns="0" bIns="0" rtlCol="0" anchor="t">
            <a:spAutoFit/>
          </a:bodyPr>
          <a:lstStyle/>
          <a:p>
            <a:pPr marL="571500" indent="-571500" algn="just">
              <a:buFont typeface="Arial" panose="020B0604020202020204" pitchFamily="34" charset="0"/>
              <a:buChar char="•"/>
            </a:pPr>
            <a:r>
              <a:rPr lang="en-US" sz="4000" b="0" i="0" dirty="0">
                <a:effectLst/>
                <a:latin typeface="Times New Roman" panose="02020603050405020304" pitchFamily="18" charset="0"/>
                <a:cs typeface="Times New Roman" panose="02020603050405020304" pitchFamily="18" charset="0"/>
              </a:rPr>
              <a:t>This project is an attempt to manage our daily expenses in a more efficient and manageable way. Sometime we can’t remember where our money goes. And we can’t handle our cash flow.</a:t>
            </a:r>
          </a:p>
          <a:p>
            <a:pPr marL="571500" indent="-571500" algn="l">
              <a:buFont typeface="Arial" panose="020B0604020202020204" pitchFamily="34" charset="0"/>
              <a:buChar char="•"/>
            </a:pPr>
            <a:r>
              <a:rPr lang="en-US" sz="4000" b="0" i="0" dirty="0">
                <a:effectLst/>
                <a:latin typeface="Times New Roman" panose="02020603050405020304" pitchFamily="18" charset="0"/>
                <a:cs typeface="Times New Roman" panose="02020603050405020304" pitchFamily="18" charset="0"/>
              </a:rPr>
              <a:t>For this problem, we need a solution that everyone can manage their expenses. So we decided to find an easier way to get rid of this problem. So, our application attempts to free the user with as much as possible the burden of manual calculation and to keep the track of the expenditure.</a:t>
            </a:r>
          </a:p>
          <a:p>
            <a:pPr marL="571500" indent="-571500">
              <a:buFont typeface="Arial" panose="020B0604020202020204" pitchFamily="34" charset="0"/>
              <a:buChar char="•"/>
            </a:pPr>
            <a:r>
              <a:rPr lang="en-US" sz="4000" b="0" i="0" dirty="0">
                <a:effectLst/>
                <a:latin typeface="Times New Roman" panose="02020603050405020304" pitchFamily="18" charset="0"/>
                <a:cs typeface="Times New Roman" panose="02020603050405020304" pitchFamily="18" charset="0"/>
              </a:rPr>
              <a:t>Our proposed Expenses Daily expenses app aims to empower users with a user-friendly platform to effortlessly record and monitor their daily expenditures.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715000" y="1104900"/>
            <a:ext cx="6287453" cy="962624"/>
          </a:xfrm>
          <a:prstGeom prst="rect">
            <a:avLst/>
          </a:prstGeom>
        </p:spPr>
        <p:txBody>
          <a:bodyPr lIns="0" tIns="0" rIns="0" bIns="0" rtlCol="0" anchor="t">
            <a:spAutoFit/>
          </a:bodyPr>
          <a:lstStyle/>
          <a:p>
            <a:pPr algn="ctr">
              <a:lnSpc>
                <a:spcPts val="7842"/>
              </a:lnSpc>
              <a:spcBef>
                <a:spcPct val="0"/>
              </a:spcBef>
            </a:pPr>
            <a:r>
              <a:rPr lang="en-US" sz="5601" dirty="0">
                <a:solidFill>
                  <a:srgbClr val="000000"/>
                </a:solidFill>
                <a:latin typeface="Archivo Narrow Bold"/>
              </a:rPr>
              <a:t>OBJECTIVES</a:t>
            </a:r>
          </a:p>
        </p:txBody>
      </p:sp>
      <p:sp>
        <p:nvSpPr>
          <p:cNvPr id="3" name="TextBox 3"/>
          <p:cNvSpPr txBox="1"/>
          <p:nvPr/>
        </p:nvSpPr>
        <p:spPr>
          <a:xfrm>
            <a:off x="2305050" y="2705100"/>
            <a:ext cx="13677900" cy="5416868"/>
          </a:xfrm>
          <a:prstGeom prst="rect">
            <a:avLst/>
          </a:prstGeom>
        </p:spPr>
        <p:txBody>
          <a:bodyPr wrap="square" lIns="0" tIns="0" rIns="0" bIns="0" rtlCol="0" anchor="t">
            <a:spAutoFit/>
          </a:bodyPr>
          <a:lstStyle/>
          <a:p>
            <a:pPr marL="571500" indent="-571500" algn="just">
              <a:buFont typeface="Arial" panose="020B0604020202020204" pitchFamily="34" charset="0"/>
              <a:buChar char="•"/>
            </a:pPr>
            <a:r>
              <a:rPr lang="en-US" sz="4400" b="0" i="0" dirty="0">
                <a:effectLst/>
                <a:latin typeface="Times New Roman" panose="02020603050405020304" pitchFamily="18" charset="0"/>
                <a:cs typeface="Times New Roman" panose="02020603050405020304" pitchFamily="18" charset="0"/>
              </a:rPr>
              <a:t>The primary objective of our Daily Expenses App is to simplify the process of expense management for users.</a:t>
            </a:r>
          </a:p>
          <a:p>
            <a:pPr marL="571500" indent="-571500" algn="just">
              <a:buFont typeface="Arial" panose="020B0604020202020204" pitchFamily="34" charset="0"/>
              <a:buChar char="•"/>
            </a:pPr>
            <a:r>
              <a:rPr lang="en-US" sz="4400" b="0" i="0" dirty="0">
                <a:effectLst/>
                <a:latin typeface="Times New Roman" panose="02020603050405020304" pitchFamily="18" charset="0"/>
                <a:cs typeface="Times New Roman" panose="02020603050405020304" pitchFamily="18" charset="0"/>
              </a:rPr>
              <a:t> By encouraging regular input of daily expenses, the app aims to promote financial awareness and discipline. </a:t>
            </a:r>
          </a:p>
          <a:p>
            <a:pPr marL="571500" indent="-571500" algn="just">
              <a:buFont typeface="Arial" panose="020B0604020202020204" pitchFamily="34" charset="0"/>
              <a:buChar char="•"/>
            </a:pPr>
            <a:r>
              <a:rPr lang="en-US" sz="4400" b="0" i="0" dirty="0">
                <a:effectLst/>
                <a:latin typeface="Times New Roman" panose="02020603050405020304" pitchFamily="18" charset="0"/>
                <a:cs typeface="Times New Roman" panose="02020603050405020304" pitchFamily="18" charset="0"/>
              </a:rPr>
              <a:t>The end goal is to empower users to make informed financial decisions by providing them with clear and concise reports at the end of each day, facilitating a comprehensive understanding of their spending patterns.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62000" y="723900"/>
            <a:ext cx="6324600" cy="949875"/>
          </a:xfrm>
          <a:prstGeom prst="rect">
            <a:avLst/>
          </a:prstGeom>
        </p:spPr>
        <p:txBody>
          <a:bodyPr wrap="square" lIns="0" tIns="0" rIns="0" bIns="0" rtlCol="0" anchor="t">
            <a:spAutoFit/>
          </a:bodyPr>
          <a:lstStyle/>
          <a:p>
            <a:pPr>
              <a:lnSpc>
                <a:spcPts val="7842"/>
              </a:lnSpc>
            </a:pPr>
            <a:r>
              <a:rPr lang="en-US" sz="5601" dirty="0">
                <a:solidFill>
                  <a:srgbClr val="000000"/>
                </a:solidFill>
                <a:latin typeface="Archivo Narrow Bold"/>
              </a:rPr>
              <a:t>TECHNOLOGY USED </a:t>
            </a:r>
          </a:p>
        </p:txBody>
      </p:sp>
      <p:sp>
        <p:nvSpPr>
          <p:cNvPr id="3" name="TextBox 3">
            <a:extLst>
              <a:ext uri="{FF2B5EF4-FFF2-40B4-BE49-F238E27FC236}">
                <a16:creationId xmlns:a16="http://schemas.microsoft.com/office/drawing/2014/main" id="{52518BB1-82DC-0705-CEDD-3ADAFC2B0E3B}"/>
              </a:ext>
            </a:extLst>
          </p:cNvPr>
          <p:cNvSpPr txBox="1"/>
          <p:nvPr/>
        </p:nvSpPr>
        <p:spPr>
          <a:xfrm>
            <a:off x="1295400" y="2114907"/>
            <a:ext cx="16268700" cy="6093976"/>
          </a:xfrm>
          <a:prstGeom prst="rect">
            <a:avLst/>
          </a:prstGeom>
        </p:spPr>
        <p:txBody>
          <a:bodyPr wrap="square" lIns="0" tIns="0" rIns="0" bIns="0" rtlCol="0" anchor="t">
            <a:spAutoFit/>
          </a:bodyPr>
          <a:lstStyle/>
          <a:p>
            <a:pPr marL="571500" indent="-571500" algn="just">
              <a:buFont typeface="Wingdings" panose="05000000000000000000" pitchFamily="2" charset="2"/>
              <a:buChar char="Ø"/>
            </a:pPr>
            <a:endParaRPr lang="en-US" sz="4400" b="0" i="0" dirty="0">
              <a:effectLst/>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We are using Flutter &amp; Firebase go for our project.</a:t>
            </a:r>
          </a:p>
          <a:p>
            <a:pPr marL="571500" indent="-571500" algn="just">
              <a:buFont typeface="Wingdings" panose="05000000000000000000" pitchFamily="2" charset="2"/>
              <a:buChar char="Ø"/>
            </a:pPr>
            <a:r>
              <a:rPr lang="en-US" sz="4400" b="0" i="0" dirty="0">
                <a:effectLst/>
                <a:latin typeface="Times New Roman" panose="02020603050405020304" pitchFamily="18" charset="0"/>
                <a:cs typeface="Times New Roman" panose="02020603050405020304" pitchFamily="18" charset="0"/>
              </a:rPr>
              <a:t>Our app leverages cutting-edge technologies to ensure a seamless user experience. </a:t>
            </a:r>
          </a:p>
          <a:p>
            <a:pPr marL="571500" indent="-571500" algn="just">
              <a:buFont typeface="Wingdings" panose="05000000000000000000" pitchFamily="2" charset="2"/>
              <a:buChar char="Ø"/>
            </a:pPr>
            <a:r>
              <a:rPr lang="en-US" sz="4400" b="0" i="0" dirty="0">
                <a:effectLst/>
                <a:latin typeface="Times New Roman" panose="02020603050405020304" pitchFamily="18" charset="0"/>
                <a:cs typeface="Times New Roman" panose="02020603050405020304" pitchFamily="18" charset="0"/>
              </a:rPr>
              <a:t>Utilizing a mobile-friendly interface, the app will be available on both Android and iOS platforms. </a:t>
            </a:r>
          </a:p>
          <a:p>
            <a:pPr marL="571500" indent="-571500" algn="just">
              <a:buFont typeface="Wingdings" panose="05000000000000000000" pitchFamily="2" charset="2"/>
              <a:buChar char="Ø"/>
            </a:pPr>
            <a:r>
              <a:rPr lang="en-US" sz="4400" b="0" i="0" dirty="0">
                <a:effectLst/>
                <a:latin typeface="Times New Roman" panose="02020603050405020304" pitchFamily="18" charset="0"/>
                <a:cs typeface="Times New Roman" panose="02020603050405020304" pitchFamily="18" charset="0"/>
              </a:rPr>
              <a:t>The backend will be built on a robust and scalable, ensuring secure storage of user data. </a:t>
            </a:r>
          </a:p>
          <a:p>
            <a:pPr algn="just"/>
            <a:endParaRPr lang="en-IN" sz="4400"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345255" y="876300"/>
            <a:ext cx="5597490" cy="1161408"/>
          </a:xfrm>
          <a:prstGeom prst="rect">
            <a:avLst/>
          </a:prstGeom>
        </p:spPr>
        <p:txBody>
          <a:bodyPr wrap="square" lIns="0" tIns="0" rIns="0" bIns="0" rtlCol="0" anchor="t">
            <a:spAutoFit/>
          </a:bodyPr>
          <a:lstStyle/>
          <a:p>
            <a:pPr>
              <a:lnSpc>
                <a:spcPts val="10039"/>
              </a:lnSpc>
            </a:pPr>
            <a:r>
              <a:rPr lang="en-US" sz="5600" dirty="0">
                <a:solidFill>
                  <a:srgbClr val="000000"/>
                </a:solidFill>
                <a:latin typeface="Archivo Narrow Bold"/>
              </a:rPr>
              <a:t>METHODOLOGY</a:t>
            </a:r>
          </a:p>
        </p:txBody>
      </p:sp>
      <p:sp>
        <p:nvSpPr>
          <p:cNvPr id="3" name="TextBox 3">
            <a:extLst>
              <a:ext uri="{FF2B5EF4-FFF2-40B4-BE49-F238E27FC236}">
                <a16:creationId xmlns:a16="http://schemas.microsoft.com/office/drawing/2014/main" id="{8A303D19-D9A9-9073-280A-8EEA41186300}"/>
              </a:ext>
            </a:extLst>
          </p:cNvPr>
          <p:cNvSpPr txBox="1"/>
          <p:nvPr/>
        </p:nvSpPr>
        <p:spPr>
          <a:xfrm>
            <a:off x="2133600" y="3009900"/>
            <a:ext cx="14020800" cy="5416868"/>
          </a:xfrm>
          <a:prstGeom prst="rect">
            <a:avLst/>
          </a:prstGeom>
        </p:spPr>
        <p:txBody>
          <a:bodyPr wrap="square" lIns="0" tIns="0" rIns="0" bIns="0" rtlCol="0" anchor="t">
            <a:spAutoFit/>
          </a:bodyPr>
          <a:lstStyle/>
          <a:p>
            <a:pPr algn="just"/>
            <a:r>
              <a:rPr lang="en-US" sz="4400" dirty="0">
                <a:latin typeface="Times New Roman" panose="02020603050405020304" pitchFamily="18" charset="0"/>
                <a:cs typeface="Times New Roman" panose="02020603050405020304" pitchFamily="18" charset="0"/>
              </a:rPr>
              <a:t>           The development process will follow an agile methodology, allowing for continuous feedback and rapid iterations. The app will undergo thorough testing to ensure a bug-free experience, and user feedback will be actively solicited to enhance the app's usability. The user interface will be designed with a focus on simplicity. Regular updates and feature additions will be rolled out based on user feedback and emerging trends in personal finance management.</a:t>
            </a:r>
            <a:endParaRPr lang="en-IN"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852A95-4652-42B3-9301-F7D0ED28A717}"/>
              </a:ext>
            </a:extLst>
          </p:cNvPr>
          <p:cNvSpPr txBox="1"/>
          <p:nvPr/>
        </p:nvSpPr>
        <p:spPr>
          <a:xfrm>
            <a:off x="1981200" y="647700"/>
            <a:ext cx="14401800" cy="1015663"/>
          </a:xfrm>
          <a:prstGeom prst="rect">
            <a:avLst/>
          </a:prstGeom>
          <a:noFill/>
        </p:spPr>
        <p:txBody>
          <a:bodyPr wrap="square" rtlCol="0">
            <a:spAutoFit/>
          </a:bodyPr>
          <a:lstStyle/>
          <a:p>
            <a:r>
              <a:rPr lang="en-US" sz="6000" dirty="0"/>
              <a:t>WELCOME SCREEN FOR DAILY SPENDZ APP</a:t>
            </a:r>
          </a:p>
        </p:txBody>
      </p:sp>
      <p:pic>
        <p:nvPicPr>
          <p:cNvPr id="4" name="Picture 3">
            <a:extLst>
              <a:ext uri="{FF2B5EF4-FFF2-40B4-BE49-F238E27FC236}">
                <a16:creationId xmlns:a16="http://schemas.microsoft.com/office/drawing/2014/main" id="{2366826D-9FF4-4F36-BE7C-A75442FB0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1663363"/>
            <a:ext cx="5444010" cy="8487960"/>
          </a:xfrm>
          <a:prstGeom prst="rect">
            <a:avLst/>
          </a:prstGeom>
        </p:spPr>
      </p:pic>
    </p:spTree>
    <p:extLst>
      <p:ext uri="{BB962C8B-B14F-4D97-AF65-F5344CB8AC3E}">
        <p14:creationId xmlns:p14="http://schemas.microsoft.com/office/powerpoint/2010/main" val="658388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F21A14-29AB-4862-83F4-417ABA350886}"/>
              </a:ext>
            </a:extLst>
          </p:cNvPr>
          <p:cNvSpPr txBox="1"/>
          <p:nvPr/>
        </p:nvSpPr>
        <p:spPr>
          <a:xfrm>
            <a:off x="1257300" y="221412"/>
            <a:ext cx="15773400" cy="1015663"/>
          </a:xfrm>
          <a:prstGeom prst="rect">
            <a:avLst/>
          </a:prstGeom>
          <a:noFill/>
        </p:spPr>
        <p:txBody>
          <a:bodyPr wrap="square" rtlCol="0">
            <a:spAutoFit/>
          </a:bodyPr>
          <a:lstStyle/>
          <a:p>
            <a:r>
              <a:rPr lang="en-US" sz="6000" dirty="0"/>
              <a:t>LOGIN PAGE &amp; OTP SCREEN</a:t>
            </a:r>
          </a:p>
        </p:txBody>
      </p:sp>
      <p:pic>
        <p:nvPicPr>
          <p:cNvPr id="4" name="Picture 3">
            <a:extLst>
              <a:ext uri="{FF2B5EF4-FFF2-40B4-BE49-F238E27FC236}">
                <a16:creationId xmlns:a16="http://schemas.microsoft.com/office/drawing/2014/main" id="{DEBE0AD0-BAA0-4900-9A41-ACCE2E1D12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1337087"/>
            <a:ext cx="5344005" cy="8421275"/>
          </a:xfrm>
          <a:prstGeom prst="rect">
            <a:avLst/>
          </a:prstGeom>
        </p:spPr>
      </p:pic>
      <p:pic>
        <p:nvPicPr>
          <p:cNvPr id="7" name="Picture 6">
            <a:extLst>
              <a:ext uri="{FF2B5EF4-FFF2-40B4-BE49-F238E27FC236}">
                <a16:creationId xmlns:a16="http://schemas.microsoft.com/office/drawing/2014/main" id="{E638CDB9-F57F-4375-BBB1-DEF843D76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2600" y="1275175"/>
            <a:ext cx="4876800" cy="8191500"/>
          </a:xfrm>
          <a:prstGeom prst="rect">
            <a:avLst/>
          </a:prstGeom>
        </p:spPr>
      </p:pic>
    </p:spTree>
    <p:extLst>
      <p:ext uri="{BB962C8B-B14F-4D97-AF65-F5344CB8AC3E}">
        <p14:creationId xmlns:p14="http://schemas.microsoft.com/office/powerpoint/2010/main" val="1762352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909501-8641-13BE-6119-CF32F89F72FE}"/>
              </a:ext>
            </a:extLst>
          </p:cNvPr>
          <p:cNvSpPr txBox="1"/>
          <p:nvPr/>
        </p:nvSpPr>
        <p:spPr>
          <a:xfrm>
            <a:off x="1447800" y="647700"/>
            <a:ext cx="9144000" cy="1015663"/>
          </a:xfrm>
          <a:prstGeom prst="rect">
            <a:avLst/>
          </a:prstGeom>
          <a:noFill/>
        </p:spPr>
        <p:txBody>
          <a:bodyPr wrap="square">
            <a:spAutoFit/>
          </a:bodyPr>
          <a:lstStyle/>
          <a:p>
            <a:r>
              <a:rPr lang="en-US" sz="6000" dirty="0"/>
              <a:t>DASHBOARD:</a:t>
            </a:r>
          </a:p>
        </p:txBody>
      </p:sp>
      <p:pic>
        <p:nvPicPr>
          <p:cNvPr id="3" name="Picture 2">
            <a:extLst>
              <a:ext uri="{FF2B5EF4-FFF2-40B4-BE49-F238E27FC236}">
                <a16:creationId xmlns:a16="http://schemas.microsoft.com/office/drawing/2014/main" id="{2480CC1F-87F0-4E03-ADFE-40E5B3F5F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663363"/>
            <a:ext cx="5791678" cy="8621328"/>
          </a:xfrm>
          <a:prstGeom prst="rect">
            <a:avLst/>
          </a:prstGeom>
        </p:spPr>
      </p:pic>
    </p:spTree>
    <p:extLst>
      <p:ext uri="{BB962C8B-B14F-4D97-AF65-F5344CB8AC3E}">
        <p14:creationId xmlns:p14="http://schemas.microsoft.com/office/powerpoint/2010/main" val="3530795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B52D65-5BBD-5DF7-DA7E-296AA813E131}"/>
              </a:ext>
            </a:extLst>
          </p:cNvPr>
          <p:cNvSpPr txBox="1"/>
          <p:nvPr/>
        </p:nvSpPr>
        <p:spPr>
          <a:xfrm>
            <a:off x="1219200" y="723900"/>
            <a:ext cx="9144000" cy="1015663"/>
          </a:xfrm>
          <a:prstGeom prst="rect">
            <a:avLst/>
          </a:prstGeom>
          <a:noFill/>
        </p:spPr>
        <p:txBody>
          <a:bodyPr wrap="square">
            <a:spAutoFit/>
          </a:bodyPr>
          <a:lstStyle/>
          <a:p>
            <a:r>
              <a:rPr lang="en-US" sz="6000" dirty="0"/>
              <a:t>EXPENSES PAGE:</a:t>
            </a:r>
          </a:p>
        </p:txBody>
      </p:sp>
      <p:pic>
        <p:nvPicPr>
          <p:cNvPr id="4" name="Picture 3">
            <a:extLst>
              <a:ext uri="{FF2B5EF4-FFF2-40B4-BE49-F238E27FC236}">
                <a16:creationId xmlns:a16="http://schemas.microsoft.com/office/drawing/2014/main" id="{C67D3142-2B7F-4B84-A15C-401C3C6196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1758613"/>
            <a:ext cx="4724400" cy="7897412"/>
          </a:xfrm>
          <a:prstGeom prst="rect">
            <a:avLst/>
          </a:prstGeom>
        </p:spPr>
      </p:pic>
      <p:pic>
        <p:nvPicPr>
          <p:cNvPr id="7" name="Picture 6">
            <a:extLst>
              <a:ext uri="{FF2B5EF4-FFF2-40B4-BE49-F238E27FC236}">
                <a16:creationId xmlns:a16="http://schemas.microsoft.com/office/drawing/2014/main" id="{00B7FF0C-28F3-4061-B0F1-44AEE4117C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4400" y="1489643"/>
            <a:ext cx="5144469" cy="8254607"/>
          </a:xfrm>
          <a:prstGeom prst="rect">
            <a:avLst/>
          </a:prstGeom>
        </p:spPr>
      </p:pic>
    </p:spTree>
    <p:extLst>
      <p:ext uri="{BB962C8B-B14F-4D97-AF65-F5344CB8AC3E}">
        <p14:creationId xmlns:p14="http://schemas.microsoft.com/office/powerpoint/2010/main" val="4207442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516</Words>
  <Application>Microsoft Office PowerPoint</Application>
  <PresentationFormat>Custom</PresentationFormat>
  <Paragraphs>46</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Times New Roman</vt:lpstr>
      <vt:lpstr>Archivo Narrow</vt:lpstr>
      <vt:lpstr>Times New Roman Bold</vt:lpstr>
      <vt:lpstr>Archivo Narrow Bold</vt:lpstr>
      <vt:lpstr>Calibri</vt:lpstr>
      <vt:lpstr>Wingdings</vt:lpstr>
      <vt:lpstr>Times New Roman Ultra-Bold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wearable device for the safety of elderly people using iot</dc:title>
  <dc:creator>R Arjunan</dc:creator>
  <cp:lastModifiedBy>R Arjunan</cp:lastModifiedBy>
  <cp:revision>31</cp:revision>
  <dcterms:created xsi:type="dcterms:W3CDTF">2006-08-16T00:00:00Z</dcterms:created>
  <dcterms:modified xsi:type="dcterms:W3CDTF">2024-05-06T05:05:19Z</dcterms:modified>
  <dc:identifier>DAFrHXn5Q7E</dc:identifier>
</cp:coreProperties>
</file>