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  <p:embeddedFont>
      <p:font typeface="Poppins Light"/>
      <p:regular r:id="rId43"/>
      <p:bold r:id="rId44"/>
      <p:italic r:id="rId45"/>
      <p:boldItalic r:id="rId46"/>
    </p:embeddedFont>
    <p:embeddedFont>
      <p:font typeface="Poppins Medium"/>
      <p:regular r:id="rId47"/>
      <p:bold r:id="rId48"/>
      <p:italic r:id="rId49"/>
      <p:boldItalic r:id="rId50"/>
    </p:embeddedFont>
    <p:embeddedFont>
      <p:font typeface="Poppins SemiBold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44" Type="http://schemas.openxmlformats.org/officeDocument/2006/relationships/font" Target="fonts/PoppinsLight-bold.fntdata"/><Relationship Id="rId43" Type="http://schemas.openxmlformats.org/officeDocument/2006/relationships/font" Target="fonts/PoppinsLight-regular.fntdata"/><Relationship Id="rId46" Type="http://schemas.openxmlformats.org/officeDocument/2006/relationships/font" Target="fonts/PoppinsLight-boldItalic.fntdata"/><Relationship Id="rId45" Type="http://schemas.openxmlformats.org/officeDocument/2006/relationships/font" Target="fonts/Poppins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oppinsMedium-bold.fntdata"/><Relationship Id="rId47" Type="http://schemas.openxmlformats.org/officeDocument/2006/relationships/font" Target="fonts/PoppinsMedium-regular.fntdata"/><Relationship Id="rId49" Type="http://schemas.openxmlformats.org/officeDocument/2006/relationships/font" Target="fonts/Poppi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33" Type="http://schemas.openxmlformats.org/officeDocument/2006/relationships/font" Target="fonts/Poppins-regular.fntdata"/><Relationship Id="rId32" Type="http://schemas.openxmlformats.org/officeDocument/2006/relationships/font" Target="fonts/Nunito-boldItalic.fntdata"/><Relationship Id="rId35" Type="http://schemas.openxmlformats.org/officeDocument/2006/relationships/font" Target="fonts/Poppins-italic.fntdata"/><Relationship Id="rId34" Type="http://schemas.openxmlformats.org/officeDocument/2006/relationships/font" Target="fonts/Poppins-bold.fntdata"/><Relationship Id="rId37" Type="http://schemas.openxmlformats.org/officeDocument/2006/relationships/font" Target="fonts/MontserratMedium-regular.fntdata"/><Relationship Id="rId36" Type="http://schemas.openxmlformats.org/officeDocument/2006/relationships/font" Target="fonts/Poppins-boldItalic.fntdata"/><Relationship Id="rId39" Type="http://schemas.openxmlformats.org/officeDocument/2006/relationships/font" Target="fonts/MontserratMedium-italic.fntdata"/><Relationship Id="rId38" Type="http://schemas.openxmlformats.org/officeDocument/2006/relationships/font" Target="fonts/MontserratMedium-bold.fntdata"/><Relationship Id="rId20" Type="http://schemas.openxmlformats.org/officeDocument/2006/relationships/slide" Target="slides/slide14.xml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29" Type="http://schemas.openxmlformats.org/officeDocument/2006/relationships/font" Target="fonts/Nunito-regular.fntdata"/><Relationship Id="rId51" Type="http://schemas.openxmlformats.org/officeDocument/2006/relationships/font" Target="fonts/PoppinsSemiBold-regular.fntdata"/><Relationship Id="rId50" Type="http://schemas.openxmlformats.org/officeDocument/2006/relationships/font" Target="fonts/PoppinsMedium-boldItalic.fntdata"/><Relationship Id="rId53" Type="http://schemas.openxmlformats.org/officeDocument/2006/relationships/font" Target="fonts/PoppinsSemiBold-italic.fntdata"/><Relationship Id="rId52" Type="http://schemas.openxmlformats.org/officeDocument/2006/relationships/font" Target="fonts/Poppins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Poppins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a7b38a3c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a7b38a3c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a7b38a3c9_4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aa7b38a3c9_4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a7b38a3c9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a7b38a3c9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a7b38a3c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aa7b38a3c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a7b38a3c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a7b38a3c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a7b38a3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a7b38a3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a7b38a3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a7b38a3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1c199cc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b1c199cc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a7b38a3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a7b38a3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a7b38a3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a7b38a3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a7b38a3c9_4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a7b38a3c9_4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a7b38a3c9_4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aa7b38a3c9_4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200"/>
              <a:buFont typeface="Poppins Medium"/>
              <a:buNone/>
            </a:pPr>
            <a:r>
              <a:rPr lang="en" sz="1200">
                <a:solidFill>
                  <a:srgbClr val="1E4E7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Since exact match type has a higher average click through rate compared to all other match types Air France should focus majority of its efforts on exact keywords rather than broad.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aa7b38a3c9_4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a7b38a3c9_4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aa7b38a3c9_4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a7b38a3c9_4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aa7b38a3c9_4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28" name="Google Shape;128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9" name="Google Shape;12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" name="Google Shape;133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34" name="Google Shape;13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40" name="Google Shape;14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80" name="Google Shape;180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84" name="Google Shape;184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9" name="Google Shape;189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94" name="Google Shape;194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00" name="Google Shape;200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14" name="Google Shape;214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5" name="Google Shape;225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5" name="Google Shape;245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9" name="Google Shape;249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" name="Google Shape;253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7" name="Google Shape;26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8" name="Google Shape;26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9" name="Google Shape;26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2" name="Google Shape;272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3" name="Google Shape;273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7" name="Google Shape;277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8" name="Google Shape;278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9" name="Google Shape;279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5" name="Google Shape;28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9" name="Google Shape;289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0" name="Google Shape;290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2" name="Google Shape;29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6" name="Google Shape;296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7" name="Google Shape;297;p19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8" name="Google Shape;298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9" name="Google Shape;299;p1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0" name="Google Shape;300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2" name="Google Shape;302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9" name="Google Shape;309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10" name="Google Shape;310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11" name="Google Shape;311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2" name="Google Shape;31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6" name="Google Shape;316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18" name="Google Shape;31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9" name="Google Shape;31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0" name="Google Shape;32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3" name="Google Shape;323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4" name="Google Shape;32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5" name="Google Shape;32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6" name="Google Shape;326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9" name="Google Shape;329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0" name="Google Shape;33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1" name="Google Shape;331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2" name="Google Shape;332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8" name="Google Shape;98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05" name="Google Shape;105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06" name="Google Shape;10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" name="Google Shape;109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0" name="Google Shape;110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" name="Google Shape;113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14" name="Google Shape;11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" name="Google Shape;116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1" name="Google Shape;121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5" name="Google Shape;12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 SemiBold"/>
              <a:buNone/>
              <a:defRPr sz="2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 Medium"/>
              <a:buChar char="●"/>
              <a:defRPr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60" name="Google Shape;260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8.jpg"/><Relationship Id="rId5" Type="http://schemas.openxmlformats.org/officeDocument/2006/relationships/image" Target="../media/image4.gif"/><Relationship Id="rId6" Type="http://schemas.openxmlformats.org/officeDocument/2006/relationships/hyperlink" Target="http://18.220.2.166/connect/#/apps/357/acces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4.gif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4.gif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4.gif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4.gif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4.gif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4.gif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4260" l="0" r="0" t="0"/>
          <a:stretch/>
        </p:blipFill>
        <p:spPr>
          <a:xfrm>
            <a:off x="3633550" y="0"/>
            <a:ext cx="5510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5"/>
          <p:cNvSpPr txBox="1"/>
          <p:nvPr>
            <p:ph type="ctrTitle"/>
          </p:nvPr>
        </p:nvSpPr>
        <p:spPr>
          <a:xfrm>
            <a:off x="322050" y="5009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Team 8 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Air France 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Presentation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9" name="Google Shape;339;p25"/>
          <p:cNvSpPr txBox="1"/>
          <p:nvPr>
            <p:ph idx="1" type="subTitle"/>
          </p:nvPr>
        </p:nvSpPr>
        <p:spPr>
          <a:xfrm>
            <a:off x="322050" y="2742300"/>
            <a:ext cx="33120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Ela Yenikoylu | Noe Urbina Salazar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Shaiffali Sagar | Sharon French |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Jinsoo Whang Lee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40" name="Google Shape;340;p25"/>
          <p:cNvCxnSpPr/>
          <p:nvPr/>
        </p:nvCxnSpPr>
        <p:spPr>
          <a:xfrm>
            <a:off x="406600" y="2610875"/>
            <a:ext cx="1588500" cy="156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type="title"/>
          </p:nvPr>
        </p:nvSpPr>
        <p:spPr>
          <a:xfrm>
            <a:off x="391275" y="590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</a:pPr>
            <a:r>
              <a:rPr b="1" lang="en" sz="2400">
                <a:solidFill>
                  <a:srgbClr val="1E4E79"/>
                </a:solidFill>
                <a:latin typeface="Poppins"/>
                <a:ea typeface="Poppins"/>
                <a:cs typeface="Poppins"/>
                <a:sym typeface="Poppins"/>
              </a:rPr>
              <a:t>Campaign ROA</a:t>
            </a:r>
            <a:endParaRPr>
              <a:solidFill>
                <a:srgbClr val="1E4E79"/>
              </a:solidFill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391275" y="1158575"/>
            <a:ext cx="3417900" cy="29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</a:pPr>
            <a:r>
              <a:rPr i="0" lang="en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Air France branded performs is the best performing campaign with the highest ROA. </a:t>
            </a:r>
            <a:endParaRPr i="0" sz="1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</a:pPr>
            <a:r>
              <a:rPr i="0" lang="en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All ROA less than 1 must be dropped to utilize funds  in better performing campaigns. </a:t>
            </a:r>
            <a:endParaRPr sz="11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20" name="Google Shape;4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950" y="825775"/>
            <a:ext cx="4874125" cy="3874576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4"/>
          <p:cNvSpPr/>
          <p:nvPr/>
        </p:nvSpPr>
        <p:spPr>
          <a:xfrm>
            <a:off x="7212300" y="2571750"/>
            <a:ext cx="1424400" cy="17922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00" y="494600"/>
            <a:ext cx="663892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5650" y="4531651"/>
            <a:ext cx="1081642" cy="60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26" y="4609402"/>
            <a:ext cx="1448350" cy="4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5"/>
          <p:cNvSpPr txBox="1"/>
          <p:nvPr>
            <p:ph type="title"/>
          </p:nvPr>
        </p:nvSpPr>
        <p:spPr>
          <a:xfrm>
            <a:off x="6362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Keyword Performance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30" name="Google Shape;430;p35"/>
          <p:cNvSpPr txBox="1"/>
          <p:nvPr/>
        </p:nvSpPr>
        <p:spPr>
          <a:xfrm>
            <a:off x="1604400" y="4664863"/>
            <a:ext cx="5273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http://18.220.2.166/connect/#/apps/357/access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>
            <a:off x="5942550" y="1491500"/>
            <a:ext cx="1202100" cy="34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Status: Live vs Paused</a:t>
            </a:r>
            <a:endParaRPr/>
          </a:p>
        </p:txBody>
      </p:sp>
      <p:sp>
        <p:nvSpPr>
          <p:cNvPr id="437" name="Google Shape;437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where the image or writing should be in</a:t>
            </a:r>
            <a:endParaRPr/>
          </a:p>
        </p:txBody>
      </p:sp>
      <p:pic>
        <p:nvPicPr>
          <p:cNvPr id="438" name="Google Shape;4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650" y="4531651"/>
            <a:ext cx="1081642" cy="60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26" y="4609402"/>
            <a:ext cx="1448350" cy="4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5">
            <a:alphaModFix/>
          </a:blip>
          <a:srcRect b="0" l="1910" r="3023" t="4897"/>
          <a:stretch/>
        </p:blipFill>
        <p:spPr>
          <a:xfrm>
            <a:off x="174725" y="1310450"/>
            <a:ext cx="8692626" cy="26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310441"/>
            <a:ext cx="9144000" cy="279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650" y="4531651"/>
            <a:ext cx="1081642" cy="60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26" y="4609402"/>
            <a:ext cx="1448350" cy="4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7"/>
          <p:cNvPicPr preferRelativeResize="0"/>
          <p:nvPr/>
        </p:nvPicPr>
        <p:blipFill rotWithShape="1">
          <a:blip r:embed="rId5">
            <a:alphaModFix/>
          </a:blip>
          <a:srcRect b="4571" l="50345" r="2065" t="4370"/>
          <a:stretch/>
        </p:blipFill>
        <p:spPr>
          <a:xfrm>
            <a:off x="4661025" y="818000"/>
            <a:ext cx="3861775" cy="319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49" name="Google Shape;449;p37"/>
          <p:cNvSpPr/>
          <p:nvPr/>
        </p:nvSpPr>
        <p:spPr>
          <a:xfrm>
            <a:off x="636200" y="818000"/>
            <a:ext cx="3658800" cy="3192900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7"/>
          <p:cNvSpPr txBox="1"/>
          <p:nvPr>
            <p:ph type="title"/>
          </p:nvPr>
        </p:nvSpPr>
        <p:spPr>
          <a:xfrm>
            <a:off x="6362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Status: Live vs Paused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4661025" y="818000"/>
            <a:ext cx="3861900" cy="31929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37"/>
          <p:cNvPicPr preferRelativeResize="0"/>
          <p:nvPr/>
        </p:nvPicPr>
        <p:blipFill rotWithShape="1">
          <a:blip r:embed="rId5">
            <a:alphaModFix/>
          </a:blip>
          <a:srcRect b="4571" l="2042" r="50685" t="4370"/>
          <a:stretch/>
        </p:blipFill>
        <p:spPr>
          <a:xfrm>
            <a:off x="636075" y="817900"/>
            <a:ext cx="3658800" cy="3193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3" name="Google Shape;453;p37"/>
          <p:cNvSpPr txBox="1"/>
          <p:nvPr/>
        </p:nvSpPr>
        <p:spPr>
          <a:xfrm>
            <a:off x="9480700" y="3713150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/>
          <p:nvPr>
            <p:ph type="title"/>
          </p:nvPr>
        </p:nvSpPr>
        <p:spPr>
          <a:xfrm>
            <a:off x="1388550" y="214875"/>
            <a:ext cx="6366900" cy="13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Conclusion</a:t>
            </a:r>
            <a:endParaRPr sz="5000"/>
          </a:p>
        </p:txBody>
      </p:sp>
      <p:sp>
        <p:nvSpPr>
          <p:cNvPr id="459" name="Google Shape;459;p38"/>
          <p:cNvSpPr txBox="1"/>
          <p:nvPr>
            <p:ph idx="1" type="body"/>
          </p:nvPr>
        </p:nvSpPr>
        <p:spPr>
          <a:xfrm>
            <a:off x="502900" y="1342950"/>
            <a:ext cx="7903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oppins"/>
              <a:buChar char="●"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Since exact match type has a higher average Click Through Rate compared to all other match types, Air France should focus the majority of its efforts on exact keywords rather than broad.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oppins"/>
              <a:buChar char="●"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Air France branded is the best performing campaign with the highest ROA. All ROA less than 1 must be dropped to utilize funds in better performing campaigns.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oppins"/>
              <a:buChar char="●"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 we compared the statuses of campaign, average click through rate and average conversion rate of Air France, we recommend the company to outstretch its investments in Yahoo-US; it can bring in potentially better ROA along with Google-US to be on the top of the Airline industry.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type="title"/>
          </p:nvPr>
        </p:nvSpPr>
        <p:spPr>
          <a:xfrm>
            <a:off x="993425" y="308025"/>
            <a:ext cx="70305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Introduction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346" name="Google Shape;3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650" y="4531651"/>
            <a:ext cx="1081642" cy="60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26" y="4609402"/>
            <a:ext cx="1448350" cy="4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6"/>
          <p:cNvSpPr txBox="1"/>
          <p:nvPr/>
        </p:nvSpPr>
        <p:spPr>
          <a:xfrm>
            <a:off x="993425" y="1269750"/>
            <a:ext cx="5784000" cy="22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F5496"/>
                </a:solidFill>
                <a:latin typeface="Poppins"/>
                <a:ea typeface="Poppins"/>
                <a:cs typeface="Poppins"/>
                <a:sym typeface="Poppins"/>
              </a:rPr>
              <a:t>Goal: </a:t>
            </a:r>
            <a:r>
              <a:rPr lang="en" sz="2500">
                <a:solidFill>
                  <a:srgbClr val="2F5496"/>
                </a:solidFill>
                <a:latin typeface="Poppins Light"/>
                <a:ea typeface="Poppins Light"/>
                <a:cs typeface="Poppins Light"/>
                <a:sym typeface="Poppins Light"/>
              </a:rPr>
              <a:t>To give insights on web-marketing strategy and provide recommendations to AF marketing team that will </a:t>
            </a:r>
            <a:r>
              <a:rPr lang="en" sz="2500">
                <a:solidFill>
                  <a:srgbClr val="2F5496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improve</a:t>
            </a:r>
            <a:r>
              <a:rPr lang="en" sz="2500">
                <a:solidFill>
                  <a:srgbClr val="2F5496"/>
                </a:solidFill>
                <a:latin typeface="Poppins Light"/>
                <a:ea typeface="Poppins Light"/>
                <a:cs typeface="Poppins Light"/>
                <a:sym typeface="Poppins Light"/>
              </a:rPr>
              <a:t> marketing strategy to bring more revenue to the company.</a:t>
            </a:r>
            <a:endParaRPr sz="2500">
              <a:solidFill>
                <a:srgbClr val="2F549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2F5496"/>
              </a:solidFill>
            </a:endParaRPr>
          </a:p>
        </p:txBody>
      </p:sp>
      <p:pic>
        <p:nvPicPr>
          <p:cNvPr id="349" name="Google Shape;3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0150" y="1991700"/>
            <a:ext cx="1607475" cy="16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type="title"/>
          </p:nvPr>
        </p:nvSpPr>
        <p:spPr>
          <a:xfrm>
            <a:off x="489525" y="286450"/>
            <a:ext cx="7480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Yahoo US : One of the top Average ROA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355" name="Google Shape;3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650" y="4531651"/>
            <a:ext cx="1081642" cy="60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26" y="4609402"/>
            <a:ext cx="1448350" cy="4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624" y="1208275"/>
            <a:ext cx="6046476" cy="34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/>
          <p:nvPr/>
        </p:nvSpPr>
        <p:spPr>
          <a:xfrm>
            <a:off x="2929350" y="3695975"/>
            <a:ext cx="627300" cy="501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3336650" y="1870125"/>
            <a:ext cx="164100" cy="1737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title"/>
          </p:nvPr>
        </p:nvSpPr>
        <p:spPr>
          <a:xfrm>
            <a:off x="375875" y="220000"/>
            <a:ext cx="8328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Yahoo US: Best in 2 important categories </a:t>
            </a:r>
            <a:endParaRPr/>
          </a:p>
        </p:txBody>
      </p:sp>
      <p:pic>
        <p:nvPicPr>
          <p:cNvPr id="365" name="Google Shape;3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650" y="4531651"/>
            <a:ext cx="1081642" cy="60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26" y="4609402"/>
            <a:ext cx="1448350" cy="4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350" y="1597875"/>
            <a:ext cx="5047000" cy="26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8"/>
          <p:cNvSpPr/>
          <p:nvPr/>
        </p:nvSpPr>
        <p:spPr>
          <a:xfrm>
            <a:off x="7617375" y="1838225"/>
            <a:ext cx="887700" cy="369600"/>
          </a:xfrm>
          <a:prstGeom prst="ellipse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125" y="1532000"/>
            <a:ext cx="2724076" cy="7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8"/>
          <p:cNvSpPr/>
          <p:nvPr/>
        </p:nvSpPr>
        <p:spPr>
          <a:xfrm>
            <a:off x="6590075" y="1841700"/>
            <a:ext cx="887700" cy="369600"/>
          </a:xfrm>
          <a:prstGeom prst="ellipse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4052750" y="1841700"/>
            <a:ext cx="887700" cy="369600"/>
          </a:xfrm>
          <a:prstGeom prst="ellipse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3112" y="2600212"/>
            <a:ext cx="1800090" cy="6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347575" y="246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1E4E79"/>
                </a:solidFill>
              </a:rPr>
              <a:t>Yahoo US - Highest Amount earned from an exact keyword search</a:t>
            </a:r>
            <a:endParaRPr sz="2700">
              <a:solidFill>
                <a:srgbClr val="1E4E79"/>
              </a:solidFill>
            </a:endParaRPr>
          </a:p>
        </p:txBody>
      </p:sp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650" y="4531651"/>
            <a:ext cx="1081642" cy="60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26" y="4609402"/>
            <a:ext cx="1448350" cy="4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4000" y="1635800"/>
            <a:ext cx="6315475" cy="2857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81" name="Google Shape;381;p29"/>
          <p:cNvSpPr/>
          <p:nvPr/>
        </p:nvSpPr>
        <p:spPr>
          <a:xfrm>
            <a:off x="7098175" y="1833525"/>
            <a:ext cx="279900" cy="279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6940825" y="4198800"/>
            <a:ext cx="594600" cy="200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825" y="123100"/>
            <a:ext cx="5314000" cy="54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75" y="2760450"/>
            <a:ext cx="8249850" cy="14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"/>
              <a:buNone/>
            </a:pPr>
            <a:r>
              <a:rPr lang="en" sz="2700"/>
              <a:t>Keyword </a:t>
            </a: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Match Type - </a:t>
            </a:r>
            <a:r>
              <a:rPr lang="en" sz="2700"/>
              <a:t>Broad</a:t>
            </a:r>
            <a:endParaRPr/>
          </a:p>
        </p:txBody>
      </p:sp>
      <p:sp>
        <p:nvSpPr>
          <p:cNvPr id="395" name="Google Shape;395;p31"/>
          <p:cNvSpPr txBox="1"/>
          <p:nvPr/>
        </p:nvSpPr>
        <p:spPr>
          <a:xfrm>
            <a:off x="628650" y="1268016"/>
            <a:ext cx="7286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Poppins Light"/>
              <a:buChar char="•"/>
            </a:pPr>
            <a:r>
              <a:rPr lang="en" sz="1800">
                <a:solidFill>
                  <a:srgbClr val="1E4E79"/>
                </a:solidFill>
                <a:latin typeface="Poppins Light"/>
                <a:ea typeface="Poppins Light"/>
                <a:cs typeface="Poppins Light"/>
                <a:sym typeface="Poppins Light"/>
              </a:rPr>
              <a:t>Broad has the highest click-through rate </a:t>
            </a:r>
            <a:endParaRPr sz="1800">
              <a:solidFill>
                <a:srgbClr val="1E4E7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Poppins Light"/>
              <a:buChar char="•"/>
            </a:pPr>
            <a:r>
              <a:rPr i="0" lang="en" sz="1800" u="none" cap="none" strike="noStrike">
                <a:solidFill>
                  <a:srgbClr val="1E4E79"/>
                </a:solidFill>
                <a:latin typeface="Poppins Light"/>
                <a:ea typeface="Poppins Light"/>
                <a:cs typeface="Poppins Light"/>
                <a:sym typeface="Poppins Light"/>
              </a:rPr>
              <a:t>Broad has the highest </a:t>
            </a:r>
            <a:r>
              <a:rPr lang="en" sz="1800">
                <a:solidFill>
                  <a:srgbClr val="1E4E79"/>
                </a:solidFill>
                <a:latin typeface="Poppins Light"/>
                <a:ea typeface="Poppins Light"/>
                <a:cs typeface="Poppins Light"/>
                <a:sym typeface="Poppins Light"/>
              </a:rPr>
              <a:t>average cost per transaction</a:t>
            </a:r>
            <a:r>
              <a:rPr i="0" lang="en" sz="1800" u="none" cap="none" strike="noStrike">
                <a:solidFill>
                  <a:srgbClr val="1E4E79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i="0" sz="1800" u="none" cap="none" strike="noStrike">
              <a:solidFill>
                <a:srgbClr val="1E4E7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Poppins Light"/>
              <a:buChar char="•"/>
            </a:pPr>
            <a:r>
              <a:rPr lang="en" sz="1800">
                <a:solidFill>
                  <a:srgbClr val="1E4E79"/>
                </a:solidFill>
                <a:latin typeface="Poppins Light"/>
                <a:ea typeface="Poppins Light"/>
                <a:cs typeface="Poppins Light"/>
                <a:sym typeface="Poppins Light"/>
              </a:rPr>
              <a:t>6 times the average cost per transaction of exact</a:t>
            </a:r>
            <a:endParaRPr sz="1800">
              <a:solidFill>
                <a:srgbClr val="1E4E7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6" name="Google Shape;396;p31"/>
          <p:cNvSpPr/>
          <p:nvPr/>
        </p:nvSpPr>
        <p:spPr>
          <a:xfrm>
            <a:off x="495000" y="3603925"/>
            <a:ext cx="8154000" cy="27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"/>
              <a:buNone/>
            </a:pPr>
            <a:r>
              <a:rPr lang="en" sz="2700"/>
              <a:t>Keyword </a:t>
            </a: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Match Type </a:t>
            </a:r>
            <a:r>
              <a:rPr lang="en" sz="2700"/>
              <a:t>-</a:t>
            </a: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 E</a:t>
            </a:r>
            <a:r>
              <a:rPr lang="en" sz="2700"/>
              <a:t>xact</a:t>
            </a:r>
            <a:endParaRPr/>
          </a:p>
        </p:txBody>
      </p:sp>
      <p:pic>
        <p:nvPicPr>
          <p:cNvPr id="402" name="Google Shape;402;p32"/>
          <p:cNvPicPr preferRelativeResize="0"/>
          <p:nvPr/>
        </p:nvPicPr>
        <p:blipFill rotWithShape="1">
          <a:blip r:embed="rId3">
            <a:alphaModFix/>
          </a:blip>
          <a:srcRect b="18791" l="0" r="0" t="0"/>
          <a:stretch/>
        </p:blipFill>
        <p:spPr>
          <a:xfrm>
            <a:off x="735300" y="2940398"/>
            <a:ext cx="7673401" cy="13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2"/>
          <p:cNvSpPr txBox="1"/>
          <p:nvPr/>
        </p:nvSpPr>
        <p:spPr>
          <a:xfrm>
            <a:off x="628650" y="1268041"/>
            <a:ext cx="72867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Poppins Light"/>
              <a:buChar char="•"/>
            </a:pPr>
            <a:r>
              <a:rPr lang="en" sz="1800">
                <a:solidFill>
                  <a:srgbClr val="1E4E79"/>
                </a:solidFill>
                <a:latin typeface="Poppins Light"/>
                <a:ea typeface="Poppins Light"/>
                <a:cs typeface="Poppins Light"/>
                <a:sym typeface="Poppins Light"/>
              </a:rPr>
              <a:t>Exact is 21 times better ROA than broad</a:t>
            </a:r>
            <a:endParaRPr sz="11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Poppins Light"/>
              <a:buChar char="•"/>
            </a:pPr>
            <a:r>
              <a:rPr i="0" lang="en" sz="1800" u="none" cap="none" strike="noStrike">
                <a:solidFill>
                  <a:srgbClr val="1E4E79"/>
                </a:solidFill>
                <a:latin typeface="Poppins Light"/>
                <a:ea typeface="Poppins Light"/>
                <a:cs typeface="Poppins Light"/>
                <a:sym typeface="Poppins Light"/>
              </a:rPr>
              <a:t>Average cost per click being the 4th lowest </a:t>
            </a:r>
            <a:endParaRPr sz="11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Poppins Light"/>
              <a:buChar char="•"/>
            </a:pPr>
            <a:r>
              <a:rPr i="0" lang="en" sz="1800" u="none" cap="none" strike="noStrike">
                <a:solidFill>
                  <a:srgbClr val="1E4E79"/>
                </a:solidFill>
                <a:latin typeface="Poppins Light"/>
                <a:ea typeface="Poppins Light"/>
                <a:cs typeface="Poppins Light"/>
                <a:sym typeface="Poppins Light"/>
              </a:rPr>
              <a:t>Second best in conversion rate by match type </a:t>
            </a:r>
            <a:endParaRPr i="0" sz="1800" u="none" cap="none" strike="noStrike">
              <a:solidFill>
                <a:srgbClr val="1E4E7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4E7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735299" y="3231800"/>
            <a:ext cx="7673400" cy="30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>
            <a:off x="-433575" y="1209450"/>
            <a:ext cx="3737400" cy="34866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 txBox="1"/>
          <p:nvPr>
            <p:ph type="title"/>
          </p:nvPr>
        </p:nvSpPr>
        <p:spPr>
          <a:xfrm>
            <a:off x="176450" y="64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</a:pPr>
            <a:r>
              <a:rPr b="1" lang="en" sz="2300">
                <a:latin typeface="Poppins"/>
                <a:ea typeface="Poppins"/>
                <a:cs typeface="Poppins"/>
                <a:sym typeface="Poppins"/>
              </a:rPr>
              <a:t>Match Type: Click Through vs Conversion Rate </a:t>
            </a:r>
            <a:endParaRPr sz="3200"/>
          </a:p>
        </p:txBody>
      </p:sp>
      <p:pic>
        <p:nvPicPr>
          <p:cNvPr id="411" name="Google Shape;4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7100" y="1126275"/>
            <a:ext cx="5014901" cy="326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3"/>
          <p:cNvSpPr txBox="1"/>
          <p:nvPr/>
        </p:nvSpPr>
        <p:spPr>
          <a:xfrm>
            <a:off x="176450" y="1911725"/>
            <a:ext cx="30183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Exact match type has a higher average click through rate compared to all other match types</a:t>
            </a:r>
            <a:endParaRPr sz="1500">
              <a:solidFill>
                <a:srgbClr val="07376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413" name="Google Shape;413;p33"/>
          <p:cNvCxnSpPr/>
          <p:nvPr/>
        </p:nvCxnSpPr>
        <p:spPr>
          <a:xfrm>
            <a:off x="259875" y="3639550"/>
            <a:ext cx="1134000" cy="15600"/>
          </a:xfrm>
          <a:prstGeom prst="straightConnector1">
            <a:avLst/>
          </a:prstGeom>
          <a:noFill/>
          <a:ln cap="flat" cmpd="sng" w="28575">
            <a:solidFill>
              <a:srgbClr val="F4CCDC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