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62" r:id="rId3"/>
    <p:sldId id="259" r:id="rId4"/>
    <p:sldId id="256" r:id="rId5"/>
    <p:sldId id="260" r:id="rId6"/>
    <p:sldId id="257" r:id="rId7"/>
    <p:sldId id="261" r:id="rId8"/>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5"/>
    <p:restoredTop sz="96327"/>
  </p:normalViewPr>
  <p:slideViewPr>
    <p:cSldViewPr snapToGrid="0" snapToObjects="1">
      <p:cViewPr>
        <p:scale>
          <a:sx n="125" d="100"/>
          <a:sy n="125" d="100"/>
        </p:scale>
        <p:origin x="13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01962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390393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85308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8756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D781F3-DA45-A84B-9598-9EEA4FF9D520}"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302306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D781F3-DA45-A84B-9598-9EEA4FF9D520}" type="datetimeFigureOut">
              <a:rPr lang="en-CA" smtClean="0"/>
              <a:t>2021-11-16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341956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D781F3-DA45-A84B-9598-9EEA4FF9D520}" type="datetimeFigureOut">
              <a:rPr lang="en-CA" smtClean="0"/>
              <a:t>2021-11-16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7137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D781F3-DA45-A84B-9598-9EEA4FF9D520}" type="datetimeFigureOut">
              <a:rPr lang="en-CA" smtClean="0"/>
              <a:t>2021-11-16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41524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781F3-DA45-A84B-9598-9EEA4FF9D520}" type="datetimeFigureOut">
              <a:rPr lang="en-CA" smtClean="0"/>
              <a:t>2021-11-16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44026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7D781F3-DA45-A84B-9598-9EEA4FF9D520}" type="datetimeFigureOut">
              <a:rPr lang="en-CA" smtClean="0"/>
              <a:t>2021-11-16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177466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7D781F3-DA45-A84B-9598-9EEA4FF9D520}" type="datetimeFigureOut">
              <a:rPr lang="en-CA" smtClean="0"/>
              <a:t>2021-11-16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17562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781F3-DA45-A84B-9598-9EEA4FF9D520}" type="datetimeFigureOut">
              <a:rPr lang="en-CA" smtClean="0"/>
              <a:t>2021-11-16</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BD4C7-95E3-E649-9969-BDC7AAFB5FB4}" type="slidenum">
              <a:rPr lang="en-CA" smtClean="0"/>
              <a:t>‹#›</a:t>
            </a:fld>
            <a:endParaRPr lang="en-CA"/>
          </a:p>
        </p:txBody>
      </p:sp>
    </p:spTree>
    <p:extLst>
      <p:ext uri="{BB962C8B-B14F-4D97-AF65-F5344CB8AC3E}">
        <p14:creationId xmlns:p14="http://schemas.microsoft.com/office/powerpoint/2010/main" val="688722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3E6F-3856-BC4B-A699-4247D71B930A}"/>
              </a:ext>
            </a:extLst>
          </p:cNvPr>
          <p:cNvSpPr>
            <a:spLocks noGrp="1"/>
          </p:cNvSpPr>
          <p:nvPr>
            <p:ph type="title"/>
          </p:nvPr>
        </p:nvSpPr>
        <p:spPr>
          <a:xfrm>
            <a:off x="628650" y="365127"/>
            <a:ext cx="7886700" cy="721994"/>
          </a:xfrm>
        </p:spPr>
        <p:txBody>
          <a:bodyPr>
            <a:normAutofit/>
          </a:bodyPr>
          <a:lstStyle/>
          <a:p>
            <a:r>
              <a:rPr lang="en-CA" sz="3200" dirty="0">
                <a:latin typeface="Lato" panose="020F0502020204030203" pitchFamily="34" charset="77"/>
              </a:rPr>
              <a:t>Instructions</a:t>
            </a:r>
          </a:p>
        </p:txBody>
      </p:sp>
      <p:sp>
        <p:nvSpPr>
          <p:cNvPr id="3" name="Content Placeholder 2">
            <a:extLst>
              <a:ext uri="{FF2B5EF4-FFF2-40B4-BE49-F238E27FC236}">
                <a16:creationId xmlns:a16="http://schemas.microsoft.com/office/drawing/2014/main" id="{B3A81025-FD9F-424B-9758-7B256D57A9F2}"/>
              </a:ext>
            </a:extLst>
          </p:cNvPr>
          <p:cNvSpPr>
            <a:spLocks noGrp="1"/>
          </p:cNvSpPr>
          <p:nvPr>
            <p:ph idx="1"/>
          </p:nvPr>
        </p:nvSpPr>
        <p:spPr>
          <a:xfrm>
            <a:off x="628648" y="1005839"/>
            <a:ext cx="7886700" cy="3515361"/>
          </a:xfrm>
        </p:spPr>
        <p:txBody>
          <a:bodyPr>
            <a:normAutofit lnSpcReduction="10000"/>
          </a:bodyPr>
          <a:lstStyle/>
          <a:p>
            <a:pPr marL="0" indent="0">
              <a:buNone/>
            </a:pPr>
            <a:r>
              <a:rPr lang="en-CA" sz="1600" b="1" dirty="0">
                <a:latin typeface="Lato" panose="020F0502020204030203" pitchFamily="34" charset="77"/>
              </a:rPr>
              <a:t>Background</a:t>
            </a:r>
          </a:p>
          <a:p>
            <a:pPr marL="0" indent="0">
              <a:buNone/>
            </a:pPr>
            <a:r>
              <a:rPr lang="en-CA" sz="1600" dirty="0">
                <a:latin typeface="Lato" panose="020F0502020204030203" pitchFamily="34" charset="77"/>
              </a:rPr>
              <a:t>The Constitution Act of 1867 set out the requirement for a census of the population to be taken every 10 years. The first of these decennial censuses took place in 1871 in the four original provinces (Ontario, Quebec, Nova Scotia, New Brunswick). The most recent of these censuses was conducted in 2021.</a:t>
            </a:r>
          </a:p>
          <a:p>
            <a:pPr marL="0" indent="0">
              <a:buNone/>
            </a:pPr>
            <a:r>
              <a:rPr lang="en-CA" sz="1600" b="1" dirty="0">
                <a:latin typeface="Lato" panose="020F0502020204030203" pitchFamily="34" charset="77"/>
              </a:rPr>
              <a:t>Task</a:t>
            </a:r>
          </a:p>
          <a:p>
            <a:pPr marL="314325" indent="-304800">
              <a:buFont typeface="+mj-lt"/>
              <a:buAutoNum type="arabicPeriod"/>
            </a:pPr>
            <a:r>
              <a:rPr lang="en-CA" sz="1600" dirty="0">
                <a:latin typeface="Lato" panose="020F0502020204030203" pitchFamily="34" charset="77"/>
              </a:rPr>
              <a:t>Complete each of the following census questionnaires about </a:t>
            </a:r>
            <a:r>
              <a:rPr lang="en-CA" sz="1600" b="1" dirty="0">
                <a:latin typeface="Lato" panose="020F0502020204030203" pitchFamily="34" charset="77"/>
              </a:rPr>
              <a:t>yourself</a:t>
            </a:r>
            <a:r>
              <a:rPr lang="en-CA" sz="1600" dirty="0">
                <a:latin typeface="Lato" panose="020F0502020204030203" pitchFamily="34" charset="77"/>
              </a:rPr>
              <a:t>. (Note, these are not the complete census forms, these are questions about sex/gender age and race/ethnicity.</a:t>
            </a:r>
          </a:p>
          <a:p>
            <a:pPr marL="314325" indent="-304800">
              <a:buFont typeface="+mj-lt"/>
              <a:buAutoNum type="arabicPeriod"/>
            </a:pPr>
            <a:r>
              <a:rPr lang="en-CA" sz="1600" dirty="0">
                <a:latin typeface="Lato" panose="020F0502020204030203" pitchFamily="34" charset="77"/>
              </a:rPr>
              <a:t>These questions have been retyped and somewhat reformatted, but the original text has been preserved.</a:t>
            </a:r>
          </a:p>
          <a:p>
            <a:pPr marL="314325" indent="-304800">
              <a:buFont typeface="+mj-lt"/>
              <a:buAutoNum type="arabicPeriod"/>
            </a:pPr>
            <a:r>
              <a:rPr lang="en-CA" sz="1600" dirty="0">
                <a:latin typeface="Lato" panose="020F0502020204030203" pitchFamily="34" charset="77"/>
              </a:rPr>
              <a:t>Once you have completed the forms, try to put them in chronological order from oldest to most recent census.</a:t>
            </a:r>
          </a:p>
          <a:p>
            <a:pPr marL="0" indent="0">
              <a:buNone/>
            </a:pPr>
            <a:endParaRPr lang="en-CA" sz="1600" dirty="0">
              <a:latin typeface="Lato" panose="020F0502020204030203" pitchFamily="34" charset="77"/>
            </a:endParaRPr>
          </a:p>
          <a:p>
            <a:pPr marL="0" indent="0">
              <a:buNone/>
            </a:pPr>
            <a:endParaRPr lang="en-CA" sz="1600" dirty="0">
              <a:latin typeface="Lato" panose="020F0502020204030203" pitchFamily="34" charset="77"/>
            </a:endParaRPr>
          </a:p>
          <a:p>
            <a:pPr marL="0" indent="0">
              <a:buNone/>
            </a:pPr>
            <a:endParaRPr lang="en-CA" sz="1600" dirty="0">
              <a:latin typeface="Lato" panose="020F0502020204030203" pitchFamily="34" charset="77"/>
            </a:endParaRPr>
          </a:p>
          <a:p>
            <a:pPr marL="0" indent="0">
              <a:buNone/>
            </a:pPr>
            <a:endParaRPr lang="en-CA" sz="1600" dirty="0">
              <a:latin typeface="Lato" panose="020F0502020204030203" pitchFamily="34" charset="77"/>
            </a:endParaRPr>
          </a:p>
        </p:txBody>
      </p:sp>
      <p:graphicFrame>
        <p:nvGraphicFramePr>
          <p:cNvPr id="7" name="Table 7">
            <a:extLst>
              <a:ext uri="{FF2B5EF4-FFF2-40B4-BE49-F238E27FC236}">
                <a16:creationId xmlns:a16="http://schemas.microsoft.com/office/drawing/2014/main" id="{98DFDD79-F6FF-0D49-82A4-4AB2390B8D99}"/>
              </a:ext>
            </a:extLst>
          </p:cNvPr>
          <p:cNvGraphicFramePr>
            <a:graphicFrameLocks noGrp="1"/>
          </p:cNvGraphicFramePr>
          <p:nvPr>
            <p:extLst>
              <p:ext uri="{D42A27DB-BD31-4B8C-83A1-F6EECF244321}">
                <p14:modId xmlns:p14="http://schemas.microsoft.com/office/powerpoint/2010/main" val="333047059"/>
              </p:ext>
            </p:extLst>
          </p:nvPr>
        </p:nvGraphicFramePr>
        <p:xfrm>
          <a:off x="628648" y="4709160"/>
          <a:ext cx="7886702" cy="1529080"/>
        </p:xfrm>
        <a:graphic>
          <a:graphicData uri="http://schemas.openxmlformats.org/drawingml/2006/table">
            <a:tbl>
              <a:tblPr firstRow="1" bandRow="1">
                <a:tableStyleId>{073A0DAA-6AF3-43AB-8588-CEC1D06C72B9}</a:tableStyleId>
              </a:tblPr>
              <a:tblGrid>
                <a:gridCol w="864872">
                  <a:extLst>
                    <a:ext uri="{9D8B030D-6E8A-4147-A177-3AD203B41FA5}">
                      <a16:colId xmlns:a16="http://schemas.microsoft.com/office/drawing/2014/main" val="2214507387"/>
                    </a:ext>
                  </a:extLst>
                </a:gridCol>
                <a:gridCol w="1404366">
                  <a:extLst>
                    <a:ext uri="{9D8B030D-6E8A-4147-A177-3AD203B41FA5}">
                      <a16:colId xmlns:a16="http://schemas.microsoft.com/office/drawing/2014/main" val="2211244700"/>
                    </a:ext>
                  </a:extLst>
                </a:gridCol>
                <a:gridCol w="1404366">
                  <a:extLst>
                    <a:ext uri="{9D8B030D-6E8A-4147-A177-3AD203B41FA5}">
                      <a16:colId xmlns:a16="http://schemas.microsoft.com/office/drawing/2014/main" val="1927297878"/>
                    </a:ext>
                  </a:extLst>
                </a:gridCol>
                <a:gridCol w="1404366">
                  <a:extLst>
                    <a:ext uri="{9D8B030D-6E8A-4147-A177-3AD203B41FA5}">
                      <a16:colId xmlns:a16="http://schemas.microsoft.com/office/drawing/2014/main" val="1846018780"/>
                    </a:ext>
                  </a:extLst>
                </a:gridCol>
                <a:gridCol w="1404366">
                  <a:extLst>
                    <a:ext uri="{9D8B030D-6E8A-4147-A177-3AD203B41FA5}">
                      <a16:colId xmlns:a16="http://schemas.microsoft.com/office/drawing/2014/main" val="1535227112"/>
                    </a:ext>
                  </a:extLst>
                </a:gridCol>
                <a:gridCol w="1404366">
                  <a:extLst>
                    <a:ext uri="{9D8B030D-6E8A-4147-A177-3AD203B41FA5}">
                      <a16:colId xmlns:a16="http://schemas.microsoft.com/office/drawing/2014/main" val="3506064222"/>
                    </a:ext>
                  </a:extLst>
                </a:gridCol>
              </a:tblGrid>
              <a:tr h="421640">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r>
                        <a:rPr lang="en-CA" sz="1400" dirty="0"/>
                        <a:t>1. Oldest</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r>
                        <a:rPr lang="en-CA" sz="1400" dirty="0"/>
                        <a:t>2.</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r>
                        <a:rPr lang="en-CA" sz="1400" dirty="0"/>
                        <a:t>3.</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r>
                        <a:rPr lang="en-CA" sz="1400" dirty="0"/>
                        <a:t>4.</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r>
                        <a:rPr lang="en-CA" sz="1400" dirty="0"/>
                        <a:t>5. Most recent</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89111932"/>
                  </a:ext>
                </a:extLst>
              </a:tr>
              <a:tr h="553720">
                <a:tc>
                  <a:txBody>
                    <a:bodyPr/>
                    <a:lstStyle/>
                    <a:p>
                      <a:r>
                        <a:rPr lang="en-CA" sz="1400" dirty="0"/>
                        <a:t>Letter</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429573938"/>
                  </a:ext>
                </a:extLst>
              </a:tr>
              <a:tr h="553720">
                <a:tc>
                  <a:txBody>
                    <a:bodyPr/>
                    <a:lstStyle/>
                    <a:p>
                      <a:r>
                        <a:rPr lang="en-CA" sz="1400" dirty="0"/>
                        <a:t>Year guess</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206217849"/>
                  </a:ext>
                </a:extLst>
              </a:tr>
            </a:tbl>
          </a:graphicData>
        </a:graphic>
      </p:graphicFrame>
    </p:spTree>
    <p:extLst>
      <p:ext uri="{BB962C8B-B14F-4D97-AF65-F5344CB8AC3E}">
        <p14:creationId xmlns:p14="http://schemas.microsoft.com/office/powerpoint/2010/main" val="318937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791E44-C7DA-2F4E-A4E1-650FCBFE6C53}"/>
              </a:ext>
            </a:extLst>
          </p:cNvPr>
          <p:cNvSpPr txBox="1"/>
          <p:nvPr/>
        </p:nvSpPr>
        <p:spPr>
          <a:xfrm>
            <a:off x="863600" y="1224915"/>
            <a:ext cx="1016625" cy="1477328"/>
          </a:xfrm>
          <a:prstGeom prst="rect">
            <a:avLst/>
          </a:prstGeom>
          <a:noFill/>
        </p:spPr>
        <p:txBody>
          <a:bodyPr wrap="none" rtlCol="0">
            <a:spAutoFit/>
          </a:bodyPr>
          <a:lstStyle/>
          <a:p>
            <a:r>
              <a:rPr lang="en-CA" dirty="0"/>
              <a:t>A = 1991</a:t>
            </a:r>
          </a:p>
          <a:p>
            <a:r>
              <a:rPr lang="en-CA" dirty="0"/>
              <a:t>B = 1921</a:t>
            </a:r>
          </a:p>
          <a:p>
            <a:r>
              <a:rPr lang="en-CA" dirty="0"/>
              <a:t>C = 1871</a:t>
            </a:r>
          </a:p>
          <a:p>
            <a:r>
              <a:rPr lang="en-CA" dirty="0"/>
              <a:t>D = 2021</a:t>
            </a:r>
          </a:p>
          <a:p>
            <a:r>
              <a:rPr lang="en-CA" dirty="0"/>
              <a:t>E = 1951</a:t>
            </a:r>
          </a:p>
        </p:txBody>
      </p:sp>
    </p:spTree>
    <p:extLst>
      <p:ext uri="{BB962C8B-B14F-4D97-AF65-F5344CB8AC3E}">
        <p14:creationId xmlns:p14="http://schemas.microsoft.com/office/powerpoint/2010/main" val="235034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CD87-8227-3541-861D-6992A55DC98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8036A17-17B6-5744-9FA2-22DAA578C9BE}"/>
              </a:ext>
            </a:extLst>
          </p:cNvPr>
          <p:cNvSpPr>
            <a:spLocks noGrp="1"/>
          </p:cNvSpPr>
          <p:nvPr>
            <p:ph idx="1"/>
          </p:nvPr>
        </p:nvSpPr>
        <p:spPr/>
        <p:txBody>
          <a:bodyPr/>
          <a:lstStyle/>
          <a:p>
            <a:r>
              <a:rPr lang="en-CA" dirty="0"/>
              <a:t>https://</a:t>
            </a:r>
            <a:r>
              <a:rPr lang="en-CA" dirty="0" err="1"/>
              <a:t>publications.gc.ca</a:t>
            </a:r>
            <a:r>
              <a:rPr lang="en-CA" dirty="0"/>
              <a:t>/collections/collection_2013/</a:t>
            </a:r>
            <a:r>
              <a:rPr lang="en-CA" dirty="0" err="1"/>
              <a:t>statcan</a:t>
            </a:r>
            <a:r>
              <a:rPr lang="en-CA" dirty="0"/>
              <a:t>/rh-</a:t>
            </a:r>
            <a:r>
              <a:rPr lang="en-CA" dirty="0" err="1"/>
              <a:t>hc</a:t>
            </a:r>
            <a:r>
              <a:rPr lang="en-CA" dirty="0"/>
              <a:t>/CS92-F00051-1990-eng.pdf</a:t>
            </a:r>
          </a:p>
        </p:txBody>
      </p:sp>
      <p:pic>
        <p:nvPicPr>
          <p:cNvPr id="4" name="Picture 3" descr="Text&#10;&#10;Description automatically generated">
            <a:extLst>
              <a:ext uri="{FF2B5EF4-FFF2-40B4-BE49-F238E27FC236}">
                <a16:creationId xmlns:a16="http://schemas.microsoft.com/office/drawing/2014/main" id="{6B67AD25-AACF-E84B-9D8C-F2A4961F5A6F}"/>
              </a:ext>
            </a:extLst>
          </p:cNvPr>
          <p:cNvPicPr>
            <a:picLocks noChangeAspect="1"/>
          </p:cNvPicPr>
          <p:nvPr/>
        </p:nvPicPr>
        <p:blipFill>
          <a:blip r:embed="rId2"/>
          <a:stretch>
            <a:fillRect/>
          </a:stretch>
        </p:blipFill>
        <p:spPr>
          <a:xfrm>
            <a:off x="844550" y="3429000"/>
            <a:ext cx="7454900" cy="1816100"/>
          </a:xfrm>
          <a:prstGeom prst="rect">
            <a:avLst/>
          </a:prstGeom>
        </p:spPr>
      </p:pic>
    </p:spTree>
    <p:extLst>
      <p:ext uri="{BB962C8B-B14F-4D97-AF65-F5344CB8AC3E}">
        <p14:creationId xmlns:p14="http://schemas.microsoft.com/office/powerpoint/2010/main" val="175621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272144" y="151180"/>
            <a:ext cx="4288971" cy="6217087"/>
          </a:xfrm>
          <a:prstGeom prst="rect">
            <a:avLst/>
          </a:prstGeom>
          <a:noFill/>
        </p:spPr>
        <p:txBody>
          <a:bodyPr wrap="square" rtlCol="0">
            <a:spAutoFit/>
          </a:bodyPr>
          <a:lstStyle/>
          <a:p>
            <a:r>
              <a:rPr lang="en-CA" b="1" dirty="0">
                <a:latin typeface="Lato" panose="020F0502020204030203" pitchFamily="34" charset="77"/>
              </a:rPr>
              <a:t>Census sample A</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b="1" dirty="0">
              <a:latin typeface="Lato" panose="020F0502020204030203" pitchFamily="34" charset="77"/>
            </a:endParaRPr>
          </a:p>
          <a:p>
            <a:r>
              <a:rPr lang="en-CA" sz="1000" b="1" dirty="0">
                <a:latin typeface="Lato" panose="020F0502020204030203" pitchFamily="34" charset="77"/>
              </a:rPr>
              <a:t>Date of birth </a:t>
            </a:r>
            <a:endParaRPr lang="en-CA" sz="1000" dirty="0">
              <a:latin typeface="Lato" panose="020F0502020204030203" pitchFamily="34" charset="77"/>
            </a:endParaRPr>
          </a:p>
          <a:p>
            <a:r>
              <a:rPr lang="en-CA" sz="1000" dirty="0">
                <a:latin typeface="Lato" panose="020F0502020204030203" pitchFamily="34" charset="77"/>
              </a:rPr>
              <a:t>If exact date is not known, enter best estimate.</a:t>
            </a:r>
          </a:p>
          <a:p>
            <a:r>
              <a:rPr lang="en-CA" sz="1000" dirty="0">
                <a:latin typeface="Lato" panose="020F0502020204030203" pitchFamily="34" charset="77"/>
              </a:rPr>
              <a:t>Day:_____________ Month:_____________ Year:_____________</a:t>
            </a:r>
          </a:p>
          <a:p>
            <a:endParaRPr lang="en-CA" sz="1000" b="1" dirty="0">
              <a:latin typeface="Lato" panose="020F0502020204030203" pitchFamily="34" charset="77"/>
            </a:endParaRPr>
          </a:p>
          <a:p>
            <a:r>
              <a:rPr lang="en-CA" sz="1000" b="1" dirty="0">
                <a:latin typeface="Lato" panose="020F0502020204030203" pitchFamily="34" charset="77"/>
              </a:rPr>
              <a:t>Marital status</a:t>
            </a:r>
            <a:endParaRPr lang="en-CA" sz="1000" dirty="0">
              <a:latin typeface="Lato" panose="020F0502020204030203" pitchFamily="34" charset="77"/>
            </a:endParaRPr>
          </a:p>
          <a:p>
            <a:r>
              <a:rPr lang="en-CA" sz="1000" dirty="0">
                <a:latin typeface="Lato" panose="020F0502020204030203" pitchFamily="34" charset="77"/>
              </a:rPr>
              <a:t>◯ Legally married (and not separated)</a:t>
            </a:r>
          </a:p>
          <a:p>
            <a:r>
              <a:rPr lang="en-CA" sz="1000" dirty="0">
                <a:latin typeface="Lato" panose="020F0502020204030203" pitchFamily="34" charset="77"/>
              </a:rPr>
              <a:t>◯ Separated, but still legally married</a:t>
            </a:r>
          </a:p>
          <a:p>
            <a:r>
              <a:rPr lang="en-CA" sz="1000" dirty="0">
                <a:latin typeface="Lato" panose="020F0502020204030203" pitchFamily="34" charset="77"/>
              </a:rPr>
              <a:t>◯ Divorced</a:t>
            </a:r>
          </a:p>
          <a:p>
            <a:r>
              <a:rPr lang="en-CA" sz="1000" dirty="0">
                <a:latin typeface="Lato" panose="020F0502020204030203" pitchFamily="34" charset="77"/>
              </a:rPr>
              <a:t>◯ Widowed</a:t>
            </a:r>
          </a:p>
          <a:p>
            <a:r>
              <a:rPr lang="en-CA" sz="1000" dirty="0">
                <a:latin typeface="Lato" panose="020F0502020204030203" pitchFamily="34" charset="77"/>
              </a:rPr>
              <a:t>◯ Never married (single)</a:t>
            </a:r>
          </a:p>
          <a:p>
            <a:endParaRPr lang="en-CA" sz="1000" dirty="0">
              <a:latin typeface="Lato" panose="020F0502020204030203" pitchFamily="34" charset="77"/>
            </a:endParaRPr>
          </a:p>
          <a:p>
            <a:r>
              <a:rPr lang="en-CA" sz="1000" b="1" dirty="0">
                <a:latin typeface="Lato" panose="020F0502020204030203" pitchFamily="34" charset="77"/>
              </a:rPr>
              <a:t>Is this person living with a common-law partner? </a:t>
            </a:r>
          </a:p>
          <a:p>
            <a:r>
              <a:rPr lang="en-CA" sz="1000" b="1" dirty="0">
                <a:latin typeface="Lato" panose="020F0502020204030203" pitchFamily="34" charset="77"/>
              </a:rPr>
              <a:t>Common-law</a:t>
            </a:r>
            <a:r>
              <a:rPr lang="en-CA" sz="1000" dirty="0">
                <a:latin typeface="Lato" panose="020F0502020204030203" pitchFamily="34" charset="77"/>
              </a:rPr>
              <a:t> refers to two people who live together as husband and wife but who are not legally married to each other.</a:t>
            </a:r>
          </a:p>
          <a:p>
            <a:r>
              <a:rPr lang="en-CA" sz="1000" dirty="0">
                <a:latin typeface="Lato" panose="020F0502020204030203" pitchFamily="34" charset="77"/>
              </a:rPr>
              <a:t> ◯ Yes</a:t>
            </a:r>
          </a:p>
          <a:p>
            <a:r>
              <a:rPr lang="en-CA" sz="1000" dirty="0">
                <a:latin typeface="Lato" panose="020F0502020204030203" pitchFamily="34" charset="77"/>
              </a:rPr>
              <a:t> ◯ No</a:t>
            </a:r>
          </a:p>
          <a:p>
            <a:endParaRPr lang="en-CA" sz="1000" dirty="0">
              <a:latin typeface="Lato" panose="020F0502020204030203" pitchFamily="34" charset="77"/>
            </a:endParaRPr>
          </a:p>
          <a:p>
            <a:r>
              <a:rPr lang="en-CA" sz="1000" b="1" dirty="0">
                <a:latin typeface="Lato" panose="020F0502020204030203" pitchFamily="34" charset="77"/>
              </a:rPr>
              <a:t>Where was this person born?</a:t>
            </a:r>
          </a:p>
          <a:p>
            <a:r>
              <a:rPr lang="en-CA" sz="1000" dirty="0">
                <a:latin typeface="Lato" panose="020F0502020204030203" pitchFamily="34" charset="77"/>
              </a:rPr>
              <a:t>Specify one response only, according to present boundaries.</a:t>
            </a:r>
          </a:p>
          <a:p>
            <a:r>
              <a:rPr lang="en-CA" sz="1000" b="1" dirty="0">
                <a:latin typeface="Lato" panose="020F0502020204030203" pitchFamily="34" charset="77"/>
              </a:rPr>
              <a:t>Born in Canada</a:t>
            </a:r>
            <a:endParaRPr lang="en-CA" sz="1000" dirty="0">
              <a:latin typeface="Lato" panose="020F0502020204030203" pitchFamily="34" charset="77"/>
            </a:endParaRPr>
          </a:p>
          <a:p>
            <a:pPr lvl="1"/>
            <a:r>
              <a:rPr lang="en-CA" sz="1000" dirty="0">
                <a:latin typeface="Lato" panose="020F0502020204030203" pitchFamily="34" charset="77"/>
              </a:rPr>
              <a:t>◯  Nfld. 		 ◯ Man.</a:t>
            </a:r>
          </a:p>
          <a:p>
            <a:pPr lvl="1"/>
            <a:r>
              <a:rPr lang="en-CA" sz="1000" dirty="0">
                <a:latin typeface="Lato" panose="020F0502020204030203" pitchFamily="34" charset="77"/>
              </a:rPr>
              <a:t>◯ P.E.I.			 ◯ Sask.</a:t>
            </a:r>
          </a:p>
          <a:p>
            <a:pPr lvl="1"/>
            <a:r>
              <a:rPr lang="en-CA" sz="1000" dirty="0">
                <a:latin typeface="Lato" panose="020F0502020204030203" pitchFamily="34" charset="77"/>
              </a:rPr>
              <a:t>◯ N.S.			 ◯ Alta.</a:t>
            </a:r>
          </a:p>
          <a:p>
            <a:pPr lvl="1"/>
            <a:r>
              <a:rPr lang="en-CA" sz="1000" dirty="0">
                <a:latin typeface="Lato" panose="020F0502020204030203" pitchFamily="34" charset="77"/>
              </a:rPr>
              <a:t>◯ N.B.			 ◯ B.C.</a:t>
            </a:r>
          </a:p>
          <a:p>
            <a:pPr lvl="1"/>
            <a:r>
              <a:rPr lang="en-CA" sz="1000" dirty="0">
                <a:latin typeface="Lato" panose="020F0502020204030203" pitchFamily="34" charset="77"/>
              </a:rPr>
              <a:t>◯ Que.			 ◯ Yukon</a:t>
            </a:r>
          </a:p>
          <a:p>
            <a:pPr lvl="1"/>
            <a:r>
              <a:rPr lang="en-CA" sz="1000" dirty="0">
                <a:latin typeface="Lato" panose="020F0502020204030203" pitchFamily="34" charset="77"/>
              </a:rPr>
              <a:t>◯ </a:t>
            </a:r>
            <a:r>
              <a:rPr lang="en-CA" sz="1000" dirty="0" err="1">
                <a:latin typeface="Lato" panose="020F0502020204030203" pitchFamily="34" charset="77"/>
              </a:rPr>
              <a:t>Ont</a:t>
            </a:r>
            <a:r>
              <a:rPr lang="en-CA" sz="1000" dirty="0">
                <a:latin typeface="Lato" panose="020F0502020204030203" pitchFamily="34" charset="77"/>
              </a:rPr>
              <a:t>			 ◯ N.W.T.</a:t>
            </a:r>
          </a:p>
          <a:p>
            <a:endParaRPr lang="en-CA" sz="1000" b="1" dirty="0">
              <a:latin typeface="Lato" panose="020F0502020204030203" pitchFamily="34" charset="77"/>
            </a:endParaRPr>
          </a:p>
          <a:p>
            <a:r>
              <a:rPr lang="en-CA" sz="1000" b="1" dirty="0">
                <a:latin typeface="Lato" panose="020F0502020204030203" pitchFamily="34" charset="77"/>
              </a:rPr>
              <a:t>Born outside Canada</a:t>
            </a:r>
            <a:r>
              <a:rPr lang="en-CA" sz="1000" dirty="0">
                <a:latin typeface="Lato" panose="020F0502020204030203" pitchFamily="34" charset="77"/>
              </a:rPr>
              <a:t> — specify country:__________________________________________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5" name="TextBox 4">
            <a:extLst>
              <a:ext uri="{FF2B5EF4-FFF2-40B4-BE49-F238E27FC236}">
                <a16:creationId xmlns:a16="http://schemas.microsoft.com/office/drawing/2014/main" id="{0667517D-E8AB-A145-94F2-41C01671087B}"/>
              </a:ext>
            </a:extLst>
          </p:cNvPr>
          <p:cNvSpPr txBox="1"/>
          <p:nvPr/>
        </p:nvSpPr>
        <p:spPr>
          <a:xfrm>
            <a:off x="4561115" y="489733"/>
            <a:ext cx="4439195" cy="5016758"/>
          </a:xfrm>
          <a:prstGeom prst="rect">
            <a:avLst/>
          </a:prstGeom>
          <a:noFill/>
        </p:spPr>
        <p:txBody>
          <a:bodyPr wrap="square" rtlCol="0">
            <a:spAutoFit/>
          </a:bodyPr>
          <a:lstStyle/>
          <a:p>
            <a:r>
              <a:rPr lang="en-CA" sz="1000" b="1" dirty="0">
                <a:latin typeface="Lato" panose="020F0502020204030203" pitchFamily="34" charset="77"/>
              </a:rPr>
              <a:t>What were the ethnic or cultural origins of this person’s ancestors? </a:t>
            </a:r>
          </a:p>
          <a:p>
            <a:r>
              <a:rPr lang="en-CA" sz="1000" dirty="0">
                <a:latin typeface="Lato" panose="020F0502020204030203" pitchFamily="34" charset="77"/>
              </a:rPr>
              <a:t>To which ethnic or cultural group(s) did this person’s ancestors belong? For example, French, English, German, Scottish, Canadian, Italian, Irish, Chinese, Cree, Micmac, Métis, Inuit (Eskimo), Ukrainian, Dutch, East Indian, Polish, Portuguese, Jewish, Haitian, Jamaican, Vietnamese, Lebanese, Chilean, Somali, etc.</a:t>
            </a: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_____________________________________________________________________</a:t>
            </a:r>
          </a:p>
          <a:p>
            <a:endParaRPr lang="en-CA" sz="1000"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Is this person an Aboriginal person, that is, North American Indian, Métis or Inuit (Eskimo)?</a:t>
            </a:r>
          </a:p>
          <a:p>
            <a:r>
              <a:rPr lang="en-CA" sz="1000" dirty="0">
                <a:latin typeface="Lato" panose="020F0502020204030203" pitchFamily="34" charset="77"/>
              </a:rPr>
              <a:t>If “Yes’’, mark the circle(s) that best describe(s) this person now.</a:t>
            </a:r>
          </a:p>
          <a:p>
            <a:r>
              <a:rPr lang="en-CA" sz="1000" dirty="0">
                <a:latin typeface="Lato" panose="020F0502020204030203" pitchFamily="34" charset="77"/>
              </a:rPr>
              <a:t>☐ No</a:t>
            </a:r>
          </a:p>
          <a:p>
            <a:r>
              <a:rPr lang="en-CA" sz="1000" dirty="0">
                <a:latin typeface="Lato" panose="020F0502020204030203" pitchFamily="34" charset="77"/>
              </a:rPr>
              <a:t>☐ Yes, North American Indian</a:t>
            </a:r>
          </a:p>
          <a:p>
            <a:r>
              <a:rPr lang="en-CA" sz="1000" dirty="0">
                <a:latin typeface="Lato" panose="020F0502020204030203" pitchFamily="34" charset="77"/>
              </a:rPr>
              <a:t>☐ Yes, Métis</a:t>
            </a:r>
          </a:p>
          <a:p>
            <a:r>
              <a:rPr lang="en-CA" sz="1000" dirty="0">
                <a:latin typeface="Lato" panose="020F0502020204030203" pitchFamily="34" charset="77"/>
              </a:rPr>
              <a:t>☐ Yes, Inuit (Eskimo)</a:t>
            </a:r>
          </a:p>
          <a:p>
            <a:pPr lvl="1"/>
            <a:endParaRPr lang="en-CA" sz="1000" dirty="0">
              <a:latin typeface="Lato" panose="020F0502020204030203" pitchFamily="34" charset="77"/>
            </a:endParaRPr>
          </a:p>
          <a:p>
            <a:r>
              <a:rPr lang="en-CA" sz="1000" b="1" dirty="0">
                <a:latin typeface="Lato" panose="020F0502020204030203" pitchFamily="34" charset="77"/>
              </a:rPr>
              <a:t>Is this person:</a:t>
            </a:r>
          </a:p>
          <a:p>
            <a:r>
              <a:rPr lang="en-CA" sz="1000" dirty="0">
                <a:latin typeface="Lato" panose="020F0502020204030203" pitchFamily="34" charset="77"/>
              </a:rPr>
              <a:t>Mark or specify more than one, if applicable.</a:t>
            </a:r>
          </a:p>
          <a:p>
            <a:r>
              <a:rPr lang="en-CA" sz="1000" dirty="0">
                <a:latin typeface="Lato" panose="020F0502020204030203" pitchFamily="34" charset="77"/>
              </a:rPr>
              <a:t>☐ White</a:t>
            </a:r>
          </a:p>
          <a:p>
            <a:r>
              <a:rPr lang="en-CA" sz="1000" dirty="0">
                <a:latin typeface="Lato" panose="020F0502020204030203" pitchFamily="34" charset="77"/>
              </a:rPr>
              <a:t>☐ Chinese</a:t>
            </a:r>
          </a:p>
          <a:p>
            <a:r>
              <a:rPr lang="en-CA" sz="1000" dirty="0">
                <a:latin typeface="Lato" panose="020F0502020204030203" pitchFamily="34" charset="77"/>
              </a:rPr>
              <a:t>☐ South Asian (e.g., East Indian, Pakistani, Punjabi, Sri Lankan)</a:t>
            </a:r>
          </a:p>
          <a:p>
            <a:r>
              <a:rPr lang="en-CA" sz="1000" dirty="0">
                <a:latin typeface="Lato" panose="020F0502020204030203" pitchFamily="34" charset="77"/>
              </a:rPr>
              <a:t>☐ Black (e.g., African, Haitian, Jamaican, Somali)</a:t>
            </a:r>
          </a:p>
          <a:p>
            <a:r>
              <a:rPr lang="en-CA" sz="1000" dirty="0">
                <a:latin typeface="Lato" panose="020F0502020204030203" pitchFamily="34" charset="77"/>
              </a:rPr>
              <a:t>☐ Arab/ West Asian (e.g., Armenian, Egyptian, Iranian, Lebanese, Moroccan)</a:t>
            </a:r>
          </a:p>
          <a:p>
            <a:r>
              <a:rPr lang="en-CA" sz="1000" dirty="0">
                <a:latin typeface="Lato" panose="020F0502020204030203" pitchFamily="34" charset="77"/>
              </a:rPr>
              <a:t>☐ Filipino</a:t>
            </a:r>
          </a:p>
          <a:p>
            <a:r>
              <a:rPr lang="en-CA" sz="1000" dirty="0">
                <a:latin typeface="Lato" panose="020F0502020204030203" pitchFamily="34" charset="77"/>
              </a:rPr>
              <a:t>☐ South East Asian (e.g., Cambodian, Indonesian, Laotian, Vietnamese) </a:t>
            </a:r>
          </a:p>
          <a:p>
            <a:r>
              <a:rPr lang="en-CA" sz="1000" dirty="0">
                <a:latin typeface="Lato" panose="020F0502020204030203" pitchFamily="34" charset="77"/>
              </a:rPr>
              <a:t>☐ Latin American</a:t>
            </a:r>
          </a:p>
          <a:p>
            <a:r>
              <a:rPr lang="en-CA" sz="1000" dirty="0">
                <a:latin typeface="Lato" panose="020F0502020204030203" pitchFamily="34" charset="77"/>
              </a:rPr>
              <a:t>☐ Japanese</a:t>
            </a:r>
          </a:p>
          <a:p>
            <a:r>
              <a:rPr lang="en-CA" sz="1000" dirty="0">
                <a:latin typeface="Lato" panose="020F0502020204030203" pitchFamily="34" charset="77"/>
              </a:rPr>
              <a:t>☐ Korean</a:t>
            </a:r>
          </a:p>
          <a:p>
            <a:r>
              <a:rPr lang="en-CA" sz="1000" dirty="0">
                <a:latin typeface="Lato" panose="020F0502020204030203" pitchFamily="34" charset="77"/>
              </a:rPr>
              <a:t>☐ Other — specify:__________________________________________</a:t>
            </a:r>
          </a:p>
          <a:p>
            <a:endParaRPr lang="en-CA" sz="1000" dirty="0">
              <a:latin typeface="Lato" panose="020F0502020204030203" pitchFamily="34" charset="77"/>
            </a:endParaRPr>
          </a:p>
        </p:txBody>
      </p:sp>
    </p:spTree>
    <p:extLst>
      <p:ext uri="{BB962C8B-B14F-4D97-AF65-F5344CB8AC3E}">
        <p14:creationId xmlns:p14="http://schemas.microsoft.com/office/powerpoint/2010/main" val="249655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272144" y="151180"/>
            <a:ext cx="4299856" cy="8094524"/>
          </a:xfrm>
          <a:prstGeom prst="rect">
            <a:avLst/>
          </a:prstGeom>
          <a:noFill/>
        </p:spPr>
        <p:txBody>
          <a:bodyPr wrap="square" rtlCol="0">
            <a:spAutoFit/>
          </a:bodyPr>
          <a:lstStyle/>
          <a:p>
            <a:r>
              <a:rPr lang="en-CA" b="1" dirty="0">
                <a:latin typeface="Lato" panose="020F0502020204030203" pitchFamily="34" charset="77"/>
              </a:rPr>
              <a:t>Census sample B</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dirty="0">
              <a:latin typeface="Lato" panose="020F0502020204030203" pitchFamily="34" charset="77"/>
            </a:endParaRPr>
          </a:p>
          <a:p>
            <a:r>
              <a:rPr lang="en-CA" sz="1000" b="1" dirty="0">
                <a:latin typeface="Lato" panose="020F0502020204030203" pitchFamily="34" charset="77"/>
              </a:rPr>
              <a:t>Age at last Birthday: __________________________</a:t>
            </a:r>
          </a:p>
          <a:p>
            <a:endParaRPr lang="en-CA" sz="1000" b="1" dirty="0">
              <a:latin typeface="Lato" panose="020F0502020204030203" pitchFamily="34" charset="77"/>
            </a:endParaRPr>
          </a:p>
          <a:p>
            <a:r>
              <a:rPr lang="en-CA" sz="1000" b="1" dirty="0">
                <a:latin typeface="Lato" panose="020F0502020204030203" pitchFamily="34" charset="77"/>
              </a:rPr>
              <a:t>Relationship to head of family or household</a:t>
            </a:r>
            <a:endParaRPr lang="en-CA" sz="1000" dirty="0">
              <a:latin typeface="Lato" panose="020F0502020204030203" pitchFamily="34" charset="77"/>
            </a:endParaRPr>
          </a:p>
          <a:p>
            <a:r>
              <a:rPr lang="en-CA" sz="1000" dirty="0">
                <a:latin typeface="Lato" panose="020F0502020204030203" pitchFamily="34" charset="77"/>
              </a:rPr>
              <a:t>◯ Head</a:t>
            </a:r>
          </a:p>
          <a:p>
            <a:r>
              <a:rPr lang="en-CA" sz="1000" dirty="0">
                <a:latin typeface="Lato" panose="020F0502020204030203" pitchFamily="34" charset="77"/>
              </a:rPr>
              <a:t>◯ Wife</a:t>
            </a:r>
          </a:p>
          <a:p>
            <a:r>
              <a:rPr lang="en-CA" sz="1000" dirty="0">
                <a:latin typeface="Lato" panose="020F0502020204030203" pitchFamily="34" charset="77"/>
              </a:rPr>
              <a:t>◯ Daughter</a:t>
            </a:r>
          </a:p>
          <a:p>
            <a:r>
              <a:rPr lang="en-CA" sz="1000" dirty="0">
                <a:latin typeface="Lato" panose="020F0502020204030203" pitchFamily="34" charset="77"/>
              </a:rPr>
              <a:t>◯ Son</a:t>
            </a:r>
          </a:p>
          <a:p>
            <a:r>
              <a:rPr lang="en-CA" sz="1000" dirty="0">
                <a:latin typeface="Lato" panose="020F0502020204030203" pitchFamily="34" charset="77"/>
              </a:rPr>
              <a:t>◯ Lodger</a:t>
            </a:r>
          </a:p>
          <a:p>
            <a:r>
              <a:rPr lang="en-CA" sz="1000" dirty="0">
                <a:latin typeface="Lato" panose="020F0502020204030203" pitchFamily="34" charset="77"/>
              </a:rPr>
              <a:t>◯ Boarder</a:t>
            </a:r>
          </a:p>
          <a:p>
            <a:r>
              <a:rPr lang="en-CA" sz="1000" dirty="0">
                <a:latin typeface="Lato" panose="020F0502020204030203" pitchFamily="34" charset="77"/>
              </a:rPr>
              <a:t>◯ Servant</a:t>
            </a:r>
          </a:p>
          <a:p>
            <a:endParaRPr lang="en-CA" sz="1000" dirty="0">
              <a:latin typeface="Lato" panose="020F0502020204030203" pitchFamily="34" charset="77"/>
            </a:endParaRPr>
          </a:p>
          <a:p>
            <a:r>
              <a:rPr lang="en-CA" sz="1000" dirty="0">
                <a:latin typeface="Lato" panose="020F0502020204030203" pitchFamily="34" charset="77"/>
              </a:rPr>
              <a:t>___________________________</a:t>
            </a:r>
          </a:p>
          <a:p>
            <a:endParaRPr lang="en-CA" sz="1000" b="1" dirty="0">
              <a:latin typeface="Lato" panose="020F0502020204030203" pitchFamily="34" charset="77"/>
            </a:endParaRPr>
          </a:p>
          <a:p>
            <a:r>
              <a:rPr lang="en-CA" sz="1000" b="1" dirty="0">
                <a:latin typeface="Lato" panose="020F0502020204030203" pitchFamily="34" charset="77"/>
              </a:rPr>
              <a:t>Personal description</a:t>
            </a:r>
          </a:p>
          <a:p>
            <a:r>
              <a:rPr lang="en-CA" sz="1000" dirty="0">
                <a:latin typeface="Lato" panose="020F0502020204030203" pitchFamily="34" charset="77"/>
              </a:rPr>
              <a:t>◯  Single</a:t>
            </a:r>
          </a:p>
          <a:p>
            <a:r>
              <a:rPr lang="en-CA" sz="1000" dirty="0">
                <a:latin typeface="Lato" panose="020F0502020204030203" pitchFamily="34" charset="77"/>
              </a:rPr>
              <a:t>◯ Married</a:t>
            </a:r>
          </a:p>
          <a:p>
            <a:r>
              <a:rPr lang="en-CA" sz="1000" dirty="0">
                <a:latin typeface="Lato" panose="020F0502020204030203" pitchFamily="34" charset="77"/>
              </a:rPr>
              <a:t>◯ Widowed</a:t>
            </a:r>
          </a:p>
          <a:p>
            <a:r>
              <a:rPr lang="en-CA" sz="1000" dirty="0">
                <a:latin typeface="Lato" panose="020F0502020204030203" pitchFamily="34" charset="77"/>
              </a:rPr>
              <a:t>◯ Divorced </a:t>
            </a:r>
          </a:p>
          <a:p>
            <a:r>
              <a:rPr lang="en-CA" sz="1000" dirty="0">
                <a:latin typeface="Lato" panose="020F0502020204030203" pitchFamily="34" charset="77"/>
              </a:rPr>
              <a:t>◯ Legally Separated</a:t>
            </a:r>
          </a:p>
          <a:p>
            <a:endParaRPr lang="en-CA" sz="1000" dirty="0">
              <a:latin typeface="Lato" panose="020F0502020204030203" pitchFamily="34" charset="77"/>
            </a:endParaRPr>
          </a:p>
          <a:p>
            <a:r>
              <a:rPr lang="en-CA" sz="1000" b="1" dirty="0">
                <a:latin typeface="Lato" panose="020F0502020204030203" pitchFamily="34" charset="77"/>
              </a:rPr>
              <a:t>Nativity</a:t>
            </a:r>
          </a:p>
          <a:p>
            <a:endParaRPr lang="en-CA" sz="1000" b="1" dirty="0">
              <a:latin typeface="Lato" panose="020F0502020204030203" pitchFamily="34" charset="77"/>
            </a:endParaRPr>
          </a:p>
          <a:p>
            <a:r>
              <a:rPr lang="en-CA" sz="1000" dirty="0">
                <a:latin typeface="Lato" panose="020F0502020204030203" pitchFamily="34" charset="77"/>
              </a:rPr>
              <a:t>Country of place of birth of this person and of parents of this person. If born in Canada give province. If Foreign born give Country.</a:t>
            </a:r>
          </a:p>
          <a:p>
            <a:endParaRPr lang="en-CA" sz="1000" dirty="0">
              <a:latin typeface="Lato" panose="020F0502020204030203" pitchFamily="34" charset="77"/>
            </a:endParaRPr>
          </a:p>
          <a:p>
            <a:r>
              <a:rPr lang="en-CA" sz="1000" dirty="0">
                <a:latin typeface="Lato" panose="020F0502020204030203" pitchFamily="34" charset="77"/>
              </a:rPr>
              <a:t>Person: 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Father : 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Mother: ___________________________</a:t>
            </a: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Race of tribal origin</a:t>
            </a:r>
            <a:r>
              <a:rPr lang="en-CA" sz="1000" dirty="0">
                <a:latin typeface="Lato" panose="020F0502020204030203" pitchFamily="34" charset="77"/>
              </a:rPr>
              <a:t>:__________________________________________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2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6" name="TextBox 5">
            <a:extLst>
              <a:ext uri="{FF2B5EF4-FFF2-40B4-BE49-F238E27FC236}">
                <a16:creationId xmlns:a16="http://schemas.microsoft.com/office/drawing/2014/main" id="{B956887B-EB83-4D4F-A2AE-BD5F8D58E039}"/>
              </a:ext>
            </a:extLst>
          </p:cNvPr>
          <p:cNvSpPr txBox="1"/>
          <p:nvPr/>
        </p:nvSpPr>
        <p:spPr>
          <a:xfrm>
            <a:off x="4572000" y="151180"/>
            <a:ext cx="4288971" cy="4370427"/>
          </a:xfrm>
          <a:prstGeom prst="rect">
            <a:avLst/>
          </a:prstGeom>
          <a:noFill/>
        </p:spPr>
        <p:txBody>
          <a:bodyPr wrap="square" rtlCol="0">
            <a:spAutoFit/>
          </a:bodyPr>
          <a:lstStyle/>
          <a:p>
            <a:r>
              <a:rPr lang="en-CA" b="1" dirty="0">
                <a:latin typeface="Lato" panose="020F0502020204030203" pitchFamily="34" charset="77"/>
              </a:rPr>
              <a:t>Census sample C</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dirty="0">
              <a:latin typeface="Lato" panose="020F0502020204030203" pitchFamily="34" charset="77"/>
            </a:endParaRPr>
          </a:p>
          <a:p>
            <a:r>
              <a:rPr lang="en-CA" sz="1000" b="1" dirty="0">
                <a:latin typeface="Lato" panose="020F0502020204030203" pitchFamily="34" charset="77"/>
              </a:rPr>
              <a:t>Age at last birthday</a:t>
            </a:r>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Married or widowed</a:t>
            </a:r>
            <a:endParaRPr lang="en-CA" sz="1000" dirty="0">
              <a:latin typeface="Lato" panose="020F0502020204030203" pitchFamily="34" charset="77"/>
            </a:endParaRPr>
          </a:p>
          <a:p>
            <a:r>
              <a:rPr lang="en-CA" sz="1000" dirty="0">
                <a:latin typeface="Lato" panose="020F0502020204030203" pitchFamily="34" charset="77"/>
              </a:rPr>
              <a:t>◯ Married</a:t>
            </a:r>
          </a:p>
          <a:p>
            <a:r>
              <a:rPr lang="en-CA" sz="1000" dirty="0">
                <a:latin typeface="Lato" panose="020F0502020204030203" pitchFamily="34" charset="77"/>
              </a:rPr>
              <a:t>◯ Widowed</a:t>
            </a:r>
          </a:p>
          <a:p>
            <a:r>
              <a:rPr lang="en-CA" sz="1000" dirty="0">
                <a:latin typeface="Lato" panose="020F0502020204030203" pitchFamily="34" charset="77"/>
              </a:rPr>
              <a:t>◯  All others, including children.</a:t>
            </a:r>
          </a:p>
          <a:p>
            <a:endParaRPr lang="en-CA" sz="1000" dirty="0">
              <a:latin typeface="Lato" panose="020F0502020204030203" pitchFamily="34" charset="77"/>
            </a:endParaRPr>
          </a:p>
          <a:p>
            <a:r>
              <a:rPr lang="en-CA" sz="1000" b="1" dirty="0">
                <a:latin typeface="Lato" panose="020F0502020204030203" pitchFamily="34" charset="77"/>
              </a:rPr>
              <a:t>Country of Province of Birth</a:t>
            </a:r>
            <a:endParaRPr lang="en-CA" sz="1000" dirty="0">
              <a:latin typeface="Lato" panose="020F0502020204030203" pitchFamily="34" charset="77"/>
            </a:endParaRP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Origin</a:t>
            </a: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p:txBody>
      </p:sp>
    </p:spTree>
    <p:extLst>
      <p:ext uri="{BB962C8B-B14F-4D97-AF65-F5344CB8AC3E}">
        <p14:creationId xmlns:p14="http://schemas.microsoft.com/office/powerpoint/2010/main" val="21145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132805" y="90219"/>
            <a:ext cx="3524795" cy="6678751"/>
          </a:xfrm>
          <a:prstGeom prst="rect">
            <a:avLst/>
          </a:prstGeom>
          <a:noFill/>
        </p:spPr>
        <p:txBody>
          <a:bodyPr wrap="square" rtlCol="0">
            <a:spAutoFit/>
          </a:bodyPr>
          <a:lstStyle/>
          <a:p>
            <a:r>
              <a:rPr lang="en-CA" b="1" dirty="0">
                <a:latin typeface="Lato" panose="020F0502020204030203" pitchFamily="34" charset="77"/>
              </a:rPr>
              <a:t>Census sample D</a:t>
            </a:r>
          </a:p>
          <a:p>
            <a:endParaRPr lang="en-CA" sz="1000" b="1" dirty="0">
              <a:latin typeface="Lato" panose="020F0502020204030203" pitchFamily="34" charset="77"/>
            </a:endParaRPr>
          </a:p>
          <a:p>
            <a:r>
              <a:rPr lang="en-CA" sz="1000" b="1" dirty="0">
                <a:latin typeface="Lato" panose="020F0502020204030203" pitchFamily="34" charset="77"/>
              </a:rPr>
              <a:t>What was this person's sex at birth?</a:t>
            </a:r>
            <a:br>
              <a:rPr lang="en-CA" sz="1000" dirty="0">
                <a:latin typeface="Lato" panose="020F0502020204030203" pitchFamily="34" charset="77"/>
              </a:rPr>
            </a:br>
            <a:r>
              <a:rPr lang="en-CA" sz="1000" b="1" dirty="0">
                <a:latin typeface="Lato" panose="020F0502020204030203" pitchFamily="34" charset="77"/>
              </a:rPr>
              <a:t>Sex</a:t>
            </a:r>
            <a:r>
              <a:rPr lang="en-CA" sz="1000" dirty="0">
                <a:latin typeface="Lato" panose="020F0502020204030203" pitchFamily="34" charset="77"/>
              </a:rPr>
              <a:t> refers to the sex assigned at birth.</a:t>
            </a: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b="1" dirty="0">
              <a:latin typeface="Lato" panose="020F0502020204030203" pitchFamily="34" charset="77"/>
            </a:endParaRPr>
          </a:p>
          <a:p>
            <a:r>
              <a:rPr lang="en-CA" sz="1000" b="1" dirty="0">
                <a:latin typeface="Lato" panose="020F0502020204030203" pitchFamily="34" charset="77"/>
              </a:rPr>
              <a:t>What is this person's gender?</a:t>
            </a:r>
            <a:br>
              <a:rPr lang="en-CA" sz="1000" dirty="0">
                <a:latin typeface="Lato" panose="020F0502020204030203" pitchFamily="34" charset="77"/>
              </a:rPr>
            </a:br>
            <a:r>
              <a:rPr lang="en-CA" sz="1000" b="1" dirty="0">
                <a:latin typeface="Lato" panose="020F0502020204030203" pitchFamily="34" charset="77"/>
              </a:rPr>
              <a:t>Gender</a:t>
            </a:r>
            <a:r>
              <a:rPr lang="en-CA" sz="1000" dirty="0">
                <a:latin typeface="Lato" panose="020F0502020204030203" pitchFamily="34" charset="77"/>
              </a:rPr>
              <a:t> refers to the current gender, which may be different from sex assigned at birth and may be different from what is indicated on legal documents.</a:t>
            </a:r>
          </a:p>
          <a:p>
            <a:r>
              <a:rPr lang="en-CA" sz="1000" dirty="0">
                <a:latin typeface="Lato" panose="020F0502020204030203" pitchFamily="34" charset="77"/>
              </a:rPr>
              <a:t> ◯ Male</a:t>
            </a:r>
          </a:p>
          <a:p>
            <a:r>
              <a:rPr lang="en-CA" sz="1000" dirty="0">
                <a:latin typeface="Lato" panose="020F0502020204030203" pitchFamily="34" charset="77"/>
              </a:rPr>
              <a:t> ◯ Female</a:t>
            </a:r>
          </a:p>
          <a:p>
            <a:r>
              <a:rPr lang="en-CA" sz="1000" dirty="0">
                <a:latin typeface="Lato" panose="020F0502020204030203" pitchFamily="34" charset="77"/>
              </a:rPr>
              <a:t> ◯ Or please specify this person’s gender:</a:t>
            </a: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Date of birth and age</a:t>
            </a:r>
            <a:endParaRPr lang="en-CA" sz="1000" dirty="0">
              <a:latin typeface="Lato" panose="020F0502020204030203" pitchFamily="34" charset="77"/>
            </a:endParaRPr>
          </a:p>
          <a:p>
            <a:r>
              <a:rPr lang="en-CA" sz="1000" dirty="0">
                <a:latin typeface="Lato" panose="020F0502020204030203" pitchFamily="34" charset="77"/>
              </a:rPr>
              <a:t>If the exact date of birth is not known, enter your best estimate. For children less than 1 year old, enter 0 for age.</a:t>
            </a:r>
          </a:p>
          <a:p>
            <a:r>
              <a:rPr lang="en-CA" sz="1000" dirty="0">
                <a:latin typeface="Lato" panose="020F0502020204030203" pitchFamily="34" charset="77"/>
              </a:rPr>
              <a:t>Day:</a:t>
            </a:r>
          </a:p>
          <a:p>
            <a:r>
              <a:rPr lang="en-CA" sz="1000" dirty="0">
                <a:latin typeface="Lato" panose="020F0502020204030203" pitchFamily="34" charset="77"/>
              </a:rPr>
              <a:t>Month:</a:t>
            </a:r>
          </a:p>
          <a:p>
            <a:r>
              <a:rPr lang="en-CA" sz="1000" dirty="0">
                <a:latin typeface="Lato" panose="020F0502020204030203" pitchFamily="34" charset="77"/>
              </a:rPr>
              <a:t>Year:</a:t>
            </a:r>
          </a:p>
          <a:p>
            <a:r>
              <a:rPr lang="en-CA" sz="1000" dirty="0">
                <a:latin typeface="Lato" panose="020F0502020204030203" pitchFamily="34" charset="77"/>
              </a:rPr>
              <a:t>Age:</a:t>
            </a:r>
          </a:p>
          <a:p>
            <a:endParaRPr lang="en-CA" sz="1000" b="1" dirty="0">
              <a:latin typeface="Lato" panose="020F0502020204030203" pitchFamily="34" charset="77"/>
            </a:endParaRPr>
          </a:p>
          <a:p>
            <a:r>
              <a:rPr lang="en-CA" sz="1000" b="1" dirty="0">
                <a:latin typeface="Lato" panose="020F0502020204030203" pitchFamily="34" charset="77"/>
              </a:rPr>
              <a:t>Marital status</a:t>
            </a:r>
            <a:endParaRPr lang="en-CA" sz="1000" dirty="0">
              <a:latin typeface="Lato" panose="020F0502020204030203" pitchFamily="34" charset="77"/>
            </a:endParaRPr>
          </a:p>
          <a:p>
            <a:r>
              <a:rPr lang="en-CA" sz="1000" dirty="0">
                <a:latin typeface="Lato" panose="020F0502020204030203" pitchFamily="34" charset="77"/>
              </a:rPr>
              <a:t> ◯ Never legally married</a:t>
            </a:r>
          </a:p>
          <a:p>
            <a:r>
              <a:rPr lang="en-CA" sz="1000" dirty="0">
                <a:latin typeface="Lato" panose="020F0502020204030203" pitchFamily="34" charset="77"/>
              </a:rPr>
              <a:t> ◯ Legally married (and not separated)</a:t>
            </a:r>
          </a:p>
          <a:p>
            <a:r>
              <a:rPr lang="en-CA" sz="1000" dirty="0">
                <a:latin typeface="Lato" panose="020F0502020204030203" pitchFamily="34" charset="77"/>
              </a:rPr>
              <a:t> ◯ Separated, but still legally married</a:t>
            </a:r>
          </a:p>
          <a:p>
            <a:r>
              <a:rPr lang="en-CA" sz="1000" dirty="0">
                <a:latin typeface="Lato" panose="020F0502020204030203" pitchFamily="34" charset="77"/>
              </a:rPr>
              <a:t> ◯ Divorced</a:t>
            </a:r>
          </a:p>
          <a:p>
            <a:r>
              <a:rPr lang="en-CA" sz="1000" dirty="0">
                <a:latin typeface="Lato" panose="020F0502020204030203" pitchFamily="34" charset="77"/>
              </a:rPr>
              <a:t> ◯ Widowed</a:t>
            </a:r>
          </a:p>
          <a:p>
            <a:endParaRPr lang="en-CA" sz="1000" b="1" dirty="0">
              <a:latin typeface="Lato" panose="020F0502020204030203" pitchFamily="34" charset="77"/>
            </a:endParaRPr>
          </a:p>
          <a:p>
            <a:r>
              <a:rPr lang="en-CA" sz="1000" b="1" dirty="0">
                <a:latin typeface="Lato" panose="020F0502020204030203" pitchFamily="34" charset="77"/>
              </a:rPr>
              <a:t>Is this person living with a common-law partner?</a:t>
            </a:r>
            <a:br>
              <a:rPr lang="en-CA" sz="1000" dirty="0">
                <a:latin typeface="Lato" panose="020F0502020204030203" pitchFamily="34" charset="77"/>
              </a:rPr>
            </a:br>
            <a:r>
              <a:rPr lang="en-CA" sz="1000" b="1" dirty="0">
                <a:latin typeface="Lato" panose="020F0502020204030203" pitchFamily="34" charset="77"/>
              </a:rPr>
              <a:t>Common-law</a:t>
            </a:r>
            <a:r>
              <a:rPr lang="en-CA" sz="1000" dirty="0">
                <a:latin typeface="Lato" panose="020F0502020204030203" pitchFamily="34" charset="77"/>
              </a:rPr>
              <a:t> refers to two people who live together as a couple but who are not married, regardless of the duration of the relationship.</a:t>
            </a:r>
          </a:p>
          <a:p>
            <a:r>
              <a:rPr lang="en-CA" sz="1000" dirty="0">
                <a:latin typeface="Lato" panose="020F0502020204030203" pitchFamily="34" charset="77"/>
              </a:rPr>
              <a:t> ◯ Yes</a:t>
            </a:r>
          </a:p>
          <a:p>
            <a:r>
              <a:rPr lang="en-CA" sz="1000" dirty="0">
                <a:latin typeface="Lato" panose="020F0502020204030203" pitchFamily="34" charset="77"/>
              </a:rPr>
              <a:t> ◯ No</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5" name="TextBox 4">
            <a:extLst>
              <a:ext uri="{FF2B5EF4-FFF2-40B4-BE49-F238E27FC236}">
                <a16:creationId xmlns:a16="http://schemas.microsoft.com/office/drawing/2014/main" id="{0667517D-E8AB-A145-94F2-41C01671087B}"/>
              </a:ext>
            </a:extLst>
          </p:cNvPr>
          <p:cNvSpPr txBox="1"/>
          <p:nvPr/>
        </p:nvSpPr>
        <p:spPr>
          <a:xfrm>
            <a:off x="3657600" y="90219"/>
            <a:ext cx="5353595" cy="6709529"/>
          </a:xfrm>
          <a:prstGeom prst="rect">
            <a:avLst/>
          </a:prstGeom>
          <a:noFill/>
        </p:spPr>
        <p:txBody>
          <a:bodyPr wrap="square" rtlCol="0">
            <a:spAutoFit/>
          </a:bodyPr>
          <a:lstStyle/>
          <a:p>
            <a:r>
              <a:rPr lang="en-CA" sz="1000" b="1" dirty="0">
                <a:latin typeface="Lato" panose="020F0502020204030203" pitchFamily="34" charset="77"/>
              </a:rPr>
              <a:t>Where was this person born?</a:t>
            </a:r>
          </a:p>
          <a:p>
            <a:r>
              <a:rPr lang="en-CA" sz="1000" dirty="0">
                <a:latin typeface="Lato" panose="020F0502020204030203" pitchFamily="34" charset="77"/>
              </a:rPr>
              <a:t>Specify one response only, according to present boundaries.</a:t>
            </a:r>
          </a:p>
          <a:p>
            <a:r>
              <a:rPr lang="en-CA" sz="1000" b="1" dirty="0">
                <a:latin typeface="Lato" panose="020F0502020204030203" pitchFamily="34" charset="77"/>
              </a:rPr>
              <a:t>Born in Canada</a:t>
            </a:r>
          </a:p>
          <a:p>
            <a:r>
              <a:rPr lang="en-CA" sz="1000" dirty="0">
                <a:latin typeface="Lato" panose="020F0502020204030203" pitchFamily="34" charset="77"/>
              </a:rPr>
              <a:t> ◯ N.L. 			 ◯ P.E.I.	 ◯ N.S.			 ◯ N.B</a:t>
            </a:r>
          </a:p>
          <a:p>
            <a:r>
              <a:rPr lang="en-CA" sz="1000" dirty="0">
                <a:latin typeface="Lato" panose="020F0502020204030203" pitchFamily="34" charset="77"/>
              </a:rPr>
              <a:t> ◯ Quebec		 ◯ Ontario	 ◯ Manitoba		 ◯ Sask.</a:t>
            </a:r>
          </a:p>
          <a:p>
            <a:r>
              <a:rPr lang="en-CA" sz="1000" dirty="0">
                <a:latin typeface="Lato" panose="020F0502020204030203" pitchFamily="34" charset="77"/>
              </a:rPr>
              <a:t> ◯ Alberta		 ◯ B.C. 		 ◯ Yukon		 ◯ N.W.T             ◯ Nunavut</a:t>
            </a:r>
          </a:p>
          <a:p>
            <a:endParaRPr lang="en-CA" sz="1000" b="1" dirty="0">
              <a:latin typeface="Lato" panose="020F0502020204030203" pitchFamily="34" charset="77"/>
            </a:endParaRPr>
          </a:p>
          <a:p>
            <a:r>
              <a:rPr lang="en-CA" sz="1000" b="1" dirty="0">
                <a:latin typeface="Lato" panose="020F0502020204030203" pitchFamily="34" charset="77"/>
              </a:rPr>
              <a:t>Born outside Canada</a:t>
            </a:r>
            <a:r>
              <a:rPr lang="en-CA" sz="1000" dirty="0">
                <a:latin typeface="Lato" panose="020F0502020204030203" pitchFamily="34" charset="77"/>
              </a:rPr>
              <a:t> — specify country:__________________________________________</a:t>
            </a:r>
          </a:p>
          <a:p>
            <a:endParaRPr lang="en-CA" sz="1000" dirty="0">
              <a:latin typeface="Lato" panose="020F0502020204030203" pitchFamily="34" charset="77"/>
            </a:endParaRPr>
          </a:p>
          <a:p>
            <a:r>
              <a:rPr lang="en-CA" sz="1000" b="1" dirty="0">
                <a:latin typeface="Lato" panose="020F0502020204030203" pitchFamily="34" charset="77"/>
              </a:rPr>
              <a:t>Where were this person's parents born?</a:t>
            </a:r>
          </a:p>
          <a:p>
            <a:r>
              <a:rPr lang="en-CA" sz="1000" dirty="0">
                <a:latin typeface="Lato" panose="020F0502020204030203" pitchFamily="34" charset="77"/>
              </a:rPr>
              <a:t> Specify the country or countries according to present boundaries.</a:t>
            </a:r>
          </a:p>
          <a:p>
            <a:r>
              <a:rPr lang="en-CA" sz="1000" dirty="0">
                <a:latin typeface="Lato" panose="020F0502020204030203" pitchFamily="34" charset="77"/>
              </a:rPr>
              <a:t> ◯ </a:t>
            </a:r>
            <a:r>
              <a:rPr lang="en-CA" sz="1000" b="1" dirty="0">
                <a:latin typeface="Lato" panose="020F0502020204030203" pitchFamily="34" charset="77"/>
              </a:rPr>
              <a:t>All</a:t>
            </a:r>
            <a:r>
              <a:rPr lang="en-CA" sz="1000" dirty="0">
                <a:latin typeface="Lato" panose="020F0502020204030203" pitchFamily="34" charset="77"/>
              </a:rPr>
              <a:t> parents born </a:t>
            </a:r>
            <a:r>
              <a:rPr lang="en-CA" sz="1000" b="1" dirty="0">
                <a:latin typeface="Lato" panose="020F0502020204030203" pitchFamily="34" charset="77"/>
              </a:rPr>
              <a:t>in Canada</a:t>
            </a:r>
            <a:endParaRPr lang="en-CA" sz="1000" dirty="0">
              <a:latin typeface="Lato" panose="020F0502020204030203" pitchFamily="34" charset="77"/>
            </a:endParaRPr>
          </a:p>
          <a:p>
            <a:r>
              <a:rPr lang="en-CA" sz="1000" dirty="0">
                <a:latin typeface="Lato" panose="020F0502020204030203" pitchFamily="34" charset="77"/>
              </a:rPr>
              <a:t> ◯ </a:t>
            </a:r>
            <a:r>
              <a:rPr lang="en-CA" sz="1000" b="1" dirty="0">
                <a:latin typeface="Lato" panose="020F0502020204030203" pitchFamily="34" charset="77"/>
              </a:rPr>
              <a:t>All</a:t>
            </a:r>
            <a:r>
              <a:rPr lang="en-CA" sz="1000" dirty="0">
                <a:latin typeface="Lato" panose="020F0502020204030203" pitchFamily="34" charset="77"/>
              </a:rPr>
              <a:t> parents born </a:t>
            </a:r>
            <a:r>
              <a:rPr lang="en-CA" sz="1000" b="1" dirty="0">
                <a:latin typeface="Lato" panose="020F0502020204030203" pitchFamily="34" charset="77"/>
              </a:rPr>
              <a:t>outside Canada</a:t>
            </a:r>
            <a:endParaRPr lang="en-CA" sz="1000" dirty="0">
              <a:latin typeface="Lato" panose="020F0502020204030203" pitchFamily="34" charset="77"/>
            </a:endParaRPr>
          </a:p>
          <a:p>
            <a:pPr lvl="1"/>
            <a:r>
              <a:rPr lang="en-CA" sz="1000" dirty="0">
                <a:latin typeface="Lato" panose="020F0502020204030203" pitchFamily="34" charset="77"/>
              </a:rPr>
              <a:t>Specify the country of birth of </a:t>
            </a:r>
            <a:r>
              <a:rPr lang="en-CA" sz="1000" b="1" dirty="0">
                <a:latin typeface="Lato" panose="020F0502020204030203" pitchFamily="34" charset="77"/>
              </a:rPr>
              <a:t>each parent</a:t>
            </a:r>
            <a:r>
              <a:rPr lang="en-CA" sz="1000" dirty="0">
                <a:latin typeface="Lato" panose="020F0502020204030203" pitchFamily="34" charset="77"/>
              </a:rPr>
              <a:t>:______________________________________</a:t>
            </a:r>
          </a:p>
          <a:p>
            <a:r>
              <a:rPr lang="en-CA" sz="1000" dirty="0">
                <a:latin typeface="Lato" panose="020F0502020204030203" pitchFamily="34" charset="77"/>
              </a:rPr>
              <a:t> ◯ One parent born </a:t>
            </a:r>
            <a:r>
              <a:rPr lang="en-CA" sz="1000" b="1" dirty="0">
                <a:latin typeface="Lato" panose="020F0502020204030203" pitchFamily="34" charset="77"/>
              </a:rPr>
              <a:t>in Canada and</a:t>
            </a:r>
            <a:r>
              <a:rPr lang="en-CA" sz="1000" dirty="0">
                <a:latin typeface="Lato" panose="020F0502020204030203" pitchFamily="34" charset="77"/>
              </a:rPr>
              <a:t> one parent born </a:t>
            </a:r>
            <a:r>
              <a:rPr lang="en-CA" sz="1000" b="1" dirty="0">
                <a:latin typeface="Lato" panose="020F0502020204030203" pitchFamily="34" charset="77"/>
              </a:rPr>
              <a:t>outside Canada</a:t>
            </a:r>
            <a:endParaRPr lang="en-CA" sz="1000" dirty="0">
              <a:latin typeface="Lato" panose="020F0502020204030203" pitchFamily="34" charset="77"/>
            </a:endParaRPr>
          </a:p>
          <a:p>
            <a:pPr lvl="1"/>
            <a:r>
              <a:rPr lang="en-CA" sz="1000" dirty="0">
                <a:latin typeface="Lato" panose="020F0502020204030203" pitchFamily="34" charset="77"/>
              </a:rPr>
              <a:t>Specify the country of birth outside Canada:______________________________________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What were the ethnic or cultural origins of this person's ancestors?</a:t>
            </a:r>
          </a:p>
          <a:p>
            <a:r>
              <a:rPr lang="en-CA" sz="1000" dirty="0">
                <a:latin typeface="Lato" panose="020F0502020204030203" pitchFamily="34" charset="77"/>
              </a:rPr>
              <a:t>Ancestors may have Indigenous origins, or origins that refer to different countries, or other origins that may not refer to different countries.</a:t>
            </a: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Is this person First Nations, Métis or Inuk (Inuit)?</a:t>
            </a:r>
          </a:p>
          <a:p>
            <a:r>
              <a:rPr lang="en-CA" sz="1000" dirty="0">
                <a:latin typeface="Lato" panose="020F0502020204030203" pitchFamily="34" charset="77"/>
              </a:rPr>
              <a:t>☐ No, not First Nations, Métis or Inuk (Inuit)</a:t>
            </a:r>
          </a:p>
          <a:p>
            <a:r>
              <a:rPr lang="en-CA" sz="1000" dirty="0">
                <a:latin typeface="Lato" panose="020F0502020204030203" pitchFamily="34" charset="77"/>
              </a:rPr>
              <a:t>☐ Yes, First Nations (North American Indian)</a:t>
            </a:r>
          </a:p>
          <a:p>
            <a:r>
              <a:rPr lang="en-CA" sz="1000" dirty="0">
                <a:latin typeface="Lato" panose="020F0502020204030203" pitchFamily="34" charset="77"/>
              </a:rPr>
              <a:t>☐ Yes, Métis</a:t>
            </a:r>
          </a:p>
          <a:p>
            <a:r>
              <a:rPr lang="en-CA" sz="1000" dirty="0">
                <a:latin typeface="Lato" panose="020F0502020204030203" pitchFamily="34" charset="77"/>
              </a:rPr>
              <a:t>☐ Yes, Inuk (Inuit)</a:t>
            </a:r>
          </a:p>
          <a:p>
            <a:endParaRPr lang="en-CA" sz="1000" dirty="0">
              <a:latin typeface="Lato" panose="020F0502020204030203" pitchFamily="34" charset="77"/>
            </a:endParaRPr>
          </a:p>
          <a:p>
            <a:r>
              <a:rPr lang="en-CA" sz="1000" b="1" dirty="0">
                <a:latin typeface="Lato" panose="020F0502020204030203" pitchFamily="34" charset="77"/>
              </a:rPr>
              <a:t>Is this person:</a:t>
            </a:r>
          </a:p>
          <a:p>
            <a:r>
              <a:rPr lang="en-CA" sz="1000" dirty="0">
                <a:latin typeface="Lato" panose="020F0502020204030203" pitchFamily="34" charset="77"/>
              </a:rPr>
              <a:t>Mark "x" more than one circle or specify, if applicable.</a:t>
            </a:r>
          </a:p>
          <a:p>
            <a:r>
              <a:rPr lang="en-CA" sz="1000" dirty="0">
                <a:latin typeface="Lato" panose="020F0502020204030203" pitchFamily="34" charset="77"/>
              </a:rPr>
              <a:t>☐ White</a:t>
            </a:r>
          </a:p>
          <a:p>
            <a:r>
              <a:rPr lang="en-CA" sz="1000" dirty="0">
                <a:latin typeface="Lato" panose="020F0502020204030203" pitchFamily="34" charset="77"/>
              </a:rPr>
              <a:t>☐ South Asian (e.g., East Indian, Pakistani, Sri Lankan)</a:t>
            </a:r>
          </a:p>
          <a:p>
            <a:r>
              <a:rPr lang="en-CA" sz="1000" dirty="0">
                <a:latin typeface="Lato" panose="020F0502020204030203" pitchFamily="34" charset="77"/>
              </a:rPr>
              <a:t>☐ Chinese</a:t>
            </a:r>
          </a:p>
          <a:p>
            <a:r>
              <a:rPr lang="en-CA" sz="1000" dirty="0">
                <a:latin typeface="Lato" panose="020F0502020204030203" pitchFamily="34" charset="77"/>
              </a:rPr>
              <a:t>☐ Black</a:t>
            </a:r>
          </a:p>
          <a:p>
            <a:r>
              <a:rPr lang="en-CA" sz="1000" dirty="0">
                <a:latin typeface="Lato" panose="020F0502020204030203" pitchFamily="34" charset="77"/>
              </a:rPr>
              <a:t>☐ Filipino</a:t>
            </a:r>
          </a:p>
          <a:p>
            <a:r>
              <a:rPr lang="en-CA" sz="1000" dirty="0">
                <a:latin typeface="Lato" panose="020F0502020204030203" pitchFamily="34" charset="77"/>
              </a:rPr>
              <a:t>☐ Arab</a:t>
            </a:r>
          </a:p>
          <a:p>
            <a:r>
              <a:rPr lang="en-CA" sz="1000" dirty="0">
                <a:latin typeface="Lato" panose="020F0502020204030203" pitchFamily="34" charset="77"/>
              </a:rPr>
              <a:t>☐ Latin American</a:t>
            </a:r>
          </a:p>
          <a:p>
            <a:r>
              <a:rPr lang="en-CA" sz="1000" dirty="0">
                <a:latin typeface="Lato" panose="020F0502020204030203" pitchFamily="34" charset="77"/>
              </a:rPr>
              <a:t>☐ Southeast Asian (e.g., Vietnamese, Cambodian, Laotian, Thai)</a:t>
            </a:r>
          </a:p>
          <a:p>
            <a:r>
              <a:rPr lang="en-CA" sz="1000" dirty="0">
                <a:latin typeface="Lato" panose="020F0502020204030203" pitchFamily="34" charset="77"/>
              </a:rPr>
              <a:t>☐ West Asian (e.g., Iranian, Afghan)</a:t>
            </a:r>
          </a:p>
          <a:p>
            <a:r>
              <a:rPr lang="en-CA" sz="1000" dirty="0">
                <a:latin typeface="Lato" panose="020F0502020204030203" pitchFamily="34" charset="77"/>
              </a:rPr>
              <a:t>☐ Korean</a:t>
            </a:r>
          </a:p>
          <a:p>
            <a:r>
              <a:rPr lang="en-CA" sz="1000" dirty="0">
                <a:latin typeface="Lato" panose="020F0502020204030203" pitchFamily="34" charset="77"/>
              </a:rPr>
              <a:t>☐ Japanese</a:t>
            </a:r>
          </a:p>
          <a:p>
            <a:r>
              <a:rPr lang="en-CA" sz="1000" dirty="0">
                <a:latin typeface="Lato" panose="020F0502020204030203" pitchFamily="34" charset="77"/>
              </a:rPr>
              <a:t>☐ Other group — specify:__________________________________________</a:t>
            </a:r>
          </a:p>
        </p:txBody>
      </p:sp>
    </p:spTree>
    <p:extLst>
      <p:ext uri="{BB962C8B-B14F-4D97-AF65-F5344CB8AC3E}">
        <p14:creationId xmlns:p14="http://schemas.microsoft.com/office/powerpoint/2010/main" val="144373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272144" y="151180"/>
            <a:ext cx="4288971" cy="10710624"/>
          </a:xfrm>
          <a:prstGeom prst="rect">
            <a:avLst/>
          </a:prstGeom>
          <a:noFill/>
        </p:spPr>
        <p:txBody>
          <a:bodyPr wrap="square" rtlCol="0">
            <a:spAutoFit/>
          </a:bodyPr>
          <a:lstStyle/>
          <a:p>
            <a:r>
              <a:rPr lang="en-CA" b="1" dirty="0">
                <a:latin typeface="Lato" panose="020F0502020204030203" pitchFamily="34" charset="77"/>
              </a:rPr>
              <a:t>Census sample E</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dirty="0">
              <a:latin typeface="Lato" panose="020F0502020204030203" pitchFamily="34" charset="77"/>
            </a:endParaRPr>
          </a:p>
          <a:p>
            <a:r>
              <a:rPr lang="en-CA" sz="1000" b="1" dirty="0">
                <a:latin typeface="Lato" panose="020F0502020204030203" pitchFamily="34" charset="77"/>
              </a:rPr>
              <a:t>Age at last birthday</a:t>
            </a:r>
          </a:p>
          <a:p>
            <a:r>
              <a:rPr lang="en-CA" sz="1000" dirty="0">
                <a:latin typeface="Lato" panose="020F0502020204030203" pitchFamily="34" charset="77"/>
              </a:rPr>
              <a:t>If under one year of age, mark 0–0</a:t>
            </a:r>
          </a:p>
          <a:p>
            <a:r>
              <a:rPr lang="en-CA" sz="1000" dirty="0">
                <a:latin typeface="Lato" panose="020F0502020204030203" pitchFamily="34" charset="77"/>
              </a:rPr>
              <a:t>If 100 years of age or over, mark 9–9</a:t>
            </a:r>
          </a:p>
          <a:p>
            <a:endParaRPr lang="en-CA" sz="1000" b="1" dirty="0">
              <a:latin typeface="Lato" panose="020F0502020204030203" pitchFamily="34" charset="77"/>
            </a:endParaRPr>
          </a:p>
          <a:p>
            <a:r>
              <a:rPr lang="en-CA" sz="1000" dirty="0">
                <a:latin typeface="Lato" panose="020F0502020204030203" pitchFamily="34" charset="77"/>
              </a:rPr>
              <a:t>◯ 0	 ◯ 0</a:t>
            </a:r>
          </a:p>
          <a:p>
            <a:r>
              <a:rPr lang="en-CA" sz="1000" dirty="0">
                <a:latin typeface="Lato" panose="020F0502020204030203" pitchFamily="34" charset="77"/>
              </a:rPr>
              <a:t>◯ 1	 ◯ 1</a:t>
            </a:r>
          </a:p>
          <a:p>
            <a:r>
              <a:rPr lang="en-CA" sz="1000" dirty="0">
                <a:latin typeface="Lato" panose="020F0502020204030203" pitchFamily="34" charset="77"/>
              </a:rPr>
              <a:t>◯ 2	 ◯ 2</a:t>
            </a:r>
          </a:p>
          <a:p>
            <a:r>
              <a:rPr lang="en-CA" sz="1000" dirty="0">
                <a:latin typeface="Lato" panose="020F0502020204030203" pitchFamily="34" charset="77"/>
              </a:rPr>
              <a:t>◯ 3	 ◯ 3</a:t>
            </a:r>
          </a:p>
          <a:p>
            <a:r>
              <a:rPr lang="en-CA" sz="1000" dirty="0">
                <a:latin typeface="Lato" panose="020F0502020204030203" pitchFamily="34" charset="77"/>
              </a:rPr>
              <a:t>◯ 4	 ◯ 4</a:t>
            </a:r>
          </a:p>
          <a:p>
            <a:r>
              <a:rPr lang="en-CA" sz="1000" dirty="0">
                <a:latin typeface="Lato" panose="020F0502020204030203" pitchFamily="34" charset="77"/>
              </a:rPr>
              <a:t>◯ 5	 ◯ 5</a:t>
            </a:r>
          </a:p>
          <a:p>
            <a:r>
              <a:rPr lang="en-CA" sz="1000" dirty="0">
                <a:latin typeface="Lato" panose="020F0502020204030203" pitchFamily="34" charset="77"/>
              </a:rPr>
              <a:t>◯ 6	 ◯ 6</a:t>
            </a:r>
          </a:p>
          <a:p>
            <a:r>
              <a:rPr lang="en-CA" sz="1000" dirty="0">
                <a:latin typeface="Lato" panose="020F0502020204030203" pitchFamily="34" charset="77"/>
              </a:rPr>
              <a:t>◯ 7	 ◯ 7</a:t>
            </a:r>
          </a:p>
          <a:p>
            <a:r>
              <a:rPr lang="en-CA" sz="1000" dirty="0">
                <a:latin typeface="Lato" panose="020F0502020204030203" pitchFamily="34" charset="77"/>
              </a:rPr>
              <a:t>◯ 8	 ◯ 8</a:t>
            </a:r>
          </a:p>
          <a:p>
            <a:r>
              <a:rPr lang="en-CA" sz="1000" dirty="0">
                <a:latin typeface="Lato" panose="020F0502020204030203" pitchFamily="34" charset="77"/>
              </a:rPr>
              <a:t>◯ 9	 ◯ 9</a:t>
            </a:r>
          </a:p>
          <a:p>
            <a:endParaRPr lang="en-CA" sz="1000"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Marital status</a:t>
            </a:r>
            <a:endParaRPr lang="en-CA" sz="1000" dirty="0">
              <a:latin typeface="Lato" panose="020F0502020204030203" pitchFamily="34" charset="77"/>
            </a:endParaRPr>
          </a:p>
          <a:p>
            <a:r>
              <a:rPr lang="en-CA" sz="1000" dirty="0">
                <a:latin typeface="Lato" panose="020F0502020204030203" pitchFamily="34" charset="77"/>
              </a:rPr>
              <a:t>◯ Single</a:t>
            </a:r>
          </a:p>
          <a:p>
            <a:r>
              <a:rPr lang="en-CA" sz="1000" dirty="0">
                <a:latin typeface="Lato" panose="020F0502020204030203" pitchFamily="34" charset="77"/>
              </a:rPr>
              <a:t>◯ Married (included separated but not divorced)</a:t>
            </a:r>
          </a:p>
          <a:p>
            <a:r>
              <a:rPr lang="en-CA" sz="1000" dirty="0">
                <a:latin typeface="Lato" panose="020F0502020204030203" pitchFamily="34" charset="77"/>
              </a:rPr>
              <a:t>◯ Divorced</a:t>
            </a:r>
          </a:p>
          <a:p>
            <a:r>
              <a:rPr lang="en-CA" sz="1000" dirty="0">
                <a:latin typeface="Lato" panose="020F0502020204030203" pitchFamily="34" charset="77"/>
              </a:rPr>
              <a:t>◯ Widowed</a:t>
            </a:r>
          </a:p>
          <a:p>
            <a:r>
              <a:rPr lang="en-CA" sz="1000" dirty="0">
                <a:latin typeface="Lato" panose="020F0502020204030203" pitchFamily="34" charset="77"/>
              </a:rPr>
              <a:t>◯ Divorced</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b="1" dirty="0">
                <a:latin typeface="Lato" panose="020F0502020204030203" pitchFamily="34" charset="77"/>
              </a:rPr>
              <a:t>Relationship to head of household</a:t>
            </a:r>
          </a:p>
          <a:p>
            <a:r>
              <a:rPr lang="en-CA" sz="1000" dirty="0">
                <a:latin typeface="Lato" panose="020F0502020204030203" pitchFamily="34" charset="77"/>
              </a:rPr>
              <a:t>(As head, wife, son, daughter, ward, son-in-law, grandson, mother, uncle, niece, employee, partner, lodger, lodger’s wife, lodger’s daughter, inmate, etc.)</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b="1" dirty="0">
              <a:latin typeface="Lato" panose="020F0502020204030203" pitchFamily="34" charset="77"/>
            </a:endParaRP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Relationship to head of family or household</a:t>
            </a:r>
            <a:endParaRPr lang="en-CA" sz="1000" dirty="0">
              <a:latin typeface="Lato" panose="020F0502020204030203" pitchFamily="34" charset="77"/>
            </a:endParaRPr>
          </a:p>
          <a:p>
            <a:r>
              <a:rPr lang="en-CA" sz="1000" dirty="0">
                <a:latin typeface="Lato" panose="020F0502020204030203" pitchFamily="34" charset="77"/>
              </a:rPr>
              <a:t>◯ Head</a:t>
            </a:r>
          </a:p>
          <a:p>
            <a:r>
              <a:rPr lang="en-CA" sz="1000" dirty="0">
                <a:latin typeface="Lato" panose="020F0502020204030203" pitchFamily="34" charset="77"/>
              </a:rPr>
              <a:t>◯ Wife</a:t>
            </a:r>
          </a:p>
          <a:p>
            <a:r>
              <a:rPr lang="en-CA" sz="1000" dirty="0">
                <a:latin typeface="Lato" panose="020F0502020204030203" pitchFamily="34" charset="77"/>
              </a:rPr>
              <a:t>◯ Daughter</a:t>
            </a:r>
          </a:p>
          <a:p>
            <a:r>
              <a:rPr lang="en-CA" sz="1000" dirty="0">
                <a:latin typeface="Lato" panose="020F0502020204030203" pitchFamily="34" charset="77"/>
              </a:rPr>
              <a:t>◯ Son</a:t>
            </a:r>
          </a:p>
          <a:p>
            <a:r>
              <a:rPr lang="en-CA" sz="1000" dirty="0">
                <a:latin typeface="Lato" panose="020F0502020204030203" pitchFamily="34" charset="77"/>
              </a:rPr>
              <a:t>◯ Lodger</a:t>
            </a:r>
          </a:p>
          <a:p>
            <a:r>
              <a:rPr lang="en-CA" sz="1000" dirty="0">
                <a:latin typeface="Lato" panose="020F0502020204030203" pitchFamily="34" charset="77"/>
              </a:rPr>
              <a:t>◯ Boarder</a:t>
            </a:r>
          </a:p>
          <a:p>
            <a:r>
              <a:rPr lang="en-CA" sz="1000" dirty="0">
                <a:latin typeface="Lato" panose="020F0502020204030203" pitchFamily="34" charset="77"/>
              </a:rPr>
              <a:t>◯ Servant</a:t>
            </a:r>
          </a:p>
          <a:p>
            <a:endParaRPr lang="en-CA" sz="1000" dirty="0">
              <a:latin typeface="Lato" panose="020F0502020204030203" pitchFamily="34" charset="77"/>
            </a:endParaRPr>
          </a:p>
          <a:p>
            <a:r>
              <a:rPr lang="en-CA" sz="1000" dirty="0">
                <a:latin typeface="Lato" panose="020F0502020204030203" pitchFamily="34" charset="77"/>
              </a:rPr>
              <a:t>___________________________</a:t>
            </a:r>
          </a:p>
          <a:p>
            <a:endParaRPr lang="en-CA" sz="1000" b="1" dirty="0">
              <a:latin typeface="Lato" panose="020F0502020204030203" pitchFamily="34" charset="77"/>
            </a:endParaRPr>
          </a:p>
          <a:p>
            <a:r>
              <a:rPr lang="en-CA" sz="1000" b="1" dirty="0">
                <a:latin typeface="Lato" panose="020F0502020204030203" pitchFamily="34" charset="77"/>
              </a:rPr>
              <a:t>Personal description</a:t>
            </a:r>
          </a:p>
          <a:p>
            <a:r>
              <a:rPr lang="en-CA" sz="1000" dirty="0">
                <a:latin typeface="Lato" panose="020F0502020204030203" pitchFamily="34" charset="77"/>
              </a:rPr>
              <a:t>◯  Single</a:t>
            </a:r>
          </a:p>
          <a:p>
            <a:r>
              <a:rPr lang="en-CA" sz="1000" dirty="0">
                <a:latin typeface="Lato" panose="020F0502020204030203" pitchFamily="34" charset="77"/>
              </a:rPr>
              <a:t>◯ Married</a:t>
            </a:r>
          </a:p>
          <a:p>
            <a:r>
              <a:rPr lang="en-CA" sz="1000" dirty="0">
                <a:latin typeface="Lato" panose="020F0502020204030203" pitchFamily="34" charset="77"/>
              </a:rPr>
              <a:t>◯ Widowed</a:t>
            </a:r>
          </a:p>
          <a:p>
            <a:r>
              <a:rPr lang="en-CA" sz="1000" dirty="0">
                <a:latin typeface="Lato" panose="020F0502020204030203" pitchFamily="34" charset="77"/>
              </a:rPr>
              <a:t>◯ Divorced </a:t>
            </a:r>
          </a:p>
          <a:p>
            <a:r>
              <a:rPr lang="en-CA" sz="1000" dirty="0">
                <a:latin typeface="Lato" panose="020F0502020204030203" pitchFamily="34" charset="77"/>
              </a:rPr>
              <a:t>◯ Legally Separated</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2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5" name="TextBox 4">
            <a:extLst>
              <a:ext uri="{FF2B5EF4-FFF2-40B4-BE49-F238E27FC236}">
                <a16:creationId xmlns:a16="http://schemas.microsoft.com/office/drawing/2014/main" id="{0667517D-E8AB-A145-94F2-41C01671087B}"/>
              </a:ext>
            </a:extLst>
          </p:cNvPr>
          <p:cNvSpPr txBox="1"/>
          <p:nvPr/>
        </p:nvSpPr>
        <p:spPr>
          <a:xfrm>
            <a:off x="4572000" y="323899"/>
            <a:ext cx="4439195" cy="5632311"/>
          </a:xfrm>
          <a:prstGeom prst="rect">
            <a:avLst/>
          </a:prstGeom>
          <a:noFill/>
        </p:spPr>
        <p:txBody>
          <a:bodyPr wrap="square" rtlCol="0">
            <a:spAutoFit/>
          </a:bodyPr>
          <a:lstStyle/>
          <a:p>
            <a:r>
              <a:rPr lang="en-CA" sz="1000" b="1" dirty="0">
                <a:latin typeface="Lato" panose="020F0502020204030203" pitchFamily="34" charset="77"/>
              </a:rPr>
              <a:t>Birthplace</a:t>
            </a:r>
          </a:p>
          <a:p>
            <a:r>
              <a:rPr lang="en-CA" sz="1000" dirty="0">
                <a:latin typeface="Lato" panose="020F0502020204030203" pitchFamily="34" charset="77"/>
              </a:rPr>
              <a:t>In what province or country was this person born?</a:t>
            </a:r>
          </a:p>
          <a:p>
            <a:endParaRPr lang="en-CA" sz="1000" dirty="0">
              <a:latin typeface="Lato" panose="020F0502020204030203" pitchFamily="34" charset="77"/>
            </a:endParaRPr>
          </a:p>
          <a:p>
            <a:pPr lvl="1"/>
            <a:r>
              <a:rPr lang="en-CA" sz="1000" dirty="0">
                <a:latin typeface="Lato" panose="020F0502020204030203" pitchFamily="34" charset="77"/>
              </a:rPr>
              <a:t>◯  Nfld. 		 ◯ </a:t>
            </a:r>
            <a:r>
              <a:rPr lang="en-CA" sz="1000" dirty="0" err="1">
                <a:latin typeface="Lato" panose="020F0502020204030203" pitchFamily="34" charset="77"/>
              </a:rPr>
              <a:t>Ont</a:t>
            </a:r>
            <a:r>
              <a:rPr lang="en-CA" sz="1000" dirty="0">
                <a:latin typeface="Lato" panose="020F0502020204030203" pitchFamily="34" charset="77"/>
              </a:rPr>
              <a:t>	</a:t>
            </a:r>
          </a:p>
          <a:p>
            <a:pPr lvl="1"/>
            <a:r>
              <a:rPr lang="en-CA" sz="1000" dirty="0">
                <a:latin typeface="Lato" panose="020F0502020204030203" pitchFamily="34" charset="77"/>
              </a:rPr>
              <a:t>◯ P.E.I.			 ◯ Man.</a:t>
            </a:r>
          </a:p>
          <a:p>
            <a:pPr lvl="1"/>
            <a:r>
              <a:rPr lang="en-CA" sz="1000" dirty="0">
                <a:latin typeface="Lato" panose="020F0502020204030203" pitchFamily="34" charset="77"/>
              </a:rPr>
              <a:t>◯ N.S.			 ◯ Sask.</a:t>
            </a:r>
          </a:p>
          <a:p>
            <a:pPr lvl="1"/>
            <a:r>
              <a:rPr lang="en-CA" sz="1000" dirty="0">
                <a:latin typeface="Lato" panose="020F0502020204030203" pitchFamily="34" charset="77"/>
              </a:rPr>
              <a:t>◯ N.B. 		 	 ◯ Alta.</a:t>
            </a:r>
          </a:p>
          <a:p>
            <a:pPr lvl="1"/>
            <a:r>
              <a:rPr lang="en-CA" sz="1000" dirty="0">
                <a:latin typeface="Lato" panose="020F0502020204030203" pitchFamily="34" charset="77"/>
              </a:rPr>
              <a:t>◯ Que.			 ◯ B.C.		 		 </a:t>
            </a:r>
          </a:p>
          <a:p>
            <a:pPr lvl="1"/>
            <a:r>
              <a:rPr lang="en-CA" sz="1000" dirty="0">
                <a:latin typeface="Lato" panose="020F0502020204030203" pitchFamily="34" charset="77"/>
              </a:rPr>
              <a:t>◯ Yukon &amp; N.W.T.</a:t>
            </a:r>
          </a:p>
          <a:p>
            <a:endParaRPr lang="en-CA" sz="1000" dirty="0">
              <a:latin typeface="Lato" panose="020F0502020204030203" pitchFamily="34" charset="77"/>
            </a:endParaRPr>
          </a:p>
          <a:p>
            <a:r>
              <a:rPr lang="en-CA" sz="1000" dirty="0">
                <a:latin typeface="Lato" panose="020F0502020204030203" pitchFamily="34" charset="77"/>
              </a:rPr>
              <a:t>	◯ England &amp; Wales	 ◯ Northern Ireland</a:t>
            </a:r>
          </a:p>
          <a:p>
            <a:r>
              <a:rPr lang="en-CA" sz="1000" b="1" dirty="0">
                <a:latin typeface="Lato" panose="020F0502020204030203" pitchFamily="34" charset="77"/>
              </a:rPr>
              <a:t>	</a:t>
            </a:r>
            <a:r>
              <a:rPr lang="en-CA" sz="1000" dirty="0">
                <a:latin typeface="Lato" panose="020F0502020204030203" pitchFamily="34" charset="77"/>
              </a:rPr>
              <a:t>◯ Republic of Ireland	 ◯ Scotland</a:t>
            </a:r>
          </a:p>
          <a:p>
            <a:r>
              <a:rPr lang="en-CA" sz="1000" dirty="0">
                <a:latin typeface="Lato" panose="020F0502020204030203" pitchFamily="34" charset="77"/>
              </a:rPr>
              <a:t>	◯ U.S.A		 ◯ Germany</a:t>
            </a:r>
          </a:p>
          <a:p>
            <a:r>
              <a:rPr lang="en-CA" sz="1000" dirty="0">
                <a:latin typeface="Lato" panose="020F0502020204030203" pitchFamily="34" charset="77"/>
              </a:rPr>
              <a:t>	◯ Italy			 ◯ Poland</a:t>
            </a:r>
          </a:p>
          <a:p>
            <a:r>
              <a:rPr lang="en-CA" sz="1000" dirty="0">
                <a:latin typeface="Lato" panose="020F0502020204030203" pitchFamily="34" charset="77"/>
              </a:rPr>
              <a:t>	◯ Russia (U.S.S.R.) </a:t>
            </a:r>
          </a:p>
          <a:p>
            <a:endParaRPr lang="en-CA" sz="1000" b="1" dirty="0">
              <a:latin typeface="Lato" panose="020F0502020204030203" pitchFamily="34" charset="77"/>
            </a:endParaRPr>
          </a:p>
          <a:p>
            <a:r>
              <a:rPr lang="en-CA" sz="1000" dirty="0">
                <a:latin typeface="Lato" panose="020F0502020204030203" pitchFamily="34" charset="77"/>
              </a:rPr>
              <a:t>If not listed, write below.</a:t>
            </a: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Origin</a:t>
            </a:r>
          </a:p>
          <a:p>
            <a:endParaRPr lang="en-CA" sz="1000" b="1" dirty="0">
              <a:latin typeface="Lato" panose="020F0502020204030203" pitchFamily="34" charset="77"/>
            </a:endParaRPr>
          </a:p>
          <a:p>
            <a:r>
              <a:rPr lang="en-CA" sz="1000" dirty="0">
                <a:latin typeface="Lato" panose="020F0502020204030203" pitchFamily="34" charset="77"/>
              </a:rPr>
              <a:t>	 ◯ English		 ◯ French</a:t>
            </a:r>
          </a:p>
          <a:p>
            <a:r>
              <a:rPr lang="en-CA" sz="1000" dirty="0">
                <a:latin typeface="Lato" panose="020F0502020204030203" pitchFamily="34" charset="77"/>
              </a:rPr>
              <a:t>	 ◯ Irish		 	 ◯ Netherlands</a:t>
            </a:r>
          </a:p>
          <a:p>
            <a:r>
              <a:rPr lang="en-CA" sz="1000" dirty="0">
                <a:latin typeface="Lato" panose="020F0502020204030203" pitchFamily="34" charset="77"/>
              </a:rPr>
              <a:t>	 ◯ Scottish		 ◯ Norwegian</a:t>
            </a:r>
          </a:p>
          <a:p>
            <a:r>
              <a:rPr lang="en-CA" sz="1000" dirty="0">
                <a:latin typeface="Lato" panose="020F0502020204030203" pitchFamily="34" charset="77"/>
              </a:rPr>
              <a:t>	 ◯ Welsh &amp; Manx	 ◯ Polish</a:t>
            </a:r>
          </a:p>
          <a:p>
            <a:r>
              <a:rPr lang="en-CA" sz="1000" dirty="0">
                <a:latin typeface="Lato" panose="020F0502020204030203" pitchFamily="34" charset="77"/>
              </a:rPr>
              <a:t>	 ◯ Czech &amp; Slovak	 ◯  Russian</a:t>
            </a:r>
          </a:p>
          <a:p>
            <a:r>
              <a:rPr lang="en-CA" sz="1000" dirty="0">
                <a:latin typeface="Lato" panose="020F0502020204030203" pitchFamily="34" charset="77"/>
              </a:rPr>
              <a:t>	 ◯ Finnish		 ◯ Swedish</a:t>
            </a:r>
          </a:p>
          <a:p>
            <a:r>
              <a:rPr lang="en-CA" sz="1000" dirty="0">
                <a:latin typeface="Lato" panose="020F0502020204030203" pitchFamily="34" charset="77"/>
              </a:rPr>
              <a:t>	 ◯ German		 ◯ Ukrainian</a:t>
            </a:r>
          </a:p>
          <a:p>
            <a:r>
              <a:rPr lang="en-CA" sz="1000" dirty="0">
                <a:latin typeface="Lato" panose="020F0502020204030203" pitchFamily="34" charset="77"/>
              </a:rPr>
              <a:t>	 ◯  Italian		 ◯ Native Indian</a:t>
            </a:r>
          </a:p>
          <a:p>
            <a:r>
              <a:rPr lang="en-CA" sz="1000" dirty="0">
                <a:latin typeface="Lato" panose="020F0502020204030203" pitchFamily="34" charset="77"/>
              </a:rPr>
              <a:t>	 ◯  Jewish		 ◯ Unknown</a:t>
            </a:r>
          </a:p>
          <a:p>
            <a:endParaRPr lang="en-CA" sz="1000" dirty="0">
              <a:latin typeface="Lato" panose="020F0502020204030203" pitchFamily="34" charset="77"/>
            </a:endParaRPr>
          </a:p>
          <a:p>
            <a:r>
              <a:rPr lang="en-CA" sz="1000" dirty="0">
                <a:latin typeface="Lato" panose="020F0502020204030203" pitchFamily="34" charset="77"/>
              </a:rPr>
              <a:t>If not listed, write below.</a:t>
            </a: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dirty="0">
              <a:latin typeface="Lato" panose="020F0502020204030203" pitchFamily="34" charset="77"/>
            </a:endParaRPr>
          </a:p>
        </p:txBody>
      </p:sp>
    </p:spTree>
    <p:extLst>
      <p:ext uri="{BB962C8B-B14F-4D97-AF65-F5344CB8AC3E}">
        <p14:creationId xmlns:p14="http://schemas.microsoft.com/office/powerpoint/2010/main" val="32038623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1699</Words>
  <Application>Microsoft Macintosh PowerPoint</Application>
  <PresentationFormat>Letter Paper (8.5x11 in)</PresentationFormat>
  <Paragraphs>323</Paragraphs>
  <Slides>7</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Lato</vt:lpstr>
      <vt:lpstr>Office Theme</vt:lpstr>
      <vt:lpstr>Instructions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Liza Bolton</dc:creator>
  <cp:lastModifiedBy>Liza Bolton</cp:lastModifiedBy>
  <cp:revision>1</cp:revision>
  <dcterms:created xsi:type="dcterms:W3CDTF">2021-11-17T00:55:36Z</dcterms:created>
  <dcterms:modified xsi:type="dcterms:W3CDTF">2021-11-17T02:55:02Z</dcterms:modified>
</cp:coreProperties>
</file>