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300" r:id="rId7"/>
    <p:sldId id="301" r:id="rId8"/>
    <p:sldId id="302" r:id="rId9"/>
    <p:sldId id="303" r:id="rId10"/>
    <p:sldId id="314" r:id="rId11"/>
    <p:sldId id="304" r:id="rId12"/>
    <p:sldId id="305" r:id="rId13"/>
    <p:sldId id="307" r:id="rId14"/>
    <p:sldId id="308" r:id="rId15"/>
    <p:sldId id="309" r:id="rId16"/>
    <p:sldId id="310" r:id="rId17"/>
    <p:sldId id="299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42" d="100"/>
          <a:sy n="42" d="100"/>
        </p:scale>
        <p:origin x="80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61EE4-757B-4DE9-8F93-4A8B69D00664}" type="datetimeFigureOut">
              <a:rPr lang="en-US" smtClean="0"/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DFD7-620C-4E07-A766-83E0CB1F6F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6DFD7-620C-4E07-A766-83E0CB1F6F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4429" y="1165401"/>
            <a:ext cx="4133215" cy="891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33554" y="6983431"/>
            <a:ext cx="5553709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653614" y="823578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290605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928198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3538" y="5483085"/>
            <a:ext cx="5818210" cy="229709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9322" y="4952738"/>
            <a:ext cx="2806472" cy="3687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9640891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10514" y="9397669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47505" y="9401503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885098" y="9401503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1522445" y="9401506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159712" y="9401503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653614" y="823578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6290605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6928198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996" y="1382369"/>
            <a:ext cx="8566785" cy="891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hadooptutorial.weebly.com/k-means-clustering.html" TargetMode="External"/><Relationship Id="rId2" Type="http://schemas.openxmlformats.org/officeDocument/2006/relationships/hyperlink" Target="https://github.com/mehulkatara/K-meansApacheMahout" TargetMode="External"/><Relationship Id="rId1" Type="http://schemas.openxmlformats.org/officeDocument/2006/relationships/hyperlink" Target="https://mahout.apache.org/documentation/users/clustering/k-means-clustering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netocosta/HadoopMahou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2106082"/>
            <a:ext cx="14474190" cy="3994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9905" marR="5080" indent="-1767840" algn="ctr">
              <a:lnSpc>
                <a:spcPct val="117000"/>
              </a:lnSpc>
              <a:spcBef>
                <a:spcPts val="90"/>
              </a:spcBef>
            </a:pPr>
            <a:r>
              <a:rPr lang="fr-FR" sz="7350" b="1" i="1" dirty="0" err="1" smtClean="0">
                <a:solidFill>
                  <a:srgbClr val="0E4561"/>
                </a:solidFill>
                <a:latin typeface="Cambria" panose="02040503050406030204"/>
                <a:cs typeface="Cambria" panose="02040503050406030204"/>
              </a:rPr>
              <a:t>Clustering</a:t>
            </a:r>
            <a:r>
              <a:rPr lang="fr-FR" sz="7350" b="1" i="1" dirty="0" smtClean="0">
                <a:solidFill>
                  <a:srgbClr val="0E4561"/>
                </a:solidFill>
                <a:latin typeface="Cambria" panose="02040503050406030204"/>
                <a:cs typeface="Cambria" panose="02040503050406030204"/>
              </a:rPr>
              <a:t> et Analyse de Sentiments des Critiques de Livres Amazon</a:t>
            </a:r>
            <a:endParaRPr sz="73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3614" y="823578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90605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28198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ubTitle" idx="4"/>
          </p:nvPr>
        </p:nvSpPr>
        <p:spPr>
          <a:xfrm>
            <a:off x="710117" y="6458322"/>
            <a:ext cx="6218082" cy="2296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6010">
              <a:lnSpc>
                <a:spcPct val="114000"/>
              </a:lnSpc>
              <a:spcBef>
                <a:spcPts val="100"/>
              </a:spcBef>
            </a:pPr>
            <a:r>
              <a:rPr lang="en-US" sz="3200" b="1" spc="155" dirty="0" err="1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Réalisé</a:t>
            </a:r>
            <a:r>
              <a:rPr lang="en-US" sz="3200" b="1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 par :</a:t>
            </a:r>
            <a:endParaRPr lang="en-US" sz="3200" b="1" spc="155" dirty="0" smtClean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  <a:p>
            <a:pPr marL="469900" marR="5080" indent="-457200">
              <a:lnSpc>
                <a:spcPct val="11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3200" spc="155" dirty="0" err="1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Ouidad</a:t>
            </a:r>
            <a:r>
              <a:rPr lang="fr-FR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 TARIF</a:t>
            </a:r>
            <a:endParaRPr lang="fr-FR" sz="3200" spc="155" dirty="0" smtClean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  <a:p>
            <a:pPr marL="469900" marR="5080" indent="-457200">
              <a:lnSpc>
                <a:spcPct val="11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3200" spc="155" dirty="0" err="1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Maryeme</a:t>
            </a:r>
            <a:r>
              <a:rPr lang="fr-FR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 Hassani</a:t>
            </a:r>
            <a:endParaRPr lang="en-US" sz="3200" spc="155" dirty="0" smtClean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  <a:p>
            <a:pPr marL="469900" marR="5080" indent="-457200">
              <a:lnSpc>
                <a:spcPct val="11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El Bachir DRISSI HASSANI</a:t>
            </a:r>
            <a:endParaRPr lang="en-US" sz="3200" spc="155" dirty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2" y="369733"/>
            <a:ext cx="4291288" cy="1241734"/>
          </a:xfrm>
          <a:prstGeom prst="rect">
            <a:avLst/>
          </a:prstGeom>
        </p:spPr>
      </p:pic>
      <p:sp>
        <p:nvSpPr>
          <p:cNvPr id="20" name="object 17"/>
          <p:cNvSpPr txBox="1"/>
          <p:nvPr/>
        </p:nvSpPr>
        <p:spPr>
          <a:xfrm>
            <a:off x="10668969" y="6745419"/>
            <a:ext cx="7115646" cy="1722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1096010">
              <a:lnSpc>
                <a:spcPct val="114000"/>
              </a:lnSpc>
              <a:spcBef>
                <a:spcPts val="100"/>
              </a:spcBef>
            </a:pPr>
            <a:r>
              <a:rPr lang="fr-FR" sz="3200" b="1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Encadrée</a:t>
            </a:r>
            <a:r>
              <a:rPr lang="en-US" sz="3200" b="1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 par :</a:t>
            </a:r>
            <a:endParaRPr lang="en-US" sz="3200" b="1" spc="155" dirty="0" smtClean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  <a:p>
            <a:pPr marL="469900" marR="5080" indent="-457200">
              <a:lnSpc>
                <a:spcPct val="11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Prof Mohamed BAKHOYA</a:t>
            </a:r>
            <a:endParaRPr lang="en-US" sz="3200" spc="155" dirty="0" smtClean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  <a:p>
            <a:pPr marL="469900" marR="5080" indent="-457200">
              <a:lnSpc>
                <a:spcPct val="11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Prof </a:t>
            </a:r>
            <a:r>
              <a:rPr lang="en-US" sz="3200" spc="155" dirty="0" err="1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Abderahmane</a:t>
            </a:r>
            <a:r>
              <a:rPr lang="en-US" sz="3200" spc="155" dirty="0" smtClean="0">
                <a:solidFill>
                  <a:srgbClr val="0E4561"/>
                </a:solidFill>
                <a:latin typeface="Tahoma" panose="020B0604030504040204"/>
                <a:cs typeface="Tahoma" panose="020B0604030504040204"/>
              </a:rPr>
              <a:t> AQACHTOUL</a:t>
            </a:r>
            <a:endParaRPr lang="en-US" sz="3200" spc="155" dirty="0">
              <a:solidFill>
                <a:srgbClr val="0E4561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3234598"/>
            <a:ext cx="7831963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Vérification des fichiers vectorisés :</a:t>
            </a:r>
            <a:r>
              <a:rPr lang="fr-FR" altLang="en-US" sz="2800" dirty="0">
                <a:latin typeface="Arial" panose="020B0604020202020204" pitchFamily="34" charset="0"/>
              </a:rPr>
              <a:t> </a:t>
            </a:r>
            <a:r>
              <a:rPr lang="fr-FR" sz="2800" dirty="0" smtClean="0"/>
              <a:t>Elle permet de vérifier la présence et la structure des fichiers dans le répertoire spécifié.</a:t>
            </a:r>
            <a:endParaRPr lang="fr-FR" sz="28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69" y="17907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2911433"/>
            <a:ext cx="7831963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sz="2800" dirty="0" smtClean="0"/>
              <a:t>Exécution de l'algorithme K-</a:t>
            </a:r>
            <a:r>
              <a:rPr lang="fr-FR" sz="2800" dirty="0" err="1" smtClean="0"/>
              <a:t>Means</a:t>
            </a:r>
            <a:r>
              <a:rPr lang="fr-FR" sz="2800" dirty="0" smtClean="0"/>
              <a:t> : Cette commande lance l'algorithme K-</a:t>
            </a:r>
            <a:r>
              <a:rPr lang="fr-FR" sz="2800" dirty="0" err="1" smtClean="0"/>
              <a:t>Means</a:t>
            </a:r>
            <a:r>
              <a:rPr lang="fr-FR" sz="2800" dirty="0" smtClean="0"/>
              <a:t> avec la mesure de distance cosinus, un nombre maximal d'itérations fixé à 10, et 5 clusters.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704974"/>
            <a:ext cx="8953501" cy="671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2911433"/>
            <a:ext cx="7831963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Vérification des résultats du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fr-FR" sz="2800" dirty="0" smtClean="0"/>
              <a:t>Elle affiche les fichiers de sortie générés par K-</a:t>
            </a:r>
            <a:r>
              <a:rPr lang="fr-FR" sz="2800" dirty="0" err="1" smtClean="0"/>
              <a:t>Means</a:t>
            </a:r>
            <a:r>
              <a:rPr lang="fr-FR" sz="2800" dirty="0" smtClean="0"/>
              <a:t>, notamment les </a:t>
            </a:r>
            <a:r>
              <a:rPr lang="fr-FR" sz="2800" dirty="0" err="1" smtClean="0"/>
              <a:t>centroïdes</a:t>
            </a:r>
            <a:r>
              <a:rPr lang="fr-FR" sz="2800" dirty="0" smtClean="0"/>
              <a:t> et les clusters.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69" y="1943100"/>
            <a:ext cx="8940800" cy="670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3234598"/>
            <a:ext cx="7831963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Affichage des points assignés aux clusters : </a:t>
            </a:r>
            <a:r>
              <a:rPr lang="fr-FR" sz="2800" dirty="0" smtClean="0"/>
              <a:t>Cette commande vérifie les fichiers contenant les points assignés à chaque cluster.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638300"/>
            <a:ext cx="8890969" cy="6668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16"/>
          <p:cNvSpPr txBox="1"/>
          <p:nvPr/>
        </p:nvSpPr>
        <p:spPr>
          <a:xfrm>
            <a:off x="478945" y="587542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r>
              <a:rPr lang="fr-FR" i="0" dirty="0" smtClean="0"/>
              <a:t>Références</a:t>
            </a:r>
            <a:endParaRPr lang="fr-FR" i="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8945" y="2276497"/>
            <a:ext cx="1737045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"/>
              </a:rPr>
              <a:t>https://mahout.apache.org/documentation/users/clustering/k-means-clustering.html</a:t>
            </a:r>
            <a:endParaRPr lang="fr-FR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fr-FR" altLang="en-US" sz="2800" dirty="0" smtClean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https://github.com/mehulkatara/K-meansApacheMahout</a:t>
            </a:r>
            <a:endParaRPr lang="fr-FR" altLang="en-US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fr-FR" altLang="en-US" sz="2800" dirty="0" smtClean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https://hadooptutorial.weebly.com/k-means-clustering.html</a:t>
            </a:r>
            <a:endParaRPr lang="fr-FR" altLang="en-US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fr-FR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3614" y="823578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0605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28198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67200" y="4291505"/>
            <a:ext cx="10151876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30"/>
              </a:spcBef>
            </a:pPr>
            <a:r>
              <a:rPr lang="fr-FR" sz="6000" dirty="0" smtClean="0"/>
              <a:t>Merci de Votre Attention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53614" y="823578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0605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28198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9418" y="4248368"/>
            <a:ext cx="5611187" cy="17556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30"/>
              </a:spcBef>
            </a:pPr>
            <a:r>
              <a:rPr lang="fr-FR" dirty="0" smtClean="0"/>
              <a:t>Plan</a:t>
            </a:r>
            <a:br>
              <a:rPr lang="fr-FR" dirty="0" smtClean="0"/>
            </a:br>
            <a:r>
              <a:rPr lang="fr-FR" dirty="0" smtClean="0"/>
              <a:t>de présentation</a:t>
            </a:r>
            <a:endParaRPr dirty="0"/>
          </a:p>
        </p:txBody>
      </p:sp>
      <p:sp>
        <p:nvSpPr>
          <p:cNvPr id="48" name="Google Shape;121;p2"/>
          <p:cNvSpPr/>
          <p:nvPr/>
        </p:nvSpPr>
        <p:spPr>
          <a:xfrm rot="2700000">
            <a:off x="9793144" y="2140942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122;p2"/>
          <p:cNvSpPr/>
          <p:nvPr/>
        </p:nvSpPr>
        <p:spPr>
          <a:xfrm rot="2700000">
            <a:off x="9697223" y="2159433"/>
            <a:ext cx="914400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123;p2"/>
          <p:cNvSpPr/>
          <p:nvPr/>
        </p:nvSpPr>
        <p:spPr>
          <a:xfrm rot="2700000">
            <a:off x="11311883" y="4651847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2400" b="1">
              <a:solidFill>
                <a:srgbClr val="EBE9E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1" name="Google Shape;124;p2"/>
          <p:cNvSpPr/>
          <p:nvPr/>
        </p:nvSpPr>
        <p:spPr>
          <a:xfrm rot="2700000">
            <a:off x="11191544" y="4696944"/>
            <a:ext cx="914400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125;p2"/>
          <p:cNvSpPr/>
          <p:nvPr/>
        </p:nvSpPr>
        <p:spPr>
          <a:xfrm rot="2700000">
            <a:off x="10814143" y="6116413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" name="Google Shape;126;p2"/>
          <p:cNvSpPr/>
          <p:nvPr/>
        </p:nvSpPr>
        <p:spPr>
          <a:xfrm rot="2700000">
            <a:off x="10673444" y="6098958"/>
            <a:ext cx="914400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" name="Google Shape;127;p2"/>
          <p:cNvSpPr/>
          <p:nvPr/>
        </p:nvSpPr>
        <p:spPr>
          <a:xfrm rot="2700000">
            <a:off x="9636312" y="7242399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128;p2"/>
          <p:cNvSpPr/>
          <p:nvPr/>
        </p:nvSpPr>
        <p:spPr>
          <a:xfrm rot="2700000">
            <a:off x="9481768" y="7224944"/>
            <a:ext cx="914400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56" name="Google Shape;129;p2"/>
          <p:cNvCxnSpPr/>
          <p:nvPr/>
        </p:nvCxnSpPr>
        <p:spPr>
          <a:xfrm>
            <a:off x="7363963" y="2645586"/>
            <a:ext cx="2097300" cy="9000"/>
          </a:xfrm>
          <a:prstGeom prst="straightConnector1">
            <a:avLst/>
          </a:prstGeom>
          <a:noFill/>
          <a:ln w="317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130;p2"/>
          <p:cNvCxnSpPr/>
          <p:nvPr/>
        </p:nvCxnSpPr>
        <p:spPr>
          <a:xfrm rot="10800000" flipH="1">
            <a:off x="8436215" y="3717290"/>
            <a:ext cx="1925147" cy="1"/>
          </a:xfrm>
          <a:prstGeom prst="straightConnector1">
            <a:avLst/>
          </a:prstGeom>
          <a:noFill/>
          <a:ln w="28575" cap="flat" cmpd="sng">
            <a:solidFill>
              <a:srgbClr val="9411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58" name="Google Shape;131;p2"/>
          <p:cNvSpPr/>
          <p:nvPr/>
        </p:nvSpPr>
        <p:spPr>
          <a:xfrm rot="2700000">
            <a:off x="10632674" y="3192649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24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" name="Google Shape;132;p2"/>
          <p:cNvSpPr/>
          <p:nvPr/>
        </p:nvSpPr>
        <p:spPr>
          <a:xfrm rot="2700000">
            <a:off x="10500731" y="3208467"/>
            <a:ext cx="914400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60" name="Google Shape;133;p2"/>
          <p:cNvCxnSpPr/>
          <p:nvPr/>
        </p:nvCxnSpPr>
        <p:spPr>
          <a:xfrm>
            <a:off x="8823031" y="5136760"/>
            <a:ext cx="2215247" cy="17384"/>
          </a:xfrm>
          <a:prstGeom prst="straightConnector1">
            <a:avLst/>
          </a:prstGeom>
          <a:noFill/>
          <a:ln w="28575" cap="flat" cmpd="sng">
            <a:solidFill>
              <a:srgbClr val="D4382D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134;p2"/>
          <p:cNvCxnSpPr/>
          <p:nvPr/>
        </p:nvCxnSpPr>
        <p:spPr>
          <a:xfrm>
            <a:off x="8401011" y="6586057"/>
            <a:ext cx="2145319" cy="9444"/>
          </a:xfrm>
          <a:prstGeom prst="straightConnector1">
            <a:avLst/>
          </a:prstGeom>
          <a:noFill/>
          <a:ln w="28575" cap="flat" cmpd="sng">
            <a:solidFill>
              <a:srgbClr val="7F6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135;p2"/>
          <p:cNvCxnSpPr/>
          <p:nvPr/>
        </p:nvCxnSpPr>
        <p:spPr>
          <a:xfrm rot="10800000" flipH="1">
            <a:off x="7349838" y="7635203"/>
            <a:ext cx="1942551" cy="12854"/>
          </a:xfrm>
          <a:prstGeom prst="straightConnector1">
            <a:avLst/>
          </a:prstGeom>
          <a:noFill/>
          <a:ln w="31750" cap="flat" cmpd="sng">
            <a:solidFill>
              <a:srgbClr val="BF9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63" name="Google Shape;137;p2"/>
          <p:cNvSpPr txBox="1"/>
          <p:nvPr/>
        </p:nvSpPr>
        <p:spPr>
          <a:xfrm>
            <a:off x="11038278" y="2228915"/>
            <a:ext cx="7206632" cy="7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lnSpc>
                <a:spcPct val="80000"/>
              </a:lnSpc>
              <a:buClr>
                <a:srgbClr val="000000"/>
              </a:buClr>
              <a:defRPr/>
            </a:pPr>
            <a:r>
              <a:rPr lang="fr-FR" sz="3200" b="1" dirty="0">
                <a:solidFill>
                  <a:srgbClr val="0C0C0C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Introduction</a:t>
            </a:r>
            <a:endParaRPr lang="fr-FR" sz="3200" b="1" dirty="0">
              <a:solidFill>
                <a:srgbClr val="0C0C0C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endParaRPr sz="1200" dirty="0">
              <a:solidFill>
                <a:srgbClr val="59595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138;p2"/>
          <p:cNvSpPr txBox="1"/>
          <p:nvPr/>
        </p:nvSpPr>
        <p:spPr>
          <a:xfrm>
            <a:off x="11818386" y="3395952"/>
            <a:ext cx="6654820" cy="50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algn="l" rtl="0">
              <a:lnSpc>
                <a:spcPct val="80000"/>
              </a:lnSpc>
              <a:buClr>
                <a:srgbClr val="000000"/>
              </a:buClr>
              <a:defRPr/>
            </a:pPr>
            <a:r>
              <a:rPr lang="fr-FR" sz="3200" b="1" dirty="0" smtClean="0">
                <a:solidFill>
                  <a:srgbClr val="0C0C0C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Architecture du </a:t>
            </a:r>
            <a:r>
              <a:rPr lang="fr-FR" sz="3200" b="1" dirty="0">
                <a:solidFill>
                  <a:srgbClr val="0C0C0C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projet </a:t>
            </a:r>
            <a:endParaRPr lang="fr-FR" sz="3200" b="1" dirty="0">
              <a:solidFill>
                <a:srgbClr val="0C0C0C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65" name="Google Shape;139;p2"/>
          <p:cNvSpPr txBox="1"/>
          <p:nvPr/>
        </p:nvSpPr>
        <p:spPr>
          <a:xfrm>
            <a:off x="11957139" y="6300463"/>
            <a:ext cx="6261151" cy="56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algn="l" rtl="0">
              <a:lnSpc>
                <a:spcPct val="80000"/>
              </a:lnSpc>
              <a:buClr>
                <a:srgbClr val="000000"/>
              </a:buClr>
              <a:defRPr/>
            </a:pPr>
            <a:endParaRPr lang="fr-FR" sz="2400" b="1" dirty="0">
              <a:solidFill>
                <a:srgbClr val="0C0C0C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66" name="Google Shape;140;p2"/>
          <p:cNvSpPr txBox="1"/>
          <p:nvPr/>
        </p:nvSpPr>
        <p:spPr>
          <a:xfrm>
            <a:off x="9916396" y="2295104"/>
            <a:ext cx="301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fr-FR" sz="28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sz="140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141;p2"/>
          <p:cNvSpPr txBox="1"/>
          <p:nvPr/>
        </p:nvSpPr>
        <p:spPr>
          <a:xfrm>
            <a:off x="10812283" y="3434425"/>
            <a:ext cx="301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fr-FR" sz="28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40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142;p2"/>
          <p:cNvSpPr txBox="1"/>
          <p:nvPr/>
        </p:nvSpPr>
        <p:spPr>
          <a:xfrm>
            <a:off x="11497762" y="4869334"/>
            <a:ext cx="301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fr-FR" sz="28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40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143;p2"/>
          <p:cNvSpPr txBox="1"/>
          <p:nvPr/>
        </p:nvSpPr>
        <p:spPr>
          <a:xfrm>
            <a:off x="10938892" y="6329169"/>
            <a:ext cx="301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fr-FR" sz="28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40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144;p2"/>
          <p:cNvSpPr txBox="1"/>
          <p:nvPr/>
        </p:nvSpPr>
        <p:spPr>
          <a:xfrm>
            <a:off x="9779672" y="7386447"/>
            <a:ext cx="301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fr-FR" sz="2800" b="1">
                <a:solidFill>
                  <a:srgbClr val="0C0C0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r>
            <a:endParaRPr sz="140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146;p2"/>
          <p:cNvSpPr txBox="1"/>
          <p:nvPr/>
        </p:nvSpPr>
        <p:spPr>
          <a:xfrm>
            <a:off x="12536001" y="4758316"/>
            <a:ext cx="60952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defRPr/>
            </a:pPr>
            <a:r>
              <a:rPr lang="fr-FR" sz="3200" b="1" dirty="0" smtClean="0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Démarche du </a:t>
            </a:r>
            <a:r>
              <a:rPr lang="fr-FR" sz="3200" b="1" dirty="0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projet </a:t>
            </a:r>
            <a:endParaRPr lang="fr-FR" sz="3200" b="1" dirty="0">
              <a:solidFill>
                <a:srgbClr val="262626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72" name="Google Shape;147;p2"/>
          <p:cNvSpPr txBox="1"/>
          <p:nvPr/>
        </p:nvSpPr>
        <p:spPr>
          <a:xfrm>
            <a:off x="10927451" y="7407231"/>
            <a:ext cx="59046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fr-FR" altLang="zh-CN" sz="3200" b="1" kern="1200" dirty="0" smtClean="0">
                <a:solidFill>
                  <a:prstClr val="black"/>
                </a:solidFill>
                <a:latin typeface="Garamond" panose="02020404030301010803" pitchFamily="18" charset="0"/>
                <a:cs typeface="+mn-cs"/>
              </a:rPr>
              <a:t>Conclusion</a:t>
            </a:r>
            <a:endParaRPr lang="zh-CN" altLang="en-US" sz="3200" b="1" kern="1200" dirty="0">
              <a:solidFill>
                <a:prstClr val="black"/>
              </a:solidFill>
              <a:latin typeface="Garamond" panose="02020404030301010803" pitchFamily="18" charset="0"/>
              <a:cs typeface="+mn-cs"/>
            </a:endParaRPr>
          </a:p>
        </p:txBody>
      </p:sp>
      <p:sp>
        <p:nvSpPr>
          <p:cNvPr id="73" name="Google Shape;146;p2"/>
          <p:cNvSpPr txBox="1"/>
          <p:nvPr/>
        </p:nvSpPr>
        <p:spPr>
          <a:xfrm>
            <a:off x="11974390" y="6298411"/>
            <a:ext cx="60952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rgbClr val="000000"/>
              </a:buClr>
              <a:defRPr/>
            </a:pPr>
            <a:r>
              <a:rPr lang="fr-FR" sz="3200" b="1" dirty="0" smtClean="0">
                <a:solidFill>
                  <a:srgbClr val="262626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Réalisation</a:t>
            </a:r>
            <a:endParaRPr lang="fr-FR" sz="3200" b="1" dirty="0">
              <a:solidFill>
                <a:srgbClr val="262626"/>
              </a:solidFill>
              <a:latin typeface="Garamond" panose="02020404030301010803" pitchFamily="18" charset="0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3398" y="581008"/>
            <a:ext cx="7162801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dirty="0"/>
              <a:t>Description du projet</a:t>
            </a:r>
            <a:endParaRPr dirty="0"/>
          </a:p>
        </p:txBody>
      </p:sp>
      <p:sp>
        <p:nvSpPr>
          <p:cNvPr id="14" name="object 3"/>
          <p:cNvSpPr txBox="1"/>
          <p:nvPr/>
        </p:nvSpPr>
        <p:spPr>
          <a:xfrm>
            <a:off x="999608" y="1714500"/>
            <a:ext cx="16927830" cy="1392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2440" algn="just">
              <a:lnSpc>
                <a:spcPct val="115000"/>
              </a:lnSpc>
              <a:spcBef>
                <a:spcPts val="95"/>
              </a:spcBef>
            </a:pP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Ce projet vise à analyser un ensemble de critiques de livres collectées sur Amazon en appliquant des techniques de </a:t>
            </a:r>
            <a:r>
              <a:rPr lang="fr-FR" sz="2600" spc="60" dirty="0" err="1" smtClean="0">
                <a:latin typeface="Tahoma" panose="020B0604030504040204"/>
                <a:cs typeface="Tahoma" panose="020B0604030504040204"/>
              </a:rPr>
              <a:t>clustering</a:t>
            </a: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. L'algorithme K-</a:t>
            </a:r>
            <a:r>
              <a:rPr lang="fr-FR" sz="2600" spc="60" dirty="0" err="1" smtClean="0">
                <a:latin typeface="Tahoma" panose="020B0604030504040204"/>
                <a:cs typeface="Tahoma" panose="020B0604030504040204"/>
              </a:rPr>
              <a:t>Means</a:t>
            </a: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 a été utilisé pour regrouper ces critiques en clusters homogènes selon des critères sémantiques similaires.</a:t>
            </a:r>
            <a:endParaRPr sz="26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6987" y="4745318"/>
            <a:ext cx="17370452" cy="327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9900" marR="472440" lvl="0" indent="-457200" algn="just" defTabSz="914400" rtl="0" eaLnBrk="0" fontAlgn="base" latinLnBrk="0" hangingPunct="0">
              <a:lnSpc>
                <a:spcPct val="115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en-US" sz="2600" spc="60" dirty="0" err="1" smtClean="0">
                <a:latin typeface="Tahoma" panose="020B0604030504040204"/>
                <a:cs typeface="Tahoma" panose="020B0604030504040204"/>
              </a:rPr>
              <a:t>Clustering</a:t>
            </a: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 de critiques de livres : Regrouper efficacement un grand nombre de critiques pour identifier des tendances communes.</a:t>
            </a:r>
            <a:endParaRPr lang="fr-FR" altLang="en-US" sz="2600" spc="60" dirty="0" smtClean="0">
              <a:latin typeface="Tahoma" panose="020B0604030504040204"/>
              <a:cs typeface="Tahoma" panose="020B0604030504040204"/>
            </a:endParaRPr>
          </a:p>
          <a:p>
            <a:pPr marL="469900" marR="472440" lvl="0" indent="-457200" algn="just" defTabSz="914400" rtl="0" eaLnBrk="0" fontAlgn="base" latinLnBrk="0" hangingPunct="0">
              <a:lnSpc>
                <a:spcPct val="115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Gestion de grandes masses de données : Utilisation de technologies </a:t>
            </a:r>
            <a:r>
              <a:rPr lang="fr-FR" altLang="en-US" sz="2600" spc="60" dirty="0" err="1" smtClean="0">
                <a:latin typeface="Tahoma" panose="020B0604030504040204"/>
                <a:cs typeface="Tahoma" panose="020B0604030504040204"/>
              </a:rPr>
              <a:t>Big</a:t>
            </a: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 Data telles que </a:t>
            </a:r>
            <a:r>
              <a:rPr lang="fr-FR" altLang="en-US" sz="2600" spc="60" dirty="0" err="1" smtClean="0">
                <a:latin typeface="Tahoma" panose="020B0604030504040204"/>
                <a:cs typeface="Tahoma" panose="020B0604030504040204"/>
              </a:rPr>
              <a:t>Hadoop</a:t>
            </a: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 et </a:t>
            </a:r>
            <a:r>
              <a:rPr lang="fr-FR" altLang="en-US" sz="2600" spc="60" dirty="0" err="1" smtClean="0">
                <a:latin typeface="Tahoma" panose="020B0604030504040204"/>
                <a:cs typeface="Tahoma" panose="020B0604030504040204"/>
              </a:rPr>
              <a:t>Mahout</a:t>
            </a: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 pour traiter de grandes quantités de données textuelles.</a:t>
            </a:r>
            <a:endParaRPr lang="fr-FR" altLang="en-US" sz="2600" spc="60" dirty="0" smtClean="0">
              <a:latin typeface="Tahoma" panose="020B0604030504040204"/>
              <a:cs typeface="Tahoma" panose="020B0604030504040204"/>
            </a:endParaRPr>
          </a:p>
          <a:p>
            <a:pPr marL="469900" marR="472440" lvl="0" indent="-457200" algn="just" defTabSz="914400" rtl="0" eaLnBrk="0" fontAlgn="base" latinLnBrk="0" hangingPunct="0">
              <a:lnSpc>
                <a:spcPct val="115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en-US" sz="2600" spc="60" dirty="0" smtClean="0">
                <a:latin typeface="Tahoma" panose="020B0604030504040204"/>
                <a:cs typeface="Tahoma" panose="020B0604030504040204"/>
              </a:rPr>
              <a:t>Amélioration de l'expérience utilisateur : Faciliter la classification automatique des critiques afin d'optimiser les recommandations de livres.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533400" y="3926545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/>
              <a:t>Objectifs du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2357" y="587542"/>
            <a:ext cx="7162801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dirty="0"/>
              <a:t>Technologies utilisées</a:t>
            </a:r>
            <a:endParaRPr dirty="0"/>
          </a:p>
        </p:txBody>
      </p:sp>
      <p:sp>
        <p:nvSpPr>
          <p:cNvPr id="14" name="object 3"/>
          <p:cNvSpPr txBox="1"/>
          <p:nvPr/>
        </p:nvSpPr>
        <p:spPr>
          <a:xfrm>
            <a:off x="999608" y="1714500"/>
            <a:ext cx="16927830" cy="8987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72440" indent="-457200" algn="just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Apache </a:t>
            </a:r>
            <a:r>
              <a:rPr lang="fr-FR" sz="2600" spc="60" dirty="0" err="1" smtClean="0">
                <a:latin typeface="Tahoma" panose="020B0604030504040204"/>
                <a:cs typeface="Tahoma" panose="020B0604030504040204"/>
              </a:rPr>
              <a:t>Mahout</a:t>
            </a: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 : Utilisé pour l'implémentation de l'algorithme K-</a:t>
            </a:r>
            <a:r>
              <a:rPr lang="fr-FR" sz="2600" spc="60" dirty="0" err="1" smtClean="0">
                <a:latin typeface="Tahoma" panose="020B0604030504040204"/>
                <a:cs typeface="Tahoma" panose="020B0604030504040204"/>
              </a:rPr>
              <a:t>Means</a:t>
            </a: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.</a:t>
            </a:r>
            <a:endParaRPr lang="fr-FR" sz="2600" spc="60" dirty="0" smtClean="0">
              <a:latin typeface="Tahoma" panose="020B0604030504040204"/>
              <a:cs typeface="Tahoma" panose="020B0604030504040204"/>
            </a:endParaRPr>
          </a:p>
          <a:p>
            <a:pPr marL="469900" marR="472440" indent="-457200" algn="just">
              <a:lnSpc>
                <a:spcPct val="115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600" spc="60" dirty="0" err="1" smtClean="0">
                <a:latin typeface="Tahoma" panose="020B0604030504040204"/>
                <a:cs typeface="Tahoma" panose="020B0604030504040204"/>
              </a:rPr>
              <a:t>Hadoop</a:t>
            </a:r>
            <a:r>
              <a:rPr lang="fr-FR" sz="2600" spc="60" dirty="0" smtClean="0">
                <a:latin typeface="Tahoma" panose="020B0604030504040204"/>
                <a:cs typeface="Tahoma" panose="020B0604030504040204"/>
              </a:rPr>
              <a:t> HDFS : Stockage et traitement distribué des données.</a:t>
            </a:r>
            <a:endParaRPr sz="26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9425" y="3765317"/>
            <a:ext cx="173704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constitué de 1 631 critiques de livres collectées sur Amazon, au format texte (UTF-8). Ces critiques varient en longueur, vocabulaire et style, ce qui rend leur analyse complexe.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478945" y="2613208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6463" y="5807421"/>
            <a:ext cx="1737045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Nettoyage des données : Suppression du contenu web, ponctuation, chiffres et caractères spéciaux.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Normalisation du texte : Conversion en minuscules,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stemming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suppression des stop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Tokenisation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Fractionnement du texte en mots individuels.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Extraction des caractéristiques : Construction d'une matrice TF-IDF.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en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SequenceFile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Format utilisé par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Mahout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 traitement distribué.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Vectorisation des données : Transformation des textes en vecteurs numériques.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Stockage sur HDFS : Chargement des données prétraitées dans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556986" y="4771101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Étapes </a:t>
            </a:r>
            <a:r>
              <a:rPr lang="fr-FR" dirty="0"/>
              <a:t>de </a:t>
            </a:r>
            <a:r>
              <a:rPr lang="fr-FR" dirty="0" smtClean="0"/>
              <a:t>prétraitement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16"/>
          <p:cNvSpPr txBox="1"/>
          <p:nvPr/>
        </p:nvSpPr>
        <p:spPr>
          <a:xfrm>
            <a:off x="478945" y="1488651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Implémentation de l'algorithme K-</a:t>
            </a:r>
            <a:r>
              <a:rPr lang="fr-FR" dirty="0" err="1" smtClean="0"/>
              <a:t>Means</a:t>
            </a:r>
            <a:endParaRPr lang="fr-FR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3705" y="2629627"/>
            <a:ext cx="173704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Choix de l'algorithme : Utilisation de K-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distance cosinus.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Initialisation des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centroïdes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Utilisation de k-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++ pour une meilleure convergence.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Exécution sur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Lancement du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un nombre de clusters fixé à 5.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 des résultats : Extraction des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centroïdes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finaux et des attributions de clusters.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478945" y="4891731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/>
              <a:t>Défis rencontrés et solutions apportées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8945" y="5932713"/>
            <a:ext cx="173704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Incompatibilités de versions entre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Mahout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Alignement des versions selon la documentation officielle.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de fichiers CSV en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SequenceFile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Validation stricte des fichiers avant conversion.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 la latence sur HDFS : Optimisation de la taille des blocs et configuration de YARN.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 de distance cosinus : Utilisation de TF-IDF pour atténuer l'impact des termes non significatifs.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5545" y="827415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02812" y="8274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16"/>
          <p:cNvSpPr txBox="1"/>
          <p:nvPr/>
        </p:nvSpPr>
        <p:spPr>
          <a:xfrm>
            <a:off x="478945" y="587542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r>
              <a:rPr lang="en-US" i="0" dirty="0" err="1"/>
              <a:t>Résultats</a:t>
            </a:r>
            <a:r>
              <a:rPr lang="en-US" i="0" dirty="0"/>
              <a:t> </a:t>
            </a:r>
            <a:r>
              <a:rPr lang="en-US" i="0" dirty="0" err="1"/>
              <a:t>obtenus</a:t>
            </a:r>
            <a:endParaRPr lang="en-US" i="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73837" y="1797711"/>
            <a:ext cx="1737045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projet a permis de classifier efficacement les critiques de livres en groupes homogènes, ouvrant des perspectives pour des applications dans l'analyse de sentiments, la segmentation de marché et la personnalisation de services.</a:t>
            </a:r>
            <a:endParaRPr lang="en-US" altLang="en-US" sz="2600" spc="6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478945" y="3540749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3837" y="5622916"/>
            <a:ext cx="173704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 et Configuration d'Apache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Apache </a:t>
            </a:r>
            <a:r>
              <a:rPr kumimoji="0" lang="fr-FR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Mahout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fr-FR" altLang="en-US" sz="2800" dirty="0" smtClean="0">
                <a:solidFill>
                  <a:schemeClr val="tx1"/>
                </a:solidFill>
                <a:latin typeface="Arial" panose="020B0604020202020204" pitchFamily="34" charset="0"/>
                <a:hlinkClick r:id="rId1"/>
              </a:rPr>
              <a:t>https://github.com/netocosta/HadoopMahout</a:t>
            </a:r>
            <a:r>
              <a:rPr lang="fr-FR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fr-FR" altLang="en-US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2871519"/>
            <a:ext cx="78319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Création 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 répertoire HDFS pour les données du </a:t>
            </a: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projet:</a:t>
            </a:r>
            <a:r>
              <a:rPr kumimoji="0" lang="fr-FR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2800" dirty="0" smtClean="0"/>
              <a:t>Cette </a:t>
            </a:r>
            <a:r>
              <a:rPr lang="fr-FR" sz="2800" dirty="0"/>
              <a:t>commande crée un répertoire sur HDFS pour stocker les fichiers nécessaires au projet.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 descr="WhatsApp Image 2025-01-22 at 4.49.0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0" y="1680210"/>
            <a:ext cx="9148445" cy="720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3195300"/>
            <a:ext cx="7831963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Convertissez les donn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</a:t>
            </a:r>
            <a:r>
              <a:rPr kumimoji="0" lang="en-US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textuelles en un fichier de 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</a:t>
            </a:r>
            <a:r>
              <a:rPr kumimoji="0" lang="en-US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quence (Sequence File), une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</a:t>
            </a:r>
            <a:r>
              <a:rPr kumimoji="0" lang="en-US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tape pr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</a:t>
            </a:r>
            <a:r>
              <a:rPr kumimoji="0" lang="en-US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alable au calcul des vecteurs TF-IDF </a:t>
            </a:r>
            <a:endParaRPr kumimoji="0" lang="en-US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 descr="WhatsApp Image 2025-01-22 at 4.49.0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1562100"/>
            <a:ext cx="9630410" cy="722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5579" y="9053177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209665" y="405925"/>
                </a:moveTo>
                <a:lnTo>
                  <a:pt x="170070" y="403493"/>
                </a:lnTo>
                <a:lnTo>
                  <a:pt x="131747" y="393421"/>
                </a:lnTo>
                <a:lnTo>
                  <a:pt x="96127" y="376065"/>
                </a:lnTo>
                <a:lnTo>
                  <a:pt x="64578" y="352091"/>
                </a:lnTo>
                <a:lnTo>
                  <a:pt x="38314" y="322421"/>
                </a:lnTo>
                <a:lnTo>
                  <a:pt x="18345" y="288196"/>
                </a:lnTo>
                <a:lnTo>
                  <a:pt x="5438" y="250733"/>
                </a:lnTo>
                <a:lnTo>
                  <a:pt x="90" y="211471"/>
                </a:lnTo>
                <a:lnTo>
                  <a:pt x="61" y="204855"/>
                </a:lnTo>
                <a:lnTo>
                  <a:pt x="0" y="198196"/>
                </a:lnTo>
                <a:lnTo>
                  <a:pt x="4851" y="158609"/>
                </a:lnTo>
                <a:lnTo>
                  <a:pt x="17346" y="120734"/>
                </a:lnTo>
                <a:lnTo>
                  <a:pt x="37004" y="86032"/>
                </a:lnTo>
                <a:lnTo>
                  <a:pt x="63065" y="55842"/>
                </a:lnTo>
                <a:lnTo>
                  <a:pt x="94525" y="31328"/>
                </a:lnTo>
                <a:lnTo>
                  <a:pt x="130170" y="13437"/>
                </a:lnTo>
                <a:lnTo>
                  <a:pt x="168624" y="2858"/>
                </a:lnTo>
                <a:lnTo>
                  <a:pt x="208404" y="0"/>
                </a:lnTo>
                <a:lnTo>
                  <a:pt x="215049" y="286"/>
                </a:lnTo>
                <a:lnTo>
                  <a:pt x="254437" y="6552"/>
                </a:lnTo>
                <a:lnTo>
                  <a:pt x="291840" y="20395"/>
                </a:lnTo>
                <a:lnTo>
                  <a:pt x="325816" y="41283"/>
                </a:lnTo>
                <a:lnTo>
                  <a:pt x="355053" y="68409"/>
                </a:lnTo>
                <a:lnTo>
                  <a:pt x="378424" y="100727"/>
                </a:lnTo>
                <a:lnTo>
                  <a:pt x="395028" y="136989"/>
                </a:lnTo>
                <a:lnTo>
                  <a:pt x="404223" y="175798"/>
                </a:lnTo>
                <a:lnTo>
                  <a:pt x="405961" y="209010"/>
                </a:lnTo>
                <a:lnTo>
                  <a:pt x="405654" y="215655"/>
                </a:lnTo>
                <a:lnTo>
                  <a:pt x="399268" y="255023"/>
                </a:lnTo>
                <a:lnTo>
                  <a:pt x="385309" y="292384"/>
                </a:lnTo>
                <a:lnTo>
                  <a:pt x="364318" y="326295"/>
                </a:lnTo>
                <a:lnTo>
                  <a:pt x="337102" y="355449"/>
                </a:lnTo>
                <a:lnTo>
                  <a:pt x="304713" y="378721"/>
                </a:lnTo>
                <a:lnTo>
                  <a:pt x="268400" y="395214"/>
                </a:lnTo>
                <a:lnTo>
                  <a:pt x="229563" y="404289"/>
                </a:lnTo>
                <a:lnTo>
                  <a:pt x="216309" y="405598"/>
                </a:lnTo>
                <a:lnTo>
                  <a:pt x="209665" y="405925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62569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5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900162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5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6"/>
                </a:lnTo>
                <a:lnTo>
                  <a:pt x="0" y="196974"/>
                </a:lnTo>
                <a:lnTo>
                  <a:pt x="305" y="190329"/>
                </a:lnTo>
                <a:lnTo>
                  <a:pt x="6687" y="150957"/>
                </a:lnTo>
                <a:lnTo>
                  <a:pt x="20643" y="113591"/>
                </a:lnTo>
                <a:lnTo>
                  <a:pt x="41633" y="79675"/>
                </a:lnTo>
                <a:lnTo>
                  <a:pt x="68849" y="50517"/>
                </a:lnTo>
                <a:lnTo>
                  <a:pt x="101239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69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8" y="20328"/>
                </a:lnTo>
                <a:lnTo>
                  <a:pt x="326170" y="41083"/>
                </a:lnTo>
                <a:lnTo>
                  <a:pt x="355214" y="68023"/>
                </a:lnTo>
                <a:lnTo>
                  <a:pt x="378445" y="100111"/>
                </a:lnTo>
                <a:lnTo>
                  <a:pt x="394968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3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37510" y="9057014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6"/>
                </a:moveTo>
                <a:lnTo>
                  <a:pt x="158035" y="400994"/>
                </a:lnTo>
                <a:lnTo>
                  <a:pt x="120192" y="388390"/>
                </a:lnTo>
                <a:lnTo>
                  <a:pt x="85543" y="368633"/>
                </a:lnTo>
                <a:lnTo>
                  <a:pt x="55425" y="342483"/>
                </a:lnTo>
                <a:lnTo>
                  <a:pt x="31000" y="310950"/>
                </a:lnTo>
                <a:lnTo>
                  <a:pt x="13210" y="275251"/>
                </a:lnTo>
                <a:lnTo>
                  <a:pt x="2742" y="236763"/>
                </a:lnTo>
                <a:lnTo>
                  <a:pt x="0" y="196971"/>
                </a:lnTo>
                <a:lnTo>
                  <a:pt x="305" y="190326"/>
                </a:lnTo>
                <a:lnTo>
                  <a:pt x="6687" y="150954"/>
                </a:lnTo>
                <a:lnTo>
                  <a:pt x="20643" y="113589"/>
                </a:lnTo>
                <a:lnTo>
                  <a:pt x="41633" y="79673"/>
                </a:lnTo>
                <a:lnTo>
                  <a:pt x="68849" y="50514"/>
                </a:lnTo>
                <a:lnTo>
                  <a:pt x="101240" y="27238"/>
                </a:lnTo>
                <a:lnTo>
                  <a:pt x="137555" y="10743"/>
                </a:lnTo>
                <a:lnTo>
                  <a:pt x="176395" y="1666"/>
                </a:lnTo>
                <a:lnTo>
                  <a:pt x="209569" y="0"/>
                </a:lnTo>
                <a:lnTo>
                  <a:pt x="216168" y="294"/>
                </a:lnTo>
                <a:lnTo>
                  <a:pt x="255278" y="6569"/>
                </a:lnTo>
                <a:lnTo>
                  <a:pt x="292413" y="20349"/>
                </a:lnTo>
                <a:lnTo>
                  <a:pt x="326149" y="41106"/>
                </a:lnTo>
                <a:lnTo>
                  <a:pt x="355190" y="68043"/>
                </a:lnTo>
                <a:lnTo>
                  <a:pt x="378420" y="100125"/>
                </a:lnTo>
                <a:lnTo>
                  <a:pt x="394949" y="136122"/>
                </a:lnTo>
                <a:lnTo>
                  <a:pt x="404141" y="174650"/>
                </a:lnTo>
                <a:lnTo>
                  <a:pt x="405899" y="201018"/>
                </a:lnTo>
                <a:lnTo>
                  <a:pt x="405963" y="207678"/>
                </a:lnTo>
                <a:lnTo>
                  <a:pt x="401128" y="247270"/>
                </a:lnTo>
                <a:lnTo>
                  <a:pt x="388645" y="285153"/>
                </a:lnTo>
                <a:lnTo>
                  <a:pt x="368998" y="319864"/>
                </a:lnTo>
                <a:lnTo>
                  <a:pt x="342945" y="350066"/>
                </a:lnTo>
                <a:lnTo>
                  <a:pt x="311490" y="374592"/>
                </a:lnTo>
                <a:lnTo>
                  <a:pt x="275848" y="392495"/>
                </a:lnTo>
                <a:lnTo>
                  <a:pt x="237394" y="403087"/>
                </a:lnTo>
                <a:lnTo>
                  <a:pt x="210931" y="405871"/>
                </a:lnTo>
                <a:lnTo>
                  <a:pt x="197611" y="405956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74777" y="9057012"/>
            <a:ext cx="406400" cy="406400"/>
          </a:xfrm>
          <a:custGeom>
            <a:avLst/>
            <a:gdLst/>
            <a:ahLst/>
            <a:cxnLst/>
            <a:rect l="l" t="t" r="r" b="b"/>
            <a:pathLst>
              <a:path w="406400" h="406400">
                <a:moveTo>
                  <a:pt x="197611" y="405959"/>
                </a:moveTo>
                <a:lnTo>
                  <a:pt x="158034" y="400996"/>
                </a:lnTo>
                <a:lnTo>
                  <a:pt x="120192" y="388393"/>
                </a:lnTo>
                <a:lnTo>
                  <a:pt x="85543" y="368635"/>
                </a:lnTo>
                <a:lnTo>
                  <a:pt x="55425" y="342486"/>
                </a:lnTo>
                <a:lnTo>
                  <a:pt x="31000" y="310953"/>
                </a:lnTo>
                <a:lnTo>
                  <a:pt x="13210" y="275253"/>
                </a:lnTo>
                <a:lnTo>
                  <a:pt x="2742" y="236765"/>
                </a:lnTo>
                <a:lnTo>
                  <a:pt x="0" y="196974"/>
                </a:lnTo>
                <a:lnTo>
                  <a:pt x="305" y="190328"/>
                </a:lnTo>
                <a:lnTo>
                  <a:pt x="6687" y="150956"/>
                </a:lnTo>
                <a:lnTo>
                  <a:pt x="20643" y="113591"/>
                </a:lnTo>
                <a:lnTo>
                  <a:pt x="41634" y="79675"/>
                </a:lnTo>
                <a:lnTo>
                  <a:pt x="68849" y="50517"/>
                </a:lnTo>
                <a:lnTo>
                  <a:pt x="101240" y="27241"/>
                </a:lnTo>
                <a:lnTo>
                  <a:pt x="137555" y="10746"/>
                </a:lnTo>
                <a:lnTo>
                  <a:pt x="176394" y="1668"/>
                </a:lnTo>
                <a:lnTo>
                  <a:pt x="209570" y="0"/>
                </a:lnTo>
                <a:lnTo>
                  <a:pt x="216170" y="292"/>
                </a:lnTo>
                <a:lnTo>
                  <a:pt x="255286" y="6555"/>
                </a:lnTo>
                <a:lnTo>
                  <a:pt x="292429" y="20328"/>
                </a:lnTo>
                <a:lnTo>
                  <a:pt x="326170" y="41083"/>
                </a:lnTo>
                <a:lnTo>
                  <a:pt x="355215" y="68023"/>
                </a:lnTo>
                <a:lnTo>
                  <a:pt x="378445" y="100111"/>
                </a:lnTo>
                <a:lnTo>
                  <a:pt x="394969" y="136114"/>
                </a:lnTo>
                <a:lnTo>
                  <a:pt x="404151" y="174650"/>
                </a:lnTo>
                <a:lnTo>
                  <a:pt x="405899" y="201021"/>
                </a:lnTo>
                <a:lnTo>
                  <a:pt x="405964" y="207681"/>
                </a:lnTo>
                <a:lnTo>
                  <a:pt x="401127" y="247273"/>
                </a:lnTo>
                <a:lnTo>
                  <a:pt x="388645" y="285155"/>
                </a:lnTo>
                <a:lnTo>
                  <a:pt x="368998" y="319867"/>
                </a:lnTo>
                <a:lnTo>
                  <a:pt x="342945" y="350069"/>
                </a:lnTo>
                <a:lnTo>
                  <a:pt x="311490" y="374594"/>
                </a:lnTo>
                <a:lnTo>
                  <a:pt x="275848" y="392498"/>
                </a:lnTo>
                <a:lnTo>
                  <a:pt x="237394" y="403089"/>
                </a:lnTo>
                <a:lnTo>
                  <a:pt x="210931" y="405873"/>
                </a:lnTo>
                <a:lnTo>
                  <a:pt x="197611" y="40595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 txBox="1"/>
          <p:nvPr/>
        </p:nvSpPr>
        <p:spPr>
          <a:xfrm>
            <a:off x="228600" y="495300"/>
            <a:ext cx="14173200" cy="886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5650" b="1" i="1">
                <a:solidFill>
                  <a:srgbClr val="0E4561"/>
                </a:solidFill>
                <a:latin typeface="Cambria" panose="02040503050406030204"/>
                <a:ea typeface="+mj-ea"/>
                <a:cs typeface="Cambria" panose="02040503050406030204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fr-FR" dirty="0" smtClean="0"/>
              <a:t>Comment exécuter le projet </a:t>
            </a:r>
            <a:endParaRPr lang="fr-FR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7200" y="2871519"/>
            <a:ext cx="78319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r-F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des données en vecteurs TF-IDF : </a:t>
            </a:r>
            <a:r>
              <a:rPr lang="fr-FR" sz="2800" dirty="0" smtClean="0"/>
              <a:t>Cette commande transforme les fichiers de critiques textuelles en vecteurs TF-IDF utilisables par l'algorithme K-</a:t>
            </a:r>
            <a:r>
              <a:rPr lang="fr-FR" sz="2800" dirty="0" err="1" smtClean="0"/>
              <a:t>Means</a:t>
            </a:r>
            <a:r>
              <a:rPr lang="fr-FR" sz="2800" dirty="0" smtClean="0"/>
              <a:t>.</a:t>
            </a:r>
            <a:endParaRPr kumimoji="0" lang="fr-F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9" y="2019300"/>
            <a:ext cx="8737600" cy="655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4540</Words>
  <Application>WPS Presentation</Application>
  <PresentationFormat>Personnalisé</PresentationFormat>
  <Paragraphs>123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Cambria</vt:lpstr>
      <vt:lpstr>Tahoma</vt:lpstr>
      <vt:lpstr>Arial</vt:lpstr>
      <vt:lpstr>Calibri</vt:lpstr>
      <vt:lpstr>Garamond</vt:lpstr>
      <vt:lpstr>Garamond</vt:lpstr>
      <vt:lpstr>Microsoft YaHei</vt:lpstr>
      <vt:lpstr>Arial Unicode MS</vt:lpstr>
      <vt:lpstr>Office Theme</vt:lpstr>
      <vt:lpstr>PowerPoint 演示文稿</vt:lpstr>
      <vt:lpstr>Plan de présentation</vt:lpstr>
      <vt:lpstr>Description du projet</vt:lpstr>
      <vt:lpstr>Technologies utilisées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MARYEME HASSANI</dc:creator>
  <cp:keywords>DAGaTT0r2rI,BAGLlfnfrBw</cp:keywords>
  <cp:lastModifiedBy>WPS_1717281407</cp:lastModifiedBy>
  <cp:revision>32</cp:revision>
  <dcterms:created xsi:type="dcterms:W3CDTF">2025-01-08T10:28:00Z</dcterms:created>
  <dcterms:modified xsi:type="dcterms:W3CDTF">2025-02-02T22:13:17Z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2024-12-25T01:00:00Z</vt:filetime>
  </property>
  <property fmtid="{D5CDD505-2E9C-101B-9397-08002B2CF9AE}" pid="3" name="Creator">
    <vt:lpwstr>Canva</vt:lpwstr>
  </property>
  <property fmtid="{D5CDD505-2E9C-101B-9397-08002B2CF9AE}" pid="4" name="LastSaved">
    <vt:filetime>2025-01-08T01:00:00Z</vt:filetime>
  </property>
  <property fmtid="{D5CDD505-2E9C-101B-9397-08002B2CF9AE}" pid="5" name="Producer">
    <vt:lpwstr>Canva</vt:lpwstr>
  </property>
  <property fmtid="{D5CDD505-2E9C-101B-9397-08002B2CF9AE}" pid="6" name="ICV">
    <vt:lpwstr>28AB4F52C84E4E0E8EDAEDA5FA885550_12</vt:lpwstr>
  </property>
  <property fmtid="{D5CDD505-2E9C-101B-9397-08002B2CF9AE}" pid="7" name="KSOProductBuildVer">
    <vt:lpwstr>1036-12.2.0.19805</vt:lpwstr>
  </property>
</Properties>
</file>