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63" r:id="rId3"/>
    <p:sldId id="268" r:id="rId4"/>
    <p:sldId id="264" r:id="rId5"/>
    <p:sldId id="267" r:id="rId6"/>
    <p:sldId id="260" r:id="rId7"/>
    <p:sldId id="269" r:id="rId8"/>
    <p:sldId id="270" r:id="rId9"/>
    <p:sldId id="259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>
        <p:scale>
          <a:sx n="111" d="100"/>
          <a:sy n="111" d="100"/>
        </p:scale>
        <p:origin x="40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F945-4677-6749-BC41-9DDD0E7AA9CB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4A5B-CB30-C046-9A1A-3D1C62F8A2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4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4A5B-CB30-C046-9A1A-3D1C62F8A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6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4A5B-CB30-C046-9A1A-3D1C62F8A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8CC-491A-9348-AED0-4B7D67FCEBCA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78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6704-D92A-6C48-A1B1-0B84C50AEFE4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1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40A4-84F4-8D43-B3EB-6C3E263FDF18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4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A40-D3FE-F446-AB5E-CC84BE06F169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8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876-34D5-C14B-BB0E-F8422F2C5EB2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2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251-CF3E-E946-9308-2BADF5C3E471}" type="datetime1">
              <a:rPr lang="fr-FR" smtClean="0"/>
              <a:t>16/12/2015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4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AA73-CB1B-2745-A1E5-4A20A9FDE0BE}" type="datetime1">
              <a:rPr lang="fr-FR" smtClean="0"/>
              <a:t>16/12/2015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8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DBC8-86EE-3641-A97B-DAF678A08FA9}" type="datetime1">
              <a:rPr lang="fr-FR" smtClean="0"/>
              <a:t>16/12/2015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B1E-3AC3-BE4B-8CD1-4A0D7504C904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7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AA68-DD8E-0646-980D-A28AB8208F84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9442-1880-6B44-AD3C-6471DB83CC6A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Seminaire</a:t>
            </a:r>
            <a:r>
              <a:rPr lang="fr-FR" dirty="0" smtClean="0"/>
              <a:t> d’initiation à la recherche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770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Maha </a:t>
            </a:r>
            <a:r>
              <a:rPr lang="fr-FR" dirty="0" err="1" smtClean="0"/>
              <a:t>Elbayad</a:t>
            </a:r>
            <a:r>
              <a:rPr lang="fr-FR" dirty="0" smtClean="0"/>
              <a:t>, Simon Rodriguez</a:t>
            </a:r>
          </a:p>
          <a:p>
            <a:endParaRPr lang="fr-FR" dirty="0"/>
          </a:p>
          <a:p>
            <a:r>
              <a:rPr lang="fr-FR" i="1" dirty="0" smtClean="0"/>
              <a:t>Détection de lunettes par CNN/</a:t>
            </a:r>
            <a:r>
              <a:rPr lang="fr-FR" i="1" dirty="0" err="1" smtClean="0"/>
              <a:t>Deep</a:t>
            </a:r>
            <a:r>
              <a:rPr lang="fr-FR" i="1" dirty="0" smtClean="0"/>
              <a:t> Learning </a:t>
            </a:r>
          </a:p>
          <a:p>
            <a:r>
              <a:rPr lang="fr-FR" i="1" dirty="0" smtClean="0"/>
              <a:t>ECP/Safran Morpho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AE72-1F86-C646-B9F6-28C8D6ABBBBF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1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82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baselines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457200" lvl="1" indent="0">
              <a:buNone/>
            </a:pPr>
            <a:r>
              <a:rPr lang="fr-FR" dirty="0" smtClean="0"/>
              <a:t>Ancien </a:t>
            </a:r>
            <a:r>
              <a:rPr lang="fr-FR" dirty="0" err="1" smtClean="0"/>
              <a:t>classifieur</a:t>
            </a:r>
            <a:r>
              <a:rPr lang="fr-FR" dirty="0" smtClean="0"/>
              <a:t> vs Base propre : AUC 0.919/0.991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02" y="2478958"/>
            <a:ext cx="4236037" cy="34615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91" y="2478958"/>
            <a:ext cx="4236038" cy="34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Premières observations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864332"/>
            <a:ext cx="10515600" cy="4486275"/>
          </a:xfrm>
        </p:spPr>
        <p:txBody>
          <a:bodyPr/>
          <a:lstStyle/>
          <a:p>
            <a:pPr marL="457200" lvl="1" indent="0">
              <a:buNone/>
            </a:pPr>
            <a:r>
              <a:rPr lang="fr-FR" dirty="0" smtClean="0"/>
              <a:t> 		RGB vs Gray					   # itérations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0" y="1193142"/>
            <a:ext cx="5570486" cy="46210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49" y="1332405"/>
            <a:ext cx="5484583" cy="4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</a:t>
            </a:r>
            <a:r>
              <a:rPr lang="fr-FR" dirty="0" err="1" smtClean="0"/>
              <a:t>seuillage+marges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4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014927" y="1912832"/>
            <a:ext cx="64146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014927" y="1785416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429581" y="1777920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182367" y="1777920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949364" y="1777920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75331" y="1777920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ouvrante 15"/>
          <p:cNvSpPr/>
          <p:nvPr/>
        </p:nvSpPr>
        <p:spPr>
          <a:xfrm rot="16200000">
            <a:off x="1619717" y="1504423"/>
            <a:ext cx="250825" cy="146040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/>
          <p:cNvSpPr/>
          <p:nvPr/>
        </p:nvSpPr>
        <p:spPr>
          <a:xfrm rot="16200000">
            <a:off x="5570411" y="506745"/>
            <a:ext cx="250825" cy="3480218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3090343" y="1493519"/>
            <a:ext cx="250825" cy="146722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953657" y="1544583"/>
            <a:ext cx="577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Seuil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589234" y="1531853"/>
            <a:ext cx="887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 + marge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135369" y="1536282"/>
            <a:ext cx="96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</a:t>
            </a:r>
            <a:r>
              <a:rPr lang="fr-FR" sz="1100" dirty="0" smtClean="0"/>
              <a:t> - marge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4888" y="2383547"/>
            <a:ext cx="78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Label 0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25514" y="2386822"/>
            <a:ext cx="78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Rejet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05582" y="2391992"/>
            <a:ext cx="78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Label 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92" y="3114576"/>
            <a:ext cx="3509110" cy="2950007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1162"/>
              </p:ext>
            </p:extLst>
          </p:nvPr>
        </p:nvGraphicFramePr>
        <p:xfrm>
          <a:off x="950089" y="3114577"/>
          <a:ext cx="5971451" cy="279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03"/>
                <a:gridCol w="1608566"/>
                <a:gridCol w="1591056"/>
                <a:gridCol w="1069848"/>
                <a:gridCol w="1204378"/>
              </a:tblGrid>
              <a:tr h="39922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Accuracy</a:t>
                      </a:r>
                      <a:r>
                        <a:rPr lang="fr-FR" dirty="0" smtClean="0"/>
                        <a:t> (5k)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Accuracy</a:t>
                      </a:r>
                      <a:r>
                        <a:rPr lang="fr-FR" dirty="0" smtClean="0"/>
                        <a:t> (10k)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 (5k)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 (10k)</a:t>
                      </a:r>
                      <a:endParaRPr lang="fr-FR" dirty="0"/>
                    </a:p>
                  </a:txBody>
                  <a:tcPr/>
                </a:tc>
              </a:tr>
              <a:tr h="39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0.9752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0.9722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0.9596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0.9520</a:t>
                      </a:r>
                      <a:endParaRPr lang="fr-FR" dirty="0"/>
                    </a:p>
                  </a:txBody>
                  <a:tcPr/>
                </a:tc>
              </a:tr>
              <a:tr h="39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0.9726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0.9713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0.9465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0.9529</a:t>
                      </a:r>
                      <a:endParaRPr lang="fr-FR" dirty="0"/>
                    </a:p>
                  </a:txBody>
                  <a:tcPr/>
                </a:tc>
              </a:tr>
              <a:tr h="39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0.9652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0.9711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0.9439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0.9494</a:t>
                      </a:r>
                      <a:endParaRPr lang="fr-FR" dirty="0"/>
                    </a:p>
                  </a:txBody>
                  <a:tcPr/>
                </a:tc>
              </a:tr>
              <a:tr h="39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0.9700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0.9680 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0.9288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0.9622</a:t>
                      </a:r>
                      <a:endParaRPr lang="fr-FR" dirty="0"/>
                    </a:p>
                  </a:txBody>
                  <a:tcPr/>
                </a:tc>
              </a:tr>
              <a:tr h="39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0.9584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0.8759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0.9410</a:t>
                      </a:r>
                      <a:endParaRPr lang="fr-FR" dirty="0"/>
                    </a:p>
                  </a:txBody>
                  <a:tcPr/>
                </a:tc>
              </a:tr>
              <a:tr h="39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0.0921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0.0878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0.7429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0.6994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</a:t>
            </a:r>
            <a:r>
              <a:rPr lang="fr-FR" dirty="0" err="1" smtClean="0"/>
              <a:t>seuillage+marges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48" y="3635155"/>
            <a:ext cx="6702311" cy="17780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44" y="1754696"/>
            <a:ext cx="6646935" cy="17798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1690688"/>
            <a:ext cx="4754021" cy="38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Article initial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T</a:t>
            </a:r>
            <a:r>
              <a:rPr lang="fr-FR" dirty="0"/>
              <a:t>. Xiao, </a:t>
            </a:r>
            <a:r>
              <a:rPr lang="fr-FR" dirty="0" err="1"/>
              <a:t>T</a:t>
            </a:r>
            <a:r>
              <a:rPr lang="fr-FR" dirty="0"/>
              <a:t>. </a:t>
            </a:r>
            <a:r>
              <a:rPr lang="fr-FR" dirty="0" err="1"/>
              <a:t>Xia</a:t>
            </a:r>
            <a:r>
              <a:rPr lang="fr-FR" dirty="0"/>
              <a:t>, Y. Yang, C. Huang &amp; X. Wang (2015). Learning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smtClean="0"/>
              <a:t>	Massive </a:t>
            </a:r>
            <a:r>
              <a:rPr lang="fr-FR" dirty="0"/>
              <a:t>Noisy </a:t>
            </a:r>
            <a:r>
              <a:rPr lang="fr-FR" dirty="0" err="1"/>
              <a:t>Labeled</a:t>
            </a:r>
            <a:r>
              <a:rPr lang="fr-FR" dirty="0"/>
              <a:t> Data for Image Classification</a:t>
            </a:r>
          </a:p>
          <a:p>
            <a:r>
              <a:rPr lang="is-IS" smtClean="0"/>
              <a:t>Techniques pour gérer du bruit pur, un biais des annotateurs,...</a:t>
            </a:r>
            <a:endParaRPr lang="is-IS" dirty="0" smtClean="0"/>
          </a:p>
          <a:p>
            <a:r>
              <a:rPr lang="is-IS" dirty="0" smtClean="0"/>
              <a:t>Nouvelles possibilités :</a:t>
            </a:r>
          </a:p>
          <a:p>
            <a:pPr lvl="1"/>
            <a:r>
              <a:rPr lang="fr-FR" dirty="0" smtClean="0"/>
              <a:t>S</a:t>
            </a:r>
            <a:r>
              <a:rPr lang="fr-FR" dirty="0"/>
              <a:t>. </a:t>
            </a:r>
            <a:r>
              <a:rPr lang="fr-FR" dirty="0" err="1"/>
              <a:t>Sukhbaatar</a:t>
            </a:r>
            <a:r>
              <a:rPr lang="fr-FR" dirty="0"/>
              <a:t>, J. </a:t>
            </a:r>
            <a:r>
              <a:rPr lang="fr-FR" dirty="0" err="1"/>
              <a:t>Bruna</a:t>
            </a:r>
            <a:r>
              <a:rPr lang="fr-FR" dirty="0"/>
              <a:t>, M. </a:t>
            </a:r>
            <a:r>
              <a:rPr lang="fr-FR" dirty="0" err="1"/>
              <a:t>Paluri</a:t>
            </a:r>
            <a:r>
              <a:rPr lang="fr-FR" dirty="0"/>
              <a:t>, L. </a:t>
            </a:r>
            <a:r>
              <a:rPr lang="fr-FR" dirty="0" err="1"/>
              <a:t>Bourdev</a:t>
            </a:r>
            <a:r>
              <a:rPr lang="fr-FR" dirty="0"/>
              <a:t> &amp; R. </a:t>
            </a:r>
            <a:r>
              <a:rPr lang="fr-FR" dirty="0" err="1"/>
              <a:t>Fergus</a:t>
            </a:r>
            <a:r>
              <a:rPr lang="fr-FR" dirty="0"/>
              <a:t> (2015). Training </a:t>
            </a:r>
            <a:r>
              <a:rPr lang="fr-FR" dirty="0" err="1"/>
              <a:t>Convolutional</a:t>
            </a:r>
            <a:r>
              <a:rPr lang="fr-FR" dirty="0"/>
              <a:t> Networks </a:t>
            </a:r>
            <a:r>
              <a:rPr lang="fr-FR" dirty="0" err="1"/>
              <a:t>With</a:t>
            </a:r>
            <a:r>
              <a:rPr lang="fr-FR" dirty="0"/>
              <a:t> Noisy </a:t>
            </a:r>
            <a:r>
              <a:rPr lang="fr-FR" dirty="0" smtClean="0"/>
              <a:t>Labels</a:t>
            </a:r>
            <a:endParaRPr lang="fr-FR" dirty="0"/>
          </a:p>
          <a:p>
            <a:pPr lvl="1"/>
            <a:r>
              <a:rPr lang="fr-FR" dirty="0"/>
              <a:t>N. </a:t>
            </a:r>
            <a:r>
              <a:rPr lang="fr-FR" dirty="0" err="1"/>
              <a:t>Natarajan</a:t>
            </a:r>
            <a:r>
              <a:rPr lang="fr-FR" dirty="0"/>
              <a:t>, I. S. Dhillon, P. </a:t>
            </a:r>
            <a:r>
              <a:rPr lang="fr-FR" dirty="0" err="1"/>
              <a:t>Ravikumar</a:t>
            </a:r>
            <a:r>
              <a:rPr lang="fr-FR" dirty="0"/>
              <a:t> &amp; A. </a:t>
            </a:r>
            <a:r>
              <a:rPr lang="fr-FR" dirty="0" err="1"/>
              <a:t>Tewari</a:t>
            </a:r>
            <a:r>
              <a:rPr lang="fr-FR" dirty="0"/>
              <a:t> (2013). Learning </a:t>
            </a:r>
            <a:r>
              <a:rPr lang="fr-FR" dirty="0" err="1"/>
              <a:t>with</a:t>
            </a:r>
            <a:r>
              <a:rPr lang="fr-FR" dirty="0"/>
              <a:t> Noisy Labels</a:t>
            </a:r>
          </a:p>
          <a:p>
            <a:pPr marL="457200" lvl="1" indent="0">
              <a:buNone/>
            </a:pPr>
            <a:endParaRPr lang="is-I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dirty="0" smtClean="0"/>
                  <a:t>Apprendre une matrice Q (rôle d’une matrice de confusion) pour corriger les erreurs de </a:t>
                </a:r>
                <a:r>
                  <a:rPr lang="fr-FR" dirty="0"/>
                  <a:t>labels. Ici, matrice 2x2 sur les sorties du </a:t>
                </a:r>
                <a:r>
                  <a:rPr lang="fr-FR" dirty="0" err="1" smtClean="0"/>
                  <a:t>softmax</a:t>
                </a:r>
                <a:r>
                  <a:rPr lang="fr-FR" dirty="0" smtClean="0"/>
                  <a:t>.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marL="457200" lvl="1" indent="0">
                  <a:buNone/>
                </a:pPr>
                <a:r>
                  <a:rPr lang="fr-FR" dirty="0" smtClean="0"/>
                  <a:t>Pour chaque image: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fr-FR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fr-FR" b="0" i="1" smtClean="0">
                                <a:latin typeface="Cambria Math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fr-FR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b="0" i="1" smtClean="0">
                                <a:latin typeface="Cambria Math" charset="0"/>
                              </a:rPr>
                              <m:t>=0|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fr-F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fr-FR" i="1">
                                <a:latin typeface="Cambria Math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fr-F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fr-FR" b="0" i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charset="0"/>
                      </a:rPr>
                      <m:t>Q</m:t>
                    </m:r>
                    <m:r>
                      <a:rPr lang="fr-FR" b="0" i="0" smtClean="0">
                        <a:latin typeface="Cambria Math" charset="0"/>
                      </a:rPr>
                      <m:t>∗</m:t>
                    </m:r>
                    <m:d>
                      <m:dPr>
                        <m:ctrlPr>
                          <a:rPr lang="uk-UA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fr-FR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=0|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)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fr-FR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1|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fr-FR" i="1">
                                <a:latin typeface="Cambria Math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Q initialisée avec l’identité</a:t>
                </a:r>
                <a:r>
                  <a:rPr lang="fr-FR" dirty="0" smtClean="0"/>
                  <a:t>. 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Apprentissage des coefficients (</a:t>
                </a:r>
                <a:r>
                  <a:rPr lang="fr-FR" dirty="0" err="1" smtClean="0"/>
                  <a:t>forward</a:t>
                </a:r>
                <a:r>
                  <a:rPr lang="fr-FR" dirty="0" smtClean="0"/>
                  <a:t>/</a:t>
                </a:r>
                <a:r>
                  <a:rPr lang="fr-FR" dirty="0" err="1" smtClean="0"/>
                  <a:t>backward</a:t>
                </a:r>
                <a:r>
                  <a:rPr lang="fr-FR" dirty="0" smtClean="0"/>
                  <a:t> standard).</a:t>
                </a:r>
                <a:endParaRPr lang="fr-FR" dirty="0"/>
              </a:p>
              <a:p>
                <a:pPr marL="457200" lvl="1" indent="0">
                  <a:buNone/>
                </a:pPr>
                <a:r>
                  <a:rPr lang="fr-FR" dirty="0" smtClean="0"/>
                  <a:t>Contrainte sur tr(Q) en imposant un </a:t>
                </a:r>
                <a:r>
                  <a:rPr lang="fr-FR" dirty="0" err="1" smtClean="0"/>
                  <a:t>weight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decay</a:t>
                </a:r>
                <a:r>
                  <a:rPr lang="fr-FR" dirty="0" smtClean="0"/>
                  <a:t>.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3"/>
                <a:stretch>
                  <a:fillRect t="-19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2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457200" lvl="1" indent="0">
              <a:buNone/>
            </a:pPr>
            <a:r>
              <a:rPr lang="fr-FR" dirty="0" smtClean="0"/>
              <a:t>Layer, basé sur </a:t>
            </a:r>
            <a:r>
              <a:rPr lang="fr-FR" dirty="0" err="1" smtClean="0"/>
              <a:t>InnerProduct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r>
              <a:rPr lang="fr-FR" dirty="0" smtClean="0"/>
              <a:t>Entrée : blob de taille nx2 (sortie de </a:t>
            </a:r>
            <a:r>
              <a:rPr lang="fr-FR" dirty="0" err="1" smtClean="0"/>
              <a:t>Softmax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r>
              <a:rPr lang="fr-FR" dirty="0" smtClean="0"/>
              <a:t>Sortie : blob de taille nx2 (probabilités ajustées)</a:t>
            </a:r>
          </a:p>
          <a:p>
            <a:pPr marL="457200" lvl="1" indent="0">
              <a:buNone/>
            </a:pPr>
            <a:r>
              <a:rPr lang="fr-FR" dirty="0" smtClean="0"/>
              <a:t>4 paramètres à apprendre (les 4 coefficients de Q)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Maintenant :</a:t>
            </a:r>
          </a:p>
          <a:p>
            <a:pPr lvl="1">
              <a:buFontTx/>
              <a:buChar char="-"/>
            </a:pPr>
            <a:r>
              <a:rPr lang="fr-FR" dirty="0" err="1" smtClean="0"/>
              <a:t>Backward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Passage sur GPU</a:t>
            </a:r>
          </a:p>
          <a:p>
            <a:pPr lvl="1">
              <a:buFontTx/>
              <a:buChar char="-"/>
            </a:pPr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l’apprentissage en pondérant entre une base propre et la base bruitée </a:t>
            </a:r>
            <a:r>
              <a:rPr lang="fr-FR" dirty="0" smtClean="0">
                <a:sym typeface="Wingdings"/>
              </a:rPr>
              <a:t> fonctions de </a:t>
            </a:r>
            <a:r>
              <a:rPr lang="fr-FR" dirty="0" err="1" smtClean="0">
                <a:sym typeface="Wingdings"/>
              </a:rPr>
              <a:t>loss</a:t>
            </a:r>
            <a:r>
              <a:rPr lang="fr-FR" dirty="0" smtClean="0">
                <a:sym typeface="Wingdings"/>
              </a:rPr>
              <a:t> pondérées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strike="sngStrike" dirty="0" smtClean="0"/>
              <a:t>Déjà dans </a:t>
            </a:r>
            <a:r>
              <a:rPr lang="fr-FR" strike="sngStrike" dirty="0" err="1" smtClean="0"/>
              <a:t>Caffe</a:t>
            </a:r>
            <a:r>
              <a:rPr lang="fr-FR" strike="sngStrike" dirty="0" smtClean="0"/>
              <a:t> si </a:t>
            </a:r>
            <a:r>
              <a:rPr lang="fr-FR" strike="sngStrike" dirty="0" err="1" smtClean="0"/>
              <a:t>weights</a:t>
            </a:r>
            <a:r>
              <a:rPr lang="fr-FR" strike="sngStrike" dirty="0" smtClean="0"/>
              <a:t> fixés </a:t>
            </a:r>
            <a:r>
              <a:rPr lang="fr-FR" dirty="0" smtClean="0">
                <a:sym typeface="Wingdings"/>
              </a:rPr>
              <a:t> différents </a:t>
            </a:r>
            <a:r>
              <a:rPr lang="fr-FR" dirty="0" err="1" smtClean="0">
                <a:sym typeface="Wingdings"/>
              </a:rPr>
              <a:t>layers</a:t>
            </a:r>
            <a:r>
              <a:rPr lang="fr-FR" dirty="0" smtClean="0">
                <a:sym typeface="Wingdings"/>
              </a:rPr>
              <a:t>, paramètres appris différents</a:t>
            </a:r>
          </a:p>
          <a:p>
            <a:r>
              <a:rPr lang="fr-FR" dirty="0" smtClean="0">
                <a:sym typeface="Wingdings"/>
              </a:rPr>
              <a:t>Ajouter un layer Data pour indiquer de quelle base vient chaque image + layer </a:t>
            </a:r>
            <a:r>
              <a:rPr lang="fr-FR" dirty="0" err="1" smtClean="0">
                <a:sym typeface="Wingdings"/>
              </a:rPr>
              <a:t>Loss</a:t>
            </a:r>
            <a:r>
              <a:rPr lang="fr-FR" dirty="0" smtClean="0">
                <a:sym typeface="Wingdings"/>
              </a:rPr>
              <a:t> custom qui utilise ce label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9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263</Words>
  <Application>Microsoft Macintosh PowerPoint</Application>
  <PresentationFormat>Grand écran</PresentationFormat>
  <Paragraphs>104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Arial</vt:lpstr>
      <vt:lpstr>Office Theme</vt:lpstr>
      <vt:lpstr>Seminaire d’initiation à la recherche</vt:lpstr>
      <vt:lpstr>Les baselines</vt:lpstr>
      <vt:lpstr>Premières observations</vt:lpstr>
      <vt:lpstr>Résultats seuillage+marges</vt:lpstr>
      <vt:lpstr>Résultats seuillage+marges (2)</vt:lpstr>
      <vt:lpstr>Bibliographie</vt:lpstr>
      <vt:lpstr>Matrice de confusion</vt:lpstr>
      <vt:lpstr>Matrice de confusion</vt:lpstr>
      <vt:lpstr>Plusieurs loss functions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Initiation Seminar</dc:title>
  <dc:creator>Simon Rodriguez</dc:creator>
  <cp:lastModifiedBy>Maha Elbayad</cp:lastModifiedBy>
  <cp:revision>58</cp:revision>
  <dcterms:created xsi:type="dcterms:W3CDTF">2015-12-08T10:16:10Z</dcterms:created>
  <dcterms:modified xsi:type="dcterms:W3CDTF">2015-12-16T14:29:41Z</dcterms:modified>
</cp:coreProperties>
</file>