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0" r:id="rId6"/>
    <p:sldId id="263" r:id="rId7"/>
    <p:sldId id="264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>
        <p:scale>
          <a:sx n="81" d="100"/>
          <a:sy n="81" d="100"/>
        </p:scale>
        <p:origin x="175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F945-4677-6749-BC41-9DDD0E7AA9CB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4A5B-CB30-C046-9A1A-3D1C62F8A2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4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4A5B-CB30-C046-9A1A-3D1C62F8A2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6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8CC-491A-9348-AED0-4B7D67FCEBCA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78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6704-D92A-6C48-A1B1-0B84C50AEFE4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1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40A4-84F4-8D43-B3EB-6C3E263FDF18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4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A40-D3FE-F446-AB5E-CC84BE06F169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8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876-34D5-C14B-BB0E-F8422F2C5EB2}" type="datetime1">
              <a:rPr lang="fr-FR" smtClean="0"/>
              <a:t>10/12/2015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2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251-CF3E-E946-9308-2BADF5C3E471}" type="datetime1">
              <a:rPr lang="fr-FR" smtClean="0"/>
              <a:t>10/12/2015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74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AA73-CB1B-2745-A1E5-4A20A9FDE0BE}" type="datetime1">
              <a:rPr lang="fr-FR" smtClean="0"/>
              <a:t>10/12/2015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8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DBC8-86EE-3641-A97B-DAF678A08FA9}" type="datetime1">
              <a:rPr lang="fr-FR" smtClean="0"/>
              <a:t>10/12/2015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B1E-3AC3-BE4B-8CD1-4A0D7504C904}" type="datetime1">
              <a:rPr lang="fr-FR" smtClean="0"/>
              <a:t>10/12/2015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7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AA68-DD8E-0646-980D-A28AB8208F84}" type="datetime1">
              <a:rPr lang="fr-FR" smtClean="0"/>
              <a:t>10/12/2015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5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9442-1880-6B44-AD3C-6471DB83CC6A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5B6E-5D31-9D45-B033-55A9E4EC8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1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Research</a:t>
            </a:r>
            <a:r>
              <a:rPr lang="fr-FR" dirty="0" smtClean="0"/>
              <a:t> Initiation </a:t>
            </a:r>
            <a:r>
              <a:rPr lang="fr-FR" dirty="0" err="1" smtClean="0"/>
              <a:t>Seminar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6770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Maha </a:t>
            </a:r>
            <a:r>
              <a:rPr lang="fr-FR" dirty="0" err="1" smtClean="0"/>
              <a:t>Elbayad</a:t>
            </a:r>
            <a:r>
              <a:rPr lang="fr-FR" dirty="0" smtClean="0"/>
              <a:t>, Simon Rodriguez</a:t>
            </a:r>
          </a:p>
          <a:p>
            <a:endParaRPr lang="fr-FR" dirty="0"/>
          </a:p>
          <a:p>
            <a:r>
              <a:rPr lang="fr-FR" i="1" dirty="0" smtClean="0"/>
              <a:t>Détection de lunettes par CNN/</a:t>
            </a:r>
            <a:r>
              <a:rPr lang="fr-FR" i="1" dirty="0" err="1" smtClean="0"/>
              <a:t>Deep</a:t>
            </a:r>
            <a:r>
              <a:rPr lang="fr-FR" i="1" dirty="0" smtClean="0"/>
              <a:t> Learning </a:t>
            </a:r>
          </a:p>
          <a:p>
            <a:r>
              <a:rPr lang="fr-FR" i="1" dirty="0" smtClean="0"/>
              <a:t>Safran Morpho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AE72-1F86-C646-B9F6-28C8D6ABBBBF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11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results</a:t>
            </a:r>
            <a:r>
              <a:rPr lang="fr-FR" dirty="0" smtClean="0"/>
              <a:t> – More data</a:t>
            </a:r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8515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4628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Accuracy</a:t>
                      </a:r>
                      <a:endParaRPr lang="fr-FR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AUC (ROC)</a:t>
                      </a:r>
                      <a:endParaRPr lang="fr-FR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AUC (RC)</a:t>
                      </a:r>
                      <a:endParaRPr lang="fr-FR" dirty="0"/>
                    </a:p>
                  </a:txBody>
                  <a:tcPr marL="91441" marR="91441"/>
                </a:tc>
              </a:tr>
              <a:tr h="462877">
                <a:tc>
                  <a:txBody>
                    <a:bodyPr/>
                    <a:lstStyle/>
                    <a:p>
                      <a:r>
                        <a:rPr lang="fr-FR" dirty="0" smtClean="0"/>
                        <a:t>Old</a:t>
                      </a:r>
                      <a:endParaRPr lang="fr-FR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0,91964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cs-CZ" smtClean="0"/>
                        <a:t>0,67954</a:t>
                      </a:r>
                      <a:endParaRPr lang="cs-CZ" dirty="0" smtClean="0"/>
                    </a:p>
                  </a:txBody>
                  <a:tcPr marL="91441" marR="91441"/>
                </a:tc>
              </a:tr>
              <a:tr h="462877">
                <a:tc>
                  <a:txBody>
                    <a:bodyPr/>
                    <a:lstStyle/>
                    <a:p>
                      <a:r>
                        <a:rPr lang="fr-FR" dirty="0" smtClean="0"/>
                        <a:t>2000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it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0.971</a:t>
                      </a:r>
                      <a:endParaRPr lang="fr-FR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0,93584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0,71894</a:t>
                      </a:r>
                    </a:p>
                  </a:txBody>
                  <a:tcPr marL="91441" marR="91441"/>
                </a:tc>
              </a:tr>
              <a:tr h="462877">
                <a:tc>
                  <a:txBody>
                    <a:bodyPr/>
                    <a:lstStyle/>
                    <a:p>
                      <a:r>
                        <a:rPr lang="fr-FR" dirty="0" smtClean="0"/>
                        <a:t>5000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it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0.972</a:t>
                      </a:r>
                      <a:endParaRPr lang="fr-FR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0,95956</a:t>
                      </a:r>
                      <a:endParaRPr lang="fr-FR" dirty="0" smtClean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0,77429</a:t>
                      </a:r>
                      <a:endParaRPr lang="fr-FR" dirty="0" smtClean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37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3019"/>
            <a:ext cx="10515600" cy="4351338"/>
          </a:xfrm>
        </p:spPr>
        <p:txBody>
          <a:bodyPr/>
          <a:lstStyle/>
          <a:p>
            <a:r>
              <a:rPr lang="en-US" dirty="0"/>
              <a:t>Train a CNN to say whether a facial image contains eyeglasses or not.</a:t>
            </a:r>
          </a:p>
          <a:p>
            <a:r>
              <a:rPr lang="en-US" dirty="0"/>
              <a:t>The training database labelled with an other classifier (local features)</a:t>
            </a:r>
          </a:p>
          <a:p>
            <a:r>
              <a:rPr lang="en-US" dirty="0"/>
              <a:t>Noisy labels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87" y="2612371"/>
            <a:ext cx="7114409" cy="37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54657"/>
            <a:ext cx="10515600" cy="3822305"/>
          </a:xfrm>
        </p:spPr>
        <p:txBody>
          <a:bodyPr/>
          <a:lstStyle/>
          <a:p>
            <a:r>
              <a:rPr lang="fr-FR" dirty="0" err="1" smtClean="0"/>
              <a:t>Database</a:t>
            </a:r>
            <a:r>
              <a:rPr lang="fr-FR" dirty="0" smtClean="0"/>
              <a:t> :</a:t>
            </a:r>
            <a:r>
              <a:rPr lang="fr-FR" i="1" dirty="0" smtClean="0"/>
              <a:t> </a:t>
            </a:r>
            <a:r>
              <a:rPr lang="fr-FR" i="1" dirty="0"/>
              <a:t>CASIA </a:t>
            </a:r>
            <a:r>
              <a:rPr lang="fr-FR" i="1" dirty="0" err="1" smtClean="0"/>
              <a:t>WebFace</a:t>
            </a:r>
            <a:endParaRPr lang="fr-FR" i="1" dirty="0" smtClean="0"/>
          </a:p>
          <a:p>
            <a:pPr lvl="1"/>
            <a:r>
              <a:rPr lang="fr-FR" dirty="0" smtClean="0"/>
              <a:t>380k </a:t>
            </a:r>
            <a:r>
              <a:rPr lang="fr-FR" dirty="0"/>
              <a:t>faces (</a:t>
            </a:r>
            <a:r>
              <a:rPr lang="fr-FR" dirty="0" err="1"/>
              <a:t>collected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smtClean="0"/>
              <a:t>IMDB)</a:t>
            </a:r>
          </a:p>
          <a:p>
            <a:pPr lvl="1"/>
            <a:r>
              <a:rPr lang="fr-FR" dirty="0" smtClean="0"/>
              <a:t>96 x 96 x RGB</a:t>
            </a:r>
            <a:endParaRPr lang="fr-FR" dirty="0" smtClean="0"/>
          </a:p>
          <a:p>
            <a:pPr lvl="1"/>
            <a:r>
              <a:rPr lang="fr-FR" dirty="0" err="1" smtClean="0"/>
              <a:t>Cropped</a:t>
            </a:r>
            <a:r>
              <a:rPr lang="fr-FR" dirty="0"/>
              <a:t>, </a:t>
            </a:r>
            <a:r>
              <a:rPr lang="fr-FR" dirty="0" err="1"/>
              <a:t>scaled</a:t>
            </a:r>
            <a:r>
              <a:rPr lang="fr-FR" dirty="0"/>
              <a:t> and </a:t>
            </a:r>
            <a:r>
              <a:rPr lang="fr-FR" dirty="0" err="1"/>
              <a:t>centered</a:t>
            </a:r>
            <a:r>
              <a:rPr lang="fr-FR" dirty="0"/>
              <a:t> on the </a:t>
            </a:r>
            <a:r>
              <a:rPr lang="fr-FR" dirty="0" err="1"/>
              <a:t>eyes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Caffe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predefined</a:t>
            </a:r>
            <a:r>
              <a:rPr lang="fr-FR" dirty="0" smtClean="0"/>
              <a:t> network configuration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20" y="4729741"/>
            <a:ext cx="1234286" cy="12342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20" y="3496561"/>
            <a:ext cx="1234286" cy="12342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14" y="4730847"/>
            <a:ext cx="1234286" cy="123428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14" y="3496561"/>
            <a:ext cx="1234286" cy="12342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28" y="2262275"/>
            <a:ext cx="1234286" cy="12342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28" y="1030177"/>
            <a:ext cx="1234286" cy="123428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14" y="1029095"/>
            <a:ext cx="1234286" cy="123428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14" y="2263381"/>
            <a:ext cx="1234286" cy="12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formalization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Build the labels from the classifier scores.</a:t>
            </a:r>
          </a:p>
          <a:p>
            <a:pPr lvl="2"/>
            <a:r>
              <a:rPr lang="en-US" dirty="0"/>
              <a:t>Simple thresholding</a:t>
            </a:r>
          </a:p>
          <a:p>
            <a:pPr lvl="2"/>
            <a:r>
              <a:rPr lang="en-US" dirty="0"/>
              <a:t>Dropping indecisive scores</a:t>
            </a:r>
          </a:p>
          <a:p>
            <a:r>
              <a:rPr lang="en-US" dirty="0"/>
              <a:t>Training the CNN</a:t>
            </a:r>
          </a:p>
          <a:p>
            <a:pPr lvl="1"/>
            <a:r>
              <a:rPr lang="en-US" dirty="0"/>
              <a:t>3x {conv-ReLU-pool}+ 2 fully connected layers</a:t>
            </a:r>
          </a:p>
          <a:p>
            <a:pPr lvl="1"/>
            <a:r>
              <a:rPr lang="en-US" dirty="0"/>
              <a:t>Softmax with loss .</a:t>
            </a:r>
          </a:p>
          <a:p>
            <a:r>
              <a:rPr lang="en-US" dirty="0"/>
              <a:t>Potential modification of the loss function to filter the labels noise (cf. bibliography)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Bibliography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Initial article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T</a:t>
            </a:r>
            <a:r>
              <a:rPr lang="fr-FR" dirty="0"/>
              <a:t>. Xiao, </a:t>
            </a:r>
            <a:r>
              <a:rPr lang="fr-FR" dirty="0" err="1"/>
              <a:t>T</a:t>
            </a:r>
            <a:r>
              <a:rPr lang="fr-FR" dirty="0"/>
              <a:t>. </a:t>
            </a:r>
            <a:r>
              <a:rPr lang="fr-FR" dirty="0" err="1"/>
              <a:t>Xia</a:t>
            </a:r>
            <a:r>
              <a:rPr lang="fr-FR" dirty="0"/>
              <a:t>, Y. Yang, C. Huang &amp; X. Wang (2015). Learning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smtClean="0"/>
              <a:t>	Massive </a:t>
            </a:r>
            <a:r>
              <a:rPr lang="fr-FR" dirty="0"/>
              <a:t>Noisy </a:t>
            </a:r>
            <a:r>
              <a:rPr lang="fr-FR" dirty="0" err="1"/>
              <a:t>Labeled</a:t>
            </a:r>
            <a:r>
              <a:rPr lang="fr-FR" dirty="0"/>
              <a:t> Data for Image Classification</a:t>
            </a:r>
          </a:p>
          <a:p>
            <a:r>
              <a:rPr lang="is-IS" dirty="0" smtClean="0"/>
              <a:t>Techniques for dealing with pure noise, annotator bias,...</a:t>
            </a:r>
          </a:p>
          <a:p>
            <a:r>
              <a:rPr lang="is-IS" dirty="0" smtClean="0"/>
              <a:t>New possibilities :</a:t>
            </a:r>
          </a:p>
          <a:p>
            <a:pPr lvl="1"/>
            <a:r>
              <a:rPr lang="fr-FR" dirty="0" smtClean="0"/>
              <a:t>S</a:t>
            </a:r>
            <a:r>
              <a:rPr lang="fr-FR" dirty="0"/>
              <a:t>. </a:t>
            </a:r>
            <a:r>
              <a:rPr lang="fr-FR" dirty="0" err="1"/>
              <a:t>Sukhbaatar</a:t>
            </a:r>
            <a:r>
              <a:rPr lang="fr-FR" dirty="0"/>
              <a:t>, J. </a:t>
            </a:r>
            <a:r>
              <a:rPr lang="fr-FR" dirty="0" err="1"/>
              <a:t>Bruna</a:t>
            </a:r>
            <a:r>
              <a:rPr lang="fr-FR" dirty="0"/>
              <a:t>, M. </a:t>
            </a:r>
            <a:r>
              <a:rPr lang="fr-FR" dirty="0" err="1"/>
              <a:t>Paluri</a:t>
            </a:r>
            <a:r>
              <a:rPr lang="fr-FR" dirty="0"/>
              <a:t>, L. </a:t>
            </a:r>
            <a:r>
              <a:rPr lang="fr-FR" dirty="0" err="1"/>
              <a:t>Bourdev</a:t>
            </a:r>
            <a:r>
              <a:rPr lang="fr-FR" dirty="0"/>
              <a:t> &amp; R. </a:t>
            </a:r>
            <a:r>
              <a:rPr lang="fr-FR" dirty="0" err="1"/>
              <a:t>Fergus</a:t>
            </a:r>
            <a:r>
              <a:rPr lang="fr-FR" dirty="0"/>
              <a:t> (2015). Training </a:t>
            </a:r>
            <a:r>
              <a:rPr lang="fr-FR" dirty="0" err="1"/>
              <a:t>Convolutional</a:t>
            </a:r>
            <a:r>
              <a:rPr lang="fr-FR" dirty="0"/>
              <a:t> Networks </a:t>
            </a:r>
            <a:r>
              <a:rPr lang="fr-FR" dirty="0" err="1"/>
              <a:t>With</a:t>
            </a:r>
            <a:r>
              <a:rPr lang="fr-FR" dirty="0"/>
              <a:t> Noisy </a:t>
            </a:r>
            <a:r>
              <a:rPr lang="fr-FR" dirty="0" smtClean="0"/>
              <a:t>Labels</a:t>
            </a:r>
            <a:endParaRPr lang="fr-FR" dirty="0"/>
          </a:p>
          <a:p>
            <a:pPr lvl="1"/>
            <a:r>
              <a:rPr lang="fr-FR" dirty="0"/>
              <a:t>N. </a:t>
            </a:r>
            <a:r>
              <a:rPr lang="fr-FR" dirty="0" err="1"/>
              <a:t>Natarajan</a:t>
            </a:r>
            <a:r>
              <a:rPr lang="fr-FR" dirty="0"/>
              <a:t>, I. S. Dhillon, P. </a:t>
            </a:r>
            <a:r>
              <a:rPr lang="fr-FR" dirty="0" err="1"/>
              <a:t>Ravikumar</a:t>
            </a:r>
            <a:r>
              <a:rPr lang="fr-FR" dirty="0"/>
              <a:t> &amp; A. </a:t>
            </a:r>
            <a:r>
              <a:rPr lang="fr-FR" dirty="0" err="1"/>
              <a:t>Tewari</a:t>
            </a:r>
            <a:r>
              <a:rPr lang="fr-FR" dirty="0"/>
              <a:t> (2013). Learning </a:t>
            </a:r>
            <a:r>
              <a:rPr lang="fr-FR" dirty="0" err="1"/>
              <a:t>with</a:t>
            </a:r>
            <a:r>
              <a:rPr lang="fr-FR" dirty="0"/>
              <a:t> Noisy Labels</a:t>
            </a:r>
          </a:p>
          <a:p>
            <a:pPr marL="457200" lvl="1" indent="0">
              <a:buNone/>
            </a:pPr>
            <a:endParaRPr lang="is-I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2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fr-FR" dirty="0" smtClean="0"/>
              <a:t>Global </a:t>
            </a:r>
            <a:r>
              <a:rPr lang="fr-FR" dirty="0" err="1" smtClean="0"/>
              <a:t>approach</a:t>
            </a:r>
            <a:r>
              <a:rPr lang="fr-FR" dirty="0" smtClean="0"/>
              <a:t> for </a:t>
            </a:r>
            <a:r>
              <a:rPr lang="fr-FR" dirty="0" err="1" smtClean="0"/>
              <a:t>now</a:t>
            </a:r>
            <a:r>
              <a:rPr lang="fr-FR" dirty="0" smtClean="0"/>
              <a:t> (use as a </a:t>
            </a:r>
            <a:r>
              <a:rPr lang="fr-FR" dirty="0" err="1" smtClean="0"/>
              <a:t>baseline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r>
              <a:rPr lang="fr-FR" dirty="0" err="1" smtClean="0"/>
              <a:t>take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the classifier as </a:t>
            </a:r>
            <a:r>
              <a:rPr lang="fr-FR" dirty="0" err="1" smtClean="0"/>
              <a:t>uniformly</a:t>
            </a:r>
            <a:r>
              <a:rPr lang="fr-FR" dirty="0" smtClean="0"/>
              <a:t> </a:t>
            </a:r>
            <a:r>
              <a:rPr lang="fr-FR" dirty="0" err="1" smtClean="0"/>
              <a:t>biased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r>
              <a:rPr lang="fr-FR" dirty="0" err="1" smtClean="0"/>
              <a:t>Recreate</a:t>
            </a:r>
            <a:r>
              <a:rPr lang="fr-FR" dirty="0" smtClean="0"/>
              <a:t> the distribution </a:t>
            </a:r>
            <a:r>
              <a:rPr lang="fr-FR" dirty="0" err="1" smtClean="0"/>
              <a:t>observed</a:t>
            </a:r>
            <a:r>
              <a:rPr lang="fr-FR" dirty="0" smtClean="0"/>
              <a:t> on a </a:t>
            </a:r>
            <a:r>
              <a:rPr lang="fr-FR" dirty="0" err="1" smtClean="0"/>
              <a:t>manually</a:t>
            </a:r>
            <a:r>
              <a:rPr lang="fr-FR" dirty="0" smtClean="0"/>
              <a:t> </a:t>
            </a:r>
            <a:r>
              <a:rPr lang="fr-FR" dirty="0" err="1" smtClean="0"/>
              <a:t>labelled</a:t>
            </a:r>
            <a:r>
              <a:rPr lang="fr-FR" dirty="0" smtClean="0"/>
              <a:t> </a:t>
            </a:r>
            <a:r>
              <a:rPr lang="fr-FR" dirty="0" err="1" smtClean="0"/>
              <a:t>subset</a:t>
            </a:r>
            <a:r>
              <a:rPr lang="fr-FR" dirty="0" smtClean="0"/>
              <a:t> (4100 faces)</a:t>
            </a:r>
          </a:p>
          <a:p>
            <a:pPr marL="457200" lvl="1" indent="0">
              <a:buNone/>
            </a:pPr>
            <a:r>
              <a:rPr lang="fr-FR" dirty="0" smtClean="0"/>
              <a:t>5% glasses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/>
              <a:t>consider</a:t>
            </a:r>
            <a:r>
              <a:rPr lang="fr-FR" dirty="0" smtClean="0"/>
              <a:t> the top 5%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labeled</a:t>
            </a:r>
            <a:r>
              <a:rPr lang="fr-FR" dirty="0" smtClean="0"/>
              <a:t> as ‘</a:t>
            </a:r>
            <a:r>
              <a:rPr lang="fr-FR" dirty="0" err="1" smtClean="0"/>
              <a:t>with</a:t>
            </a:r>
            <a:r>
              <a:rPr lang="fr-FR" dirty="0" smtClean="0"/>
              <a:t> glasses’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82" y="3442844"/>
            <a:ext cx="3982983" cy="32547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65" y="3444724"/>
            <a:ext cx="3980683" cy="32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fr-FR" dirty="0" smtClean="0"/>
              <a:t>RGB / Gray </a:t>
            </a:r>
            <a:r>
              <a:rPr lang="fr-FR" dirty="0" err="1" smtClean="0"/>
              <a:t>levels</a:t>
            </a:r>
            <a:r>
              <a:rPr lang="fr-FR" dirty="0" smtClean="0"/>
              <a:t> </a:t>
            </a:r>
            <a:r>
              <a:rPr lang="fr-FR" dirty="0" err="1" smtClean="0"/>
              <a:t>pictures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accuracy</a:t>
            </a:r>
            <a:r>
              <a:rPr lang="fr-FR" dirty="0" smtClean="0"/>
              <a:t> and ROC, the convergence </a:t>
            </a:r>
            <a:r>
              <a:rPr lang="fr-FR" dirty="0" err="1" smtClean="0"/>
              <a:t>is</a:t>
            </a:r>
            <a:r>
              <a:rPr lang="fr-FR" dirty="0" smtClean="0"/>
              <a:t> a bit (~100 </a:t>
            </a:r>
            <a:r>
              <a:rPr lang="fr-FR" dirty="0" err="1" smtClean="0"/>
              <a:t>it</a:t>
            </a:r>
            <a:r>
              <a:rPr lang="fr-FR" dirty="0" smtClean="0"/>
              <a:t>.) </a:t>
            </a:r>
            <a:r>
              <a:rPr lang="fr-FR" dirty="0" err="1" smtClean="0"/>
              <a:t>faster</a:t>
            </a:r>
            <a:r>
              <a:rPr lang="fr-FR" dirty="0" smtClean="0"/>
              <a:t> in RGB.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Started</a:t>
            </a:r>
            <a:r>
              <a:rPr lang="fr-FR" dirty="0" smtClean="0"/>
              <a:t> to </a:t>
            </a:r>
            <a:r>
              <a:rPr lang="fr-FR" dirty="0" err="1" smtClean="0"/>
              <a:t>introduce</a:t>
            </a:r>
            <a:r>
              <a:rPr lang="fr-FR" dirty="0" smtClean="0"/>
              <a:t> a rejection </a:t>
            </a:r>
            <a:r>
              <a:rPr lang="fr-FR" dirty="0" err="1" smtClean="0"/>
              <a:t>margin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the </a:t>
            </a:r>
            <a:r>
              <a:rPr lang="fr-FR" dirty="0" err="1" smtClean="0"/>
              <a:t>threshold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No </a:t>
            </a:r>
            <a:r>
              <a:rPr lang="fr-FR" dirty="0" err="1" smtClean="0"/>
              <a:t>significant</a:t>
            </a:r>
            <a:r>
              <a:rPr lang="fr-FR" dirty="0" smtClean="0"/>
              <a:t> </a:t>
            </a:r>
            <a:r>
              <a:rPr lang="fr-FR" dirty="0" err="1" smtClean="0"/>
              <a:t>improvement</a:t>
            </a:r>
            <a:r>
              <a:rPr lang="fr-FR" dirty="0" smtClean="0"/>
              <a:t> for </a:t>
            </a:r>
            <a:r>
              <a:rPr lang="fr-FR" dirty="0" err="1" smtClean="0"/>
              <a:t>now</a:t>
            </a:r>
            <a:r>
              <a:rPr lang="fr-FR" dirty="0" smtClean="0"/>
              <a:t> : </a:t>
            </a:r>
            <a:r>
              <a:rPr lang="fr-FR" dirty="0" err="1" smtClean="0"/>
              <a:t>less</a:t>
            </a:r>
            <a:r>
              <a:rPr lang="fr-FR" dirty="0" smtClean="0"/>
              <a:t> noise/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pictures</a:t>
            </a:r>
            <a:r>
              <a:rPr lang="fr-FR" dirty="0" smtClean="0"/>
              <a:t> </a:t>
            </a:r>
            <a:r>
              <a:rPr lang="fr-FR" dirty="0" err="1" smtClean="0"/>
              <a:t>equilibrium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7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593273" y="4114800"/>
            <a:ext cx="64146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593273" y="3987384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007927" y="3979888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760713" y="3979888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527710" y="3979888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053677" y="3979888"/>
            <a:ext cx="0" cy="2698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ccolade ouvrante 15"/>
          <p:cNvSpPr/>
          <p:nvPr/>
        </p:nvSpPr>
        <p:spPr>
          <a:xfrm rot="16200000">
            <a:off x="2198063" y="3706391"/>
            <a:ext cx="250825" cy="1460404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/>
          <p:cNvSpPr/>
          <p:nvPr/>
        </p:nvSpPr>
        <p:spPr>
          <a:xfrm rot="16200000">
            <a:off x="6148757" y="2708713"/>
            <a:ext cx="250825" cy="3480218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3668689" y="3695487"/>
            <a:ext cx="250825" cy="146722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06751" y="3740304"/>
            <a:ext cx="880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Threshold</a:t>
            </a:r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167580" y="3733821"/>
            <a:ext cx="887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T</a:t>
            </a:r>
            <a:r>
              <a:rPr lang="fr-FR" sz="1100" dirty="0" smtClean="0"/>
              <a:t> + </a:t>
            </a:r>
            <a:r>
              <a:rPr lang="fr-FR" sz="1100" dirty="0" err="1" smtClean="0"/>
              <a:t>margin</a:t>
            </a:r>
            <a:endParaRPr lang="fr-FR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661403" y="3745192"/>
            <a:ext cx="962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T</a:t>
            </a:r>
            <a:r>
              <a:rPr lang="fr-FR" sz="1100" dirty="0" smtClean="0"/>
              <a:t> - </a:t>
            </a:r>
            <a:r>
              <a:rPr lang="fr-FR" sz="1100" dirty="0" err="1" smtClean="0"/>
              <a:t>margin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933234" y="4585515"/>
            <a:ext cx="78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Label 0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403860" y="4588790"/>
            <a:ext cx="78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solidFill>
                  <a:srgbClr val="C00000"/>
                </a:solidFill>
              </a:rPr>
              <a:t>Rejected</a:t>
            </a:r>
            <a:endParaRPr lang="fr-FR" sz="1200" b="1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883928" y="4593960"/>
            <a:ext cx="78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Label 1</a:t>
            </a:r>
            <a:endParaRPr lang="fr-FR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organization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validate the labelling parameters: the threshold and the width of the rejected band.</a:t>
            </a:r>
          </a:p>
          <a:p>
            <a:r>
              <a:rPr lang="en-US" dirty="0"/>
              <a:t>Assess the tolerated noise with respect to the database size.</a:t>
            </a:r>
          </a:p>
          <a:p>
            <a:r>
              <a:rPr lang="en-US" dirty="0"/>
              <a:t>Dealing with the noise in the training phase:</a:t>
            </a:r>
          </a:p>
          <a:p>
            <a:pPr lvl="1"/>
            <a:r>
              <a:rPr lang="en-US" dirty="0"/>
              <a:t>Implement the confusion matrix technique</a:t>
            </a:r>
          </a:p>
          <a:p>
            <a:pPr lvl="1"/>
            <a:r>
              <a:rPr lang="en-US" dirty="0"/>
              <a:t>Consider semi supervised learning (an adapted loss function)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69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9FA8-58DD-0E45-B3CC-726FB7098DFB}" type="datetime1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E-5D31-9D45-B033-55A9E4EC8C1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82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342</Words>
  <Application>Microsoft Macintosh PowerPoint</Application>
  <PresentationFormat>Grand écran</PresentationFormat>
  <Paragraphs>101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Research Initiation Seminar</vt:lpstr>
      <vt:lpstr>Subject</vt:lpstr>
      <vt:lpstr>Setup</vt:lpstr>
      <vt:lpstr>Problem formalization</vt:lpstr>
      <vt:lpstr>Bibliography</vt:lpstr>
      <vt:lpstr>First results</vt:lpstr>
      <vt:lpstr>Other results</vt:lpstr>
      <vt:lpstr>Future organization</vt:lpstr>
      <vt:lpstr>Questions</vt:lpstr>
      <vt:lpstr>First results – More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Initiation Seminar</dc:title>
  <dc:creator>Simon Rodriguez</dc:creator>
  <cp:lastModifiedBy>Simon Rodriguez</cp:lastModifiedBy>
  <cp:revision>22</cp:revision>
  <dcterms:created xsi:type="dcterms:W3CDTF">2015-12-08T10:16:10Z</dcterms:created>
  <dcterms:modified xsi:type="dcterms:W3CDTF">2015-12-10T08:26:09Z</dcterms:modified>
</cp:coreProperties>
</file>