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embeddedFontLst>
    <p:embeddedFont>
      <p:font typeface="Robo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1">
          <p15:clr>
            <a:srgbClr val="A4A3A4"/>
          </p15:clr>
        </p15:guide>
        <p15:guide id="2" pos="2843">
          <p15:clr>
            <a:srgbClr val="A4A3A4"/>
          </p15:clr>
        </p15:guide>
        <p15:guide id="3" orient="horz" pos="127">
          <p15:clr>
            <a:srgbClr val="9AA0A6"/>
          </p15:clr>
        </p15:guide>
        <p15:guide id="4" pos="1377">
          <p15:clr>
            <a:srgbClr val="9AA0A6"/>
          </p15:clr>
        </p15:guide>
        <p15:guide id="5" pos="140">
          <p15:clr>
            <a:srgbClr val="9AA0A6"/>
          </p15:clr>
        </p15:guide>
        <p15:guide id="6" orient="horz" pos="227">
          <p15:clr>
            <a:srgbClr val="9AA0A6"/>
          </p15:clr>
        </p15:guide>
        <p15:guide id="7" pos="340">
          <p15:clr>
            <a:srgbClr val="9AA0A6"/>
          </p15:clr>
        </p15:guide>
        <p15:guide id="8" orient="horz" pos="680">
          <p15:clr>
            <a:srgbClr val="9AA0A6"/>
          </p15:clr>
        </p15:guide>
        <p15:guide id="9" pos="2939">
          <p15:clr>
            <a:srgbClr val="9AA0A6"/>
          </p15:clr>
        </p15:guide>
        <p15:guide id="10" orient="horz" pos="10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1" orient="horz"/>
        <p:guide pos="2843"/>
        <p:guide pos="127" orient="horz"/>
        <p:guide pos="1377"/>
        <p:guide pos="140"/>
        <p:guide pos="227" orient="horz"/>
        <p:guide pos="340"/>
        <p:guide pos="680" orient="horz"/>
        <p:guide pos="2939"/>
        <p:guide pos="107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20" Type="http://schemas.openxmlformats.org/officeDocument/2006/relationships/slide" Target="slides/slide14.xml"/><Relationship Id="rId41" Type="http://schemas.openxmlformats.org/officeDocument/2006/relationships/font" Target="fonts/Roboto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bold.fntdata"/><Relationship Id="rId16" Type="http://schemas.openxmlformats.org/officeDocument/2006/relationships/slide" Target="slides/slide10.xml"/><Relationship Id="rId38" Type="http://schemas.openxmlformats.org/officeDocument/2006/relationships/font" Target="fonts/Roboto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 are making use of all the data to help us on a daily basis?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8acc40199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8acc40199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8acc401993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8acc401993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8acc40199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8acc40199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8acc40199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8acc40199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8a02ab80d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8a02ab80d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8acc401993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8acc401993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cc4019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acc4019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8acc40199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8acc4019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a02ab80d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a02ab80d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acc401993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acc401993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acc401993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acc401993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High quality designs using less time 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acc401993_1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acc401993_1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acc401993_1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acc401993_1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Suggesting options in real time to change element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acc401993_1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acc401993_1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chemeClr val="dk1"/>
                </a:solidFill>
              </a:rPr>
              <a:t>Suggesting options in real time to place elements!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8acc401993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8acc401993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8a02ab80d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8a02ab80d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800">
                <a:solidFill>
                  <a:schemeClr val="dk1"/>
                </a:solidFill>
              </a:rPr>
              <a:t>PREVENTIVE ACTIVE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8abe640720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8abe640720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Showing analysis information to 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acc401993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acc401993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8acc401993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8acc401993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8acc401993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8acc401993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8acc401993_8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8acc401993_8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8acc401993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8acc401993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8acc401993_8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8acc401993_8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8acc401993_8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8acc401993_8_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8acc401993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8acc401993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cc401993_1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cc401993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8acc401993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8acc401993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8a02ab80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8a02ab80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Explaining the How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8acc401993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8acc401993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8acc40199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8acc40199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418657" y="0"/>
            <a:ext cx="8375585" cy="1514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374125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4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432054" y="843534"/>
            <a:ext cx="8277606" cy="2379726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venir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432054" y="3545586"/>
            <a:ext cx="8277606" cy="1110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32054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665226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1" name="Google Shape;71;p15"/>
          <p:cNvSpPr/>
          <p:nvPr/>
        </p:nvSpPr>
        <p:spPr>
          <a:xfrm rot="5400000">
            <a:off x="643158" y="260093"/>
            <a:ext cx="109728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5"/>
          <p:cNvSpPr/>
          <p:nvPr/>
        </p:nvSpPr>
        <p:spPr>
          <a:xfrm flipH="1" rot="10800000">
            <a:off x="433989" y="3375901"/>
            <a:ext cx="8276022" cy="13716"/>
          </a:xfrm>
          <a:prstGeom prst="rect">
            <a:avLst/>
          </a:prstGeom>
          <a:solidFill>
            <a:srgbClr val="BDBDDA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418658" y="3736066"/>
            <a:ext cx="8351217" cy="61722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74125" y="3838936"/>
            <a:ext cx="109728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18338" y="480060"/>
            <a:ext cx="8167878" cy="30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venir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630936" y="3826764"/>
            <a:ext cx="7955280" cy="438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8657" y="0"/>
            <a:ext cx="8375585" cy="1514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374125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36676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2" type="body"/>
          </p:nvPr>
        </p:nvSpPr>
        <p:spPr>
          <a:xfrm>
            <a:off x="4759452" y="1858518"/>
            <a:ext cx="3703320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418657" y="0"/>
            <a:ext cx="8375585" cy="1514104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425196" y="0"/>
            <a:ext cx="8366760" cy="15087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74125" y="590514"/>
            <a:ext cx="96012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836676" y="1779488"/>
            <a:ext cx="37033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7" name="Google Shape;97;p18"/>
          <p:cNvSpPr txBox="1"/>
          <p:nvPr>
            <p:ph idx="2" type="body"/>
          </p:nvPr>
        </p:nvSpPr>
        <p:spPr>
          <a:xfrm>
            <a:off x="836676" y="2402766"/>
            <a:ext cx="3703320" cy="22263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3" type="body"/>
          </p:nvPr>
        </p:nvSpPr>
        <p:spPr>
          <a:xfrm>
            <a:off x="4759452" y="1779488"/>
            <a:ext cx="370332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 cap="none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8"/>
          <p:cNvSpPr txBox="1"/>
          <p:nvPr>
            <p:ph idx="4" type="body"/>
          </p:nvPr>
        </p:nvSpPr>
        <p:spPr>
          <a:xfrm>
            <a:off x="4759452" y="2402765"/>
            <a:ext cx="3703320" cy="22263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0" type="dt"/>
          </p:nvPr>
        </p:nvSpPr>
        <p:spPr>
          <a:xfrm>
            <a:off x="836676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405372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499390" y="1150144"/>
            <a:ext cx="8187797" cy="28432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BC9C4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456813" y="2228849"/>
            <a:ext cx="9601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809244" y="1453896"/>
            <a:ext cx="7632954" cy="2242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venir"/>
              <a:buNone/>
              <a:defRPr sz="4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374125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1"/>
          <p:cNvSpPr txBox="1"/>
          <p:nvPr>
            <p:ph type="title"/>
          </p:nvPr>
        </p:nvSpPr>
        <p:spPr>
          <a:xfrm>
            <a:off x="651510" y="1282446"/>
            <a:ext cx="2324862" cy="12824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723894" y="1282446"/>
            <a:ext cx="5047488" cy="307238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indent="-32385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2385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19" name="Google Shape;119;p21"/>
          <p:cNvSpPr txBox="1"/>
          <p:nvPr>
            <p:ph idx="2" type="body"/>
          </p:nvPr>
        </p:nvSpPr>
        <p:spPr>
          <a:xfrm>
            <a:off x="651510" y="2571750"/>
            <a:ext cx="2324862" cy="154990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0" name="Google Shape;120;p21"/>
          <p:cNvSpPr txBox="1"/>
          <p:nvPr>
            <p:ph idx="10" type="dt"/>
          </p:nvPr>
        </p:nvSpPr>
        <p:spPr>
          <a:xfrm>
            <a:off x="65151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418658" y="871525"/>
            <a:ext cx="2805555" cy="34825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3E3F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374125" y="1213781"/>
            <a:ext cx="109728" cy="6172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nir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651510" y="1282446"/>
            <a:ext cx="2324862" cy="128244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venir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2"/>
          <p:cNvSpPr/>
          <p:nvPr>
            <p:ph idx="2" type="pic"/>
          </p:nvPr>
        </p:nvSpPr>
        <p:spPr>
          <a:xfrm>
            <a:off x="3723894" y="870966"/>
            <a:ext cx="5047488" cy="348386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651510" y="2578608"/>
            <a:ext cx="2324862" cy="15430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29" name="Google Shape;129;p22"/>
          <p:cNvSpPr txBox="1"/>
          <p:nvPr>
            <p:ph idx="10" type="dt"/>
          </p:nvPr>
        </p:nvSpPr>
        <p:spPr>
          <a:xfrm>
            <a:off x="65151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venir"/>
              <a:buNone/>
              <a:defRPr b="0" i="0" sz="33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3.png"/><Relationship Id="rId6" Type="http://schemas.openxmlformats.org/officeDocument/2006/relationships/image" Target="../media/image3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18.png"/><Relationship Id="rId5" Type="http://schemas.openxmlformats.org/officeDocument/2006/relationships/image" Target="../media/image33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4.png"/><Relationship Id="rId4" Type="http://schemas.openxmlformats.org/officeDocument/2006/relationships/image" Target="../media/image36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2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0.png"/><Relationship Id="rId5" Type="http://schemas.openxmlformats.org/officeDocument/2006/relationships/image" Target="../media/image3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drive.google.com/file/d/1vuPREiaZW1X2TeHdMPfl4UjrHOh5kf4m/view" TargetMode="External"/><Relationship Id="rId4" Type="http://schemas.openxmlformats.org/officeDocument/2006/relationships/image" Target="../media/image3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drive.google.com/file/d/1WA9y1PVIjM_4GprjdwdjBsitQVMFvLUN/view" TargetMode="External"/><Relationship Id="rId4" Type="http://schemas.openxmlformats.org/officeDocument/2006/relationships/image" Target="../media/image3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1.jpg"/><Relationship Id="rId6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BIMinferer</a:t>
            </a:r>
            <a:endParaRPr b="1"/>
          </a:p>
        </p:txBody>
      </p:sp>
      <p:sp>
        <p:nvSpPr>
          <p:cNvPr id="149" name="Google Shape;149;p25"/>
          <p:cNvSpPr txBox="1"/>
          <p:nvPr>
            <p:ph idx="1" type="subTitle"/>
          </p:nvPr>
        </p:nvSpPr>
        <p:spPr>
          <a:xfrm>
            <a:off x="31170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Or, how we can m</a:t>
            </a:r>
            <a:r>
              <a:rPr lang="es-419"/>
              <a:t>ake use of all the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668721">
            <a:off x="3531075" y="448599"/>
            <a:ext cx="2003550" cy="222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539616">
            <a:off x="3010973" y="2707946"/>
            <a:ext cx="1068680" cy="1147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0899">
            <a:off x="5347571" y="2667491"/>
            <a:ext cx="1252910" cy="1344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4"/>
          <p:cNvPicPr preferRelativeResize="0"/>
          <p:nvPr/>
        </p:nvPicPr>
        <p:blipFill rotWithShape="1">
          <a:blip r:embed="rId5">
            <a:alphaModFix/>
          </a:blip>
          <a:srcRect b="19897" l="26361" r="28266" t="0"/>
          <a:stretch/>
        </p:blipFill>
        <p:spPr>
          <a:xfrm rot="2700000">
            <a:off x="5461905" y="159502"/>
            <a:ext cx="1218289" cy="2191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0904">
            <a:off x="4155291" y="3038334"/>
            <a:ext cx="1142297" cy="122613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Once in </a:t>
            </a:r>
            <a:r>
              <a:rPr b="1" lang="es-419" sz="2200"/>
              <a:t>BIM 360 </a:t>
            </a:r>
            <a:r>
              <a:rPr lang="es-419" sz="2200"/>
              <a:t>we retrieve all Revit elements metadata</a:t>
            </a:r>
            <a:endParaRPr sz="2200"/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40911">
            <a:off x="4738600" y="2482581"/>
            <a:ext cx="456756" cy="49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272988">
            <a:off x="3616250" y="3896506"/>
            <a:ext cx="456755" cy="49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4"/>
          <p:cNvPicPr preferRelativeResize="0"/>
          <p:nvPr/>
        </p:nvPicPr>
        <p:blipFill rotWithShape="1">
          <a:blip r:embed="rId5">
            <a:alphaModFix amt="11000"/>
          </a:blip>
          <a:srcRect b="19895" l="41256" r="28268" t="45467"/>
          <a:stretch/>
        </p:blipFill>
        <p:spPr>
          <a:xfrm rot="2399149">
            <a:off x="5264064" y="1467116"/>
            <a:ext cx="921673" cy="106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4"/>
          <p:cNvPicPr preferRelativeResize="0"/>
          <p:nvPr/>
        </p:nvPicPr>
        <p:blipFill rotWithShape="1">
          <a:blip r:embed="rId5">
            <a:alphaModFix/>
          </a:blip>
          <a:srcRect b="19897" l="26361" r="28266" t="0"/>
          <a:stretch/>
        </p:blipFill>
        <p:spPr>
          <a:xfrm rot="-3853749">
            <a:off x="2642260" y="735265"/>
            <a:ext cx="918656" cy="1652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4"/>
          <p:cNvPicPr preferRelativeResize="0"/>
          <p:nvPr/>
        </p:nvPicPr>
        <p:blipFill rotWithShape="1">
          <a:blip r:embed="rId5">
            <a:alphaModFix amt="11000"/>
          </a:blip>
          <a:srcRect b="19895" l="46465" r="28268" t="45467"/>
          <a:stretch/>
        </p:blipFill>
        <p:spPr>
          <a:xfrm flipH="1" rot="-3441149">
            <a:off x="3013618" y="1495059"/>
            <a:ext cx="764163" cy="1067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 rotWithShape="1">
          <a:blip r:embed="rId5">
            <a:alphaModFix amt="11000"/>
          </a:blip>
          <a:srcRect b="66733" l="45568" r="40413" t="8666"/>
          <a:stretch/>
        </p:blipFill>
        <p:spPr>
          <a:xfrm rot="-3600026">
            <a:off x="2656037" y="884101"/>
            <a:ext cx="423949" cy="75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4"/>
          <p:cNvPicPr preferRelativeResize="0"/>
          <p:nvPr/>
        </p:nvPicPr>
        <p:blipFill rotWithShape="1">
          <a:blip r:embed="rId5">
            <a:alphaModFix amt="11000"/>
          </a:blip>
          <a:srcRect b="66733" l="36196" r="49949" t="8666"/>
          <a:stretch/>
        </p:blipFill>
        <p:spPr>
          <a:xfrm rot="2399112">
            <a:off x="6050347" y="321944"/>
            <a:ext cx="419009" cy="75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4"/>
          <p:cNvSpPr txBox="1"/>
          <p:nvPr/>
        </p:nvSpPr>
        <p:spPr>
          <a:xfrm>
            <a:off x="221675" y="211050"/>
            <a:ext cx="15411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SCRAP</a:t>
            </a:r>
            <a:endParaRPr sz="2700"/>
          </a:p>
        </p:txBody>
      </p:sp>
      <p:pic>
        <p:nvPicPr>
          <p:cNvPr id="243" name="Google Shape;243;p34"/>
          <p:cNvPicPr preferRelativeResize="0"/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63050" y="669425"/>
            <a:ext cx="8980949" cy="38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7" y="1419725"/>
            <a:ext cx="2791575" cy="247891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5"/>
          <p:cNvSpPr txBox="1"/>
          <p:nvPr/>
        </p:nvSpPr>
        <p:spPr>
          <a:xfrm>
            <a:off x="3447125" y="3600675"/>
            <a:ext cx="2131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PROCESS</a:t>
            </a:r>
            <a:endParaRPr sz="2400"/>
          </a:p>
        </p:txBody>
      </p:sp>
      <p:sp>
        <p:nvSpPr>
          <p:cNvPr id="250" name="Google Shape;250;p35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Processing </a:t>
            </a:r>
            <a:r>
              <a:rPr lang="es-419" sz="2200"/>
              <a:t>the </a:t>
            </a:r>
            <a:r>
              <a:rPr b="1" lang="es-419" sz="2200"/>
              <a:t>DATA</a:t>
            </a:r>
            <a:endParaRPr b="1"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5002" y="1536473"/>
            <a:ext cx="2300750" cy="2243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6"/>
          <p:cNvSpPr txBox="1"/>
          <p:nvPr/>
        </p:nvSpPr>
        <p:spPr>
          <a:xfrm>
            <a:off x="221675" y="201250"/>
            <a:ext cx="1927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PROCESS </a:t>
            </a:r>
            <a:endParaRPr sz="2700"/>
          </a:p>
        </p:txBody>
      </p:sp>
      <p:grpSp>
        <p:nvGrpSpPr>
          <p:cNvPr id="257" name="Google Shape;257;p36"/>
          <p:cNvGrpSpPr/>
          <p:nvPr/>
        </p:nvGrpSpPr>
        <p:grpSpPr>
          <a:xfrm>
            <a:off x="3589200" y="1677925"/>
            <a:ext cx="1847050" cy="2044150"/>
            <a:chOff x="1669275" y="1677925"/>
            <a:chExt cx="1847050" cy="2044150"/>
          </a:xfrm>
        </p:grpSpPr>
        <p:pic>
          <p:nvPicPr>
            <p:cNvPr id="258" name="Google Shape;258;p3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669275" y="1744311"/>
              <a:ext cx="1847050" cy="197776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9" name="Google Shape;259;p36"/>
            <p:cNvCxnSpPr/>
            <p:nvPr/>
          </p:nvCxnSpPr>
          <p:spPr>
            <a:xfrm flipH="1">
              <a:off x="1911785" y="1677925"/>
              <a:ext cx="1484100" cy="1960800"/>
            </a:xfrm>
            <a:prstGeom prst="straightConnector1">
              <a:avLst/>
            </a:prstGeom>
            <a:noFill/>
            <a:ln cap="flat" cmpd="sng" w="1524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60" name="Google Shape;260;p36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Remov</a:t>
            </a:r>
            <a:r>
              <a:rPr lang="es-419" sz="2200"/>
              <a:t>ing </a:t>
            </a:r>
            <a:r>
              <a:rPr b="1" lang="es-419" sz="2200"/>
              <a:t>irrelevant </a:t>
            </a:r>
            <a:r>
              <a:rPr lang="es-419" sz="2200"/>
              <a:t>and </a:t>
            </a:r>
            <a:r>
              <a:rPr b="1" lang="es-419" sz="2200"/>
              <a:t>sensitive </a:t>
            </a:r>
            <a:r>
              <a:rPr lang="es-419" sz="2200"/>
              <a:t>information</a:t>
            </a:r>
            <a:endParaRPr sz="2200"/>
          </a:p>
        </p:txBody>
      </p:sp>
      <p:pic>
        <p:nvPicPr>
          <p:cNvPr id="261" name="Google Shape;26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5325" y="1613327"/>
            <a:ext cx="2117500" cy="20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/>
        </p:nvSpPr>
        <p:spPr>
          <a:xfrm>
            <a:off x="221675" y="201250"/>
            <a:ext cx="273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PROCESS</a:t>
            </a:r>
            <a:endParaRPr sz="2700"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25" y="1671902"/>
            <a:ext cx="2003000" cy="20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7"/>
          <p:cNvSpPr txBox="1"/>
          <p:nvPr/>
        </p:nvSpPr>
        <p:spPr>
          <a:xfrm>
            <a:off x="3530400" y="3728075"/>
            <a:ext cx="2083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SERVE</a:t>
            </a:r>
            <a:endParaRPr sz="2400"/>
          </a:p>
        </p:txBody>
      </p:sp>
      <p:sp>
        <p:nvSpPr>
          <p:cNvPr id="269" name="Google Shape;269;p37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We make the information </a:t>
            </a:r>
            <a:r>
              <a:rPr lang="es-419" sz="2200"/>
              <a:t>accessible</a:t>
            </a:r>
            <a:r>
              <a:rPr lang="es-419" sz="2200"/>
              <a:t> thru a </a:t>
            </a:r>
            <a:r>
              <a:rPr b="1" lang="es-419" sz="2200"/>
              <a:t>server</a:t>
            </a:r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/>
        </p:nvSpPr>
        <p:spPr>
          <a:xfrm>
            <a:off x="221675" y="201250"/>
            <a:ext cx="52764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PROCESS </a:t>
            </a:r>
            <a:endParaRPr sz="2700"/>
          </a:p>
        </p:txBody>
      </p:sp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100" y="1562475"/>
            <a:ext cx="1881750" cy="2376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201" y="2474125"/>
            <a:ext cx="990325" cy="123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5700" y="421175"/>
            <a:ext cx="2256652" cy="205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46900" y="1926888"/>
            <a:ext cx="1491150" cy="17893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8"/>
          <p:cNvCxnSpPr/>
          <p:nvPr/>
        </p:nvCxnSpPr>
        <p:spPr>
          <a:xfrm>
            <a:off x="2752125" y="2821575"/>
            <a:ext cx="63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8"/>
          <p:cNvCxnSpPr/>
          <p:nvPr/>
        </p:nvCxnSpPr>
        <p:spPr>
          <a:xfrm>
            <a:off x="5290450" y="2821575"/>
            <a:ext cx="6381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8"/>
          <p:cNvSpPr txBox="1"/>
          <p:nvPr/>
        </p:nvSpPr>
        <p:spPr>
          <a:xfrm>
            <a:off x="0" y="4555200"/>
            <a:ext cx="91440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Insert </a:t>
            </a:r>
            <a:r>
              <a:rPr b="1" lang="es-419" sz="2200"/>
              <a:t>data </a:t>
            </a:r>
            <a:r>
              <a:rPr lang="es-419" sz="2200"/>
              <a:t>to a </a:t>
            </a:r>
            <a:r>
              <a:rPr b="1" lang="es-419" sz="2200"/>
              <a:t>database </a:t>
            </a:r>
            <a:r>
              <a:rPr lang="es-419" sz="2200"/>
              <a:t>and serve it thru a web </a:t>
            </a:r>
            <a:r>
              <a:rPr b="1" lang="es-419" sz="2200"/>
              <a:t>API</a:t>
            </a:r>
            <a:endParaRPr b="1" sz="2200"/>
          </a:p>
        </p:txBody>
      </p:sp>
      <p:pic>
        <p:nvPicPr>
          <p:cNvPr id="282" name="Google Shape;282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110375" y="2655450"/>
            <a:ext cx="1327300" cy="171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8"/>
          <p:cNvSpPr/>
          <p:nvPr/>
        </p:nvSpPr>
        <p:spPr>
          <a:xfrm>
            <a:off x="6124075" y="481750"/>
            <a:ext cx="306600" cy="3772500"/>
          </a:xfrm>
          <a:prstGeom prst="leftBrace">
            <a:avLst>
              <a:gd fmla="val 50000" name="adj1"/>
              <a:gd fmla="val 61295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/>
          <p:nvPr/>
        </p:nvSpPr>
        <p:spPr>
          <a:xfrm>
            <a:off x="3809163" y="3494613"/>
            <a:ext cx="1612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ANALYZE</a:t>
            </a:r>
            <a:endParaRPr sz="2400"/>
          </a:p>
        </p:txBody>
      </p:sp>
      <p:pic>
        <p:nvPicPr>
          <p:cNvPr id="289" name="Google Shape;28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9838" y="1378313"/>
            <a:ext cx="2565563" cy="2240969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9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Explore </a:t>
            </a:r>
            <a:r>
              <a:rPr lang="es-419" sz="2200"/>
              <a:t>the </a:t>
            </a:r>
            <a:r>
              <a:rPr b="1" lang="es-419" sz="2200"/>
              <a:t>DATA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077" y="1595342"/>
            <a:ext cx="1775175" cy="1752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4001" y="1697411"/>
            <a:ext cx="1870650" cy="16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40"/>
          <p:cNvSpPr txBox="1"/>
          <p:nvPr/>
        </p:nvSpPr>
        <p:spPr>
          <a:xfrm>
            <a:off x="221675" y="231425"/>
            <a:ext cx="273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ANALYZE</a:t>
            </a:r>
            <a:endParaRPr sz="2700"/>
          </a:p>
        </p:txBody>
      </p:sp>
      <p:sp>
        <p:nvSpPr>
          <p:cNvPr id="298" name="Google Shape;298;p40"/>
          <p:cNvSpPr txBox="1"/>
          <p:nvPr/>
        </p:nvSpPr>
        <p:spPr>
          <a:xfrm>
            <a:off x="765075" y="3433750"/>
            <a:ext cx="2083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CLEAN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(again)</a:t>
            </a:r>
            <a:endParaRPr sz="2400"/>
          </a:p>
        </p:txBody>
      </p:sp>
      <p:sp>
        <p:nvSpPr>
          <p:cNvPr id="299" name="Google Shape;299;p40"/>
          <p:cNvSpPr txBox="1"/>
          <p:nvPr/>
        </p:nvSpPr>
        <p:spPr>
          <a:xfrm>
            <a:off x="3528721" y="3454831"/>
            <a:ext cx="2083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FILTER</a:t>
            </a:r>
            <a:endParaRPr sz="2400"/>
          </a:p>
        </p:txBody>
      </p:sp>
      <p:cxnSp>
        <p:nvCxnSpPr>
          <p:cNvPr id="300" name="Google Shape;300;p40"/>
          <p:cNvCxnSpPr/>
          <p:nvPr/>
        </p:nvCxnSpPr>
        <p:spPr>
          <a:xfrm>
            <a:off x="2647079" y="2553900"/>
            <a:ext cx="9786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01" name="Google Shape;30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63039" y="1536025"/>
            <a:ext cx="1940275" cy="1957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0"/>
          <p:cNvCxnSpPr/>
          <p:nvPr/>
        </p:nvCxnSpPr>
        <p:spPr>
          <a:xfrm>
            <a:off x="5409865" y="2514875"/>
            <a:ext cx="13152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40"/>
          <p:cNvSpPr txBox="1"/>
          <p:nvPr/>
        </p:nvSpPr>
        <p:spPr>
          <a:xfrm>
            <a:off x="6403506" y="3433750"/>
            <a:ext cx="20832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TAG</a:t>
            </a:r>
            <a:endParaRPr sz="2400"/>
          </a:p>
        </p:txBody>
      </p:sp>
      <p:sp>
        <p:nvSpPr>
          <p:cNvPr id="304" name="Google Shape;304;p40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Prepare </a:t>
            </a:r>
            <a:r>
              <a:rPr lang="es-419" sz="2200"/>
              <a:t>the information for </a:t>
            </a:r>
            <a:r>
              <a:rPr b="1" lang="es-419" sz="2200"/>
              <a:t>data analysis</a:t>
            </a:r>
            <a:endParaRPr b="1"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/>
        </p:nvSpPr>
        <p:spPr>
          <a:xfrm>
            <a:off x="221675" y="201250"/>
            <a:ext cx="273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ANALYZE</a:t>
            </a:r>
            <a:endParaRPr sz="2700"/>
          </a:p>
        </p:txBody>
      </p:sp>
      <p:pic>
        <p:nvPicPr>
          <p:cNvPr id="310" name="Google Shape;31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800" y="946962"/>
            <a:ext cx="5005374" cy="32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1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Jupyter </a:t>
            </a:r>
            <a:r>
              <a:rPr lang="es-419" sz="2200"/>
              <a:t>notebooks to </a:t>
            </a:r>
            <a:r>
              <a:rPr b="1" lang="es-419" sz="2200"/>
              <a:t>format and visualize data</a:t>
            </a:r>
            <a:endParaRPr b="1" sz="2200"/>
          </a:p>
        </p:txBody>
      </p:sp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03200" y="360012"/>
            <a:ext cx="1845033" cy="21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3724" y="2498719"/>
            <a:ext cx="2734499" cy="161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2"/>
          <p:cNvSpPr/>
          <p:nvPr/>
        </p:nvSpPr>
        <p:spPr>
          <a:xfrm>
            <a:off x="5612275" y="3489400"/>
            <a:ext cx="3056400" cy="4899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42"/>
          <p:cNvSpPr/>
          <p:nvPr/>
        </p:nvSpPr>
        <p:spPr>
          <a:xfrm>
            <a:off x="5612275" y="2694225"/>
            <a:ext cx="3056400" cy="489900"/>
          </a:xfrm>
          <a:prstGeom prst="roundRect">
            <a:avLst>
              <a:gd fmla="val 16667" name="adj"/>
            </a:avLst>
          </a:prstGeom>
          <a:solidFill>
            <a:srgbClr val="6FA8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50" y="922425"/>
            <a:ext cx="5662301" cy="12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42"/>
          <p:cNvSpPr txBox="1"/>
          <p:nvPr/>
        </p:nvSpPr>
        <p:spPr>
          <a:xfrm>
            <a:off x="221675" y="201250"/>
            <a:ext cx="27345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>
                <a:solidFill>
                  <a:schemeClr val="dk1"/>
                </a:solidFill>
              </a:rPr>
              <a:t>ANALYZE</a:t>
            </a:r>
            <a:endParaRPr sz="2700"/>
          </a:p>
        </p:txBody>
      </p:sp>
      <p:pic>
        <p:nvPicPr>
          <p:cNvPr id="322" name="Google Shape;32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75" y="2809200"/>
            <a:ext cx="3001175" cy="15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2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scikit learn </a:t>
            </a:r>
            <a:r>
              <a:rPr lang="es-419" sz="2200"/>
              <a:t>to make </a:t>
            </a:r>
            <a:r>
              <a:rPr b="1" lang="es-419" sz="2200"/>
              <a:t>predictions</a:t>
            </a:r>
            <a:r>
              <a:rPr b="1" lang="es-419" sz="2200"/>
              <a:t> </a:t>
            </a:r>
            <a:r>
              <a:rPr lang="es-419" sz="2200"/>
              <a:t>and find</a:t>
            </a:r>
            <a:r>
              <a:rPr b="1" lang="es-419" sz="2200"/>
              <a:t> anomalies</a:t>
            </a:r>
            <a:endParaRPr b="1" sz="2200"/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9200" y="865739"/>
            <a:ext cx="2091600" cy="1127836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2"/>
          <p:cNvSpPr txBox="1"/>
          <p:nvPr/>
        </p:nvSpPr>
        <p:spPr>
          <a:xfrm>
            <a:off x="5678625" y="2694225"/>
            <a:ext cx="30564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RandomForestClassifier</a:t>
            </a:r>
            <a:endParaRPr b="1" sz="2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42"/>
          <p:cNvSpPr txBox="1"/>
          <p:nvPr/>
        </p:nvSpPr>
        <p:spPr>
          <a:xfrm>
            <a:off x="6076725" y="3516400"/>
            <a:ext cx="22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solidFill>
                  <a:srgbClr val="212529"/>
                </a:solidFill>
                <a:latin typeface="Roboto"/>
                <a:ea typeface="Roboto"/>
                <a:cs typeface="Roboto"/>
                <a:sym typeface="Roboto"/>
              </a:rPr>
              <a:t>One-Class SVM</a:t>
            </a:r>
            <a:endParaRPr b="1" sz="2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1" sz="2000">
              <a:solidFill>
                <a:srgbClr val="21252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7" name="Google Shape;327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9925" y="2342200"/>
            <a:ext cx="2013126" cy="1961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3401" y="1432488"/>
            <a:ext cx="2077207" cy="20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 txBox="1"/>
          <p:nvPr/>
        </p:nvSpPr>
        <p:spPr>
          <a:xfrm>
            <a:off x="3220058" y="3464825"/>
            <a:ext cx="27039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INFER RESULTS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ctrTitle"/>
          </p:nvPr>
        </p:nvSpPr>
        <p:spPr>
          <a:xfrm>
            <a:off x="900435" y="3050950"/>
            <a:ext cx="2178000" cy="14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Automate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mundain</a:t>
            </a:r>
            <a:endParaRPr sz="3000"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784" y="1564011"/>
            <a:ext cx="1342426" cy="1342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6" name="Google Shape;156;p26"/>
          <p:cNvGrpSpPr/>
          <p:nvPr/>
        </p:nvGrpSpPr>
        <p:grpSpPr>
          <a:xfrm>
            <a:off x="6342909" y="1493186"/>
            <a:ext cx="2048698" cy="1242725"/>
            <a:chOff x="6833125" y="1950386"/>
            <a:chExt cx="2048698" cy="1242725"/>
          </a:xfrm>
        </p:grpSpPr>
        <p:pic>
          <p:nvPicPr>
            <p:cNvPr id="157" name="Google Shape;15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54198" y="2036873"/>
              <a:ext cx="1127625" cy="1127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33125" y="1950386"/>
              <a:ext cx="1242725" cy="12427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9" name="Google Shape;159;p26"/>
          <p:cNvSpPr txBox="1"/>
          <p:nvPr>
            <p:ph type="ctrTitle"/>
          </p:nvPr>
        </p:nvSpPr>
        <p:spPr>
          <a:xfrm>
            <a:off x="5918309" y="3114700"/>
            <a:ext cx="2877000" cy="129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Saving money &amp; time</a:t>
            </a:r>
            <a:endParaRPr sz="3000"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3260" y="1256911"/>
            <a:ext cx="1832350" cy="171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 txBox="1"/>
          <p:nvPr>
            <p:ph type="ctrTitle"/>
          </p:nvPr>
        </p:nvSpPr>
        <p:spPr>
          <a:xfrm>
            <a:off x="3456622" y="3140650"/>
            <a:ext cx="2083500" cy="124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Assuring Quality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ctrTitle"/>
          </p:nvPr>
        </p:nvSpPr>
        <p:spPr>
          <a:xfrm>
            <a:off x="239708" y="174270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Design suggester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(AKA Real time helper)</a:t>
            </a:r>
            <a:endParaRPr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5"/>
          <p:cNvSpPr/>
          <p:nvPr/>
        </p:nvSpPr>
        <p:spPr>
          <a:xfrm>
            <a:off x="6599548" y="852300"/>
            <a:ext cx="2411100" cy="1208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Hey, you should be using a </a:t>
            </a:r>
            <a:r>
              <a:rPr b="1" lang="es-419"/>
              <a:t>copper </a:t>
            </a:r>
            <a:r>
              <a:rPr lang="es-419"/>
              <a:t>type material!</a:t>
            </a:r>
            <a:endParaRPr/>
          </a:p>
        </p:txBody>
      </p:sp>
      <p:sp>
        <p:nvSpPr>
          <p:cNvPr id="344" name="Google Shape;344;p45"/>
          <p:cNvSpPr txBox="1"/>
          <p:nvPr>
            <p:ph type="title"/>
          </p:nvPr>
        </p:nvSpPr>
        <p:spPr>
          <a:xfrm>
            <a:off x="221675" y="201250"/>
            <a:ext cx="8127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Inferences for quality assurance  (Custom UI)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pic>
        <p:nvPicPr>
          <p:cNvPr id="345" name="Google Shape;345;p45"/>
          <p:cNvPicPr preferRelativeResize="0"/>
          <p:nvPr/>
        </p:nvPicPr>
        <p:blipFill rotWithShape="1">
          <a:blip r:embed="rId3">
            <a:alphaModFix/>
          </a:blip>
          <a:srcRect b="1719" l="0" r="0" t="0"/>
          <a:stretch/>
        </p:blipFill>
        <p:spPr>
          <a:xfrm>
            <a:off x="5730748" y="1531050"/>
            <a:ext cx="204465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50" y="735159"/>
            <a:ext cx="4661424" cy="3990126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5"/>
          <p:cNvSpPr txBox="1"/>
          <p:nvPr>
            <p:ph type="title"/>
          </p:nvPr>
        </p:nvSpPr>
        <p:spPr>
          <a:xfrm>
            <a:off x="578925" y="4602800"/>
            <a:ext cx="85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Random Forest</a:t>
            </a:r>
            <a:r>
              <a:rPr lang="es-419" sz="2200"/>
              <a:t> to suggest options based on previous experiences</a:t>
            </a:r>
            <a:endParaRPr sz="2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" y="673805"/>
            <a:ext cx="4688025" cy="406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46"/>
          <p:cNvSpPr/>
          <p:nvPr/>
        </p:nvSpPr>
        <p:spPr>
          <a:xfrm>
            <a:off x="6758650" y="773950"/>
            <a:ext cx="2268000" cy="12081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Hey, do you want </a:t>
            </a:r>
            <a:r>
              <a:rPr b="1" lang="es-419">
                <a:solidFill>
                  <a:srgbClr val="CC0000"/>
                </a:solidFill>
              </a:rPr>
              <a:t>me to place </a:t>
            </a:r>
            <a:r>
              <a:rPr lang="es-419"/>
              <a:t>the furniture for you?</a:t>
            </a:r>
            <a:endParaRPr/>
          </a:p>
        </p:txBody>
      </p:sp>
      <p:pic>
        <p:nvPicPr>
          <p:cNvPr id="354" name="Google Shape;354;p46"/>
          <p:cNvPicPr preferRelativeResize="0"/>
          <p:nvPr/>
        </p:nvPicPr>
        <p:blipFill rotWithShape="1">
          <a:blip r:embed="rId4">
            <a:alphaModFix/>
          </a:blip>
          <a:srcRect b="2257" l="0" r="0" t="0"/>
          <a:stretch/>
        </p:blipFill>
        <p:spPr>
          <a:xfrm>
            <a:off x="5830900" y="1531050"/>
            <a:ext cx="2044650" cy="27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46"/>
          <p:cNvSpPr txBox="1"/>
          <p:nvPr>
            <p:ph type="title"/>
          </p:nvPr>
        </p:nvSpPr>
        <p:spPr>
          <a:xfrm>
            <a:off x="289500" y="4590000"/>
            <a:ext cx="85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Random Forest</a:t>
            </a:r>
            <a:r>
              <a:rPr lang="es-419" sz="2200"/>
              <a:t> to suggest options based on previous experiences</a:t>
            </a:r>
            <a:endParaRPr sz="2200"/>
          </a:p>
        </p:txBody>
      </p:sp>
      <p:sp>
        <p:nvSpPr>
          <p:cNvPr id="356" name="Google Shape;356;p46"/>
          <p:cNvSpPr txBox="1"/>
          <p:nvPr>
            <p:ph type="title"/>
          </p:nvPr>
        </p:nvSpPr>
        <p:spPr>
          <a:xfrm>
            <a:off x="221675" y="201250"/>
            <a:ext cx="744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Inferences for element placing (Custom UI)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 txBox="1"/>
          <p:nvPr>
            <p:ph type="ctrTitle"/>
          </p:nvPr>
        </p:nvSpPr>
        <p:spPr>
          <a:xfrm>
            <a:off x="239700" y="2018425"/>
            <a:ext cx="8520600" cy="178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Deferred Analysis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(AKA QC)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925" y="773950"/>
            <a:ext cx="7134141" cy="3781251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8"/>
          <p:cNvSpPr txBox="1"/>
          <p:nvPr>
            <p:ph type="title"/>
          </p:nvPr>
        </p:nvSpPr>
        <p:spPr>
          <a:xfrm>
            <a:off x="221675" y="201250"/>
            <a:ext cx="791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Quality Check -Dashboard</a:t>
            </a:r>
            <a:endParaRPr/>
          </a:p>
        </p:txBody>
      </p:sp>
      <p:sp>
        <p:nvSpPr>
          <p:cNvPr id="368" name="Google Shape;368;p48"/>
          <p:cNvSpPr txBox="1"/>
          <p:nvPr/>
        </p:nvSpPr>
        <p:spPr>
          <a:xfrm>
            <a:off x="208950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Dashboard </a:t>
            </a:r>
            <a:r>
              <a:rPr lang="es-419" sz="2200"/>
              <a:t>showing models’ problems and </a:t>
            </a:r>
            <a:r>
              <a:rPr lang="es-419" sz="2200"/>
              <a:t>possible</a:t>
            </a:r>
            <a:r>
              <a:rPr lang="es-419" sz="2200"/>
              <a:t> solutions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75" y="803650"/>
            <a:ext cx="7714425" cy="40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9"/>
          <p:cNvSpPr txBox="1"/>
          <p:nvPr>
            <p:ph type="title"/>
          </p:nvPr>
        </p:nvSpPr>
        <p:spPr>
          <a:xfrm>
            <a:off x="578925" y="4602800"/>
            <a:ext cx="85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200"/>
              <a:t>Outlier Detection</a:t>
            </a:r>
            <a:r>
              <a:rPr lang="es-419" sz="2200"/>
              <a:t> to identify errors in the model</a:t>
            </a:r>
            <a:endParaRPr sz="2200"/>
          </a:p>
        </p:txBody>
      </p:sp>
      <p:sp>
        <p:nvSpPr>
          <p:cNvPr id="375" name="Google Shape;375;p49"/>
          <p:cNvSpPr txBox="1"/>
          <p:nvPr>
            <p:ph type="title"/>
          </p:nvPr>
        </p:nvSpPr>
        <p:spPr>
          <a:xfrm>
            <a:off x="221675" y="201250"/>
            <a:ext cx="790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Inferences for Quality </a:t>
            </a:r>
            <a:r>
              <a:rPr lang="es-419"/>
              <a:t>Assurance  (Custom UI</a:t>
            </a:r>
            <a:r>
              <a:rPr lang="es-419"/>
              <a:t> 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/>
        </p:nvSpPr>
        <p:spPr>
          <a:xfrm>
            <a:off x="3142300" y="1242733"/>
            <a:ext cx="4895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Code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https://github.com/pabloderen/</a:t>
            </a:r>
            <a:r>
              <a:rPr b="1" lang="es-419" sz="1700"/>
              <a:t>BIMinferer</a:t>
            </a:r>
            <a:endParaRPr b="1" sz="1700"/>
          </a:p>
        </p:txBody>
      </p:sp>
      <p:pic>
        <p:nvPicPr>
          <p:cNvPr id="381" name="Google Shape;3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588" y="892183"/>
            <a:ext cx="1335925" cy="133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1025" y="3340320"/>
            <a:ext cx="1831050" cy="124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50"/>
          <p:cNvSpPr txBox="1"/>
          <p:nvPr/>
        </p:nvSpPr>
        <p:spPr>
          <a:xfrm>
            <a:off x="3142300" y="3078420"/>
            <a:ext cx="5055900" cy="1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Team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Aleksandra Jastrzebska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Bernardo Derendinger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Rabi Adhikari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Pablo Derendinger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384" name="Google Shape;384;p50"/>
          <p:cNvSpPr txBox="1"/>
          <p:nvPr>
            <p:ph idx="4294967295" type="ctrTitle"/>
          </p:nvPr>
        </p:nvSpPr>
        <p:spPr>
          <a:xfrm>
            <a:off x="311700" y="359995"/>
            <a:ext cx="85206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200"/>
              <a:t>BIMinferer</a:t>
            </a:r>
            <a:endParaRPr b="1" sz="3200"/>
          </a:p>
        </p:txBody>
      </p:sp>
      <p:pic>
        <p:nvPicPr>
          <p:cNvPr id="385" name="Google Shape;38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1500" y="2271875"/>
            <a:ext cx="1370075" cy="9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0"/>
          <p:cNvSpPr txBox="1"/>
          <p:nvPr/>
        </p:nvSpPr>
        <p:spPr>
          <a:xfrm>
            <a:off x="3102075" y="2350858"/>
            <a:ext cx="48954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700"/>
              <a:t>API demo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http://3.14.88.102:5000/apidocs/</a:t>
            </a:r>
            <a:endParaRPr b="1" sz="1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51" title="Bimferer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2775" y="0"/>
            <a:ext cx="6768233" cy="50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Google Shape;396;p52" title="bimferer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405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s-419" sz="1100"/>
              <a:t>Enrich the BIM Data</a:t>
            </a:r>
            <a:endParaRPr sz="1100"/>
          </a:p>
        </p:txBody>
      </p:sp>
      <p:sp>
        <p:nvSpPr>
          <p:cNvPr id="402" name="Google Shape;402;p53"/>
          <p:cNvSpPr txBox="1"/>
          <p:nvPr>
            <p:ph idx="1" type="body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419" sz="1100"/>
              <a:t>Challenges to BIM - inconsistencies in data consumptions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/>
              <a:t>AEC - Industries benefits from 3D spatial value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/>
              <a:t>There is a lack of confidence in the human input parameters and requires intensive user actions.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/>
              <a:t>Producing consistency in data modeling is often labor intensive and often ignored for the choice of 3D spatial value. Varying </a:t>
            </a:r>
            <a:r>
              <a:rPr lang="es-419" sz="1100"/>
              <a:t>skill set</a:t>
            </a:r>
            <a:r>
              <a:rPr lang="es-419" sz="1100"/>
              <a:t> in data modeling plays an important role.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>
                <a:highlight>
                  <a:srgbClr val="FFFF00"/>
                </a:highlight>
              </a:rPr>
              <a:t>Hope is to automate the mundane steps to help bring consistency thus enriching the parametric values.</a:t>
            </a:r>
            <a:endParaRPr sz="1100">
              <a:highlight>
                <a:srgbClr val="FFFF00"/>
              </a:highlight>
            </a:endParaRPr>
          </a:p>
          <a:p>
            <a:pPr indent="-3810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/>
          <p:nvPr/>
        </p:nvSpPr>
        <p:spPr>
          <a:xfrm>
            <a:off x="4313675" y="579450"/>
            <a:ext cx="2961600" cy="1449300"/>
          </a:xfrm>
          <a:prstGeom prst="wedgeEllipseCallout">
            <a:avLst>
              <a:gd fmla="val -20833" name="adj1"/>
              <a:gd fmla="val 62500" name="adj2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Hey, do you want me to </a:t>
            </a:r>
            <a:r>
              <a:rPr b="1" lang="es-419" sz="1800"/>
              <a:t>help you with </a:t>
            </a:r>
            <a:r>
              <a:rPr b="1" lang="es-419" sz="1800"/>
              <a:t>the task?</a:t>
            </a:r>
            <a:endParaRPr b="1" sz="1800"/>
          </a:p>
        </p:txBody>
      </p:sp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b="1719" l="0" r="0" t="0"/>
          <a:stretch/>
        </p:blipFill>
        <p:spPr>
          <a:xfrm>
            <a:off x="3411325" y="1592375"/>
            <a:ext cx="2044650" cy="273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4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s-419" sz="1100"/>
              <a:t>Minions Work Matter</a:t>
            </a:r>
            <a:endParaRPr sz="1100"/>
          </a:p>
        </p:txBody>
      </p:sp>
      <p:sp>
        <p:nvSpPr>
          <p:cNvPr id="408" name="Google Shape;408;p54"/>
          <p:cNvSpPr txBox="1"/>
          <p:nvPr>
            <p:ph idx="1" type="body"/>
          </p:nvPr>
        </p:nvSpPr>
        <p:spPr>
          <a:xfrm>
            <a:off x="836676" y="1674155"/>
            <a:ext cx="7626096" cy="29549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419" sz="1100"/>
              <a:t>Choices in design selection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/>
              <a:t>Use the data from previous projects to train Machine Learning.</a:t>
            </a:r>
            <a:endParaRPr sz="1100"/>
          </a:p>
          <a:p>
            <a:pPr indent="-17780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419" sz="1100"/>
              <a:t>Presenting trends to minions allowing them to look for design selection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2250" lvl="0" marL="1778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s-419" sz="1100"/>
              <a:t>Naming Conventions – Shadow processing</a:t>
            </a:r>
            <a:endParaRPr sz="1100"/>
          </a:p>
          <a:p>
            <a:pPr indent="-203200" lvl="1" marL="520700" rtl="0" algn="l">
              <a:spcBef>
                <a:spcPts val="400"/>
              </a:spcBef>
              <a:spcAft>
                <a:spcPts val="0"/>
              </a:spcAft>
              <a:buSzPts val="1800"/>
              <a:buChar char="•"/>
            </a:pPr>
            <a:r>
              <a:rPr lang="es-419" sz="1100"/>
              <a:t>Data driven naming conventions - presenting a choice to the user or performing an automatic coprocessing to free the burden for minions</a:t>
            </a:r>
            <a:endParaRPr sz="1100"/>
          </a:p>
        </p:txBody>
      </p:sp>
      <p:pic>
        <p:nvPicPr>
          <p:cNvPr id="409" name="Google Shape;409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6239" y="33487"/>
            <a:ext cx="1536533" cy="1500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3099" y="101437"/>
            <a:ext cx="1712423" cy="18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4"/>
          <p:cNvSpPr txBox="1"/>
          <p:nvPr>
            <p:ph idx="4294967295" type="ctrTitle"/>
          </p:nvPr>
        </p:nvSpPr>
        <p:spPr>
          <a:xfrm>
            <a:off x="6674125" y="2258900"/>
            <a:ext cx="2178000" cy="1096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No minion work</a:t>
            </a:r>
            <a:endParaRPr sz="3000"/>
          </a:p>
        </p:txBody>
      </p:sp>
      <p:cxnSp>
        <p:nvCxnSpPr>
          <p:cNvPr id="412" name="Google Shape;412;p54"/>
          <p:cNvCxnSpPr/>
          <p:nvPr/>
        </p:nvCxnSpPr>
        <p:spPr>
          <a:xfrm flipH="1">
            <a:off x="7078275" y="139800"/>
            <a:ext cx="1542000" cy="1656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5"/>
          <p:cNvSpPr txBox="1"/>
          <p:nvPr>
            <p:ph type="title"/>
          </p:nvPr>
        </p:nvSpPr>
        <p:spPr>
          <a:xfrm>
            <a:off x="836676" y="411480"/>
            <a:ext cx="7626096" cy="8846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s-419" sz="1100"/>
              <a:t>Putting Machines to work not Minions</a:t>
            </a:r>
            <a:endParaRPr sz="1100"/>
          </a:p>
        </p:txBody>
      </p:sp>
      <p:sp>
        <p:nvSpPr>
          <p:cNvPr id="418" name="Google Shape;418;p55"/>
          <p:cNvSpPr txBox="1"/>
          <p:nvPr>
            <p:ph idx="1" type="body"/>
          </p:nvPr>
        </p:nvSpPr>
        <p:spPr>
          <a:xfrm>
            <a:off x="836676" y="1858518"/>
            <a:ext cx="7626096" cy="277063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145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419" sz="1100"/>
              <a:t>Minions are engineers, not drafters who are fixing stair details for rest of their lives.</a:t>
            </a:r>
            <a:endParaRPr sz="1100"/>
          </a:p>
          <a:p>
            <a:pPr indent="-171450" lvl="0" marL="17780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419" sz="1100"/>
              <a:t>Gru’s knowledge of stair details may help Minions accomplish design quickly.</a:t>
            </a:r>
            <a:endParaRPr sz="1100"/>
          </a:p>
          <a:p>
            <a:pPr indent="0" lvl="0" marL="0" rtl="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5088" y="576696"/>
            <a:ext cx="4661424" cy="3990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 txBox="1"/>
          <p:nvPr/>
        </p:nvSpPr>
        <p:spPr>
          <a:xfrm>
            <a:off x="347675" y="4344450"/>
            <a:ext cx="87963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s-419" sz="1800">
                <a:solidFill>
                  <a:schemeClr val="dk2"/>
                </a:solidFill>
              </a:rPr>
              <a:t>“As Grammarly is there for writing....  </a:t>
            </a:r>
            <a:r>
              <a:rPr b="1" i="1" lang="es-419" sz="1800">
                <a:solidFill>
                  <a:schemeClr val="dk2"/>
                </a:solidFill>
              </a:rPr>
              <a:t>BIMinferer </a:t>
            </a:r>
            <a:r>
              <a:rPr i="1" lang="es-419" sz="1800">
                <a:solidFill>
                  <a:schemeClr val="dk2"/>
                </a:solidFill>
              </a:rPr>
              <a:t>will be there for BIM modeling”</a:t>
            </a:r>
            <a:endParaRPr i="1" sz="18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</p:txBody>
      </p:sp>
      <p:sp>
        <p:nvSpPr>
          <p:cNvPr id="174" name="Google Shape;174;p28"/>
          <p:cNvSpPr txBox="1"/>
          <p:nvPr>
            <p:ph idx="4294967295" type="ctrTitle"/>
          </p:nvPr>
        </p:nvSpPr>
        <p:spPr>
          <a:xfrm>
            <a:off x="252425" y="2920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BIMinferer</a:t>
            </a:r>
            <a:endParaRPr b="1"/>
          </a:p>
        </p:txBody>
      </p:sp>
      <p:pic>
        <p:nvPicPr>
          <p:cNvPr id="175" name="Google Shape;175;p28"/>
          <p:cNvPicPr preferRelativeResize="0"/>
          <p:nvPr/>
        </p:nvPicPr>
        <p:blipFill rotWithShape="1">
          <a:blip r:embed="rId4">
            <a:alphaModFix/>
          </a:blip>
          <a:srcRect b="1719" l="0" r="0" t="0"/>
          <a:stretch/>
        </p:blipFill>
        <p:spPr>
          <a:xfrm>
            <a:off x="145250" y="2762500"/>
            <a:ext cx="1131825" cy="151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/>
          <p:nvPr/>
        </p:nvSpPr>
        <p:spPr>
          <a:xfrm>
            <a:off x="221675" y="1517575"/>
            <a:ext cx="2116500" cy="1398000"/>
          </a:xfrm>
          <a:prstGeom prst="wedgeEllipseCallout">
            <a:avLst>
              <a:gd fmla="val -8715" name="adj1"/>
              <a:gd fmla="val 78325" name="adj2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Hey, you should be using a </a:t>
            </a:r>
            <a:r>
              <a:rPr b="1" lang="es-419">
                <a:solidFill>
                  <a:schemeClr val="dk1"/>
                </a:solidFill>
              </a:rPr>
              <a:t>copper </a:t>
            </a:r>
            <a:r>
              <a:rPr lang="es-419">
                <a:solidFill>
                  <a:schemeClr val="dk1"/>
                </a:solidFill>
              </a:rPr>
              <a:t>type material!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 statement</a:t>
            </a:r>
            <a:r>
              <a:rPr lang="es-419"/>
              <a:t> - Data error example</a:t>
            </a:r>
            <a:endParaRPr/>
          </a:p>
        </p:txBody>
      </p:sp>
      <p:pic>
        <p:nvPicPr>
          <p:cNvPr id="182" name="Google Shape;18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9725" y="1165775"/>
            <a:ext cx="5164352" cy="3475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/>
          <p:nvPr/>
        </p:nvSpPr>
        <p:spPr>
          <a:xfrm>
            <a:off x="1789725" y="1165775"/>
            <a:ext cx="1956900" cy="3475200"/>
          </a:xfrm>
          <a:prstGeom prst="rect">
            <a:avLst/>
          </a:prstGeom>
          <a:noFill/>
          <a:ln cap="flat" cmpd="sng" w="762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5187675" y="1165775"/>
            <a:ext cx="828300" cy="3475200"/>
          </a:xfrm>
          <a:prstGeom prst="rect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4294967295" type="ctrTitle"/>
          </p:nvPr>
        </p:nvSpPr>
        <p:spPr>
          <a:xfrm>
            <a:off x="864617" y="4549504"/>
            <a:ext cx="35868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User input</a:t>
            </a:r>
            <a:endParaRPr b="1"/>
          </a:p>
        </p:txBody>
      </p:sp>
      <p:sp>
        <p:nvSpPr>
          <p:cNvPr id="186" name="Google Shape;186;p29"/>
          <p:cNvSpPr txBox="1"/>
          <p:nvPr>
            <p:ph idx="4294967295" type="ctrTitle"/>
          </p:nvPr>
        </p:nvSpPr>
        <p:spPr>
          <a:xfrm>
            <a:off x="3678167" y="4549504"/>
            <a:ext cx="35868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ML </a:t>
            </a:r>
            <a:r>
              <a:rPr b="1" lang="es-419"/>
              <a:t>input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idx="4294967295" type="ctrTitle"/>
          </p:nvPr>
        </p:nvSpPr>
        <p:spPr>
          <a:xfrm>
            <a:off x="252425" y="2203900"/>
            <a:ext cx="85206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How?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350" y="1442331"/>
            <a:ext cx="1877078" cy="2085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103" y="1385358"/>
            <a:ext cx="2615361" cy="232242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1"/>
          <p:cNvSpPr/>
          <p:nvPr/>
        </p:nvSpPr>
        <p:spPr>
          <a:xfrm flipH="1" rot="10800000">
            <a:off x="962000" y="4111900"/>
            <a:ext cx="2022000" cy="756000"/>
          </a:xfrm>
          <a:prstGeom prst="uturnArrow">
            <a:avLst>
              <a:gd fmla="val 26622" name="adj1"/>
              <a:gd fmla="val 22105" name="adj2"/>
              <a:gd fmla="val 31014" name="adj3"/>
              <a:gd fmla="val 37619" name="adj4"/>
              <a:gd fmla="val 98774" name="adj5"/>
            </a:avLst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/>
          <p:nvPr/>
        </p:nvSpPr>
        <p:spPr>
          <a:xfrm>
            <a:off x="3334175" y="465350"/>
            <a:ext cx="2131200" cy="993300"/>
          </a:xfrm>
          <a:prstGeom prst="uturnArrow">
            <a:avLst>
              <a:gd fmla="val 26026" name="adj1"/>
              <a:gd fmla="val 20794" name="adj2"/>
              <a:gd fmla="val 14441" name="adj3"/>
              <a:gd fmla="val 37619" name="adj4"/>
              <a:gd fmla="val 70978" name="adj5"/>
            </a:avLst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1"/>
          <p:cNvSpPr txBox="1"/>
          <p:nvPr/>
        </p:nvSpPr>
        <p:spPr>
          <a:xfrm>
            <a:off x="540000" y="3551200"/>
            <a:ext cx="16128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SCRAP</a:t>
            </a:r>
            <a:endParaRPr sz="2400"/>
          </a:p>
        </p:txBody>
      </p:sp>
      <p:sp>
        <p:nvSpPr>
          <p:cNvPr id="201" name="Google Shape;201;p31"/>
          <p:cNvSpPr txBox="1"/>
          <p:nvPr/>
        </p:nvSpPr>
        <p:spPr>
          <a:xfrm>
            <a:off x="2191850" y="3578800"/>
            <a:ext cx="21312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PROCESS</a:t>
            </a:r>
            <a:endParaRPr sz="2400"/>
          </a:p>
        </p:txBody>
      </p:sp>
      <p:sp>
        <p:nvSpPr>
          <p:cNvPr id="202" name="Google Shape;202;p31"/>
          <p:cNvSpPr txBox="1"/>
          <p:nvPr/>
        </p:nvSpPr>
        <p:spPr>
          <a:xfrm>
            <a:off x="4936225" y="3578800"/>
            <a:ext cx="1612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400"/>
              <a:t>ANALYZE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03" name="Google Shape;203;p31"/>
          <p:cNvSpPr/>
          <p:nvPr/>
        </p:nvSpPr>
        <p:spPr>
          <a:xfrm flipH="1" rot="10800000">
            <a:off x="5858475" y="4111900"/>
            <a:ext cx="2078700" cy="756000"/>
          </a:xfrm>
          <a:prstGeom prst="uturnArrow">
            <a:avLst>
              <a:gd fmla="val 26622" name="adj1"/>
              <a:gd fmla="val 22105" name="adj2"/>
              <a:gd fmla="val 31014" name="adj3"/>
              <a:gd fmla="val 37619" name="adj4"/>
              <a:gd fmla="val 98774" name="adj5"/>
            </a:avLst>
          </a:prstGeom>
          <a:solidFill>
            <a:schemeClr val="lt2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/>
        </p:nvSpPr>
        <p:spPr>
          <a:xfrm>
            <a:off x="7109100" y="3578800"/>
            <a:ext cx="1612800" cy="5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INFER</a:t>
            </a:r>
            <a:endParaRPr sz="2400"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901" y="1468988"/>
            <a:ext cx="2077207" cy="203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66725" y="1426075"/>
            <a:ext cx="2565563" cy="224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0225" y="1297374"/>
            <a:ext cx="2003550" cy="222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 txBox="1"/>
          <p:nvPr/>
        </p:nvSpPr>
        <p:spPr>
          <a:xfrm>
            <a:off x="3729250" y="3346925"/>
            <a:ext cx="16128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SCRAP</a:t>
            </a:r>
            <a:endParaRPr sz="2400"/>
          </a:p>
        </p:txBody>
      </p:sp>
      <p:sp>
        <p:nvSpPr>
          <p:cNvPr id="213" name="Google Shape;213;p32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Obtaining the </a:t>
            </a:r>
            <a:r>
              <a:rPr b="1" lang="es-419" sz="2200"/>
              <a:t>DATA</a:t>
            </a:r>
            <a:endParaRPr b="1"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/>
        </p:nvSpPr>
        <p:spPr>
          <a:xfrm>
            <a:off x="221675" y="201250"/>
            <a:ext cx="1541100" cy="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/>
              <a:t>SCRAP</a:t>
            </a:r>
            <a:endParaRPr sz="2700"/>
          </a:p>
        </p:txBody>
      </p:sp>
      <p:pic>
        <p:nvPicPr>
          <p:cNvPr id="219" name="Google Shape;2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611" y="1825976"/>
            <a:ext cx="1826775" cy="182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221675" y="4555200"/>
            <a:ext cx="8582100" cy="5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/>
              <a:t>We </a:t>
            </a:r>
            <a:r>
              <a:rPr b="1" lang="es-419" sz="2200"/>
              <a:t>Python </a:t>
            </a:r>
            <a:r>
              <a:rPr lang="es-419" sz="2200"/>
              <a:t>scripts to access </a:t>
            </a:r>
            <a:r>
              <a:rPr b="1" lang="es-419" sz="2200"/>
              <a:t>BIM 360</a:t>
            </a:r>
            <a:r>
              <a:rPr b="1" lang="es-419" sz="2200"/>
              <a:t> </a:t>
            </a:r>
            <a:r>
              <a:rPr lang="es-419" sz="2200"/>
              <a:t>using </a:t>
            </a:r>
            <a:r>
              <a:rPr b="1" lang="es-419" sz="2200"/>
              <a:t>Forge</a:t>
            </a:r>
            <a:endParaRPr b="1" sz="2200"/>
          </a:p>
        </p:txBody>
      </p:sp>
      <p:cxnSp>
        <p:nvCxnSpPr>
          <p:cNvPr id="221" name="Google Shape;221;p33"/>
          <p:cNvCxnSpPr/>
          <p:nvPr/>
        </p:nvCxnSpPr>
        <p:spPr>
          <a:xfrm flipH="1" rot="10800000">
            <a:off x="2102750" y="2934725"/>
            <a:ext cx="4809900" cy="15000"/>
          </a:xfrm>
          <a:prstGeom prst="straightConnector1">
            <a:avLst/>
          </a:prstGeom>
          <a:noFill/>
          <a:ln cap="flat" cmpd="sng" w="76200">
            <a:solidFill>
              <a:srgbClr val="00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2824" y="1762862"/>
            <a:ext cx="1436825" cy="19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137" y="2481174"/>
            <a:ext cx="3267176" cy="91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3"/>
          <p:cNvPicPr preferRelativeResize="0"/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63050" y="669425"/>
            <a:ext cx="8980949" cy="387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242541"/>
      </a:dk2>
      <a:lt2>
        <a:srgbClr val="E2E8E6"/>
      </a:lt2>
      <a:accent1>
        <a:srgbClr val="C34D76"/>
      </a:accent1>
      <a:accent2>
        <a:srgbClr val="B13B95"/>
      </a:accent2>
      <a:accent3>
        <a:srgbClr val="AE4DC3"/>
      </a:accent3>
      <a:accent4>
        <a:srgbClr val="6B3BB1"/>
      </a:accent4>
      <a:accent5>
        <a:srgbClr val="4D4EC3"/>
      </a:accent5>
      <a:accent6>
        <a:srgbClr val="3B6EB1"/>
      </a:accent6>
      <a:hlink>
        <a:srgbClr val="7262CA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