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lvl1pPr>
      <a:defRPr>
        <a:latin typeface="Franklin Gothic Book"/>
        <a:ea typeface="Franklin Gothic Book"/>
        <a:cs typeface="Franklin Gothic Book"/>
        <a:sym typeface="Franklin Gothic Book"/>
      </a:defRPr>
    </a:lvl1pPr>
    <a:lvl2pPr indent="457200">
      <a:defRPr>
        <a:latin typeface="Franklin Gothic Book"/>
        <a:ea typeface="Franklin Gothic Book"/>
        <a:cs typeface="Franklin Gothic Book"/>
        <a:sym typeface="Franklin Gothic Book"/>
      </a:defRPr>
    </a:lvl2pPr>
    <a:lvl3pPr indent="914400">
      <a:defRPr>
        <a:latin typeface="Franklin Gothic Book"/>
        <a:ea typeface="Franklin Gothic Book"/>
        <a:cs typeface="Franklin Gothic Book"/>
        <a:sym typeface="Franklin Gothic Book"/>
      </a:defRPr>
    </a:lvl3pPr>
    <a:lvl4pPr indent="1371600">
      <a:defRPr>
        <a:latin typeface="Franklin Gothic Book"/>
        <a:ea typeface="Franklin Gothic Book"/>
        <a:cs typeface="Franklin Gothic Book"/>
        <a:sym typeface="Franklin Gothic Book"/>
      </a:defRPr>
    </a:lvl4pPr>
    <a:lvl5pPr indent="1828800">
      <a:defRPr>
        <a:latin typeface="Franklin Gothic Book"/>
        <a:ea typeface="Franklin Gothic Book"/>
        <a:cs typeface="Franklin Gothic Book"/>
        <a:sym typeface="Franklin Gothic Book"/>
      </a:defRPr>
    </a:lvl5pPr>
    <a:lvl6pPr indent="2286000">
      <a:defRPr>
        <a:latin typeface="Franklin Gothic Book"/>
        <a:ea typeface="Franklin Gothic Book"/>
        <a:cs typeface="Franklin Gothic Book"/>
        <a:sym typeface="Franklin Gothic Book"/>
      </a:defRPr>
    </a:lvl6pPr>
    <a:lvl7pPr indent="2743200">
      <a:defRPr>
        <a:latin typeface="Franklin Gothic Book"/>
        <a:ea typeface="Franklin Gothic Book"/>
        <a:cs typeface="Franklin Gothic Book"/>
        <a:sym typeface="Franklin Gothic Book"/>
      </a:defRPr>
    </a:lvl7pPr>
    <a:lvl8pPr indent="3200400">
      <a:defRPr>
        <a:latin typeface="Franklin Gothic Book"/>
        <a:ea typeface="Franklin Gothic Book"/>
        <a:cs typeface="Franklin Gothic Book"/>
        <a:sym typeface="Franklin Gothic Book"/>
      </a:defRPr>
    </a:lvl8pPr>
    <a:lvl9pPr indent="3657600">
      <a:defRPr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D6D7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F1"/>
          </a:solidFill>
        </a:fill>
      </a:tcStyle>
    </a:wholeTbl>
    <a:band2H>
      <a:tcTxStyle b="def" i="def"/>
      <a:tcStyle>
        <a:tcBdr/>
        <a:fill>
          <a:solidFill>
            <a:srgbClr val="E6F0F8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 b="def" i="def"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 rot="19140000">
            <a:off x="421344" y="671874"/>
            <a:ext cx="5648624" cy="1206501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 rot="19140000">
            <a:off x="1212276" y="2470924"/>
            <a:ext cx="6511133" cy="32926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4267200"/>
            <a:ext cx="3617913" cy="162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522764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9"/>
            <a:ext cx="6019800" cy="63928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14400" y="304800"/>
            <a:ext cx="8001000" cy="2057400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14400" y="2362200"/>
            <a:ext cx="39243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84138" y="6213525"/>
            <a:ext cx="587376" cy="2602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276820" y="250031"/>
            <a:ext cx="8590360" cy="6170415"/>
          </a:xfrm>
          <a:prstGeom prst="rect">
            <a:avLst/>
          </a:prstGeom>
          <a:ln w="3175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634007" y="446484"/>
            <a:ext cx="7875986" cy="1205509"/>
          </a:xfrm>
          <a:prstGeom prst="rect">
            <a:avLst/>
          </a:prstGeom>
        </p:spPr>
        <p:txBody>
          <a:bodyPr lIns="35718" tIns="35718" rIns="35718" bIns="35718" anchor="t">
            <a:normAutofit fontScale="100000" lnSpcReduction="0"/>
          </a:bodyPr>
          <a:lstStyle>
            <a:lvl1pPr defTabSz="584200">
              <a:lnSpc>
                <a:spcPct val="80000"/>
              </a:lnSpc>
              <a:defRPr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34007" y="1830585"/>
            <a:ext cx="7875986" cy="4196955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40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85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9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74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1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 sz="1600"/>
            </a:lvl1pPr>
            <a:lvl2pPr marL="173736" indent="-173736">
              <a:defRPr b="1" sz="1600"/>
            </a:lvl2pPr>
            <a:lvl3pPr marL="402336" indent="-164591">
              <a:defRPr b="1" sz="1600"/>
            </a:lvl3pPr>
            <a:lvl4pPr marL="630936" indent="-164591">
              <a:defRPr b="1" sz="1600"/>
            </a:lvl4pPr>
            <a:lvl5pPr marL="859536" indent="-173736">
              <a:defRPr b="1" sz="1600"/>
            </a:lvl5pPr>
          </a:lstStyle>
          <a:p>
            <a:pPr lvl="0">
              <a:defRPr b="0" sz="1800"/>
            </a:pPr>
            <a:r>
              <a:rPr b="1" sz="1600"/>
              <a:t>Body Level One</a:t>
            </a:r>
            <a:endParaRPr b="1" sz="1600"/>
          </a:p>
          <a:p>
            <a:pPr lvl="1">
              <a:defRPr b="0" sz="1800"/>
            </a:pPr>
            <a:r>
              <a:rPr b="1" sz="1600"/>
              <a:t>Body Level Two</a:t>
            </a:r>
            <a:endParaRPr b="1" sz="1600"/>
          </a:p>
          <a:p>
            <a:pPr lvl="2">
              <a:defRPr b="0" sz="1800"/>
            </a:pPr>
            <a:r>
              <a:rPr b="1" sz="1600"/>
              <a:t>Body Level Three</a:t>
            </a:r>
            <a:endParaRPr b="1" sz="1600"/>
          </a:p>
          <a:p>
            <a:pPr lvl="3">
              <a:defRPr b="0" sz="1800"/>
            </a:pPr>
            <a:r>
              <a:rPr b="1" sz="1600"/>
              <a:t>Body Level Four</a:t>
            </a:r>
            <a:endParaRPr b="1" sz="1600"/>
          </a:p>
          <a:p>
            <a:pPr lvl="4">
              <a:defRPr b="0" sz="1800"/>
            </a:pPr>
            <a:r>
              <a:rPr b="1" sz="1600"/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8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822960" y="1227627"/>
            <a:ext cx="7520941" cy="5294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17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4864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 rot="19140000">
            <a:off x="423300" y="667323"/>
            <a:ext cx="5650993" cy="1207510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19140000">
            <a:off x="1216152" y="2468303"/>
            <a:ext cx="6510529" cy="329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822960" y="1097280"/>
            <a:ext cx="3200401" cy="5426965"/>
          </a:xfrm>
          <a:prstGeom prst="rect">
            <a:avLst/>
          </a:prstGeom>
        </p:spPr>
        <p:txBody>
          <a:bodyPr/>
          <a:lstStyle>
            <a:lvl1pPr>
              <a:defRPr b="1" sz="2800"/>
            </a:lvl1pPr>
            <a:lvl2pPr marL="202692" indent="-202692">
              <a:defRPr b="1" sz="2800"/>
            </a:lvl2pPr>
            <a:lvl3pPr marL="468172" indent="-230428">
              <a:defRPr b="1" sz="2800"/>
            </a:lvl3pPr>
            <a:lvl4pPr marL="722376" indent="-256031">
              <a:defRPr b="1" sz="2800"/>
            </a:lvl4pPr>
            <a:lvl5pPr marL="956055" indent="-270255">
              <a:defRPr b="1" sz="2800"/>
            </a:lvl5pPr>
          </a:lstStyle>
          <a:p>
            <a:pPr lvl="0">
              <a:defRPr b="0" sz="1800"/>
            </a:pPr>
            <a:r>
              <a:rPr b="1" sz="2800"/>
              <a:t>Body Level One</a:t>
            </a:r>
            <a:endParaRPr b="1" sz="2800"/>
          </a:p>
          <a:p>
            <a:pPr lvl="1">
              <a:defRPr b="0" sz="1800"/>
            </a:pPr>
            <a:r>
              <a:rPr b="1" sz="2800"/>
              <a:t>Body Level Two</a:t>
            </a:r>
            <a:endParaRPr b="1" sz="2800"/>
          </a:p>
          <a:p>
            <a:pPr lvl="2">
              <a:defRPr b="0" sz="1800"/>
            </a:pPr>
            <a:r>
              <a:rPr b="1" sz="2800"/>
              <a:t>Body Level Three</a:t>
            </a:r>
            <a:endParaRPr b="1" sz="2800"/>
          </a:p>
          <a:p>
            <a:pPr lvl="3">
              <a:defRPr b="0" sz="1800"/>
            </a:pPr>
            <a:r>
              <a:rPr b="1" sz="2800"/>
              <a:t>Body Level Four</a:t>
            </a:r>
            <a:endParaRPr b="1" sz="2800"/>
          </a:p>
          <a:p>
            <a:pPr lvl="4">
              <a:defRPr b="0" sz="1800"/>
            </a:pPr>
            <a:r>
              <a:rPr b="1" sz="28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822960" y="182879"/>
            <a:ext cx="7520941" cy="91440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22960" y="320039"/>
            <a:ext cx="7520941" cy="640082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2960" y="960119"/>
            <a:ext cx="3200401" cy="685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22960" y="0"/>
            <a:ext cx="7520941" cy="128016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 rot="5400000">
            <a:off x="433389" y="-433388"/>
            <a:ext cx="6858001" cy="772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 rot="19140000">
            <a:off x="426656" y="617856"/>
            <a:ext cx="5212081" cy="10922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4749551" y="2618912"/>
            <a:ext cx="3807780" cy="3324688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  <a:lvl2pPr marL="198555" indent="-198555">
              <a:defRPr b="1" sz="3200"/>
            </a:lvl2pPr>
            <a:lvl3pPr marL="457200" indent="-219455">
              <a:defRPr b="1" sz="3200"/>
            </a:lvl3pPr>
            <a:lvl4pPr marL="729691" indent="-263347">
              <a:defRPr b="1" sz="3200"/>
            </a:lvl4pPr>
            <a:lvl5pPr marL="963777" indent="-277977">
              <a:defRPr b="1" sz="3200"/>
            </a:lvl5pPr>
          </a:lstStyle>
          <a:p>
            <a:pPr lvl="0">
              <a:defRPr b="0" sz="1800"/>
            </a:pPr>
            <a:r>
              <a:rPr b="1" sz="3200"/>
              <a:t>Body Level One</a:t>
            </a:r>
            <a:endParaRPr b="1" sz="3200"/>
          </a:p>
          <a:p>
            <a:pPr lvl="1">
              <a:defRPr b="0" sz="1800"/>
            </a:pPr>
            <a:r>
              <a:rPr b="1" sz="3200"/>
              <a:t>Body Level Two</a:t>
            </a:r>
            <a:endParaRPr b="1" sz="3200"/>
          </a:p>
          <a:p>
            <a:pPr lvl="2">
              <a:defRPr b="0" sz="1800"/>
            </a:pPr>
            <a:r>
              <a:rPr b="1" sz="3200"/>
              <a:t>Body Level Three</a:t>
            </a:r>
            <a:endParaRPr b="1" sz="3200"/>
          </a:p>
          <a:p>
            <a:pPr lvl="3">
              <a:defRPr b="0" sz="1800"/>
            </a:pPr>
            <a:r>
              <a:rPr b="1" sz="3200"/>
              <a:t>Body Level Four</a:t>
            </a:r>
            <a:endParaRPr b="1" sz="3200"/>
          </a:p>
          <a:p>
            <a:pPr lvl="4">
              <a:defRPr b="0" sz="1800"/>
            </a:pPr>
            <a:r>
              <a:rPr b="1"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ln>
            <a:solidFill>
              <a:srgbClr val="434342"/>
            </a:solidFill>
          </a:ln>
        </p:spPr>
        <p:txBody>
          <a:bodyPr/>
          <a:lstStyle>
            <a:lvl1pPr>
              <a:defRPr>
                <a:solidFill>
                  <a:srgbClr val="434342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32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 rot="19140000">
            <a:off x="386649" y="956444"/>
            <a:ext cx="5486401" cy="867445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19140000">
            <a:off x="1143479" y="2180528"/>
            <a:ext cx="6096545" cy="740665"/>
          </a:xfrm>
          <a:prstGeom prst="rect">
            <a:avLst/>
          </a:prstGeom>
        </p:spPr>
        <p:txBody>
          <a:bodyPr/>
          <a:lstStyle>
            <a:lvl1pPr marL="0" indent="0">
              <a:defRPr b="1" sz="1400">
                <a:solidFill>
                  <a:srgbClr val="434342"/>
                </a:solidFill>
              </a:defRPr>
            </a:lvl1pPr>
            <a:lvl2pPr marL="0" indent="457200">
              <a:buSzTx/>
              <a:buNone/>
              <a:defRPr b="1" sz="1400">
                <a:solidFill>
                  <a:srgbClr val="434342"/>
                </a:solidFill>
              </a:defRPr>
            </a:lvl2pPr>
            <a:lvl3pPr marL="0" indent="914400">
              <a:buSzTx/>
              <a:buNone/>
              <a:defRPr b="1" sz="1400">
                <a:solidFill>
                  <a:srgbClr val="434342"/>
                </a:solidFill>
              </a:defRPr>
            </a:lvl3pPr>
            <a:lvl4pPr marL="0" indent="1371600">
              <a:buSzTx/>
              <a:buNone/>
              <a:defRPr b="1" sz="1400">
                <a:solidFill>
                  <a:srgbClr val="434342"/>
                </a:solidFill>
              </a:defRPr>
            </a:lvl4pPr>
            <a:lvl5pPr marL="0" indent="1828800">
              <a:buSzTx/>
              <a:buNone/>
              <a:defRPr b="1" sz="1400">
                <a:solidFill>
                  <a:srgbClr val="434342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One</a:t>
            </a:r>
            <a:endParaRPr b="1" sz="1400">
              <a:solidFill>
                <a:srgbClr val="434342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Two</a:t>
            </a:r>
            <a:endParaRPr b="1" sz="1400">
              <a:solidFill>
                <a:srgbClr val="434342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Three</a:t>
            </a:r>
            <a:endParaRPr b="1" sz="1400">
              <a:solidFill>
                <a:srgbClr val="434342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Four</a:t>
            </a:r>
            <a:endParaRPr b="1" sz="1400">
              <a:solidFill>
                <a:srgbClr val="434342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822960" y="179532"/>
            <a:ext cx="7520941" cy="92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2960" y="1100627"/>
            <a:ext cx="7520941" cy="529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01038" y="6040697"/>
            <a:ext cx="502921" cy="26025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 fontScale="100000" lnSpcReduction="0"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1pPr>
      <a:lvl2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2pPr>
      <a:lvl3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3pPr>
      <a:lvl4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4pPr>
      <a:lvl5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5pPr>
      <a:lvl6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6pPr>
      <a:lvl7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7pPr>
      <a:lvl8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8pPr>
      <a:lvl9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indent="-342900">
        <a:spcBef>
          <a:spcPts val="800"/>
        </a:spcBef>
        <a:defRPr sz="2000">
          <a:latin typeface="Franklin Gothic Book"/>
          <a:ea typeface="Franklin Gothic Book"/>
          <a:cs typeface="Franklin Gothic Book"/>
          <a:sym typeface="Franklin Gothic Book"/>
        </a:defRPr>
      </a:lvl1pPr>
      <a:lvl2pPr marL="217170" indent="-217170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2pPr>
      <a:lvl3pPr marL="4434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3pPr>
      <a:lvl4pPr marL="6720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4pPr>
      <a:lvl5pPr marL="902969" indent="-21716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5pPr>
      <a:lvl6pPr marL="1171738" indent="-248194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6pPr>
      <a:lvl7pPr marL="14238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7pPr>
      <a:lvl8pPr marL="16524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8pPr>
      <a:lvl9pPr marL="1862763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 rot="19140000">
            <a:off x="315455" y="1251461"/>
            <a:ext cx="6218209" cy="120430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3200"/>
              <a:t>POS/409 – C# Programming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 rot="19140000">
            <a:off x="970976" y="2382024"/>
            <a:ext cx="6511133" cy="329260"/>
          </a:xfrm>
          <a:prstGeom prst="rect">
            <a:avLst/>
          </a:prstGeom>
        </p:spPr>
        <p:txBody>
          <a:bodyPr lIns="0" tIns="0" rIns="0" bIns="0"/>
          <a:lstStyle>
            <a:lvl1pPr>
              <a:defRPr cap="none" spc="457" sz="1600"/>
            </a:lvl1pPr>
          </a:lstStyle>
          <a:p>
            <a:pPr lvl="0">
              <a:defRPr spc="0" sz="1800"/>
            </a:pPr>
            <a:r>
              <a:rPr spc="457" sz="1600"/>
              <a:t>Data Structures</a:t>
            </a:r>
          </a:p>
        </p:txBody>
      </p:sp>
      <p:sp>
        <p:nvSpPr>
          <p:cNvPr id="84" name="Shape 84"/>
          <p:cNvSpPr/>
          <p:nvPr/>
        </p:nvSpPr>
        <p:spPr>
          <a:xfrm rot="19140000">
            <a:off x="1161476" y="2610624"/>
            <a:ext cx="6511133" cy="32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pc="457" sz="1600"/>
            </a:lvl1pPr>
          </a:lstStyle>
          <a:p>
            <a:pPr lvl="0">
              <a:defRPr spc="0" sz="1800"/>
            </a:pPr>
            <a:r>
              <a:rPr spc="457" sz="1600"/>
              <a:t>Professor: Troy Tuckett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Data Structures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Primitive Array - Simplest array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C# Collection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Simple List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List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Queue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SortedList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Stack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ArrayList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HashTable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Dictionary</a:t>
            </a:r>
            <a:endParaRPr sz="2000"/>
          </a:p>
          <a:p>
            <a:pPr lvl="1" marL="635000" indent="-254000">
              <a:buSzPct val="60000"/>
              <a:buBlip>
                <a:blip r:embed="rId2"/>
              </a:buBlip>
              <a:defRPr sz="1800"/>
            </a:pPr>
            <a:endParaRPr sz="2000"/>
          </a:p>
          <a:p>
            <a:pPr lvl="0">
              <a:defRPr sz="1800"/>
            </a:pPr>
            <a:endParaRPr sz="200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Defining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salmons = 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List&lt;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&gt;();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salmons.Add(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"chinook"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salmons.Add(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"coho"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salmons.Add(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"pink"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salmons.Add(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“sockeye"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salmons = 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List&lt;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&gt; { 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"chinook"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"coho"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"pink"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"sockeye"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};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Iterate through the list. 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foreach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salmon </a:t>
            </a:r>
            <a:r>
              <a: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 salmons)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{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    Console.Write(salmon + </a:t>
            </a:r>
            <a:r>
              <a:rPr sz="1300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defRPr sz="1800"/>
            </a:pPr>
            <a:r>
              <a:rPr sz="130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IComparable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Car : IComparable&lt;Car&gt;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{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Name {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Speed {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Color {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CompareTo(Car other)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A call to this method makes a single comparison that is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used for sorting.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Determine the relative order of the objects being compared.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Sort by color alphabetically, and then by speed in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descending order.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Compare the colors.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compare;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compare = String.Compare(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.Color, other.Color,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);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If the colors are the same, compare the speeds. 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(compare == 0)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{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    compare =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.Speed.CompareTo(other.Speed);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sz="111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Use descending order for speed.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    compare = -compare;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}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11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1118">
                <a:latin typeface="Courier"/>
                <a:ea typeface="Courier"/>
                <a:cs typeface="Courier"/>
                <a:sym typeface="Courier"/>
              </a:rPr>
              <a:t> compare;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1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93192">
              <a:spcBef>
                <a:spcPts val="0"/>
              </a:spcBef>
              <a:defRPr sz="1800"/>
            </a:pPr>
            <a:r>
              <a:rPr sz="1118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Linq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ShowLINQ()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{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List&lt;Element&gt; elements = BuildList();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LINQ Query. 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subset =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theElement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elements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     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theElement.AtomicNumber &lt; 22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     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orderby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theElement.Name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     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theElement;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foreach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(Element theElement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subset)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Console.WriteLine(theElement.Name + 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 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+ theElement.AtomicNumber);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Output: 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 Calcium 20 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 Potassium 19 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rPr>
              <a:t>//  Scandium 21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List&lt;Element&gt; BuildList()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{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List&lt;Element&gt;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Element() { Symbol=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"K"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Name=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"Potassium"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AtomicNumber=19}},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Element() { Symbol=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"Ca"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Name=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"Calcium"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AtomicNumber=20}},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Element() { Symbol=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"Sc"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Name=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"Scandium"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AtomicNumber=21}},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   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Element() { Symbol=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"Ti"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Name=</a:t>
            </a:r>
            <a:r>
              <a:rPr sz="858">
                <a:solidFill>
                  <a:srgbClr val="A31516"/>
                </a:solidFill>
                <a:latin typeface="Courier"/>
                <a:ea typeface="Courier"/>
                <a:cs typeface="Courier"/>
                <a:sym typeface="Courier"/>
              </a:rPr>
              <a:t>"Titanium"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, AtomicNumber=22}}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};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Element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{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Symbol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Name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 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 AtomicNumber {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sz="858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sz="858">
                <a:latin typeface="Courier"/>
                <a:ea typeface="Courier"/>
                <a:cs typeface="Courier"/>
                <a:sym typeface="Courier"/>
              </a:rPr>
              <a:t>; }</a:t>
            </a:r>
            <a:endParaRPr sz="858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301752">
              <a:spcBef>
                <a:spcPts val="0"/>
              </a:spcBef>
              <a:defRPr sz="1800"/>
            </a:pPr>
            <a:r>
              <a:rPr sz="858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Exercise - DVD Collection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defRPr b="0"/>
            </a:lvl1pPr>
          </a:lstStyle>
          <a:p>
            <a:pPr lvl="0">
              <a:defRPr sz="1800"/>
            </a:pPr>
            <a:r>
              <a:rPr sz="1600"/>
              <a:t>Create a program that stores a set of DVDs including Names, Years, and Ratings, and then print the list.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How is a data structure stored in memory?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Linked List</a:t>
            </a: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r>
              <a:rPr sz="2000"/>
              <a:t>Double Linked List</a:t>
            </a:r>
          </a:p>
        </p:txBody>
      </p:sp>
      <p:pic>
        <p:nvPicPr>
          <p:cNvPr id="103" name="Screen Shot 2014-08-22 at 7.55.0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689" y="1719856"/>
            <a:ext cx="7520941" cy="753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Screen Shot 2014-08-22 at 8.38.3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689" y="3363802"/>
            <a:ext cx="7520941" cy="77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Node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Adding a Node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Adding at end</a:t>
            </a: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r>
              <a:rPr sz="2000"/>
              <a:t>Adding in the middle</a:t>
            </a:r>
          </a:p>
        </p:txBody>
      </p:sp>
      <p:pic>
        <p:nvPicPr>
          <p:cNvPr id="111" name="Screen Shot 2014-08-22 at 7.55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" y="3218294"/>
            <a:ext cx="7520941" cy="1430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Screen Shot 2014-08-22 at 8.45.4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904" y="1590273"/>
            <a:ext cx="5642387" cy="1138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