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19"/>
  </p:notesMasterIdLst>
  <p:sldIdLst>
    <p:sldId id="256" r:id="rId2"/>
    <p:sldId id="257" r:id="rId3"/>
    <p:sldId id="258" r:id="rId4"/>
    <p:sldId id="259" r:id="rId5"/>
    <p:sldId id="260" r:id="rId6"/>
    <p:sldId id="261" r:id="rId7"/>
    <p:sldId id="262" r:id="rId8"/>
    <p:sldId id="279" r:id="rId9"/>
    <p:sldId id="263" r:id="rId10"/>
    <p:sldId id="264" r:id="rId11"/>
    <p:sldId id="265" r:id="rId12"/>
    <p:sldId id="266" r:id="rId13"/>
    <p:sldId id="277" r:id="rId14"/>
    <p:sldId id="275" r:id="rId15"/>
    <p:sldId id="276" r:id="rId16"/>
    <p:sldId id="278"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268" autoAdjust="0"/>
  </p:normalViewPr>
  <p:slideViewPr>
    <p:cSldViewPr>
      <p:cViewPr>
        <p:scale>
          <a:sx n="100" d="100"/>
          <a:sy n="100" d="100"/>
        </p:scale>
        <p:origin x="-360" y="11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F42E08-64A5-4D90-BB12-A74D10E60D82}" type="datetimeFigureOut">
              <a:rPr lang="en-US" smtClean="0"/>
              <a:t>9/19/2016</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A69B9C-27C4-4EC7-9850-5CFDEA4FB30B}" type="slidenum">
              <a:rPr lang="en-US" smtClean="0"/>
              <a:t>‹#›</a:t>
            </a:fld>
            <a:endParaRPr lang="en-US" dirty="0"/>
          </a:p>
        </p:txBody>
      </p:sp>
    </p:spTree>
    <p:extLst>
      <p:ext uri="{BB962C8B-B14F-4D97-AF65-F5344CB8AC3E}">
        <p14:creationId xmlns:p14="http://schemas.microsoft.com/office/powerpoint/2010/main" val="1726186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69B9C-27C4-4EC7-9850-5CFDEA4FB30B}" type="slidenum">
              <a:rPr lang="en-US" smtClean="0"/>
              <a:t>3</a:t>
            </a:fld>
            <a:endParaRPr lang="en-US" dirty="0"/>
          </a:p>
        </p:txBody>
      </p:sp>
    </p:spTree>
    <p:extLst>
      <p:ext uri="{BB962C8B-B14F-4D97-AF65-F5344CB8AC3E}">
        <p14:creationId xmlns:p14="http://schemas.microsoft.com/office/powerpoint/2010/main" val="285030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script</a:t>
            </a:r>
            <a:r>
              <a:rPr lang="en-US" baseline="0" dirty="0"/>
              <a:t> shown does an adequate job as far as creating the tables, therefore barring any kind of additional need, can remain as they are. However, there is a slight modification that part of the DML script that is needed to function. The insert statement as is, inserts text values into the table, but not any actual data values. The script should read “INSERT into datefield values ‘9/1/2016’ for example. That way, there is data actually going into the database and not just a designation of columns.</a:t>
            </a:r>
            <a:r>
              <a:rPr lang="en-US" sz="1200" b="0" i="0" kern="1200" dirty="0">
                <a:solidFill>
                  <a:schemeClr val="tx1"/>
                </a:solidFill>
                <a:effectLst/>
                <a:latin typeface="+mn-lt"/>
                <a:ea typeface="+mn-ea"/>
                <a:cs typeface="+mn-cs"/>
              </a:rPr>
              <a:t> but your insert statement just inserts "text" values into the table and does not actually insert values of the data. This script should say something like insert into datefield values '9/1/2016'</a:t>
            </a:r>
            <a:endParaRPr lang="en-US" baseline="0" dirty="0"/>
          </a:p>
        </p:txBody>
      </p:sp>
      <p:sp>
        <p:nvSpPr>
          <p:cNvPr id="4" name="Slide Number Placeholder 3"/>
          <p:cNvSpPr>
            <a:spLocks noGrp="1"/>
          </p:cNvSpPr>
          <p:nvPr>
            <p:ph type="sldNum" sz="quarter" idx="10"/>
          </p:nvPr>
        </p:nvSpPr>
        <p:spPr/>
        <p:txBody>
          <a:bodyPr/>
          <a:lstStyle/>
          <a:p>
            <a:fld id="{05A69B9C-27C4-4EC7-9850-5CFDEA4FB30B}" type="slidenum">
              <a:rPr lang="en-US" smtClean="0"/>
              <a:t>10</a:t>
            </a:fld>
            <a:endParaRPr lang="en-US" dirty="0"/>
          </a:p>
        </p:txBody>
      </p:sp>
    </p:spTree>
    <p:extLst>
      <p:ext uri="{BB962C8B-B14F-4D97-AF65-F5344CB8AC3E}">
        <p14:creationId xmlns:p14="http://schemas.microsoft.com/office/powerpoint/2010/main" val="2382443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basic layout</a:t>
            </a:r>
            <a:r>
              <a:rPr lang="en-US" baseline="0" dirty="0" smtClean="0"/>
              <a:t> is good, but locational data types could be better if we were to use the spatial features of SQL Server 2014, as well as adding some additional fields to support data mining later.</a:t>
            </a:r>
            <a:endParaRPr lang="en-US" dirty="0"/>
          </a:p>
        </p:txBody>
      </p:sp>
      <p:sp>
        <p:nvSpPr>
          <p:cNvPr id="4" name="Slide Number Placeholder 3"/>
          <p:cNvSpPr>
            <a:spLocks noGrp="1"/>
          </p:cNvSpPr>
          <p:nvPr>
            <p:ph type="sldNum" sz="quarter" idx="10"/>
          </p:nvPr>
        </p:nvSpPr>
        <p:spPr/>
        <p:txBody>
          <a:bodyPr/>
          <a:lstStyle/>
          <a:p>
            <a:fld id="{05A69B9C-27C4-4EC7-9850-5CFDEA4FB30B}" type="slidenum">
              <a:rPr lang="en-US" smtClean="0"/>
              <a:t>12</a:t>
            </a:fld>
            <a:endParaRPr lang="en-US" dirty="0"/>
          </a:p>
        </p:txBody>
      </p:sp>
    </p:spTree>
    <p:extLst>
      <p:ext uri="{BB962C8B-B14F-4D97-AF65-F5344CB8AC3E}">
        <p14:creationId xmlns:p14="http://schemas.microsoft.com/office/powerpoint/2010/main" val="113970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more information</a:t>
            </a:r>
            <a:r>
              <a:rPr lang="en-US" baseline="0" dirty="0" smtClean="0"/>
              <a:t> about the customers location with respect to address and phone databases would be a great addition to any data mining activities.</a:t>
            </a:r>
            <a:endParaRPr lang="en-US" dirty="0"/>
          </a:p>
        </p:txBody>
      </p:sp>
      <p:sp>
        <p:nvSpPr>
          <p:cNvPr id="4" name="Slide Number Placeholder 3"/>
          <p:cNvSpPr>
            <a:spLocks noGrp="1"/>
          </p:cNvSpPr>
          <p:nvPr>
            <p:ph type="sldNum" sz="quarter" idx="10"/>
          </p:nvPr>
        </p:nvSpPr>
        <p:spPr/>
        <p:txBody>
          <a:bodyPr/>
          <a:lstStyle/>
          <a:p>
            <a:fld id="{05A69B9C-27C4-4EC7-9850-5CFDEA4FB30B}" type="slidenum">
              <a:rPr lang="en-US" smtClean="0"/>
              <a:t>13</a:t>
            </a:fld>
            <a:endParaRPr lang="en-US" dirty="0"/>
          </a:p>
        </p:txBody>
      </p:sp>
    </p:spTree>
    <p:extLst>
      <p:ext uri="{BB962C8B-B14F-4D97-AF65-F5344CB8AC3E}">
        <p14:creationId xmlns:p14="http://schemas.microsoft.com/office/powerpoint/2010/main" val="1289064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field type </a:t>
            </a:r>
            <a:r>
              <a:rPr lang="en-US" i="1" dirty="0" smtClean="0"/>
              <a:t>geography</a:t>
            </a:r>
            <a:r>
              <a:rPr lang="en-US" i="1" baseline="0" dirty="0" smtClean="0"/>
              <a:t> </a:t>
            </a:r>
            <a:r>
              <a:rPr lang="en-US" i="0" baseline="0" dirty="0" smtClean="0"/>
              <a:t>is best used for relating spatial data, both locational, or shape related.  The data is stored in a binary string, so it must be converted back into Lat and Long values with a function when retrieved.  This would all be more efficient than what we originally did here with separate Lat and Long values.</a:t>
            </a:r>
            <a:endParaRPr lang="en-US" dirty="0"/>
          </a:p>
        </p:txBody>
      </p:sp>
      <p:sp>
        <p:nvSpPr>
          <p:cNvPr id="4" name="Slide Number Placeholder 3"/>
          <p:cNvSpPr>
            <a:spLocks noGrp="1"/>
          </p:cNvSpPr>
          <p:nvPr>
            <p:ph type="sldNum" sz="quarter" idx="10"/>
          </p:nvPr>
        </p:nvSpPr>
        <p:spPr/>
        <p:txBody>
          <a:bodyPr/>
          <a:lstStyle/>
          <a:p>
            <a:fld id="{05A69B9C-27C4-4EC7-9850-5CFDEA4FB30B}" type="slidenum">
              <a:rPr lang="en-US" smtClean="0"/>
              <a:t>14</a:t>
            </a:fld>
            <a:endParaRPr lang="en-US" dirty="0"/>
          </a:p>
        </p:txBody>
      </p:sp>
    </p:spTree>
    <p:extLst>
      <p:ext uri="{BB962C8B-B14F-4D97-AF65-F5344CB8AC3E}">
        <p14:creationId xmlns:p14="http://schemas.microsoft.com/office/powerpoint/2010/main" val="1395500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an online lookup service would get a very accurate locational value,</a:t>
            </a:r>
            <a:r>
              <a:rPr lang="en-US" baseline="0" dirty="0" smtClean="0"/>
              <a:t> as corrections are sometimes made to these databases as errors are found.  </a:t>
            </a:r>
            <a:endParaRPr lang="en-US" dirty="0"/>
          </a:p>
        </p:txBody>
      </p:sp>
      <p:sp>
        <p:nvSpPr>
          <p:cNvPr id="4" name="Slide Number Placeholder 3"/>
          <p:cNvSpPr>
            <a:spLocks noGrp="1"/>
          </p:cNvSpPr>
          <p:nvPr>
            <p:ph type="sldNum" sz="quarter" idx="10"/>
          </p:nvPr>
        </p:nvSpPr>
        <p:spPr/>
        <p:txBody>
          <a:bodyPr/>
          <a:lstStyle/>
          <a:p>
            <a:fld id="{05A69B9C-27C4-4EC7-9850-5CFDEA4FB30B}" type="slidenum">
              <a:rPr lang="en-US" smtClean="0"/>
              <a:t>15</a:t>
            </a:fld>
            <a:endParaRPr lang="en-US" dirty="0"/>
          </a:p>
        </p:txBody>
      </p:sp>
    </p:spTree>
    <p:extLst>
      <p:ext uri="{BB962C8B-B14F-4D97-AF65-F5344CB8AC3E}">
        <p14:creationId xmlns:p14="http://schemas.microsoft.com/office/powerpoint/2010/main" val="2126380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an online lookup service would get a very accurate locational value,</a:t>
            </a:r>
            <a:r>
              <a:rPr lang="en-US" baseline="0" dirty="0" smtClean="0"/>
              <a:t> as corrections are sometimes made to these databases as errors are found.  </a:t>
            </a:r>
            <a:endParaRPr lang="en-US" dirty="0"/>
          </a:p>
        </p:txBody>
      </p:sp>
      <p:sp>
        <p:nvSpPr>
          <p:cNvPr id="4" name="Slide Number Placeholder 3"/>
          <p:cNvSpPr>
            <a:spLocks noGrp="1"/>
          </p:cNvSpPr>
          <p:nvPr>
            <p:ph type="sldNum" sz="quarter" idx="10"/>
          </p:nvPr>
        </p:nvSpPr>
        <p:spPr/>
        <p:txBody>
          <a:bodyPr/>
          <a:lstStyle/>
          <a:p>
            <a:fld id="{05A69B9C-27C4-4EC7-9850-5CFDEA4FB30B}" type="slidenum">
              <a:rPr lang="en-US" smtClean="0"/>
              <a:t>16</a:t>
            </a:fld>
            <a:endParaRPr lang="en-US" dirty="0"/>
          </a:p>
        </p:txBody>
      </p:sp>
    </p:spTree>
    <p:extLst>
      <p:ext uri="{BB962C8B-B14F-4D97-AF65-F5344CB8AC3E}">
        <p14:creationId xmlns:p14="http://schemas.microsoft.com/office/powerpoint/2010/main" val="712838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2D7606B6-0B6B-4D2F-9375-4F14E67AE956}" type="datetimeFigureOut">
              <a:rPr lang="en-US" smtClean="0"/>
              <a:t>9/19/2016</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8E13D3A7-F4F8-425C-B49D-6B31D9645331}" type="slidenum">
              <a:rPr lang="en-US" smtClean="0"/>
              <a:t>‹#›</a:t>
            </a:fld>
            <a:endParaRPr lang="en-US" dirty="0"/>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D7606B6-0B6B-4D2F-9375-4F14E67AE956}" type="datetimeFigureOut">
              <a:rPr lang="en-US" smtClean="0"/>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13D3A7-F4F8-425C-B49D-6B31D964533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D7606B6-0B6B-4D2F-9375-4F14E67AE956}" type="datetimeFigureOut">
              <a:rPr lang="en-US" smtClean="0"/>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13D3A7-F4F8-425C-B49D-6B31D964533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D7606B6-0B6B-4D2F-9375-4F14E67AE956}" type="datetimeFigureOut">
              <a:rPr lang="en-US" smtClean="0"/>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13D3A7-F4F8-425C-B49D-6B31D9645331}"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D7606B6-0B6B-4D2F-9375-4F14E67AE956}" type="datetimeFigureOut">
              <a:rPr lang="en-US" smtClean="0"/>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13D3A7-F4F8-425C-B49D-6B31D9645331}" type="slidenum">
              <a:rPr lang="en-US" smtClean="0"/>
              <a:t>‹#›</a:t>
            </a:fld>
            <a:endParaRPr lang="en-US" dirty="0"/>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D7606B6-0B6B-4D2F-9375-4F14E67AE956}" type="datetimeFigureOut">
              <a:rPr lang="en-US" smtClean="0"/>
              <a:t>9/19/2016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13D3A7-F4F8-425C-B49D-6B31D9645331}"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D7606B6-0B6B-4D2F-9375-4F14E67AE956}" type="datetimeFigureOut">
              <a:rPr lang="en-US" smtClean="0"/>
              <a:t>9/19/2016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13D3A7-F4F8-425C-B49D-6B31D9645331}" type="slidenum">
              <a:rPr lang="en-US" smtClean="0"/>
              <a:t>‹#›</a:t>
            </a:fld>
            <a:endParaRPr lang="en-US" dirty="0"/>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2D7606B6-0B6B-4D2F-9375-4F14E67AE956}" type="datetimeFigureOut">
              <a:rPr lang="en-US" smtClean="0"/>
              <a:t>9/19/2016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E13D3A7-F4F8-425C-B49D-6B31D964533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7606B6-0B6B-4D2F-9375-4F14E67AE956}" type="datetimeFigureOut">
              <a:rPr lang="en-US" smtClean="0"/>
              <a:t>9/19/2016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13D3A7-F4F8-425C-B49D-6B31D964533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D7606B6-0B6B-4D2F-9375-4F14E67AE956}" type="datetimeFigureOut">
              <a:rPr lang="en-US" smtClean="0"/>
              <a:t>9/19/2016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13D3A7-F4F8-425C-B49D-6B31D9645331}"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dirty="0"/>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2D7606B6-0B6B-4D2F-9375-4F14E67AE956}" type="datetimeFigureOut">
              <a:rPr lang="en-US" smtClean="0"/>
              <a:t>9/19/2016</a:t>
            </a:fld>
            <a:endParaRPr lang="en-US" dirty="0"/>
          </a:p>
        </p:txBody>
      </p:sp>
      <p:sp>
        <p:nvSpPr>
          <p:cNvPr id="6" name="Footer Placeholder 5"/>
          <p:cNvSpPr>
            <a:spLocks noGrp="1"/>
          </p:cNvSpPr>
          <p:nvPr>
            <p:ph type="ftr" sz="quarter" idx="11"/>
          </p:nvPr>
        </p:nvSpPr>
        <p:spPr>
          <a:xfrm>
            <a:off x="914400" y="55499"/>
            <a:ext cx="5562600" cy="365125"/>
          </a:xfrm>
        </p:spPr>
        <p:txBody>
          <a:bodyPr/>
          <a:lstStyle/>
          <a:p>
            <a:endParaRPr lang="en-US" dirty="0"/>
          </a:p>
        </p:txBody>
      </p:sp>
      <p:sp>
        <p:nvSpPr>
          <p:cNvPr id="7" name="Slide Number Placeholder 6"/>
          <p:cNvSpPr>
            <a:spLocks noGrp="1"/>
          </p:cNvSpPr>
          <p:nvPr>
            <p:ph type="sldNum" sz="quarter" idx="12"/>
          </p:nvPr>
        </p:nvSpPr>
        <p:spPr>
          <a:xfrm>
            <a:off x="8610600" y="55499"/>
            <a:ext cx="457200" cy="365125"/>
          </a:xfrm>
        </p:spPr>
        <p:txBody>
          <a:bodyPr/>
          <a:lstStyle/>
          <a:p>
            <a:fld id="{8E13D3A7-F4F8-425C-B49D-6B31D9645331}"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duotone>
              <a:schemeClr val="bg2">
                <a:shade val="40000"/>
                <a:satMod val="180000"/>
              </a:schemeClr>
              <a:schemeClr val="bg2">
                <a:tint val="90000"/>
                <a:satMod val="200000"/>
              </a:schemeClr>
            </a:duotone>
            <a:lum/>
          </a:blip>
          <a:srcRect/>
          <a:tile tx="0" ty="0" sx="80000" sy="80000" flip="none" algn="tl"/>
        </a:blipFill>
        <a:effectLst/>
      </p:bgPr>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2D7606B6-0B6B-4D2F-9375-4F14E67AE956}" type="datetimeFigureOut">
              <a:rPr lang="en-US" smtClean="0"/>
              <a:t>9/19/2016</a:t>
            </a:fld>
            <a:endParaRPr lang="en-US" dirty="0"/>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dirty="0"/>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8E13D3A7-F4F8-425C-B49D-6B31D9645331}"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343400"/>
            <a:ext cx="7772400" cy="1219200"/>
          </a:xfrm>
        </p:spPr>
        <p:txBody>
          <a:bodyPr>
            <a:prstTxWarp prst="textWave1">
              <a:avLst/>
            </a:prstTxWarp>
          </a:bodyPr>
          <a:lstStyle/>
          <a:p>
            <a:pPr algn="ctr"/>
            <a:r>
              <a:rPr lang="en-US" sz="3600" b="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2">
                    <a:lumMod val="50000"/>
                  </a:schemeClr>
                </a:solidFill>
              </a:rPr>
              <a:t>Specialized </a:t>
            </a:r>
            <a:r>
              <a:rPr lang="en-US" sz="3600" b="0" dirty="0">
                <a:ln w="127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2">
                    <a:lumMod val="50000"/>
                  </a:schemeClr>
                </a:solidFill>
              </a:rPr>
              <a:t>database</a:t>
            </a:r>
            <a:r>
              <a:rPr lang="en-US" sz="3600" b="0"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2">
                    <a:lumMod val="50000"/>
                  </a:schemeClr>
                </a:solidFill>
              </a:rPr>
              <a:t> project</a:t>
            </a:r>
          </a:p>
        </p:txBody>
      </p:sp>
      <p:sp>
        <p:nvSpPr>
          <p:cNvPr id="3" name="Subtitle 2"/>
          <p:cNvSpPr>
            <a:spLocks noGrp="1"/>
          </p:cNvSpPr>
          <p:nvPr>
            <p:ph type="subTitle" idx="1"/>
          </p:nvPr>
        </p:nvSpPr>
        <p:spPr>
          <a:xfrm>
            <a:off x="914400" y="1752600"/>
            <a:ext cx="7772400" cy="2438400"/>
          </a:xfrm>
        </p:spPr>
        <p:txBody>
          <a:bodyPr/>
          <a:lstStyle/>
          <a:p>
            <a:pPr algn="ctr"/>
            <a:r>
              <a:rPr lang="en-US" sz="2800" dirty="0">
                <a:solidFill>
                  <a:srgbClr val="92D050"/>
                </a:solidFill>
                <a:latin typeface="Buxton Sketch" panose="03080500000500000004" pitchFamily="66" charset="0"/>
              </a:rPr>
              <a:t>Learning Team C – Week Five</a:t>
            </a:r>
          </a:p>
          <a:p>
            <a:pPr algn="ctr"/>
            <a:r>
              <a:rPr lang="en-US" sz="2800" dirty="0">
                <a:solidFill>
                  <a:srgbClr val="92D050"/>
                </a:solidFill>
                <a:latin typeface="Buxton Sketch" panose="03080500000500000004" pitchFamily="66" charset="0"/>
              </a:rPr>
              <a:t>Adam Schmitt, Elbio Iseas, Neil Goldstein</a:t>
            </a:r>
          </a:p>
          <a:p>
            <a:pPr algn="ctr"/>
            <a:endParaRPr lang="en-US" sz="2400" dirty="0">
              <a:solidFill>
                <a:srgbClr val="FFC000"/>
              </a:solidFill>
              <a:latin typeface="Buxton Sketch" panose="03080500000500000004" pitchFamily="66" charset="0"/>
            </a:endParaRPr>
          </a:p>
          <a:p>
            <a:pPr algn="ctr"/>
            <a:r>
              <a:rPr lang="en-US" sz="2600" dirty="0">
                <a:latin typeface="Buxton Sketch" panose="03080500000500000004" pitchFamily="66" charset="0"/>
              </a:rPr>
              <a:t>September 19, 2016</a:t>
            </a:r>
          </a:p>
          <a:p>
            <a:pPr algn="ctr"/>
            <a:r>
              <a:rPr lang="en-US" sz="2600" dirty="0">
                <a:latin typeface="Buxton Sketch" panose="03080500000500000004" pitchFamily="66" charset="0"/>
              </a:rPr>
              <a:t>Faculty – Devin Dickens</a:t>
            </a:r>
          </a:p>
          <a:p>
            <a:endParaRPr lang="en-US" dirty="0"/>
          </a:p>
        </p:txBody>
      </p:sp>
    </p:spTree>
    <p:extLst>
      <p:ext uri="{BB962C8B-B14F-4D97-AF65-F5344CB8AC3E}">
        <p14:creationId xmlns:p14="http://schemas.microsoft.com/office/powerpoint/2010/main" val="1015416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Room for Improvement</a:t>
            </a:r>
          </a:p>
        </p:txBody>
      </p:sp>
      <p:sp>
        <p:nvSpPr>
          <p:cNvPr id="3" name="Content Placeholder 2"/>
          <p:cNvSpPr>
            <a:spLocks noGrp="1"/>
          </p:cNvSpPr>
          <p:nvPr>
            <p:ph sz="half" idx="1"/>
          </p:nvPr>
        </p:nvSpPr>
        <p:spPr>
          <a:xfrm>
            <a:off x="464344" y="1770501"/>
            <a:ext cx="2879726" cy="4525963"/>
          </a:xfrm>
        </p:spPr>
        <p:txBody>
          <a:bodyPr/>
          <a:lstStyle/>
          <a:p>
            <a:r>
              <a:rPr lang="en-US" dirty="0"/>
              <a:t>DDL Status: Good</a:t>
            </a:r>
          </a:p>
          <a:p>
            <a:r>
              <a:rPr lang="en-US" dirty="0"/>
              <a:t>DML Status: Fair</a:t>
            </a:r>
          </a:p>
          <a:p>
            <a:r>
              <a:rPr lang="en-US" dirty="0"/>
              <a:t>Assessment: Needs improvement</a:t>
            </a:r>
          </a:p>
          <a:p>
            <a:endParaRPr lang="en-US"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3048000" y="3110142"/>
            <a:ext cx="5988450" cy="3366858"/>
          </a:xfrm>
        </p:spPr>
      </p:pic>
    </p:spTree>
    <p:extLst>
      <p:ext uri="{BB962C8B-B14F-4D97-AF65-F5344CB8AC3E}">
        <p14:creationId xmlns:p14="http://schemas.microsoft.com/office/powerpoint/2010/main" val="3947590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Room for Improvement</a:t>
            </a:r>
          </a:p>
        </p:txBody>
      </p:sp>
      <p:pic>
        <p:nvPicPr>
          <p:cNvPr id="7" name="Content Placeholder 6"/>
          <p:cNvPicPr>
            <a:picLocks noGrp="1"/>
          </p:cNvPicPr>
          <p:nvPr>
            <p:ph sz="half" idx="2"/>
          </p:nvPr>
        </p:nvPicPr>
        <p:blipFill>
          <a:blip r:embed="rId2"/>
          <a:stretch>
            <a:fillRect/>
          </a:stretch>
        </p:blipFill>
        <p:spPr>
          <a:xfrm>
            <a:off x="3352800" y="3352800"/>
            <a:ext cx="5562600" cy="3261203"/>
          </a:xfrm>
          <a:prstGeom prst="rect">
            <a:avLst/>
          </a:prstGeom>
        </p:spPr>
      </p:pic>
      <p:sp>
        <p:nvSpPr>
          <p:cNvPr id="8" name="Content Placeholder 7"/>
          <p:cNvSpPr>
            <a:spLocks noGrp="1"/>
          </p:cNvSpPr>
          <p:nvPr>
            <p:ph sz="half" idx="1"/>
          </p:nvPr>
        </p:nvSpPr>
        <p:spPr/>
        <p:txBody>
          <a:bodyPr/>
          <a:lstStyle/>
          <a:p>
            <a:r>
              <a:rPr lang="en-US" dirty="0"/>
              <a:t>Select function works as intended</a:t>
            </a:r>
          </a:p>
          <a:p>
            <a:r>
              <a:rPr lang="en-US" dirty="0"/>
              <a:t>Table creation language functions</a:t>
            </a:r>
          </a:p>
          <a:p>
            <a:endParaRPr lang="en-US" dirty="0"/>
          </a:p>
        </p:txBody>
      </p:sp>
    </p:spTree>
    <p:extLst>
      <p:ext uri="{BB962C8B-B14F-4D97-AF65-F5344CB8AC3E}">
        <p14:creationId xmlns:p14="http://schemas.microsoft.com/office/powerpoint/2010/main" val="890071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28018" y="1426464"/>
            <a:ext cx="4949734" cy="3602736"/>
          </a:xfrm>
        </p:spPr>
      </p:pic>
      <p:sp>
        <p:nvSpPr>
          <p:cNvPr id="6" name="Title 1"/>
          <p:cNvSpPr>
            <a:spLocks noGrp="1"/>
          </p:cNvSpPr>
          <p:nvPr>
            <p:ph type="title"/>
          </p:nvPr>
        </p:nvSpPr>
        <p:spPr>
          <a:xfrm>
            <a:off x="457200" y="512064"/>
            <a:ext cx="8229600" cy="914400"/>
          </a:xfrm>
        </p:spPr>
        <p:txBody>
          <a:bodyPr/>
          <a:lstStyle/>
          <a:p>
            <a:r>
              <a:rPr lang="en-US" dirty="0"/>
              <a:t>Room for Improvement</a:t>
            </a:r>
          </a:p>
        </p:txBody>
      </p:sp>
      <p:sp>
        <p:nvSpPr>
          <p:cNvPr id="8" name="Content Placeholder 7"/>
          <p:cNvSpPr txBox="1">
            <a:spLocks/>
          </p:cNvSpPr>
          <p:nvPr/>
        </p:nvSpPr>
        <p:spPr>
          <a:xfrm>
            <a:off x="464344" y="1770501"/>
            <a:ext cx="3663674" cy="4525963"/>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n-US" i="1" dirty="0" smtClean="0"/>
              <a:t>Is This The Best Design?</a:t>
            </a:r>
          </a:p>
          <a:p>
            <a:r>
              <a:rPr lang="en-US" dirty="0" smtClean="0"/>
              <a:t>Should use one location field with data type: geography</a:t>
            </a:r>
          </a:p>
          <a:p>
            <a:endParaRPr lang="en-US" dirty="0"/>
          </a:p>
        </p:txBody>
      </p:sp>
    </p:spTree>
    <p:extLst>
      <p:ext uri="{BB962C8B-B14F-4D97-AF65-F5344CB8AC3E}">
        <p14:creationId xmlns:p14="http://schemas.microsoft.com/office/powerpoint/2010/main" val="2037635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28018" y="1426464"/>
            <a:ext cx="4949734" cy="3602736"/>
          </a:xfrm>
        </p:spPr>
      </p:pic>
      <p:sp>
        <p:nvSpPr>
          <p:cNvPr id="6" name="Title 1"/>
          <p:cNvSpPr>
            <a:spLocks noGrp="1"/>
          </p:cNvSpPr>
          <p:nvPr>
            <p:ph type="title"/>
          </p:nvPr>
        </p:nvSpPr>
        <p:spPr>
          <a:xfrm>
            <a:off x="457200" y="512064"/>
            <a:ext cx="8229600" cy="914400"/>
          </a:xfrm>
        </p:spPr>
        <p:txBody>
          <a:bodyPr/>
          <a:lstStyle/>
          <a:p>
            <a:r>
              <a:rPr lang="en-US" dirty="0"/>
              <a:t>Room for Improvement</a:t>
            </a:r>
          </a:p>
        </p:txBody>
      </p:sp>
      <p:sp>
        <p:nvSpPr>
          <p:cNvPr id="8" name="Content Placeholder 7"/>
          <p:cNvSpPr txBox="1">
            <a:spLocks/>
          </p:cNvSpPr>
          <p:nvPr/>
        </p:nvSpPr>
        <p:spPr>
          <a:xfrm>
            <a:off x="464344" y="1770501"/>
            <a:ext cx="3663674" cy="4525963"/>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n-US" i="1" dirty="0" smtClean="0"/>
              <a:t>Is This The Best Design?</a:t>
            </a:r>
          </a:p>
          <a:p>
            <a:r>
              <a:rPr lang="en-US" dirty="0" smtClean="0"/>
              <a:t>Missing State and Zipcode which can be very useful in Business Intelligence analysis later</a:t>
            </a:r>
          </a:p>
          <a:p>
            <a:endParaRPr lang="en-US" dirty="0"/>
          </a:p>
        </p:txBody>
      </p:sp>
    </p:spTree>
    <p:extLst>
      <p:ext uri="{BB962C8B-B14F-4D97-AF65-F5344CB8AC3E}">
        <p14:creationId xmlns:p14="http://schemas.microsoft.com/office/powerpoint/2010/main" val="1902796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28018" y="1426464"/>
            <a:ext cx="4949734" cy="3602736"/>
          </a:xfrm>
        </p:spPr>
      </p:pic>
      <p:sp>
        <p:nvSpPr>
          <p:cNvPr id="6" name="Title 1"/>
          <p:cNvSpPr>
            <a:spLocks noGrp="1"/>
          </p:cNvSpPr>
          <p:nvPr>
            <p:ph type="title"/>
          </p:nvPr>
        </p:nvSpPr>
        <p:spPr>
          <a:xfrm>
            <a:off x="457200" y="512064"/>
            <a:ext cx="8229600" cy="914400"/>
          </a:xfrm>
        </p:spPr>
        <p:txBody>
          <a:bodyPr/>
          <a:lstStyle/>
          <a:p>
            <a:r>
              <a:rPr lang="en-US" dirty="0"/>
              <a:t>Room for Improvement</a:t>
            </a:r>
          </a:p>
        </p:txBody>
      </p:sp>
      <p:sp>
        <p:nvSpPr>
          <p:cNvPr id="8" name="Content Placeholder 7"/>
          <p:cNvSpPr txBox="1">
            <a:spLocks/>
          </p:cNvSpPr>
          <p:nvPr/>
        </p:nvSpPr>
        <p:spPr>
          <a:xfrm>
            <a:off x="464344" y="1770501"/>
            <a:ext cx="3663674" cy="4525963"/>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n-US" i="1" dirty="0" smtClean="0"/>
              <a:t>Are the spatial components working?</a:t>
            </a:r>
          </a:p>
          <a:p>
            <a:r>
              <a:rPr lang="en-US" dirty="0" smtClean="0"/>
              <a:t>They will work this way, but having the proper, single data type would work better</a:t>
            </a:r>
          </a:p>
          <a:p>
            <a:endParaRPr lang="en-US" dirty="0"/>
          </a:p>
        </p:txBody>
      </p:sp>
    </p:spTree>
    <p:extLst>
      <p:ext uri="{BB962C8B-B14F-4D97-AF65-F5344CB8AC3E}">
        <p14:creationId xmlns:p14="http://schemas.microsoft.com/office/powerpoint/2010/main" val="1664222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28018" y="1426464"/>
            <a:ext cx="4949734" cy="3602736"/>
          </a:xfrm>
        </p:spPr>
      </p:pic>
      <p:sp>
        <p:nvSpPr>
          <p:cNvPr id="6" name="Title 1"/>
          <p:cNvSpPr>
            <a:spLocks noGrp="1"/>
          </p:cNvSpPr>
          <p:nvPr>
            <p:ph type="title"/>
          </p:nvPr>
        </p:nvSpPr>
        <p:spPr>
          <a:xfrm>
            <a:off x="457200" y="512064"/>
            <a:ext cx="8229600" cy="914400"/>
          </a:xfrm>
        </p:spPr>
        <p:txBody>
          <a:bodyPr/>
          <a:lstStyle/>
          <a:p>
            <a:r>
              <a:rPr lang="en-US" dirty="0"/>
              <a:t>Room for Improvement</a:t>
            </a:r>
          </a:p>
        </p:txBody>
      </p:sp>
      <p:sp>
        <p:nvSpPr>
          <p:cNvPr id="8" name="Content Placeholder 7"/>
          <p:cNvSpPr txBox="1">
            <a:spLocks/>
          </p:cNvSpPr>
          <p:nvPr/>
        </p:nvSpPr>
        <p:spPr>
          <a:xfrm>
            <a:off x="464344" y="1770501"/>
            <a:ext cx="3663674" cy="4858899"/>
          </a:xfrm>
          <a:prstGeom prst="rect">
            <a:avLst/>
          </a:prstGeom>
        </p:spPr>
        <p:txBody>
          <a:bodyPr vert="horz">
            <a:normAutofit fontScale="85000" lnSpcReduction="20000"/>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n-US" i="1" dirty="0" smtClean="0"/>
              <a:t>How would you change the design?</a:t>
            </a:r>
          </a:p>
          <a:p>
            <a:r>
              <a:rPr lang="en-US" dirty="0" smtClean="0"/>
              <a:t>For the customers, I would use a lat-long lookup service to get the contents of the geography value. For the stores, a fixed value for the geography value. Having one field for location is more reliable and more efficient.</a:t>
            </a:r>
          </a:p>
          <a:p>
            <a:endParaRPr lang="en-US" dirty="0"/>
          </a:p>
        </p:txBody>
      </p:sp>
    </p:spTree>
    <p:extLst>
      <p:ext uri="{BB962C8B-B14F-4D97-AF65-F5344CB8AC3E}">
        <p14:creationId xmlns:p14="http://schemas.microsoft.com/office/powerpoint/2010/main" val="52345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28018" y="1426464"/>
            <a:ext cx="4949734" cy="3602736"/>
          </a:xfrm>
        </p:spPr>
      </p:pic>
      <p:sp>
        <p:nvSpPr>
          <p:cNvPr id="6" name="Title 1"/>
          <p:cNvSpPr>
            <a:spLocks noGrp="1"/>
          </p:cNvSpPr>
          <p:nvPr>
            <p:ph type="title"/>
          </p:nvPr>
        </p:nvSpPr>
        <p:spPr>
          <a:xfrm>
            <a:off x="457200" y="512064"/>
            <a:ext cx="8229600" cy="914400"/>
          </a:xfrm>
        </p:spPr>
        <p:txBody>
          <a:bodyPr/>
          <a:lstStyle/>
          <a:p>
            <a:r>
              <a:rPr lang="en-US" dirty="0"/>
              <a:t>Room for Improvement</a:t>
            </a:r>
          </a:p>
        </p:txBody>
      </p:sp>
      <p:sp>
        <p:nvSpPr>
          <p:cNvPr id="8" name="Content Placeholder 7"/>
          <p:cNvSpPr txBox="1">
            <a:spLocks/>
          </p:cNvSpPr>
          <p:nvPr/>
        </p:nvSpPr>
        <p:spPr>
          <a:xfrm>
            <a:off x="464344" y="1770501"/>
            <a:ext cx="3663674" cy="4858899"/>
          </a:xfrm>
          <a:prstGeom prst="rect">
            <a:avLst/>
          </a:prstGeom>
        </p:spPr>
        <p:txBody>
          <a:bodyPr vert="horz">
            <a:normAutofit fontScale="92500" lnSpcReduction="20000"/>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n-US" dirty="0" smtClean="0"/>
              <a:t>Overall, this is not a bad design if you replace the Spatial fields with single geography-type fields.  Running distance queries on this design with respect to customers and stores would help to consider where to locate more stores in the future.</a:t>
            </a:r>
          </a:p>
          <a:p>
            <a:endParaRPr lang="en-US" dirty="0"/>
          </a:p>
        </p:txBody>
      </p:sp>
    </p:spTree>
    <p:extLst>
      <p:ext uri="{BB962C8B-B14F-4D97-AF65-F5344CB8AC3E}">
        <p14:creationId xmlns:p14="http://schemas.microsoft.com/office/powerpoint/2010/main" val="44137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p:txBody>
          <a:bodyPr/>
          <a:lstStyle/>
          <a:p>
            <a:r>
              <a:rPr lang="en-US" dirty="0" smtClean="0"/>
              <a:t>The use the DBMS SQL Server 2014 meets the features required to manage and report intelligence to the company to make the right decisions about business.</a:t>
            </a:r>
            <a:endParaRPr lang="en-US" dirty="0"/>
          </a:p>
        </p:txBody>
      </p:sp>
    </p:spTree>
    <p:extLst>
      <p:ext uri="{BB962C8B-B14F-4D97-AF65-F5344CB8AC3E}">
        <p14:creationId xmlns:p14="http://schemas.microsoft.com/office/powerpoint/2010/main" val="242372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p:txBody>
          <a:bodyPr>
            <a:normAutofit fontScale="92500"/>
          </a:bodyPr>
          <a:lstStyle/>
          <a:p>
            <a:r>
              <a:rPr lang="en-US" dirty="0" smtClean="0"/>
              <a:t>This Team was asked to create an Inventory Price Tracking Database, and for that reason the Team will create the table PriceHistory to store the inventory of the company parts and to with the intention of keep track of prices and their dates.</a:t>
            </a:r>
          </a:p>
          <a:p>
            <a:r>
              <a:rPr lang="en-US" dirty="0" smtClean="0"/>
              <a:t>In future stages of the project the database will change to comply with requirements by adding spatial components and to use a format of interchange data with the database given with the eXtensible Markup Language known as XML.</a:t>
            </a:r>
            <a:endParaRPr lang="en-US" dirty="0"/>
          </a:p>
        </p:txBody>
      </p:sp>
    </p:spTree>
    <p:extLst>
      <p:ext uri="{BB962C8B-B14F-4D97-AF65-F5344CB8AC3E}">
        <p14:creationId xmlns:p14="http://schemas.microsoft.com/office/powerpoint/2010/main" val="120785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 ERDs</a:t>
            </a: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90600" y="1447800"/>
            <a:ext cx="7772400" cy="5105400"/>
          </a:xfrm>
          <a:prstGeom prst="rect">
            <a:avLst/>
          </a:prstGeom>
          <a:noFill/>
          <a:ln>
            <a:noFill/>
          </a:ln>
        </p:spPr>
      </p:pic>
    </p:spTree>
    <p:extLst>
      <p:ext uri="{BB962C8B-B14F-4D97-AF65-F5344CB8AC3E}">
        <p14:creationId xmlns:p14="http://schemas.microsoft.com/office/powerpoint/2010/main" val="412775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Explanation of the Database ERD</a:t>
            </a:r>
            <a:endParaRPr lang="en-US" dirty="0"/>
          </a:p>
        </p:txBody>
      </p:sp>
      <p:sp>
        <p:nvSpPr>
          <p:cNvPr id="3" name="Content Placeholder 2"/>
          <p:cNvSpPr>
            <a:spLocks noGrp="1"/>
          </p:cNvSpPr>
          <p:nvPr>
            <p:ph idx="1"/>
          </p:nvPr>
        </p:nvSpPr>
        <p:spPr/>
        <p:txBody>
          <a:bodyPr/>
          <a:lstStyle/>
          <a:p>
            <a:r>
              <a:rPr lang="en-US" dirty="0" smtClean="0"/>
              <a:t>This database uses four tables in a Star Schema with one Fact table Orders and three Dimension tables:</a:t>
            </a:r>
          </a:p>
          <a:p>
            <a:r>
              <a:rPr lang="en-US" dirty="0" smtClean="0"/>
              <a:t>Stores</a:t>
            </a:r>
          </a:p>
          <a:p>
            <a:r>
              <a:rPr lang="en-US" dirty="0" smtClean="0"/>
              <a:t>PriceHistory</a:t>
            </a:r>
          </a:p>
          <a:p>
            <a:r>
              <a:rPr lang="en-US" dirty="0" smtClean="0"/>
              <a:t>Customers and Stores tables contain spatial attributes geometry for latitude and longitude, and Orders the distance from the Customer’s address to the Store of shipping.</a:t>
            </a:r>
          </a:p>
          <a:p>
            <a:pPr marL="68580" indent="0">
              <a:buNone/>
            </a:pPr>
            <a:endParaRPr lang="en-US" dirty="0" smtClean="0"/>
          </a:p>
          <a:p>
            <a:endParaRPr lang="en-US" dirty="0"/>
          </a:p>
        </p:txBody>
      </p:sp>
    </p:spTree>
    <p:extLst>
      <p:ext uri="{BB962C8B-B14F-4D97-AF65-F5344CB8AC3E}">
        <p14:creationId xmlns:p14="http://schemas.microsoft.com/office/powerpoint/2010/main" val="1802391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t>Screen shot of XML file created from SQL Table</a:t>
            </a:r>
            <a:endParaRPr lang="en-US" sz="3200"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885429"/>
            <a:ext cx="7772400" cy="4369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131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Inserts to the PriceHistory Table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885429"/>
            <a:ext cx="7772400" cy="4369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9171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inserted in table PriceHistory</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885429"/>
            <a:ext cx="7772400" cy="4369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3419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Exporting from SQL to XML file</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885429"/>
            <a:ext cx="7772400" cy="4369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348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Room for Improvement</a:t>
            </a:r>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632670" y="2895600"/>
            <a:ext cx="6370045" cy="3581400"/>
          </a:xfrm>
        </p:spPr>
      </p:pic>
      <p:sp>
        <p:nvSpPr>
          <p:cNvPr id="8" name="Content Placeholder 7"/>
          <p:cNvSpPr>
            <a:spLocks noGrp="1"/>
          </p:cNvSpPr>
          <p:nvPr>
            <p:ph sz="half" idx="1"/>
          </p:nvPr>
        </p:nvSpPr>
        <p:spPr/>
        <p:txBody>
          <a:bodyPr/>
          <a:lstStyle/>
          <a:p>
            <a:r>
              <a:rPr lang="en-US" dirty="0"/>
              <a:t>Adequate design</a:t>
            </a:r>
          </a:p>
          <a:p>
            <a:r>
              <a:rPr lang="en-US" dirty="0"/>
              <a:t>Character limits sufficient</a:t>
            </a:r>
          </a:p>
          <a:p>
            <a:r>
              <a:rPr lang="en-US" dirty="0"/>
              <a:t>Concise </a:t>
            </a:r>
          </a:p>
        </p:txBody>
      </p:sp>
    </p:spTree>
    <p:extLst>
      <p:ext uri="{BB962C8B-B14F-4D97-AF65-F5344CB8AC3E}">
        <p14:creationId xmlns:p14="http://schemas.microsoft.com/office/powerpoint/2010/main" val="2495326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528</TotalTime>
  <Words>746</Words>
  <Application>Microsoft Office PowerPoint</Application>
  <PresentationFormat>On-screen Show (4:3)</PresentationFormat>
  <Paragraphs>59</Paragraphs>
  <Slides>17</Slides>
  <Notes>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Metro</vt:lpstr>
      <vt:lpstr>Specialized database project</vt:lpstr>
      <vt:lpstr>Introduction</vt:lpstr>
      <vt:lpstr>Database ERDs</vt:lpstr>
      <vt:lpstr>Explanation of the Database ERD</vt:lpstr>
      <vt:lpstr>Screen shot of XML file created from SQL Table</vt:lpstr>
      <vt:lpstr>Inserts to the PriceHistory Table</vt:lpstr>
      <vt:lpstr>Data inserted in table PriceHistory</vt:lpstr>
      <vt:lpstr>Exporting from SQL to XML file</vt:lpstr>
      <vt:lpstr>Room for Improvement</vt:lpstr>
      <vt:lpstr>Room for Improvement</vt:lpstr>
      <vt:lpstr>Room for Improvement</vt:lpstr>
      <vt:lpstr>Room for Improvement</vt:lpstr>
      <vt:lpstr>Room for Improvement</vt:lpstr>
      <vt:lpstr>Room for Improvement</vt:lpstr>
      <vt:lpstr>Room for Improvement</vt:lpstr>
      <vt:lpstr>Room for Improvement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Specialized database project</dc:title>
  <dc:creator>mandrake</dc:creator>
  <cp:lastModifiedBy>mandrake</cp:lastModifiedBy>
  <cp:revision>36</cp:revision>
  <dcterms:created xsi:type="dcterms:W3CDTF">2016-09-17T19:37:11Z</dcterms:created>
  <dcterms:modified xsi:type="dcterms:W3CDTF">2016-09-20T06:14:56Z</dcterms:modified>
</cp:coreProperties>
</file>