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9" autoAdjust="0"/>
  </p:normalViewPr>
  <p:slideViewPr>
    <p:cSldViewPr>
      <p:cViewPr>
        <p:scale>
          <a:sx n="70" d="100"/>
          <a:sy n="70" d="100"/>
        </p:scale>
        <p:origin x="-1290"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532C6-0E2B-4F73-8525-D85A34370948}" type="datetimeFigureOut">
              <a:rPr lang="en-US" smtClean="0"/>
              <a:t>9/26/2016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2D281-F56A-40C8-9874-81A5AD5032E0}" type="slidenum">
              <a:rPr lang="en-US" smtClean="0"/>
              <a:t>‹#›</a:t>
            </a:fld>
            <a:endParaRPr lang="en-US" dirty="0"/>
          </a:p>
        </p:txBody>
      </p:sp>
    </p:spTree>
    <p:extLst>
      <p:ext uri="{BB962C8B-B14F-4D97-AF65-F5344CB8AC3E}">
        <p14:creationId xmlns:p14="http://schemas.microsoft.com/office/powerpoint/2010/main" val="401635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82D281-F56A-40C8-9874-81A5AD5032E0}" type="slidenum">
              <a:rPr lang="en-US" smtClean="0"/>
              <a:t>3</a:t>
            </a:fld>
            <a:endParaRPr lang="en-US" dirty="0"/>
          </a:p>
        </p:txBody>
      </p:sp>
    </p:spTree>
    <p:extLst>
      <p:ext uri="{BB962C8B-B14F-4D97-AF65-F5344CB8AC3E}">
        <p14:creationId xmlns:p14="http://schemas.microsoft.com/office/powerpoint/2010/main" val="369748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a:t>
            </a:r>
            <a:r>
              <a:rPr lang="en-US" baseline="0" dirty="0" smtClean="0"/>
              <a:t> per processor in Oracle 11g is $17,500 + support $3,850, per processor $21,350.</a:t>
            </a:r>
          </a:p>
          <a:p>
            <a:r>
              <a:rPr lang="en-US" baseline="0" dirty="0" smtClean="0"/>
              <a:t>Cost per processor in SQL Server 2005 is $5,999.</a:t>
            </a:r>
            <a:endParaRPr lang="en-US" dirty="0" smtClean="0"/>
          </a:p>
          <a:p>
            <a:r>
              <a:rPr lang="en-US" dirty="0" smtClean="0"/>
              <a:t>In SQL Server there</a:t>
            </a:r>
            <a:r>
              <a:rPr lang="en-US" baseline="0" dirty="0" smtClean="0"/>
              <a:t> is no multi-version consistency model. This means that “writers block readers and readers block writers”. On the other hand Oracle “readers don’t block writers and writers don’t block readers”. Both SQL Server and Oracle have a way around deadlocks by programming SQL statements.</a:t>
            </a:r>
          </a:p>
          <a:p>
            <a:r>
              <a:rPr lang="en-US" baseline="0" dirty="0" smtClean="0"/>
              <a:t>Oracle has the Recovery Manager or RMAN and the System Monitor or SMON that starts the recovery after a crash. SQL Server 2016 has a recovery from a time point like Windows when it does not run, the user can select to recover the system from a specific date.</a:t>
            </a:r>
          </a:p>
          <a:p>
            <a:r>
              <a:rPr lang="en-US" dirty="0" smtClean="0"/>
              <a:t>SQL Server has a great deal of documentation and</a:t>
            </a:r>
            <a:r>
              <a:rPr lang="en-US" baseline="0" dirty="0" smtClean="0"/>
              <a:t> free training, also paid training but it looks like with Oracle it is the opposite, everything is with paid certification and paid training videos. There is free documentation though.</a:t>
            </a:r>
            <a:endParaRPr lang="en-US" dirty="0" smtClean="0"/>
          </a:p>
          <a:p>
            <a:r>
              <a:rPr lang="en-US" dirty="0" smtClean="0"/>
              <a:t>The platforms that SQL Server 2016 runs on is only Windows</a:t>
            </a:r>
            <a:r>
              <a:rPr lang="en-US" baseline="0" dirty="0" smtClean="0"/>
              <a:t> while Oracle runs in A-IX, HP-UX, Linux, OS X, Solaris, Windows, and z/OS. SQL Server 2016 was implemented in C++ only while Oracle was implemented in C and C++. The programming languages SQL Server 2016 supports are .Net, C++, Delphi, Go, Java, JavaScript (Node.js), PHP, Python, R, Ruby, and Visual Basic while Oracle supports C, C#, C++, Cloujure, Cobol, Delphi, Eiffel, Erlang, Fortran, Groovy,  Haskell, Java, JavaScript, Lisp, Objective C, Ocaml, Perl, PHP, Python, R, Ruby, Scala, Tcl, and Visual Basic.</a:t>
            </a:r>
          </a:p>
          <a:p>
            <a:endParaRPr lang="en-US" baseline="0" dirty="0" smtClean="0"/>
          </a:p>
          <a:p>
            <a:r>
              <a:rPr lang="en-US" baseline="0" dirty="0" smtClean="0"/>
              <a:t>Data consistency is immediate on both databases.</a:t>
            </a:r>
          </a:p>
          <a:p>
            <a:endParaRPr lang="en-US" baseline="0" dirty="0" smtClean="0"/>
          </a:p>
          <a:p>
            <a:r>
              <a:rPr lang="en-US" baseline="0" dirty="0" smtClean="0"/>
              <a:t>SQL Server will have replication but it will depend on the version while Oracle has two types of replication: Master-Master, and Master-Slave., but both databases have replication simultaneous.</a:t>
            </a:r>
          </a:p>
          <a:p>
            <a:endParaRPr lang="en-US" baseline="0" dirty="0" smtClean="0"/>
          </a:p>
          <a:p>
            <a:r>
              <a:rPr lang="en-US" baseline="0" dirty="0" smtClean="0"/>
              <a:t>Transparent application scalability only appears in Oracle but not in SQL Server.</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382D281-F56A-40C8-9874-81A5AD5032E0}" type="slidenum">
              <a:rPr lang="en-US" smtClean="0"/>
              <a:t>5</a:t>
            </a:fld>
            <a:endParaRPr lang="en-US" dirty="0"/>
          </a:p>
        </p:txBody>
      </p:sp>
    </p:spTree>
    <p:extLst>
      <p:ext uri="{BB962C8B-B14F-4D97-AF65-F5344CB8AC3E}">
        <p14:creationId xmlns:p14="http://schemas.microsoft.com/office/powerpoint/2010/main" val="8317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C7BCA-C2C5-4397-8F53-446D754621A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C7BCA-C2C5-4397-8F53-446D754621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C7BCA-C2C5-4397-8F53-446D754621A8}" type="slidenum">
              <a:rPr lang="en-US" smtClean="0"/>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C7BCA-C2C5-4397-8F53-446D754621A8}"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C7BCA-C2C5-4397-8F53-446D754621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FC7BCA-C2C5-4397-8F53-446D754621A8}" type="slidenum">
              <a:rPr lang="en-US" smtClean="0"/>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FC7BCA-C2C5-4397-8F53-446D754621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FC7BCA-C2C5-4397-8F53-446D754621A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FC7BCA-C2C5-4397-8F53-446D754621A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FC7BCA-C2C5-4397-8F53-446D754621A8}" type="slidenum">
              <a:rPr lang="en-US" smtClean="0"/>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DF99A-361E-420C-A609-16F6E71E1724}" type="datetimeFigureOut">
              <a:rPr lang="en-US" smtClean="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FC7BCA-C2C5-4397-8F53-446D754621A8}" type="slidenum">
              <a:rPr lang="en-US" smtClean="0"/>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15DF99A-361E-420C-A609-16F6E71E1724}" type="datetimeFigureOut">
              <a:rPr lang="en-US" smtClean="0"/>
              <a:t>9/26/2016</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CFC7BCA-C2C5-4397-8F53-446D754621A8}" type="slidenum">
              <a:rPr lang="en-US" smtClean="0"/>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dba-oracle.com/oracle_tips_oracle_v_sql_server.htm" TargetMode="External"/><Relationship Id="rId13" Type="http://schemas.openxmlformats.org/officeDocument/2006/relationships/hyperlink" Target="http://www.sql-server-performance.com/2010/oracle-sql-server-comparison-ii/" TargetMode="External"/><Relationship Id="rId3" Type="http://schemas.openxmlformats.org/officeDocument/2006/relationships/hyperlink" Target="http://www.uxceclipse.com/already-ready-sql-server-2016/" TargetMode="External"/><Relationship Id="rId7" Type="http://schemas.openxmlformats.org/officeDocument/2006/relationships/hyperlink" Target="http://db-engines.com/en/system/Cassandra%3BMicrosoft+SQL+Server%3BOracle" TargetMode="External"/><Relationship Id="rId12" Type="http://schemas.openxmlformats.org/officeDocument/2006/relationships/hyperlink" Target="http://www.infoworld.com/article/2640307/database/database-the-real-difference-between-sql-server-and-oracle.html" TargetMode="External"/><Relationship Id="rId2" Type="http://schemas.openxmlformats.org/officeDocument/2006/relationships/hyperlink" Target="https://www.mychoicesoftware.com/products/microsoft-sql-server-2016-enterprise-2-core-olp-license-w-sa?dfw_tracker=15081-22820376007&amp;gclid=Cj0KEQjwyJi_BRDLusby7_S7z-IBEiQAwCVvnzTZXHcfNWvkLM4_-WvZUhRRYfRUXRuQwTMvMpr_lA8aAlTn8P8HAQ" TargetMode="External"/><Relationship Id="rId1" Type="http://schemas.openxmlformats.org/officeDocument/2006/relationships/slideLayout" Target="../slideLayouts/slideLayout2.xml"/><Relationship Id="rId6" Type="http://schemas.openxmlformats.org/officeDocument/2006/relationships/hyperlink" Target="http://db-engines.com/en/system/Microsoft+SQL+Server%3BOracle" TargetMode="External"/><Relationship Id="rId11" Type="http://schemas.openxmlformats.org/officeDocument/2006/relationships/hyperlink" Target="https://massimotinelli.wordpress.com/2014/11/30/deadlocks-in-microsoft-sql-server-some-quick-resolutions-and-oracle-comparison/" TargetMode="External"/><Relationship Id="rId5" Type="http://schemas.openxmlformats.org/officeDocument/2006/relationships/hyperlink" Target="https://www.techopedia.com/definition/28054/integration-middleware" TargetMode="External"/><Relationship Id="rId10" Type="http://schemas.openxmlformats.org/officeDocument/2006/relationships/hyperlink" Target="http://searchoracle.techtarget.com/tip/Oracle-vs-SQL-Server-Why-Oracle-wins" TargetMode="External"/><Relationship Id="rId4" Type="http://schemas.openxmlformats.org/officeDocument/2006/relationships/hyperlink" Target="http://www.wisegeek.com/what-is-data-consistency.htm" TargetMode="External"/><Relationship Id="rId9" Type="http://schemas.openxmlformats.org/officeDocument/2006/relationships/hyperlink" Target="http://www.oracle.com/technetwork/database/availability/ha-oracle12c-sqlserver2012-2049933.pdf" TargetMode="External"/><Relationship Id="rId14" Type="http://schemas.openxmlformats.org/officeDocument/2006/relationships/hyperlink" Target="http://www.littlekendra.com/2016/06/14/target-recovery-interval-and-indirect-checkpoint-new-default-of-60-seconds-in-sql-server-20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3429000"/>
          </a:xfrm>
        </p:spPr>
        <p:txBody>
          <a:bodyPr>
            <a:normAutofit fontScale="90000"/>
          </a:bodyPr>
          <a:lstStyle/>
          <a:p>
            <a:r>
              <a:rPr lang="en-US" sz="9100" dirty="0" smtClean="0">
                <a:latin typeface="Niagara Engraved" panose="04020502070703030202" pitchFamily="82" charset="0"/>
              </a:rPr>
              <a:t>Distributed</a:t>
            </a:r>
            <a:r>
              <a:rPr lang="en-US" sz="8900" dirty="0" smtClean="0">
                <a:latin typeface="Niagara Engraved" panose="04020502070703030202" pitchFamily="82" charset="0"/>
              </a:rPr>
              <a:t> </a:t>
            </a:r>
            <a:br>
              <a:rPr lang="en-US" sz="8900" dirty="0" smtClean="0">
                <a:latin typeface="Niagara Engraved" panose="04020502070703030202" pitchFamily="82" charset="0"/>
              </a:rPr>
            </a:br>
            <a:r>
              <a:rPr lang="en-US" sz="8900" dirty="0" smtClean="0">
                <a:latin typeface="Niagara Engraved" panose="04020502070703030202" pitchFamily="82" charset="0"/>
              </a:rPr>
              <a:t>Database </a:t>
            </a:r>
            <a:r>
              <a:rPr lang="en-US" sz="8400" dirty="0" smtClean="0">
                <a:latin typeface="Niagara Engraved" panose="04020502070703030202" pitchFamily="82" charset="0"/>
              </a:rPr>
              <a:t>Management Systems</a:t>
            </a:r>
            <a:r>
              <a:rPr lang="en-US" sz="7200" dirty="0" smtClean="0">
                <a:latin typeface="Niagara Engraved" panose="04020502070703030202" pitchFamily="82" charset="0"/>
              </a:rPr>
              <a:t/>
            </a:r>
            <a:br>
              <a:rPr lang="en-US" sz="7200" dirty="0" smtClean="0">
                <a:latin typeface="Niagara Engraved" panose="04020502070703030202" pitchFamily="82" charset="0"/>
              </a:rPr>
            </a:br>
            <a:r>
              <a:rPr lang="en-US" sz="7200" dirty="0" smtClean="0">
                <a:latin typeface="Niagara Engraved" panose="04020502070703030202" pitchFamily="82" charset="0"/>
              </a:rPr>
              <a:t>Capabilities Comparison</a:t>
            </a:r>
            <a:endParaRPr lang="en-US" sz="7200" dirty="0">
              <a:latin typeface="Niagara Engraved" panose="04020502070703030202" pitchFamily="82" charset="0"/>
            </a:endParaRPr>
          </a:p>
        </p:txBody>
      </p:sp>
      <p:sp>
        <p:nvSpPr>
          <p:cNvPr id="3" name="Subtitle 2"/>
          <p:cNvSpPr>
            <a:spLocks noGrp="1"/>
          </p:cNvSpPr>
          <p:nvPr>
            <p:ph type="subTitle" idx="1"/>
          </p:nvPr>
        </p:nvSpPr>
        <p:spPr>
          <a:xfrm>
            <a:off x="381000" y="5638800"/>
            <a:ext cx="2743200" cy="863600"/>
          </a:xfrm>
        </p:spPr>
        <p:txBody>
          <a:bodyPr>
            <a:normAutofit fontScale="92500" lnSpcReduction="20000"/>
          </a:bodyPr>
          <a:lstStyle/>
          <a:p>
            <a:r>
              <a:rPr lang="en-US" sz="3500" dirty="0" smtClean="0">
                <a:solidFill>
                  <a:schemeClr val="tx1"/>
                </a:solidFill>
              </a:rPr>
              <a:t>Elbio Iseas</a:t>
            </a:r>
          </a:p>
          <a:p>
            <a:r>
              <a:rPr lang="en-US" sz="2400" dirty="0" smtClean="0">
                <a:solidFill>
                  <a:schemeClr val="tx1"/>
                </a:solidFill>
              </a:rPr>
              <a:t>DBM/460</a:t>
            </a:r>
            <a:endParaRPr lang="en-US" sz="2400" dirty="0">
              <a:solidFill>
                <a:schemeClr val="tx1"/>
              </a:solidFill>
            </a:endParaRPr>
          </a:p>
        </p:txBody>
      </p:sp>
      <p:sp>
        <p:nvSpPr>
          <p:cNvPr id="5" name="TextBox 4"/>
          <p:cNvSpPr txBox="1"/>
          <p:nvPr/>
        </p:nvSpPr>
        <p:spPr>
          <a:xfrm>
            <a:off x="5638800" y="4637222"/>
            <a:ext cx="3276600" cy="769441"/>
          </a:xfrm>
          <a:prstGeom prst="rect">
            <a:avLst/>
          </a:prstGeom>
          <a:noFill/>
        </p:spPr>
        <p:txBody>
          <a:bodyPr wrap="square" rtlCol="0">
            <a:spAutoFit/>
          </a:bodyPr>
          <a:lstStyle/>
          <a:p>
            <a:pPr algn="ctr"/>
            <a:r>
              <a:rPr lang="en-US" sz="2200" dirty="0" smtClean="0"/>
              <a:t>Faculty : Daniel McDonald</a:t>
            </a:r>
          </a:p>
          <a:p>
            <a:pPr algn="ctr"/>
            <a:r>
              <a:rPr lang="en-US" sz="2200" dirty="0" smtClean="0"/>
              <a:t>09/27/2016</a:t>
            </a:r>
            <a:endParaRPr lang="en-US" sz="2200" dirty="0"/>
          </a:p>
        </p:txBody>
      </p:sp>
    </p:spTree>
    <p:extLst>
      <p:ext uri="{BB962C8B-B14F-4D97-AF65-F5344CB8AC3E}">
        <p14:creationId xmlns:p14="http://schemas.microsoft.com/office/powerpoint/2010/main" val="3902777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2895600"/>
            <a:ext cx="7408333" cy="2819400"/>
          </a:xfrm>
        </p:spPr>
        <p:txBody>
          <a:bodyPr>
            <a:normAutofit/>
          </a:bodyPr>
          <a:lstStyle/>
          <a:p>
            <a:pPr marL="0" indent="0">
              <a:buNone/>
            </a:pPr>
            <a:r>
              <a:rPr lang="en-US" dirty="0" smtClean="0">
                <a:latin typeface="Nirmala UI Semilight" panose="020B0402040204020203" pitchFamily="34" charset="0"/>
                <a:cs typeface="Nirmala UI Semilight" panose="020B0402040204020203" pitchFamily="34" charset="0"/>
              </a:rPr>
              <a:t>This presentation compares the capabilities of Distributed Database Management Systems from two of the biggest manufacturers in the IT market:</a:t>
            </a:r>
          </a:p>
          <a:p>
            <a:pPr marL="0" indent="0">
              <a:buNone/>
            </a:pPr>
            <a:endParaRPr lang="en-US" dirty="0" smtClean="0">
              <a:latin typeface="Nirmala UI Semilight" panose="020B0402040204020203" pitchFamily="34" charset="0"/>
              <a:cs typeface="Nirmala UI Semilight" panose="020B0402040204020203" pitchFamily="34" charset="0"/>
            </a:endParaRPr>
          </a:p>
          <a:p>
            <a:pPr>
              <a:buFont typeface="Wingdings" panose="05000000000000000000" pitchFamily="2" charset="2"/>
              <a:buChar char="q"/>
            </a:pPr>
            <a:r>
              <a:rPr lang="en-US" dirty="0" smtClean="0">
                <a:latin typeface="Nirmala UI Semilight" panose="020B0402040204020203" pitchFamily="34" charset="0"/>
                <a:cs typeface="Nirmala UI Semilight" panose="020B0402040204020203" pitchFamily="34" charset="0"/>
              </a:rPr>
              <a:t> Oracle</a:t>
            </a:r>
            <a:r>
              <a:rPr lang="en-US" dirty="0" smtClean="0">
                <a:latin typeface="Nirmala UI Semilight" panose="020B0402040204020203" pitchFamily="34" charset="0"/>
                <a:cs typeface="Nirmala UI Semilight" panose="020B0402040204020203" pitchFamily="34" charset="0"/>
              </a:rPr>
              <a:t>, and</a:t>
            </a:r>
          </a:p>
          <a:p>
            <a:pPr>
              <a:buFont typeface="Wingdings" panose="05000000000000000000" pitchFamily="2" charset="2"/>
              <a:buChar char="q"/>
            </a:pPr>
            <a:r>
              <a:rPr lang="en-US" dirty="0" smtClean="0">
                <a:latin typeface="Nirmala UI Semilight" panose="020B0402040204020203" pitchFamily="34" charset="0"/>
                <a:cs typeface="Nirmala UI Semilight" panose="020B0402040204020203" pitchFamily="34" charset="0"/>
              </a:rPr>
              <a:t> Microsoft </a:t>
            </a:r>
            <a:r>
              <a:rPr lang="en-US" dirty="0" smtClean="0">
                <a:latin typeface="Nirmala UI Semilight" panose="020B0402040204020203" pitchFamily="34" charset="0"/>
                <a:cs typeface="Nirmala UI Semilight" panose="020B0402040204020203" pitchFamily="34" charset="0"/>
              </a:rPr>
              <a:t>SQL Server.</a:t>
            </a:r>
            <a:endParaRPr lang="en-US" dirty="0">
              <a:latin typeface="Nirmala UI Semilight" panose="020B0402040204020203" pitchFamily="34" charset="0"/>
              <a:cs typeface="Nirmala UI Semilight" panose="020B0402040204020203" pitchFamily="34" charset="0"/>
            </a:endParaRPr>
          </a:p>
        </p:txBody>
      </p:sp>
      <p:sp>
        <p:nvSpPr>
          <p:cNvPr id="3" name="Title 2"/>
          <p:cNvSpPr>
            <a:spLocks noGrp="1"/>
          </p:cNvSpPr>
          <p:nvPr>
            <p:ph type="title"/>
          </p:nvPr>
        </p:nvSpPr>
        <p:spPr/>
        <p:txBody>
          <a:bodyPr>
            <a:normAutofit/>
          </a:bodyPr>
          <a:lstStyle/>
          <a:p>
            <a:r>
              <a:rPr lang="en-US" sz="6600" dirty="0" smtClean="0">
                <a:latin typeface="Niagara Engraved" panose="04020502070703030202" pitchFamily="82" charset="0"/>
              </a:rPr>
              <a:t>Introduction</a:t>
            </a:r>
            <a:endParaRPr lang="en-US" sz="6600" dirty="0"/>
          </a:p>
        </p:txBody>
      </p:sp>
    </p:spTree>
    <p:extLst>
      <p:ext uri="{BB962C8B-B14F-4D97-AF65-F5344CB8AC3E}">
        <p14:creationId xmlns:p14="http://schemas.microsoft.com/office/powerpoint/2010/main" val="1396581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Distributed Database Management Systems have big advantages which are good reasons to use in Corporations. Some of them are that the data is spread in several locations, so if there is a failure in one point the system can be recovered from any of the other locations. Another is speed of accessing data resulting of the use of multiple processors coming from the different computers where the data is stored.</a:t>
            </a:r>
            <a:endParaRPr lang="en-US" dirty="0"/>
          </a:p>
        </p:txBody>
      </p:sp>
      <p:sp>
        <p:nvSpPr>
          <p:cNvPr id="3" name="Title 2"/>
          <p:cNvSpPr>
            <a:spLocks noGrp="1"/>
          </p:cNvSpPr>
          <p:nvPr>
            <p:ph type="title"/>
          </p:nvPr>
        </p:nvSpPr>
        <p:spPr/>
        <p:txBody>
          <a:bodyPr>
            <a:normAutofit/>
          </a:bodyPr>
          <a:lstStyle/>
          <a:p>
            <a:r>
              <a:rPr lang="en-US" sz="6600" dirty="0">
                <a:latin typeface="Niagara Engraved" panose="04020502070703030202" pitchFamily="82" charset="0"/>
              </a:rPr>
              <a:t>D</a:t>
            </a:r>
            <a:r>
              <a:rPr lang="en-US" sz="6600" dirty="0" smtClean="0">
                <a:latin typeface="Niagara Engraved" panose="04020502070703030202" pitchFamily="82" charset="0"/>
              </a:rPr>
              <a:t>istributed DBMS</a:t>
            </a:r>
            <a:endParaRPr lang="en-US" sz="6600" dirty="0"/>
          </a:p>
        </p:txBody>
      </p:sp>
    </p:spTree>
    <p:extLst>
      <p:ext uri="{BB962C8B-B14F-4D97-AF65-F5344CB8AC3E}">
        <p14:creationId xmlns:p14="http://schemas.microsoft.com/office/powerpoint/2010/main" val="1051877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43944817"/>
              </p:ext>
            </p:extLst>
          </p:nvPr>
        </p:nvGraphicFramePr>
        <p:xfrm>
          <a:off x="228600" y="1752600"/>
          <a:ext cx="8686800" cy="4758466"/>
        </p:xfrm>
        <a:graphic>
          <a:graphicData uri="http://schemas.openxmlformats.org/drawingml/2006/table">
            <a:tbl>
              <a:tblPr firstRow="1" bandRow="1">
                <a:tableStyleId>{5C22544A-7EE6-4342-B048-85BDC9FD1C3A}</a:tableStyleId>
              </a:tblPr>
              <a:tblGrid>
                <a:gridCol w="2362200"/>
                <a:gridCol w="4648200"/>
                <a:gridCol w="1676400"/>
              </a:tblGrid>
              <a:tr h="411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Capability</a:t>
                      </a:r>
                      <a:r>
                        <a:rPr lang="en-US" baseline="0" dirty="0" smtClean="0"/>
                        <a:t> </a:t>
                      </a:r>
                      <a:endParaRPr lang="en-US" dirty="0" smtClean="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Definition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t>
                      </a:r>
                      <a:r>
                        <a:rPr lang="en-US" baseline="0" dirty="0" smtClean="0"/>
                        <a:t>cale 1 to 5</a:t>
                      </a:r>
                      <a:endParaRPr lang="en-US" dirty="0" smtClean="0"/>
                    </a:p>
                    <a:p>
                      <a:endParaRPr lang="en-US" dirty="0"/>
                    </a:p>
                  </a:txBody>
                  <a:tcPr/>
                </a:tc>
              </a:tr>
              <a:tr h="390853">
                <a:tc>
                  <a:txBody>
                    <a:bodyPr/>
                    <a:lstStyle/>
                    <a:p>
                      <a:r>
                        <a:rPr lang="en-US" sz="1400" dirty="0" smtClean="0"/>
                        <a:t>Cost</a:t>
                      </a:r>
                      <a:endParaRPr lang="en-US" sz="1400" dirty="0"/>
                    </a:p>
                  </a:txBody>
                  <a:tcPr/>
                </a:tc>
                <a:tc>
                  <a:txBody>
                    <a:bodyPr/>
                    <a:lstStyle/>
                    <a:p>
                      <a:r>
                        <a:rPr lang="en-US" sz="1400" dirty="0" smtClean="0"/>
                        <a:t>What it costs to buy or to lease the</a:t>
                      </a:r>
                      <a:r>
                        <a:rPr lang="en-US" sz="1400" baseline="0" dirty="0" smtClean="0"/>
                        <a:t> system.</a:t>
                      </a:r>
                      <a:endParaRPr lang="en-US" sz="1400" dirty="0"/>
                    </a:p>
                  </a:txBody>
                  <a:tcPr/>
                </a:tc>
                <a:tc>
                  <a:txBody>
                    <a:bodyPr/>
                    <a:lstStyle/>
                    <a:p>
                      <a:r>
                        <a:rPr lang="en-US" sz="1400" dirty="0" smtClean="0"/>
                        <a:t>1</a:t>
                      </a:r>
                      <a:r>
                        <a:rPr lang="en-US" sz="1400" baseline="0" dirty="0" smtClean="0"/>
                        <a:t> - Poor</a:t>
                      </a:r>
                      <a:endParaRPr lang="en-US" sz="1400" dirty="0"/>
                    </a:p>
                  </a:txBody>
                  <a:tcPr/>
                </a:tc>
              </a:tr>
              <a:tr h="390853">
                <a:tc>
                  <a:txBody>
                    <a:bodyPr/>
                    <a:lstStyle/>
                    <a:p>
                      <a:r>
                        <a:rPr lang="en-US" sz="1400" dirty="0" smtClean="0"/>
                        <a:t>Support</a:t>
                      </a:r>
                      <a:endParaRPr lang="en-US" sz="1400" dirty="0"/>
                    </a:p>
                  </a:txBody>
                  <a:tcPr/>
                </a:tc>
                <a:tc>
                  <a:txBody>
                    <a:bodyPr/>
                    <a:lstStyle/>
                    <a:p>
                      <a:r>
                        <a:rPr lang="en-US" sz="1400" dirty="0" smtClean="0"/>
                        <a:t>What</a:t>
                      </a:r>
                      <a:r>
                        <a:rPr lang="en-US" sz="1400" baseline="0" dirty="0" smtClean="0"/>
                        <a:t> platforms the database supports.</a:t>
                      </a:r>
                      <a:endParaRPr lang="en-US" sz="1400" dirty="0"/>
                    </a:p>
                  </a:txBody>
                  <a:tcPr/>
                </a:tc>
                <a:tc>
                  <a:txBody>
                    <a:bodyPr/>
                    <a:lstStyle/>
                    <a:p>
                      <a:endParaRPr lang="en-US" sz="1400" dirty="0"/>
                    </a:p>
                  </a:txBody>
                  <a:tcPr/>
                </a:tc>
              </a:tr>
              <a:tr h="390853">
                <a:tc>
                  <a:txBody>
                    <a:bodyPr/>
                    <a:lstStyle/>
                    <a:p>
                      <a:r>
                        <a:rPr lang="en-US" sz="1400" dirty="0" smtClean="0"/>
                        <a:t>Concurrency</a:t>
                      </a:r>
                      <a:endParaRPr lang="en-US" sz="1400" dirty="0"/>
                    </a:p>
                  </a:txBody>
                  <a:tcPr/>
                </a:tc>
                <a:tc>
                  <a:txBody>
                    <a:bodyPr/>
                    <a:lstStyle/>
                    <a:p>
                      <a:r>
                        <a:rPr lang="en-US" sz="1400" dirty="0" smtClean="0"/>
                        <a:t>Simultaneous</a:t>
                      </a:r>
                      <a:r>
                        <a:rPr lang="en-US" sz="1400" baseline="0" dirty="0" smtClean="0"/>
                        <a:t> access to a row or set of rows.</a:t>
                      </a:r>
                      <a:endParaRPr lang="en-US" sz="1400" dirty="0"/>
                    </a:p>
                  </a:txBody>
                  <a:tcPr/>
                </a:tc>
                <a:tc>
                  <a:txBody>
                    <a:bodyPr/>
                    <a:lstStyle/>
                    <a:p>
                      <a:r>
                        <a:rPr lang="en-US" sz="1400" dirty="0" smtClean="0"/>
                        <a:t>2 - Fair</a:t>
                      </a:r>
                      <a:endParaRPr lang="en-US" sz="1400" dirty="0"/>
                    </a:p>
                  </a:txBody>
                  <a:tcPr/>
                </a:tc>
              </a:tr>
              <a:tr h="390853">
                <a:tc>
                  <a:txBody>
                    <a:bodyPr/>
                    <a:lstStyle/>
                    <a:p>
                      <a:r>
                        <a:rPr lang="en-US" sz="1400" dirty="0" smtClean="0"/>
                        <a:t>Deadlock Control</a:t>
                      </a:r>
                      <a:endParaRPr lang="en-US" sz="1400" dirty="0"/>
                    </a:p>
                  </a:txBody>
                  <a:tcPr/>
                </a:tc>
                <a:tc>
                  <a:txBody>
                    <a:bodyPr/>
                    <a:lstStyle/>
                    <a:p>
                      <a:r>
                        <a:rPr lang="en-US" sz="1400" dirty="0" smtClean="0"/>
                        <a:t>Condition to</a:t>
                      </a:r>
                      <a:r>
                        <a:rPr lang="en-US" sz="1400" baseline="0" dirty="0" smtClean="0"/>
                        <a:t> indefinite</a:t>
                      </a:r>
                      <a:r>
                        <a:rPr lang="en-US" sz="1400" dirty="0" smtClean="0"/>
                        <a:t> wait</a:t>
                      </a:r>
                      <a:r>
                        <a:rPr lang="en-US" sz="1400" baseline="0" dirty="0" smtClean="0"/>
                        <a:t> for a record unlock for two or more transactions.</a:t>
                      </a:r>
                      <a:endParaRPr lang="en-US" sz="1400" dirty="0"/>
                    </a:p>
                  </a:txBody>
                  <a:tcPr/>
                </a:tc>
                <a:tc>
                  <a:txBody>
                    <a:bodyPr/>
                    <a:lstStyle/>
                    <a:p>
                      <a:endParaRPr lang="en-US" sz="1400" dirty="0"/>
                    </a:p>
                  </a:txBody>
                  <a:tcPr/>
                </a:tc>
              </a:tr>
              <a:tr h="3908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Recovery</a:t>
                      </a:r>
                      <a:endParaRPr lang="en-US" sz="1400" dirty="0" smtClean="0"/>
                    </a:p>
                  </a:txBody>
                  <a:tcPr/>
                </a:tc>
                <a:tc>
                  <a:txBody>
                    <a:bodyPr/>
                    <a:lstStyle/>
                    <a:p>
                      <a:r>
                        <a:rPr lang="en-US" sz="1400" dirty="0" smtClean="0"/>
                        <a:t>Capacity</a:t>
                      </a:r>
                      <a:r>
                        <a:rPr lang="en-US" sz="1400" baseline="0" dirty="0" smtClean="0"/>
                        <a:t> to recover a system after a crash.</a:t>
                      </a:r>
                      <a:endParaRPr lang="en-US" sz="1400" dirty="0"/>
                    </a:p>
                  </a:txBody>
                  <a:tcPr/>
                </a:tc>
                <a:tc>
                  <a:txBody>
                    <a:bodyPr/>
                    <a:lstStyle/>
                    <a:p>
                      <a:r>
                        <a:rPr lang="en-US" sz="1400" dirty="0" smtClean="0"/>
                        <a:t>3 - Good</a:t>
                      </a:r>
                      <a:endParaRPr lang="en-US" sz="1400" dirty="0"/>
                    </a:p>
                  </a:txBody>
                  <a:tcPr/>
                </a:tc>
              </a:tr>
              <a:tr h="396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Training and Skill</a:t>
                      </a:r>
                    </a:p>
                  </a:txBody>
                  <a:tcPr/>
                </a:tc>
                <a:tc>
                  <a:txBody>
                    <a:bodyPr/>
                    <a:lstStyle/>
                    <a:p>
                      <a:r>
                        <a:rPr lang="en-US" sz="1400" dirty="0" smtClean="0"/>
                        <a:t>Training and skills needed to operate the DDBMS.</a:t>
                      </a:r>
                      <a:endParaRPr lang="en-US" sz="1400" dirty="0"/>
                    </a:p>
                  </a:txBody>
                  <a:tcPr/>
                </a:tc>
                <a:tc>
                  <a:txBody>
                    <a:bodyPr/>
                    <a:lstStyle/>
                    <a:p>
                      <a:endParaRPr lang="en-US" sz="1400" dirty="0"/>
                    </a:p>
                  </a:txBody>
                  <a:tcPr/>
                </a:tc>
              </a:tr>
              <a:tr h="3908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Data consistency</a:t>
                      </a:r>
                    </a:p>
                  </a:txBody>
                  <a:tcPr/>
                </a:tc>
                <a:tc>
                  <a:txBody>
                    <a:bodyPr/>
                    <a:lstStyle/>
                    <a:p>
                      <a:r>
                        <a:rPr lang="en-US" sz="1400" dirty="0" smtClean="0"/>
                        <a:t>“the process of keeping information uniform as it moves</a:t>
                      </a:r>
                      <a:r>
                        <a:rPr lang="en-US" sz="1400" baseline="0" dirty="0" smtClean="0"/>
                        <a:t> across a network between various applications on a computer.”</a:t>
                      </a:r>
                      <a:endParaRPr lang="en-US" sz="1400" dirty="0"/>
                    </a:p>
                  </a:txBody>
                  <a:tcPr/>
                </a:tc>
                <a:tc>
                  <a:txBody>
                    <a:bodyPr/>
                    <a:lstStyle/>
                    <a:p>
                      <a:r>
                        <a:rPr lang="en-US" sz="1400" dirty="0" smtClean="0"/>
                        <a:t>4 – Very</a:t>
                      </a:r>
                      <a:r>
                        <a:rPr lang="en-US" sz="1400" baseline="0" dirty="0" smtClean="0"/>
                        <a:t> Good</a:t>
                      </a:r>
                      <a:endParaRPr lang="en-US" sz="1400" dirty="0"/>
                    </a:p>
                  </a:txBody>
                  <a:tcPr/>
                </a:tc>
              </a:tr>
              <a:tr h="428852">
                <a:tc>
                  <a:txBody>
                    <a:bodyPr/>
                    <a:lstStyle/>
                    <a:p>
                      <a:r>
                        <a:rPr lang="en-US" sz="1400" dirty="0" smtClean="0"/>
                        <a:t>Replication</a:t>
                      </a:r>
                      <a:endParaRPr lang="en-US" sz="1400" dirty="0"/>
                    </a:p>
                  </a:txBody>
                  <a:tcPr/>
                </a:tc>
                <a:tc>
                  <a:txBody>
                    <a:bodyPr/>
                    <a:lstStyle/>
                    <a:p>
                      <a:r>
                        <a:rPr lang="en-US" sz="1400" dirty="0" smtClean="0"/>
                        <a:t>“The</a:t>
                      </a:r>
                      <a:r>
                        <a:rPr lang="en-US" sz="1400" baseline="0" dirty="0" smtClean="0"/>
                        <a:t> process of creating and managing duplicate versions of a database.”</a:t>
                      </a:r>
                      <a:endParaRPr lang="en-US" sz="1400" dirty="0"/>
                    </a:p>
                  </a:txBody>
                  <a:tcPr/>
                </a:tc>
                <a:tc>
                  <a:txBody>
                    <a:bodyPr/>
                    <a:lstStyle/>
                    <a:p>
                      <a:r>
                        <a:rPr lang="en-US" sz="1400" dirty="0" smtClean="0"/>
                        <a:t>5 - Excellent</a:t>
                      </a:r>
                      <a:endParaRPr lang="en-US" sz="1400" dirty="0"/>
                    </a:p>
                  </a:txBody>
                  <a:tcPr/>
                </a:tc>
              </a:tr>
              <a:tr h="390853">
                <a:tc>
                  <a:txBody>
                    <a:bodyPr/>
                    <a:lstStyle/>
                    <a:p>
                      <a:r>
                        <a:rPr lang="en-US" sz="1400" dirty="0" smtClean="0"/>
                        <a:t>Scalability</a:t>
                      </a:r>
                      <a:endParaRPr lang="en-US" sz="1400" dirty="0"/>
                    </a:p>
                  </a:txBody>
                  <a:tcPr/>
                </a:tc>
                <a:tc>
                  <a:txBody>
                    <a:bodyPr/>
                    <a:lstStyle/>
                    <a:p>
                      <a:r>
                        <a:rPr lang="en-US" sz="1400" dirty="0" smtClean="0"/>
                        <a:t>Ability of a distributed</a:t>
                      </a:r>
                      <a:r>
                        <a:rPr lang="en-US" sz="1400" baseline="0" dirty="0" smtClean="0"/>
                        <a:t> database (in this case) to grow.</a:t>
                      </a:r>
                      <a:endParaRPr lang="en-US" sz="1400" dirty="0"/>
                    </a:p>
                  </a:txBody>
                  <a:tcPr/>
                </a:tc>
                <a:tc>
                  <a:txBody>
                    <a:bodyPr/>
                    <a:lstStyle/>
                    <a:p>
                      <a:endParaRPr lang="en-US" sz="1400" dirty="0"/>
                    </a:p>
                  </a:txBody>
                  <a:tcPr/>
                </a:tc>
              </a:tr>
            </a:tbl>
          </a:graphicData>
        </a:graphic>
      </p:graphicFrame>
      <p:sp>
        <p:nvSpPr>
          <p:cNvPr id="3" name="Title 2"/>
          <p:cNvSpPr>
            <a:spLocks noGrp="1"/>
          </p:cNvSpPr>
          <p:nvPr>
            <p:ph type="title"/>
          </p:nvPr>
        </p:nvSpPr>
        <p:spPr>
          <a:xfrm>
            <a:off x="457200" y="228600"/>
            <a:ext cx="8229600" cy="945107"/>
          </a:xfrm>
        </p:spPr>
        <p:txBody>
          <a:bodyPr/>
          <a:lstStyle/>
          <a:p>
            <a:r>
              <a:rPr lang="en-US" dirty="0">
                <a:latin typeface="Niagara Engraved" panose="04020502070703030202" pitchFamily="82" charset="0"/>
              </a:rPr>
              <a:t>Distributed DBMS Capability </a:t>
            </a:r>
            <a:r>
              <a:rPr lang="en-US" dirty="0" smtClean="0">
                <a:latin typeface="Niagara Engraved" panose="04020502070703030202" pitchFamily="82" charset="0"/>
              </a:rPr>
              <a:t>Comparison Criteria </a:t>
            </a:r>
            <a:endParaRPr lang="en-US" dirty="0"/>
          </a:p>
        </p:txBody>
      </p:sp>
    </p:spTree>
    <p:extLst>
      <p:ext uri="{BB962C8B-B14F-4D97-AF65-F5344CB8AC3E}">
        <p14:creationId xmlns:p14="http://schemas.microsoft.com/office/powerpoint/2010/main" val="403317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63689321"/>
              </p:ext>
            </p:extLst>
          </p:nvPr>
        </p:nvGraphicFramePr>
        <p:xfrm>
          <a:off x="228600" y="1981200"/>
          <a:ext cx="8686800" cy="4671064"/>
        </p:xfrm>
        <a:graphic>
          <a:graphicData uri="http://schemas.openxmlformats.org/drawingml/2006/table">
            <a:tbl>
              <a:tblPr firstRow="1" bandRow="1">
                <a:tableStyleId>{5C22544A-7EE6-4342-B048-85BDC9FD1C3A}</a:tableStyleId>
              </a:tblPr>
              <a:tblGrid>
                <a:gridCol w="6553200"/>
                <a:gridCol w="1066800"/>
                <a:gridCol w="1066800"/>
              </a:tblGrid>
              <a:tr h="487680">
                <a:tc>
                  <a:txBody>
                    <a:bodyPr/>
                    <a:lstStyle/>
                    <a:p>
                      <a:pPr algn="ctr"/>
                      <a:r>
                        <a:rPr lang="en-US" dirty="0" smtClean="0"/>
                        <a:t>Capabilities</a:t>
                      </a:r>
                      <a:endParaRPr lang="en-US" dirty="0"/>
                    </a:p>
                  </a:txBody>
                  <a:tcPr/>
                </a:tc>
                <a:tc>
                  <a:txBody>
                    <a:bodyPr/>
                    <a:lstStyle/>
                    <a:p>
                      <a:pPr algn="ctr"/>
                      <a:r>
                        <a:rPr lang="en-US" dirty="0" smtClean="0"/>
                        <a:t>Oracle</a:t>
                      </a:r>
                      <a:endParaRPr lang="en-US" dirty="0"/>
                    </a:p>
                  </a:txBody>
                  <a:tcPr/>
                </a:tc>
                <a:tc>
                  <a:txBody>
                    <a:bodyPr/>
                    <a:lstStyle/>
                    <a:p>
                      <a:pPr algn="ctr"/>
                      <a:r>
                        <a:rPr lang="en-US" dirty="0" smtClean="0"/>
                        <a:t>SQL Server</a:t>
                      </a:r>
                      <a:endParaRPr lang="en-US" dirty="0"/>
                    </a:p>
                  </a:txBody>
                  <a:tcPr/>
                </a:tc>
              </a:tr>
              <a:tr h="412433">
                <a:tc>
                  <a:txBody>
                    <a:bodyPr/>
                    <a:lstStyle/>
                    <a:p>
                      <a:r>
                        <a:rPr lang="en-US" dirty="0" smtClean="0"/>
                        <a:t>Cost</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412433">
                <a:tc>
                  <a:txBody>
                    <a:bodyPr/>
                    <a:lstStyle/>
                    <a:p>
                      <a:r>
                        <a:rPr lang="en-US" dirty="0" smtClean="0"/>
                        <a:t>Support</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r h="412433">
                <a:tc>
                  <a:txBody>
                    <a:bodyPr/>
                    <a:lstStyle/>
                    <a:p>
                      <a:r>
                        <a:rPr lang="en-US" dirty="0" smtClean="0"/>
                        <a:t>Concurrency</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r>
              <a:tr h="412433">
                <a:tc>
                  <a:txBody>
                    <a:bodyPr/>
                    <a:lstStyle/>
                    <a:p>
                      <a:r>
                        <a:rPr lang="en-US" dirty="0" smtClean="0"/>
                        <a:t>Deadlock Control</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412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Automatic</a:t>
                      </a:r>
                      <a:r>
                        <a:rPr lang="en-US" baseline="0" dirty="0" smtClean="0"/>
                        <a:t> recording failure and recovery</a:t>
                      </a:r>
                      <a:endParaRPr lang="en-US" dirty="0" smtClean="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r>
              <a:tr h="412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 and Skill Requirements</a:t>
                      </a:r>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r>
              <a:tr h="412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consistency among distributed copies of data</a:t>
                      </a:r>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r h="412433">
                <a:tc>
                  <a:txBody>
                    <a:bodyPr/>
                    <a:lstStyle/>
                    <a:p>
                      <a:r>
                        <a:rPr lang="en-US" dirty="0" smtClean="0"/>
                        <a:t>Replication</a:t>
                      </a:r>
                      <a:r>
                        <a:rPr lang="en-US" baseline="0" dirty="0" smtClean="0"/>
                        <a:t> of data and stored procedures across distributed data</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0">
                <a:tc>
                  <a:txBody>
                    <a:bodyPr/>
                    <a:lstStyle/>
                    <a:p>
                      <a:r>
                        <a:rPr lang="en-US" dirty="0" smtClean="0"/>
                        <a:t>Scalability</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0">
                <a:tc>
                  <a:txBody>
                    <a:bodyPr/>
                    <a:lstStyle/>
                    <a:p>
                      <a:pPr algn="r"/>
                      <a:r>
                        <a:rPr lang="en-US" dirty="0" smtClean="0"/>
                        <a:t>Total score</a:t>
                      </a:r>
                      <a:r>
                        <a:rPr lang="en-US" baseline="0" dirty="0" smtClean="0"/>
                        <a:t> obtained </a:t>
                      </a:r>
                      <a:endParaRPr lang="en-US" dirty="0"/>
                    </a:p>
                  </a:txBody>
                  <a:tcPr/>
                </a:tc>
                <a:tc>
                  <a:txBody>
                    <a:bodyPr/>
                    <a:lstStyle/>
                    <a:p>
                      <a:pPr algn="ctr"/>
                      <a:r>
                        <a:rPr lang="en-US" dirty="0" smtClean="0"/>
                        <a:t>25</a:t>
                      </a:r>
                      <a:endParaRPr lang="en-US" dirty="0"/>
                    </a:p>
                  </a:txBody>
                  <a:tcPr/>
                </a:tc>
                <a:tc>
                  <a:txBody>
                    <a:bodyPr/>
                    <a:lstStyle/>
                    <a:p>
                      <a:pPr algn="ctr"/>
                      <a:r>
                        <a:rPr lang="en-US" dirty="0" smtClean="0"/>
                        <a:t>22</a:t>
                      </a:r>
                      <a:endParaRPr lang="en-US" dirty="0"/>
                    </a:p>
                  </a:txBody>
                  <a:tcPr/>
                </a:tc>
              </a:tr>
            </a:tbl>
          </a:graphicData>
        </a:graphic>
      </p:graphicFrame>
      <p:sp>
        <p:nvSpPr>
          <p:cNvPr id="3" name="Title 2"/>
          <p:cNvSpPr>
            <a:spLocks noGrp="1"/>
          </p:cNvSpPr>
          <p:nvPr>
            <p:ph type="title"/>
          </p:nvPr>
        </p:nvSpPr>
        <p:spPr>
          <a:xfrm>
            <a:off x="381000" y="304800"/>
            <a:ext cx="8229600" cy="1252728"/>
          </a:xfrm>
        </p:spPr>
        <p:txBody>
          <a:bodyPr>
            <a:normAutofit/>
          </a:bodyPr>
          <a:lstStyle/>
          <a:p>
            <a:r>
              <a:rPr lang="en-US" sz="4800" dirty="0" smtClean="0">
                <a:latin typeface="Niagara Engraved" panose="04020502070703030202" pitchFamily="82" charset="0"/>
              </a:rPr>
              <a:t>Distributed DBMS Capability Comparison</a:t>
            </a:r>
            <a:endParaRPr lang="en-US" sz="4800" dirty="0">
              <a:latin typeface="Niagara Engraved" panose="04020502070703030202" pitchFamily="82" charset="0"/>
            </a:endParaRPr>
          </a:p>
        </p:txBody>
      </p:sp>
    </p:spTree>
    <p:extLst>
      <p:ext uri="{BB962C8B-B14F-4D97-AF65-F5344CB8AC3E}">
        <p14:creationId xmlns:p14="http://schemas.microsoft.com/office/powerpoint/2010/main" val="2105896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Oracle as a database management system is superior than SQL Server for the reasons stated in slide five.</a:t>
            </a:r>
          </a:p>
          <a:p>
            <a:r>
              <a:rPr lang="en-US" dirty="0" smtClean="0"/>
              <a:t>One big advantage of Oracle over SQL Server is the Platform freedom.</a:t>
            </a:r>
          </a:p>
          <a:p>
            <a:r>
              <a:rPr lang="en-US" dirty="0" smtClean="0"/>
              <a:t>There are disadvantages of Oracle compared to SQL Server like cost. </a:t>
            </a:r>
            <a:r>
              <a:rPr lang="en-US" dirty="0" smtClean="0"/>
              <a:t>There is a big difference in cost for Oracle which it is much more expensive.</a:t>
            </a:r>
            <a:r>
              <a:rPr lang="en-US" dirty="0" smtClean="0"/>
              <a:t> </a:t>
            </a:r>
            <a:endParaRPr lang="en-US" dirty="0"/>
          </a:p>
        </p:txBody>
      </p:sp>
      <p:sp>
        <p:nvSpPr>
          <p:cNvPr id="3" name="Title 2"/>
          <p:cNvSpPr>
            <a:spLocks noGrp="1"/>
          </p:cNvSpPr>
          <p:nvPr>
            <p:ph type="title"/>
          </p:nvPr>
        </p:nvSpPr>
        <p:spPr/>
        <p:txBody>
          <a:bodyPr/>
          <a:lstStyle/>
          <a:p>
            <a:r>
              <a:rPr lang="en-US" sz="6600" dirty="0" smtClean="0">
                <a:latin typeface="Niagara Engraved" panose="04020502070703030202" pitchFamily="82" charset="0"/>
              </a:rPr>
              <a:t>Conclusion</a:t>
            </a:r>
            <a:endParaRPr lang="en-US" sz="6600" dirty="0"/>
          </a:p>
        </p:txBody>
      </p:sp>
    </p:spTree>
    <p:extLst>
      <p:ext uri="{BB962C8B-B14F-4D97-AF65-F5344CB8AC3E}">
        <p14:creationId xmlns:p14="http://schemas.microsoft.com/office/powerpoint/2010/main" val="3305768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05000"/>
            <a:ext cx="8534400" cy="4572000"/>
          </a:xfrm>
        </p:spPr>
        <p:txBody>
          <a:bodyPr>
            <a:normAutofit lnSpcReduction="10000"/>
          </a:bodyPr>
          <a:lstStyle/>
          <a:p>
            <a:pPr marL="0" indent="0">
              <a:buNone/>
            </a:pPr>
            <a:r>
              <a:rPr lang="en-US" sz="1400" dirty="0">
                <a:latin typeface="Calibri" panose="020F0502020204030204" pitchFamily="34" charset="0"/>
                <a:hlinkClick r:id="rId2"/>
              </a:rPr>
              <a:t>https://www.mychoicesoftware.com/products/microsoft-sql-server-2016-enterprise-2-core-olp-license-w-sa?dfw_tracker=15081-22820376007&amp;gclid=Cj0KEQjwyJi_BRDLusby7_S7z-IBEiQAwCVvnzTZXHcfNWvkLM4_-</a:t>
            </a:r>
            <a:r>
              <a:rPr lang="en-US" sz="1400" dirty="0" smtClean="0">
                <a:latin typeface="Calibri" panose="020F0502020204030204" pitchFamily="34" charset="0"/>
                <a:hlinkClick r:id="rId2"/>
              </a:rPr>
              <a:t>WvZUhRRYfRUXRuQwTMvMpr_lA8aAlTn8P8HAQ</a:t>
            </a:r>
            <a:endParaRPr lang="en-US" sz="1400" dirty="0" smtClean="0">
              <a:latin typeface="Calibri" panose="020F0502020204030204" pitchFamily="34" charset="0"/>
            </a:endParaRPr>
          </a:p>
          <a:p>
            <a:pPr marL="0" indent="0">
              <a:buNone/>
            </a:pPr>
            <a:r>
              <a:rPr lang="en-US" sz="1400" dirty="0" smtClean="0">
                <a:latin typeface="Calibri" panose="020F0502020204030204" pitchFamily="34" charset="0"/>
                <a:hlinkClick r:id="rId3"/>
              </a:rPr>
              <a:t>http</a:t>
            </a:r>
            <a:r>
              <a:rPr lang="en-US" sz="1400" dirty="0">
                <a:latin typeface="Calibri" panose="020F0502020204030204" pitchFamily="34" charset="0"/>
                <a:hlinkClick r:id="rId3"/>
              </a:rPr>
              <a:t>://www.uxceclipse.com/already-ready-sql-server-2016</a:t>
            </a:r>
            <a:r>
              <a:rPr lang="en-US" sz="1400" dirty="0" smtClean="0">
                <a:latin typeface="Calibri" panose="020F0502020204030204" pitchFamily="34" charset="0"/>
                <a:hlinkClick r:id="rId3"/>
              </a:rPr>
              <a:t>/</a:t>
            </a:r>
            <a:endParaRPr lang="en-US" sz="1400" dirty="0" smtClean="0">
              <a:latin typeface="Calibri" panose="020F0502020204030204" pitchFamily="34" charset="0"/>
            </a:endParaRPr>
          </a:p>
          <a:p>
            <a:pPr marL="0" indent="0">
              <a:buNone/>
            </a:pPr>
            <a:r>
              <a:rPr lang="en-US" sz="1400" dirty="0" smtClean="0">
                <a:latin typeface="Calibri" panose="020F0502020204030204" pitchFamily="34" charset="0"/>
              </a:rPr>
              <a:t>Rob, P. , Coronel, C. (2004) Database Systems: Design, Implementation, &amp; Management. Sixth Edition.</a:t>
            </a:r>
          </a:p>
          <a:p>
            <a:pPr marL="0" indent="0">
              <a:buNone/>
            </a:pPr>
            <a:r>
              <a:rPr lang="en-US" sz="1400" dirty="0">
                <a:latin typeface="Calibri" panose="020F0502020204030204" pitchFamily="34" charset="0"/>
                <a:hlinkClick r:id="rId4"/>
              </a:rPr>
              <a:t>http://</a:t>
            </a:r>
            <a:r>
              <a:rPr lang="en-US" sz="1400" dirty="0" smtClean="0">
                <a:latin typeface="Calibri" panose="020F0502020204030204" pitchFamily="34" charset="0"/>
                <a:hlinkClick r:id="rId4"/>
              </a:rPr>
              <a:t>www.wisegeek.com/what-is-data-consistency.htm</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5"/>
              </a:rPr>
              <a:t>https://</a:t>
            </a:r>
            <a:r>
              <a:rPr lang="en-US" sz="1400" dirty="0" smtClean="0">
                <a:latin typeface="Calibri" panose="020F0502020204030204" pitchFamily="34" charset="0"/>
                <a:hlinkClick r:id="rId5"/>
              </a:rPr>
              <a:t>www.techopedia.com/definition/28054/integration-middleware</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6"/>
              </a:rPr>
              <a:t>http://</a:t>
            </a:r>
            <a:r>
              <a:rPr lang="en-US" sz="1400" dirty="0" smtClean="0">
                <a:latin typeface="Calibri" panose="020F0502020204030204" pitchFamily="34" charset="0"/>
                <a:hlinkClick r:id="rId6"/>
              </a:rPr>
              <a:t>db-engines.com/en/system/Microsoft+SQL+Server%3BOracle</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7"/>
              </a:rPr>
              <a:t>http://</a:t>
            </a:r>
            <a:r>
              <a:rPr lang="en-US" sz="1400" dirty="0" smtClean="0">
                <a:latin typeface="Calibri" panose="020F0502020204030204" pitchFamily="34" charset="0"/>
                <a:hlinkClick r:id="rId7"/>
              </a:rPr>
              <a:t>db-engines.com/en/system/Cassandra%3BMicrosoft+SQL+Server%3BOracle</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8"/>
              </a:rPr>
              <a:t>http://</a:t>
            </a:r>
            <a:r>
              <a:rPr lang="en-US" sz="1400" dirty="0" smtClean="0">
                <a:latin typeface="Calibri" panose="020F0502020204030204" pitchFamily="34" charset="0"/>
                <a:hlinkClick r:id="rId8"/>
              </a:rPr>
              <a:t>www.dba-oracle.com/oracle_tips_oracle_v_sql_server.htm</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9"/>
              </a:rPr>
              <a:t>http://</a:t>
            </a:r>
            <a:r>
              <a:rPr lang="en-US" sz="1400" dirty="0" smtClean="0">
                <a:latin typeface="Calibri" panose="020F0502020204030204" pitchFamily="34" charset="0"/>
                <a:hlinkClick r:id="rId9"/>
              </a:rPr>
              <a:t>www.oracle.com/technetwork/database/availability/ha-oracle12c-sqlserver2012-2049933.pdf</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10"/>
              </a:rPr>
              <a:t>http://</a:t>
            </a:r>
            <a:r>
              <a:rPr lang="en-US" sz="1400" dirty="0" smtClean="0">
                <a:latin typeface="Calibri" panose="020F0502020204030204" pitchFamily="34" charset="0"/>
                <a:hlinkClick r:id="rId10"/>
              </a:rPr>
              <a:t>searchoracle.techtarget.com/tip/Oracle-vs-SQL-Server-Why-Oracle-wins</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11"/>
              </a:rPr>
              <a:t>https://massimotinelli.wordpress.com/2014/11/30/deadlocks-in-microsoft-sql-server-some-quick-resolutions-and-oracle-comparison</a:t>
            </a:r>
            <a:r>
              <a:rPr lang="en-US" sz="1400" dirty="0" smtClean="0">
                <a:latin typeface="Calibri" panose="020F0502020204030204" pitchFamily="34" charset="0"/>
                <a:hlinkClick r:id="rId11"/>
              </a:rPr>
              <a:t>/</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12"/>
              </a:rPr>
              <a:t>http://</a:t>
            </a:r>
            <a:r>
              <a:rPr lang="en-US" sz="1400" dirty="0" smtClean="0">
                <a:latin typeface="Calibri" panose="020F0502020204030204" pitchFamily="34" charset="0"/>
                <a:hlinkClick r:id="rId12"/>
              </a:rPr>
              <a:t>www.infoworld.com/article/2640307/database/database-the-real-difference-between-sql-server-and-oracle.html</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13"/>
              </a:rPr>
              <a:t>http://www.sql-server-performance.com/2010/oracle-sql-server-comparison-ii</a:t>
            </a:r>
            <a:r>
              <a:rPr lang="en-US" sz="1400" dirty="0" smtClean="0">
                <a:latin typeface="Calibri" panose="020F0502020204030204" pitchFamily="34" charset="0"/>
                <a:hlinkClick r:id="rId13"/>
              </a:rPr>
              <a:t>/</a:t>
            </a:r>
            <a:endParaRPr lang="en-US" sz="1400" dirty="0" smtClean="0">
              <a:latin typeface="Calibri" panose="020F0502020204030204" pitchFamily="34" charset="0"/>
            </a:endParaRPr>
          </a:p>
          <a:p>
            <a:pPr marL="0" indent="0">
              <a:buNone/>
            </a:pPr>
            <a:r>
              <a:rPr lang="en-US" sz="1400" dirty="0">
                <a:latin typeface="Calibri" panose="020F0502020204030204" pitchFamily="34" charset="0"/>
                <a:hlinkClick r:id="rId14"/>
              </a:rPr>
              <a:t>http://www.littlekendra.com/2016/06/14/target-recovery-interval-and-indirect-checkpoint-new-default-of-60-seconds-in-sql-server-2016</a:t>
            </a:r>
            <a:r>
              <a:rPr lang="en-US" sz="1400" dirty="0" smtClean="0">
                <a:latin typeface="Calibri" panose="020F0502020204030204" pitchFamily="34" charset="0"/>
                <a:hlinkClick r:id="rId14"/>
              </a:rPr>
              <a:t>/</a:t>
            </a:r>
            <a:endParaRPr lang="en-US" sz="1400" dirty="0" smtClean="0">
              <a:latin typeface="Calibri" panose="020F0502020204030204" pitchFamily="34" charset="0"/>
            </a:endParaRPr>
          </a:p>
          <a:p>
            <a:pPr marL="0" indent="0">
              <a:buNone/>
            </a:pPr>
            <a:endParaRPr lang="en-US" sz="1400" dirty="0" smtClean="0">
              <a:latin typeface="Calibri" panose="020F0502020204030204" pitchFamily="34" charset="0"/>
            </a:endParaRPr>
          </a:p>
          <a:p>
            <a:pPr marL="0" indent="0">
              <a:buNone/>
            </a:pPr>
            <a:endParaRPr lang="en-US" sz="1400" dirty="0" smtClean="0">
              <a:latin typeface="Calibri" panose="020F0502020204030204" pitchFamily="34" charset="0"/>
            </a:endParaRPr>
          </a:p>
          <a:p>
            <a:pPr marL="0" indent="0">
              <a:buNone/>
            </a:pPr>
            <a:endParaRPr lang="en-US" sz="1400" dirty="0" smtClean="0">
              <a:latin typeface="Calibri" panose="020F0502020204030204" pitchFamily="34" charset="0"/>
            </a:endParaRPr>
          </a:p>
          <a:p>
            <a:pPr marL="0" indent="0">
              <a:buNone/>
            </a:pPr>
            <a:endParaRPr lang="en-US" sz="1400" dirty="0" smtClean="0">
              <a:latin typeface="Calibri" panose="020F0502020204030204" pitchFamily="34" charset="0"/>
            </a:endParaRPr>
          </a:p>
          <a:p>
            <a:pPr marL="0" indent="0">
              <a:buNone/>
            </a:pPr>
            <a:endParaRPr lang="en-US" sz="1400" dirty="0" smtClean="0">
              <a:latin typeface="Calibri" panose="020F0502020204030204" pitchFamily="34" charset="0"/>
            </a:endParaRPr>
          </a:p>
          <a:p>
            <a:endParaRPr lang="en-US" dirty="0"/>
          </a:p>
        </p:txBody>
      </p:sp>
      <p:sp>
        <p:nvSpPr>
          <p:cNvPr id="3" name="Title 2"/>
          <p:cNvSpPr>
            <a:spLocks noGrp="1"/>
          </p:cNvSpPr>
          <p:nvPr>
            <p:ph type="title"/>
          </p:nvPr>
        </p:nvSpPr>
        <p:spPr/>
        <p:txBody>
          <a:bodyPr>
            <a:normAutofit/>
          </a:bodyPr>
          <a:lstStyle/>
          <a:p>
            <a:r>
              <a:rPr lang="en-US" sz="6600" dirty="0" smtClean="0">
                <a:latin typeface="Niagara Engraved" panose="04020502070703030202" pitchFamily="82" charset="0"/>
              </a:rPr>
              <a:t>References</a:t>
            </a:r>
            <a:endParaRPr lang="en-US" sz="6600" dirty="0">
              <a:latin typeface="Niagara Engraved" panose="04020502070703030202" pitchFamily="82" charset="0"/>
            </a:endParaRPr>
          </a:p>
        </p:txBody>
      </p:sp>
    </p:spTree>
    <p:extLst>
      <p:ext uri="{BB962C8B-B14F-4D97-AF65-F5344CB8AC3E}">
        <p14:creationId xmlns:p14="http://schemas.microsoft.com/office/powerpoint/2010/main" val="4247115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746</TotalTime>
  <Words>824</Words>
  <Application>Microsoft Office PowerPoint</Application>
  <PresentationFormat>On-screen Show (4:3)</PresentationFormat>
  <Paragraphs>113</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Waveform</vt:lpstr>
      <vt:lpstr>Distributed  Database Management Systems Capabilities Comparison</vt:lpstr>
      <vt:lpstr>Introduction</vt:lpstr>
      <vt:lpstr>Distributed DBMS</vt:lpstr>
      <vt:lpstr>Distributed DBMS Capability Comparison Criteria </vt:lpstr>
      <vt:lpstr>Distributed DBMS Capability Comparison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mandrake</dc:creator>
  <cp:lastModifiedBy>mandrake</cp:lastModifiedBy>
  <cp:revision>90</cp:revision>
  <dcterms:created xsi:type="dcterms:W3CDTF">2016-09-20T18:53:25Z</dcterms:created>
  <dcterms:modified xsi:type="dcterms:W3CDTF">2016-09-27T06:49:38Z</dcterms:modified>
</cp:coreProperties>
</file>