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58" r:id="rId3"/>
    <p:sldId id="274" r:id="rId4"/>
    <p:sldId id="257" r:id="rId5"/>
    <p:sldId id="259" r:id="rId6"/>
    <p:sldId id="260" r:id="rId7"/>
    <p:sldId id="261" r:id="rId8"/>
    <p:sldId id="262" r:id="rId9"/>
    <p:sldId id="263" r:id="rId10"/>
    <p:sldId id="265" r:id="rId11"/>
    <p:sldId id="266" r:id="rId12"/>
    <p:sldId id="268" r:id="rId13"/>
    <p:sldId id="270" r:id="rId14"/>
    <p:sldId id="271" r:id="rId15"/>
    <p:sldId id="275" r:id="rId16"/>
    <p:sldId id="276"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24310" autoAdjust="0"/>
    <p:restoredTop sz="86201" autoAdjust="0"/>
  </p:normalViewPr>
  <p:slideViewPr>
    <p:cSldViewPr>
      <p:cViewPr>
        <p:scale>
          <a:sx n="70" d="100"/>
          <a:sy n="70" d="100"/>
        </p:scale>
        <p:origin x="-115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9D880D-397B-4B89-A771-7E4275AF3D64}" type="datetimeFigureOut">
              <a:rPr lang="fr-FR" smtClean="0"/>
              <a:pPr/>
              <a:t>19/01/2018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9D011F-6E1C-43B1-BB93-8296665ADECC}"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b="0"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12</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13</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r>
              <a:rPr lang="fr-FR" dirty="0" smtClean="0"/>
              <a:t>Sur</a:t>
            </a:r>
            <a:r>
              <a:rPr lang="fr-FR" baseline="0" dirty="0" smtClean="0"/>
              <a:t> mon cas on base sur TensorFlow .</a:t>
            </a:r>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1)On veut que notre programme prend une valeur réelle (x), calcule une valeur  y = W*x+b ,</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 W et b des valeurs réelles que notre programme sera appelé a modifier plus tard.</a:t>
            </a:r>
          </a:p>
          <a:p>
            <a:pPr lvl="0"/>
            <a:r>
              <a:rPr lang="fr-FR" sz="1200" kern="1200" dirty="0" smtClean="0">
                <a:solidFill>
                  <a:schemeClr val="tx1"/>
                </a:solidFill>
                <a:latin typeface="+mn-lt"/>
                <a:ea typeface="+mn-ea"/>
                <a:cs typeface="+mn-cs"/>
              </a:rPr>
              <a:t>2) ici, W, b , x et y sont des variables du programmes.</a:t>
            </a:r>
          </a:p>
          <a:p>
            <a:pPr lvl="0"/>
            <a:r>
              <a:rPr lang="fr-FR" sz="1200" kern="1200" dirty="0" smtClean="0">
                <a:solidFill>
                  <a:schemeClr val="tx1"/>
                </a:solidFill>
                <a:latin typeface="+mn-lt"/>
                <a:ea typeface="+mn-ea"/>
                <a:cs typeface="+mn-cs"/>
              </a:rPr>
              <a:t>x est une entrée .</a:t>
            </a:r>
          </a:p>
          <a:p>
            <a:pPr lvl="0"/>
            <a:r>
              <a:rPr lang="fr-FR" sz="1200" kern="1200" dirty="0" smtClean="0">
                <a:solidFill>
                  <a:schemeClr val="tx1"/>
                </a:solidFill>
                <a:latin typeface="+mn-lt"/>
                <a:ea typeface="+mn-ea"/>
                <a:cs typeface="+mn-cs"/>
              </a:rPr>
              <a:t>W et b sont des valeurs modifiables.</a:t>
            </a:r>
          </a:p>
          <a:p>
            <a:pPr lvl="0"/>
            <a:r>
              <a:rPr lang="fr-FR" sz="1200" kern="1200" dirty="0" smtClean="0">
                <a:solidFill>
                  <a:schemeClr val="tx1"/>
                </a:solidFill>
                <a:latin typeface="+mn-lt"/>
                <a:ea typeface="+mn-ea"/>
                <a:cs typeface="+mn-cs"/>
              </a:rPr>
              <a:t>y est calculé a partir de x, W et b.</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5</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Mntnt</a:t>
            </a:r>
            <a:r>
              <a:rPr lang="fr-FR" dirty="0" smtClean="0"/>
              <a:t> on passe a  la programmation en TensorFlow</a:t>
            </a:r>
            <a:r>
              <a:rPr lang="fr-FR" baseline="0" dirty="0" smtClean="0"/>
              <a:t> ,.</a:t>
            </a:r>
          </a:p>
          <a:p>
            <a:r>
              <a:rPr lang="fr-FR" baseline="0" dirty="0" smtClean="0"/>
              <a:t>2)</a:t>
            </a:r>
            <a:r>
              <a:rPr lang="fr-FR" sz="1200" kern="1200" dirty="0" smtClean="0">
                <a:solidFill>
                  <a:schemeClr val="tx1"/>
                </a:solidFill>
                <a:latin typeface="+mn-lt"/>
                <a:ea typeface="+mn-ea"/>
                <a:cs typeface="+mn-cs"/>
              </a:rPr>
              <a:t> De fait, nous n'avons pas calculé la valeur de y.</a:t>
            </a:r>
          </a:p>
          <a:p>
            <a:r>
              <a:rPr lang="fr-FR" sz="1200" kern="1200" dirty="0" smtClean="0">
                <a:solidFill>
                  <a:schemeClr val="tx1"/>
                </a:solidFill>
                <a:latin typeface="+mn-lt"/>
                <a:ea typeface="+mn-ea"/>
                <a:cs typeface="+mn-cs"/>
              </a:rPr>
              <a:t>3) Explication de programme (En fait notre programme ne manipule pas des variables au sens traditionnel, mais explique les dépendances entres les différents éléments de notre programme (ce sont des </a:t>
            </a:r>
            <a:r>
              <a:rPr lang="fr-FR" sz="1200" b="1" kern="1200" dirty="0" smtClean="0">
                <a:solidFill>
                  <a:schemeClr val="tx1"/>
                </a:solidFill>
                <a:latin typeface="+mn-lt"/>
                <a:ea typeface="+mn-ea"/>
                <a:cs typeface="+mn-cs"/>
              </a:rPr>
              <a:t>nœuds du graphes de calcul</a:t>
            </a:r>
            <a:r>
              <a:rPr lang="fr-FR" sz="1200" kern="1200" dirty="0" smtClean="0">
                <a:solidFill>
                  <a:schemeClr val="tx1"/>
                </a:solidFill>
                <a:latin typeface="+mn-lt"/>
                <a:ea typeface="+mn-ea"/>
                <a:cs typeface="+mn-cs"/>
              </a:rPr>
              <a:t>). TensorFlow s'appuie sur ce graphe de calcul)</a:t>
            </a:r>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6</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graphe est .</a:t>
            </a:r>
          </a:p>
          <a:p>
            <a:r>
              <a:rPr lang="fr-FR" sz="1200" kern="1200" dirty="0" smtClean="0">
                <a:solidFill>
                  <a:schemeClr val="tx1"/>
                </a:solidFill>
                <a:latin typeface="+mn-lt"/>
                <a:ea typeface="+mn-ea"/>
                <a:cs typeface="+mn-cs"/>
              </a:rPr>
              <a:t>les variables au sens TensorFlow sont des nœuds de calculs qui peuvent être modifiés. Elle ne sont pas initialisées par leur déclaration.</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-pour qu'elles agissent comme on s'y attend on doit les initialisés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7</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8</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2-</a:t>
            </a:r>
            <a:r>
              <a:rPr lang="fr-FR" sz="1200" kern="1200" dirty="0" smtClean="0">
                <a:solidFill>
                  <a:schemeClr val="tx1"/>
                </a:solidFill>
                <a:latin typeface="+mn-lt"/>
                <a:ea typeface="+mn-ea"/>
                <a:cs typeface="+mn-cs"/>
              </a:rPr>
              <a:t>  cette fois x est un tableau de réels. pour chaque valeur de x, une valeur est calculée pour y.</a:t>
            </a:r>
          </a:p>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9</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Voici donc le code du programme complet .</a:t>
            </a:r>
          </a:p>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10</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11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52A38845-68AE-4B6D-BBAF-AB3C10371ADA}" type="datetimeFigureOut">
              <a:rPr lang="fr-FR" smtClean="0"/>
              <a:pPr/>
              <a:t>19/01/2018</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3C7738A8-BB4A-48F0-B645-340F6686E806}"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2A38845-68AE-4B6D-BBAF-AB3C10371ADA}" type="datetimeFigureOut">
              <a:rPr lang="fr-FR" smtClean="0"/>
              <a:pPr/>
              <a:t>19/01/2018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7738A8-BB4A-48F0-B645-340F6686E806}"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2A38845-68AE-4B6D-BBAF-AB3C10371ADA}" type="datetimeFigureOut">
              <a:rPr lang="fr-FR" smtClean="0"/>
              <a:pPr/>
              <a:t>19/01/2018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7738A8-BB4A-48F0-B645-340F6686E806}"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2A38845-68AE-4B6D-BBAF-AB3C10371ADA}" type="datetimeFigureOut">
              <a:rPr lang="fr-FR" smtClean="0"/>
              <a:pPr/>
              <a:t>19/01/2018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7738A8-BB4A-48F0-B645-340F6686E806}"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52A38845-68AE-4B6D-BBAF-AB3C10371ADA}" type="datetimeFigureOut">
              <a:rPr lang="fr-FR" smtClean="0"/>
              <a:pPr/>
              <a:t>19/01/2018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7738A8-BB4A-48F0-B645-340F6686E806}"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52A38845-68AE-4B6D-BBAF-AB3C10371ADA}" type="datetimeFigureOut">
              <a:rPr lang="fr-FR" smtClean="0"/>
              <a:pPr/>
              <a:t>19/01/2018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C7738A8-BB4A-48F0-B645-340F6686E806}"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52A38845-68AE-4B6D-BBAF-AB3C10371ADA}" type="datetimeFigureOut">
              <a:rPr lang="fr-FR" smtClean="0"/>
              <a:pPr/>
              <a:t>19/01/2018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C7738A8-BB4A-48F0-B645-340F6686E806}"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52A38845-68AE-4B6D-BBAF-AB3C10371ADA}" type="datetimeFigureOut">
              <a:rPr lang="fr-FR" smtClean="0"/>
              <a:pPr/>
              <a:t>19/01/2018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C7738A8-BB4A-48F0-B645-340F6686E806}"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2A38845-68AE-4B6D-BBAF-AB3C10371ADA}" type="datetimeFigureOut">
              <a:rPr lang="fr-FR" smtClean="0"/>
              <a:pPr/>
              <a:t>19/01/2018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C7738A8-BB4A-48F0-B645-340F6686E806}"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52A38845-68AE-4B6D-BBAF-AB3C10371ADA}" type="datetimeFigureOut">
              <a:rPr lang="fr-FR" smtClean="0"/>
              <a:pPr/>
              <a:t>19/01/2018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C7738A8-BB4A-48F0-B645-340F6686E806}"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52A38845-68AE-4B6D-BBAF-AB3C10371ADA}" type="datetimeFigureOut">
              <a:rPr lang="fr-FR" smtClean="0"/>
              <a:pPr/>
              <a:t>19/01/2018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3C7738A8-BB4A-48F0-B645-340F6686E806}" type="slidenum">
              <a:rPr lang="fr-FR" smtClean="0"/>
              <a:pPr/>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2A38845-68AE-4B6D-BBAF-AB3C10371ADA}" type="datetimeFigureOut">
              <a:rPr lang="fr-FR" smtClean="0"/>
              <a:pPr/>
              <a:t>19/01/2018</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7738A8-BB4A-48F0-B645-340F6686E806}" type="slidenum">
              <a:rPr lang="fr-FR" smtClean="0"/>
              <a:pPr/>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bright="35000" contrast="-49000"/>
          </a:blip>
          <a:srcRect/>
          <a:stretch>
            <a:fillRect l="-11000" r="-11000"/>
          </a:stretch>
        </a:blipFill>
        <a:effectLst/>
      </p:bgPr>
    </p:bg>
    <p:spTree>
      <p:nvGrpSpPr>
        <p:cNvPr id="1" name=""/>
        <p:cNvGrpSpPr/>
        <p:nvPr/>
      </p:nvGrpSpPr>
      <p:grpSpPr>
        <a:xfrm>
          <a:off x="0" y="0"/>
          <a:ext cx="0" cy="0"/>
          <a:chOff x="0" y="0"/>
          <a:chExt cx="0" cy="0"/>
        </a:xfrm>
      </p:grpSpPr>
      <p:sp>
        <p:nvSpPr>
          <p:cNvPr id="7" name="Rectangle 6"/>
          <p:cNvSpPr/>
          <p:nvPr/>
        </p:nvSpPr>
        <p:spPr>
          <a:xfrm>
            <a:off x="0" y="1"/>
            <a:ext cx="9144000" cy="10341293"/>
          </a:xfrm>
          <a:prstGeom prst="rect">
            <a:avLst/>
          </a:prstGeom>
        </p:spPr>
        <p:txBody>
          <a:bodyPr wrap="square">
            <a:spAutoFit/>
          </a:bodyPr>
          <a:lstStyle/>
          <a:p>
            <a:pPr lvl="0" algn="just" fontAlgn="base">
              <a:spcBef>
                <a:spcPct val="0"/>
              </a:spcBef>
              <a:spcAft>
                <a:spcPct val="0"/>
              </a:spcAft>
            </a:pPr>
            <a:endParaRPr kumimoji="0" lang="fr-FR" sz="4400" b="1" i="0" u="none" strike="noStrike" cap="none" normalizeH="0" baseline="0" dirty="0" smtClean="0">
              <a:ln>
                <a:noFill/>
              </a:ln>
              <a:solidFill>
                <a:srgbClr val="365F91"/>
              </a:solidFill>
              <a:effectLst/>
              <a:latin typeface="Cambria" pitchFamily="18" charset="0"/>
              <a:ea typeface="Times New Roman" pitchFamily="18" charset="0"/>
              <a:cs typeface="Times New Roman" pitchFamily="18" charset="0"/>
            </a:endParaRPr>
          </a:p>
          <a:p>
            <a:pPr lvl="0" algn="just" fontAlgn="base">
              <a:spcBef>
                <a:spcPct val="0"/>
              </a:spcBef>
              <a:spcAft>
                <a:spcPct val="0"/>
              </a:spcAft>
            </a:pPr>
            <a:endParaRPr lang="fr-FR" sz="4400" b="1" dirty="0">
              <a:solidFill>
                <a:srgbClr val="365F91"/>
              </a:solidFill>
              <a:latin typeface="Cambria" pitchFamily="18" charset="0"/>
              <a:ea typeface="Times New Roman" pitchFamily="18" charset="0"/>
              <a:cs typeface="Times New Roman" pitchFamily="18" charset="0"/>
            </a:endParaRPr>
          </a:p>
          <a:p>
            <a:pPr lvl="0" algn="ctr" fontAlgn="base">
              <a:spcBef>
                <a:spcPct val="0"/>
              </a:spcBef>
              <a:spcAft>
                <a:spcPct val="0"/>
              </a:spcAft>
            </a:pPr>
            <a:endParaRPr kumimoji="0" lang="fr-FR" sz="7200" b="1" i="0" u="none" strike="noStrike" cap="none" normalizeH="0" baseline="0" dirty="0" smtClean="0">
              <a:ln>
                <a:noFill/>
              </a:ln>
              <a:solidFill>
                <a:schemeClr val="tx2">
                  <a:lumMod val="50000"/>
                </a:schemeClr>
              </a:solidFill>
              <a:effectLst/>
              <a:latin typeface="+mj-lt"/>
              <a:ea typeface="Times New Roman" pitchFamily="18" charset="0"/>
              <a:cs typeface="Times New Roman" pitchFamily="18" charset="0"/>
            </a:endParaRPr>
          </a:p>
          <a:p>
            <a:pPr lvl="0" algn="ctr" eaLnBrk="0" fontAlgn="base" hangingPunct="0">
              <a:spcBef>
                <a:spcPct val="0"/>
              </a:spcBef>
              <a:spcAft>
                <a:spcPct val="0"/>
              </a:spcAft>
            </a:pPr>
            <a:r>
              <a:rPr kumimoji="0" lang="fr-FR" sz="4400" b="1" i="0" u="none" strike="noStrike" cap="none" normalizeH="0" baseline="0" dirty="0" smtClean="0">
                <a:ln>
                  <a:noFill/>
                </a:ln>
                <a:solidFill>
                  <a:schemeClr val="tx2">
                    <a:lumMod val="10000"/>
                  </a:schemeClr>
                </a:solidFill>
                <a:effectLst/>
                <a:latin typeface="Calibri" pitchFamily="34" charset="0"/>
                <a:ea typeface="Calibri" pitchFamily="34" charset="0"/>
                <a:cs typeface="Times New Roman" pitchFamily="18" charset="0"/>
              </a:rPr>
              <a:t>Prise en main et installation de la bibliothèque TensorFlow.</a:t>
            </a:r>
          </a:p>
          <a:p>
            <a:pPr lvl="0" eaLnBrk="0" fontAlgn="base" hangingPunct="0">
              <a:spcBef>
                <a:spcPct val="0"/>
              </a:spcBef>
              <a:spcAft>
                <a:spcPct val="0"/>
              </a:spcAft>
            </a:pPr>
            <a:endParaRPr lang="fr-FR" sz="44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endParaRPr lang="fr-FR" sz="44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endParaRPr lang="fr-FR" sz="20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endParaRPr lang="fr-FR" sz="20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r>
              <a:rPr lang="fr-FR" sz="2000" b="1" dirty="0" smtClean="0">
                <a:solidFill>
                  <a:schemeClr val="tx2">
                    <a:lumMod val="10000"/>
                  </a:schemeClr>
                </a:solidFill>
                <a:latin typeface="Calibri" pitchFamily="34" charset="0"/>
                <a:cs typeface="Times New Roman" pitchFamily="18" charset="0"/>
              </a:rPr>
              <a:t>M.IKNI </a:t>
            </a:r>
            <a:r>
              <a:rPr lang="fr-FR" sz="2000" b="1" dirty="0" err="1" smtClean="0">
                <a:solidFill>
                  <a:schemeClr val="tx2">
                    <a:lumMod val="10000"/>
                  </a:schemeClr>
                </a:solidFill>
                <a:latin typeface="Calibri" pitchFamily="34" charset="0"/>
                <a:cs typeface="Times New Roman" pitchFamily="18" charset="0"/>
              </a:rPr>
              <a:t>Layachi</a:t>
            </a:r>
            <a:endParaRPr lang="fr-FR" sz="20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r>
              <a:rPr lang="fr-FR" sz="2000" b="1" dirty="0" smtClean="0">
                <a:solidFill>
                  <a:schemeClr val="tx2">
                    <a:lumMod val="10000"/>
                  </a:schemeClr>
                </a:solidFill>
                <a:latin typeface="Calibri" pitchFamily="34" charset="0"/>
                <a:cs typeface="Times New Roman" pitchFamily="18" charset="0"/>
              </a:rPr>
              <a:t>   19/01/2018</a:t>
            </a:r>
          </a:p>
          <a:p>
            <a:pPr lvl="0" algn="ctr" eaLnBrk="0" fontAlgn="base" hangingPunct="0">
              <a:spcBef>
                <a:spcPct val="0"/>
              </a:spcBef>
              <a:spcAft>
                <a:spcPct val="0"/>
              </a:spcAft>
            </a:pPr>
            <a:endParaRPr kumimoji="0" lang="fr-FR" sz="4400" b="1" i="0" u="none" strike="noStrike" cap="none" normalizeH="0" baseline="0" dirty="0" smtClean="0">
              <a:ln>
                <a:noFill/>
              </a:ln>
              <a:solidFill>
                <a:schemeClr val="tx2">
                  <a:lumMod val="10000"/>
                </a:schemeClr>
              </a:solidFill>
              <a:effectLst/>
              <a:latin typeface="Calibri" pitchFamily="34" charset="0"/>
              <a:cs typeface="Times New Roman" pitchFamily="18" charset="0"/>
            </a:endParaRPr>
          </a:p>
          <a:p>
            <a:pPr lvl="0" eaLnBrk="0" fontAlgn="base" hangingPunct="0">
              <a:spcBef>
                <a:spcPct val="0"/>
              </a:spcBef>
              <a:spcAft>
                <a:spcPct val="0"/>
              </a:spcAft>
            </a:pPr>
            <a:endParaRPr kumimoji="0" lang="fr-FR" sz="2800" b="1" i="0" u="none" strike="noStrike" cap="none" normalizeH="0" baseline="0" dirty="0" smtClean="0">
              <a:ln>
                <a:noFill/>
              </a:ln>
              <a:solidFill>
                <a:schemeClr val="tx2">
                  <a:lumMod val="10000"/>
                </a:schemeClr>
              </a:solidFill>
              <a:effectLst/>
              <a:latin typeface="Calibri" pitchFamily="34" charset="0"/>
              <a:cs typeface="Arial" pitchFamily="34" charset="0"/>
            </a:endParaRPr>
          </a:p>
          <a:p>
            <a:pPr lvl="0" algn="just" eaLnBrk="0" fontAlgn="base" hangingPunct="0">
              <a:spcBef>
                <a:spcPct val="0"/>
              </a:spcBef>
              <a:spcAft>
                <a:spcPct val="0"/>
              </a:spcAft>
            </a:pPr>
            <a:r>
              <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br>
              <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lvl="0" algn="just" eaLnBrk="0" fontAlgn="base" hangingPunct="0">
              <a:spcBef>
                <a:spcPct val="0"/>
              </a:spcBef>
              <a:spcAft>
                <a:spcPct val="0"/>
              </a:spcAft>
            </a:pPr>
            <a:endParaRPr lang="fr-FR" dirty="0">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lang="fr-FR" dirty="0">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lang="fr-FR" dirty="0">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kumimoji="0" lang="fr-FR"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Image 2"/>
          <p:cNvPicPr/>
          <p:nvPr/>
        </p:nvPicPr>
        <p:blipFill>
          <a:blip r:embed="rId4"/>
          <a:srcRect/>
          <a:stretch>
            <a:fillRect/>
          </a:stretch>
        </p:blipFill>
        <p:spPr bwMode="auto">
          <a:xfrm>
            <a:off x="6072198" y="928670"/>
            <a:ext cx="2643174" cy="1214422"/>
          </a:xfrm>
          <a:prstGeom prst="rect">
            <a:avLst/>
          </a:prstGeom>
          <a:noFill/>
          <a:ln w="9525">
            <a:noFill/>
            <a:miter lim="800000"/>
            <a:headEnd/>
            <a:tailEnd/>
          </a:ln>
        </p:spPr>
      </p:pic>
      <p:pic>
        <p:nvPicPr>
          <p:cNvPr id="1026" name="Picture 2" descr="C:\Users\IKNI\Desktop\q8sc1KuZ_400x400.jpg"/>
          <p:cNvPicPr>
            <a:picLocks noChangeAspect="1" noChangeArrowheads="1"/>
          </p:cNvPicPr>
          <p:nvPr/>
        </p:nvPicPr>
        <p:blipFill>
          <a:blip r:embed="rId5">
            <a:lum bright="21000" contrast="9000"/>
          </a:blip>
          <a:srcRect/>
          <a:stretch>
            <a:fillRect/>
          </a:stretch>
        </p:blipFill>
        <p:spPr bwMode="auto">
          <a:xfrm>
            <a:off x="3714744" y="4000504"/>
            <a:ext cx="1428760" cy="1214446"/>
          </a:xfrm>
          <a:prstGeom prst="rect">
            <a:avLst/>
          </a:prstGeom>
          <a:noFill/>
          <a:effectLst/>
        </p:spPr>
      </p:pic>
      <p:pic>
        <p:nvPicPr>
          <p:cNvPr id="6" name="Image 5"/>
          <p:cNvPicPr/>
          <p:nvPr/>
        </p:nvPicPr>
        <p:blipFill>
          <a:blip r:embed="rId6" cstate="print"/>
          <a:srcRect/>
          <a:stretch>
            <a:fillRect/>
          </a:stretch>
        </p:blipFill>
        <p:spPr bwMode="auto">
          <a:xfrm>
            <a:off x="428596" y="928671"/>
            <a:ext cx="2857520" cy="12144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85728"/>
            <a:ext cx="8305800" cy="1143008"/>
          </a:xfrm>
        </p:spPr>
        <p:txBody>
          <a:bodyPr>
            <a:normAutofit/>
          </a:bodyPr>
          <a:lstStyle/>
          <a:p>
            <a:r>
              <a:rPr lang="fr-FR" dirty="0" smtClean="0"/>
              <a:t>Le programme complet </a:t>
            </a:r>
            <a:endParaRPr lang="fr-FR" dirty="0"/>
          </a:p>
        </p:txBody>
      </p:sp>
      <p:sp>
        <p:nvSpPr>
          <p:cNvPr id="5" name="ZoneTexte 4"/>
          <p:cNvSpPr txBox="1"/>
          <p:nvPr/>
        </p:nvSpPr>
        <p:spPr>
          <a:xfrm>
            <a:off x="1214414" y="1643050"/>
            <a:ext cx="6072230" cy="4247317"/>
          </a:xfrm>
          <a:prstGeom prst="rect">
            <a:avLst/>
          </a:prstGeom>
          <a:solidFill>
            <a:schemeClr val="bg1">
              <a:lumMod val="95000"/>
            </a:schemeClr>
          </a:solidFill>
        </p:spPr>
        <p:txBody>
          <a:bodyPr wrap="square" rtlCol="0">
            <a:spAutoFit/>
          </a:bodyPr>
          <a:lstStyle/>
          <a:p>
            <a:pPr lvl="0" indent="449263" algn="just" fontAlgn="base">
              <a:spcBef>
                <a:spcPct val="0"/>
              </a:spcBef>
              <a:spcAft>
                <a:spcPct val="0"/>
              </a:spcAft>
            </a:pPr>
            <a:endParaRPr lang="en-US" b="1" dirty="0" smtClean="0">
              <a:solidFill>
                <a:srgbClr val="0000FF"/>
              </a:solidFill>
              <a:latin typeface="Calibri" pitchFamily="34" charset="0"/>
              <a:ea typeface="Calibri" pitchFamily="34" charset="0"/>
              <a:cs typeface="Courier New" pitchFamily="49" charset="0"/>
            </a:endParaRPr>
          </a:p>
          <a:p>
            <a:pPr lvl="0" indent="449263" algn="just" fontAlgn="base">
              <a:spcBef>
                <a:spcPct val="0"/>
              </a:spcBef>
              <a:spcAft>
                <a:spcPct val="0"/>
              </a:spcAft>
            </a:pPr>
            <a:r>
              <a:rPr lang="en-US" b="1" dirty="0" smtClean="0">
                <a:solidFill>
                  <a:srgbClr val="0000FF"/>
                </a:solidFill>
                <a:latin typeface="Calibri" pitchFamily="34" charset="0"/>
                <a:ea typeface="Calibri" pitchFamily="34" charset="0"/>
                <a:cs typeface="Courier New" pitchFamily="49" charset="0"/>
              </a:rPr>
              <a:t>import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tensorflow</a:t>
            </a:r>
            <a:r>
              <a:rPr lang="en-US" dirty="0" smtClean="0">
                <a:solidFill>
                  <a:srgbClr val="000000"/>
                </a:solidFill>
                <a:latin typeface="Calibri" pitchFamily="34" charset="0"/>
                <a:ea typeface="Calibri" pitchFamily="34" charset="0"/>
                <a:cs typeface="Courier New" pitchFamily="49" charset="0"/>
              </a:rPr>
              <a:t> </a:t>
            </a:r>
            <a:r>
              <a:rPr lang="en-US" b="1" dirty="0" smtClean="0">
                <a:solidFill>
                  <a:srgbClr val="0000FF"/>
                </a:solidFill>
                <a:latin typeface="Calibri" pitchFamily="34" charset="0"/>
                <a:ea typeface="Calibri" pitchFamily="34" charset="0"/>
                <a:cs typeface="Courier New" pitchFamily="49" charset="0"/>
              </a:rPr>
              <a:t>as</a:t>
            </a:r>
            <a:r>
              <a:rPr lang="en-US" dirty="0" smtClean="0">
                <a:solidFill>
                  <a:srgbClr val="000000"/>
                </a:solidFill>
                <a:latin typeface="Calibri" pitchFamily="34" charset="0"/>
                <a:ea typeface="Calibri" pitchFamily="34" charset="0"/>
                <a:cs typeface="Courier New" pitchFamily="49" charset="0"/>
              </a:rPr>
              <a:t> </a:t>
            </a:r>
            <a:r>
              <a:rPr lang="en-US" dirty="0" err="1" smtClean="0">
                <a:latin typeface="Calibri" pitchFamily="34" charset="0"/>
                <a:ea typeface="Calibri" pitchFamily="34" charset="0"/>
                <a:cs typeface="Courier New" pitchFamily="49" charset="0"/>
              </a:rPr>
              <a:t>tf</a:t>
            </a:r>
            <a:endParaRPr lang="fr-FR" sz="1400" dirty="0" smtClean="0">
              <a:latin typeface="Calibri" pitchFamily="34" charset="0"/>
              <a:cs typeface="Arial" pitchFamily="34" charset="0"/>
            </a:endParaRPr>
          </a:p>
          <a:p>
            <a:pPr lvl="0" indent="449263"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x</a:t>
            </a:r>
            <a:r>
              <a:rPr lang="en-US" dirty="0" smtClean="0">
                <a:solidFill>
                  <a:srgbClr val="000000"/>
                </a:solidFill>
                <a:latin typeface="Calibri" pitchFamily="34" charset="0"/>
                <a:ea typeface="Calibri" pitchFamily="34" charset="0"/>
                <a:cs typeface="Courier New" pitchFamily="49" charset="0"/>
              </a:rPr>
              <a:t> </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placeholder</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float32</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name</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FFFF00"/>
                </a:solidFill>
                <a:latin typeface="Calibri" pitchFamily="34" charset="0"/>
                <a:ea typeface="Calibri" pitchFamily="34" charset="0"/>
                <a:cs typeface="Courier New" pitchFamily="49" charset="0"/>
              </a:rPr>
              <a:t>"x"</a:t>
            </a:r>
            <a:r>
              <a:rPr lang="en-US"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indent="449263"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W </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Variable</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FF0000"/>
                </a:solidFill>
                <a:latin typeface="Calibri" pitchFamily="34" charset="0"/>
                <a:ea typeface="Calibri" pitchFamily="34" charset="0"/>
                <a:cs typeface="Courier New" pitchFamily="49" charset="0"/>
              </a:rPr>
              <a:t>.3</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dtype</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float32</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name</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FFFF00"/>
                </a:solidFill>
                <a:latin typeface="Calibri" pitchFamily="34" charset="0"/>
                <a:ea typeface="Calibri" pitchFamily="34" charset="0"/>
                <a:cs typeface="Courier New" pitchFamily="49" charset="0"/>
              </a:rPr>
              <a:t>"W"</a:t>
            </a:r>
            <a:r>
              <a:rPr lang="en-US"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indent="449263"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b</a:t>
            </a:r>
            <a:r>
              <a:rPr lang="en-US" dirty="0" smtClean="0">
                <a:solidFill>
                  <a:srgbClr val="000000"/>
                </a:solidFill>
                <a:latin typeface="Calibri" pitchFamily="34" charset="0"/>
                <a:ea typeface="Calibri" pitchFamily="34" charset="0"/>
                <a:cs typeface="Courier New" pitchFamily="49" charset="0"/>
              </a:rPr>
              <a:t> </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Variable</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FF0000"/>
                </a:solidFill>
                <a:latin typeface="Calibri" pitchFamily="34" charset="0"/>
                <a:ea typeface="Calibri" pitchFamily="34" charset="0"/>
                <a:cs typeface="Courier New" pitchFamily="49" charset="0"/>
              </a:rPr>
              <a:t>.3</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dtype</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float32</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name</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FFFF00"/>
                </a:solidFill>
                <a:latin typeface="Calibri" pitchFamily="34" charset="0"/>
                <a:ea typeface="Calibri" pitchFamily="34" charset="0"/>
                <a:cs typeface="Courier New" pitchFamily="49" charset="0"/>
              </a:rPr>
              <a:t>"b"</a:t>
            </a:r>
            <a:r>
              <a:rPr lang="en-US"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indent="449263" algn="just" eaLnBrk="0" fontAlgn="base" hangingPunct="0">
              <a:spcBef>
                <a:spcPct val="0"/>
              </a:spcBef>
              <a:spcAft>
                <a:spcPct val="0"/>
              </a:spcAft>
            </a:pPr>
            <a:r>
              <a:rPr lang="fr-FR" dirty="0" smtClean="0">
                <a:latin typeface="Calibri" pitchFamily="34" charset="0"/>
                <a:ea typeface="Calibri" pitchFamily="34" charset="0"/>
                <a:cs typeface="Courier New" pitchFamily="49" charset="0"/>
              </a:rPr>
              <a:t>y</a:t>
            </a:r>
            <a:r>
              <a:rPr lang="fr-FR" dirty="0" smtClean="0">
                <a:solidFill>
                  <a:srgbClr val="000000"/>
                </a:solidFill>
                <a:latin typeface="Calibri" pitchFamily="34" charset="0"/>
                <a:ea typeface="Calibri" pitchFamily="34" charset="0"/>
                <a:cs typeface="Courier New" pitchFamily="49" charset="0"/>
              </a:rPr>
              <a:t> </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dirty="0" smtClean="0">
                <a:latin typeface="Calibri" pitchFamily="34" charset="0"/>
                <a:ea typeface="Calibri" pitchFamily="34" charset="0"/>
                <a:cs typeface="Courier New" pitchFamily="49" charset="0"/>
              </a:rPr>
              <a:t>W</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x</a:t>
            </a:r>
            <a:r>
              <a:rPr lang="fr-FR" dirty="0" smtClean="0">
                <a:solidFill>
                  <a:srgbClr val="000000"/>
                </a:solidFill>
                <a:latin typeface="Calibri" pitchFamily="34" charset="0"/>
                <a:ea typeface="Calibri" pitchFamily="34" charset="0"/>
                <a:cs typeface="Courier New" pitchFamily="49" charset="0"/>
              </a:rPr>
              <a:t> </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dirty="0" smtClean="0">
                <a:latin typeface="Calibri" pitchFamily="34" charset="0"/>
                <a:ea typeface="Calibri" pitchFamily="34" charset="0"/>
                <a:cs typeface="Courier New" pitchFamily="49" charset="0"/>
              </a:rPr>
              <a:t>b</a:t>
            </a:r>
            <a:endParaRPr lang="fr-FR" sz="1400" dirty="0" smtClean="0">
              <a:latin typeface="Calibri" pitchFamily="34" charset="0"/>
              <a:cs typeface="Arial" pitchFamily="34" charset="0"/>
            </a:endParaRPr>
          </a:p>
          <a:p>
            <a:pPr lvl="0" indent="449263" algn="just" eaLnBrk="0" fontAlgn="base" hangingPunct="0">
              <a:spcBef>
                <a:spcPct val="0"/>
              </a:spcBef>
              <a:spcAft>
                <a:spcPct val="0"/>
              </a:spcAft>
            </a:pPr>
            <a:r>
              <a:rPr lang="fr-FR" b="1" dirty="0" smtClean="0">
                <a:solidFill>
                  <a:srgbClr val="0000FF"/>
                </a:solidFill>
                <a:latin typeface="Calibri" pitchFamily="34" charset="0"/>
                <a:ea typeface="Calibri" pitchFamily="34" charset="0"/>
                <a:cs typeface="Courier New" pitchFamily="49" charset="0"/>
              </a:rPr>
              <a:t>print</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y</a:t>
            </a:r>
            <a:r>
              <a:rPr lang="fr-FR"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indent="449263" algn="just" eaLnBrk="0" fontAlgn="base" hangingPunct="0">
              <a:spcBef>
                <a:spcPct val="0"/>
              </a:spcBef>
              <a:spcAft>
                <a:spcPct val="0"/>
              </a:spcAft>
            </a:pPr>
            <a:r>
              <a:rPr lang="en-US" dirty="0" err="1" smtClean="0">
                <a:latin typeface="Calibri" pitchFamily="34" charset="0"/>
                <a:ea typeface="Calibri" pitchFamily="34" charset="0"/>
                <a:cs typeface="Courier New" pitchFamily="49" charset="0"/>
              </a:rPr>
              <a:t>sess</a:t>
            </a:r>
            <a:r>
              <a:rPr lang="en-US" dirty="0" smtClean="0">
                <a:solidFill>
                  <a:srgbClr val="000000"/>
                </a:solidFill>
                <a:latin typeface="Calibri" pitchFamily="34" charset="0"/>
                <a:ea typeface="Calibri" pitchFamily="34" charset="0"/>
                <a:cs typeface="Courier New" pitchFamily="49" charset="0"/>
              </a:rPr>
              <a:t> </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Session</a:t>
            </a:r>
            <a:r>
              <a:rPr lang="en-US"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indent="449263"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init</a:t>
            </a:r>
            <a:r>
              <a:rPr lang="en-US" dirty="0" smtClean="0">
                <a:solidFill>
                  <a:srgbClr val="000000"/>
                </a:solidFill>
                <a:latin typeface="Calibri" pitchFamily="34" charset="0"/>
                <a:ea typeface="Calibri" pitchFamily="34" charset="0"/>
                <a:cs typeface="Courier New" pitchFamily="49" charset="0"/>
              </a:rPr>
              <a:t> </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global_variables_initializer</a:t>
            </a:r>
            <a:r>
              <a:rPr lang="en-US"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indent="449263" algn="just" eaLnBrk="0" fontAlgn="base" hangingPunct="0">
              <a:spcBef>
                <a:spcPct val="0"/>
              </a:spcBef>
              <a:spcAft>
                <a:spcPct val="0"/>
              </a:spcAft>
            </a:pPr>
            <a:r>
              <a:rPr lang="fr-FR" dirty="0" smtClean="0">
                <a:latin typeface="Calibri" pitchFamily="34" charset="0"/>
                <a:ea typeface="Calibri" pitchFamily="34" charset="0"/>
                <a:cs typeface="Courier New" pitchFamily="49" charset="0"/>
              </a:rPr>
              <a:t>sess</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run</a:t>
            </a:r>
            <a:r>
              <a:rPr lang="fr-FR" b="1" dirty="0" smtClean="0">
                <a:solidFill>
                  <a:srgbClr val="000080"/>
                </a:solidFill>
                <a:latin typeface="Calibri" pitchFamily="34" charset="0"/>
                <a:ea typeface="Calibri" pitchFamily="34" charset="0"/>
                <a:cs typeface="Courier New" pitchFamily="49" charset="0"/>
              </a:rPr>
              <a:t>(</a:t>
            </a:r>
            <a:r>
              <a:rPr lang="fr-FR" dirty="0" err="1" smtClean="0">
                <a:latin typeface="Calibri" pitchFamily="34" charset="0"/>
                <a:ea typeface="Calibri" pitchFamily="34" charset="0"/>
                <a:cs typeface="Courier New" pitchFamily="49" charset="0"/>
              </a:rPr>
              <a:t>init</a:t>
            </a:r>
            <a:r>
              <a:rPr lang="fr-FR"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indent="449263" algn="just" eaLnBrk="0" fontAlgn="base" hangingPunct="0">
              <a:spcBef>
                <a:spcPct val="0"/>
              </a:spcBef>
              <a:spcAft>
                <a:spcPct val="0"/>
              </a:spcAft>
            </a:pPr>
            <a:r>
              <a:rPr lang="fr-FR" dirty="0" smtClean="0">
                <a:latin typeface="Calibri" pitchFamily="34" charset="0"/>
                <a:ea typeface="Calibri" pitchFamily="34" charset="0"/>
                <a:cs typeface="Courier New" pitchFamily="49" charset="0"/>
              </a:rPr>
              <a:t>resu</a:t>
            </a:r>
            <a:r>
              <a:rPr lang="fr-FR" dirty="0" smtClean="0">
                <a:solidFill>
                  <a:srgbClr val="000000"/>
                </a:solidFill>
                <a:latin typeface="Calibri" pitchFamily="34" charset="0"/>
                <a:ea typeface="Calibri" pitchFamily="34" charset="0"/>
                <a:cs typeface="Courier New" pitchFamily="49" charset="0"/>
              </a:rPr>
              <a:t> </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dirty="0" smtClean="0">
                <a:latin typeface="Calibri" pitchFamily="34" charset="0"/>
                <a:ea typeface="Calibri" pitchFamily="34" charset="0"/>
                <a:cs typeface="Courier New" pitchFamily="49" charset="0"/>
              </a:rPr>
              <a:t>sess</a:t>
            </a:r>
            <a:r>
              <a:rPr lang="fr-FR" b="1" dirty="0" smtClean="0">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run</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y</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x</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FF0000"/>
                </a:solidFill>
                <a:latin typeface="Calibri" pitchFamily="34" charset="0"/>
                <a:ea typeface="Calibri" pitchFamily="34" charset="0"/>
                <a:cs typeface="Courier New" pitchFamily="49" charset="0"/>
              </a:rPr>
              <a:t>2</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endParaRPr lang="fr-FR" sz="1400" dirty="0" smtClean="0">
              <a:latin typeface="Calibri" pitchFamily="34" charset="0"/>
              <a:cs typeface="Arial" pitchFamily="34" charset="0"/>
            </a:endParaRPr>
          </a:p>
          <a:p>
            <a:pPr lvl="0" indent="449263" algn="just" eaLnBrk="0" fontAlgn="base" hangingPunct="0">
              <a:spcBef>
                <a:spcPct val="0"/>
              </a:spcBef>
              <a:spcAft>
                <a:spcPct val="0"/>
              </a:spcAft>
            </a:pPr>
            <a:r>
              <a:rPr lang="fr-FR" b="1" dirty="0" smtClean="0">
                <a:solidFill>
                  <a:srgbClr val="0000FF"/>
                </a:solidFill>
                <a:latin typeface="Calibri" pitchFamily="34" charset="0"/>
                <a:ea typeface="Calibri" pitchFamily="34" charset="0"/>
                <a:cs typeface="Courier New" pitchFamily="49" charset="0"/>
              </a:rPr>
              <a:t>print</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resu</a:t>
            </a:r>
            <a:r>
              <a:rPr lang="fr-FR"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indent="449263" algn="just" eaLnBrk="0" fontAlgn="base" hangingPunct="0">
              <a:spcBef>
                <a:spcPct val="0"/>
              </a:spcBef>
              <a:spcAft>
                <a:spcPct val="0"/>
              </a:spcAft>
            </a:pPr>
            <a:r>
              <a:rPr lang="fr-FR" dirty="0" smtClean="0">
                <a:latin typeface="Calibri" pitchFamily="34" charset="0"/>
                <a:ea typeface="Calibri" pitchFamily="34" charset="0"/>
                <a:cs typeface="Courier New" pitchFamily="49" charset="0"/>
              </a:rPr>
              <a:t>resu</a:t>
            </a:r>
            <a:r>
              <a:rPr lang="fr-FR" dirty="0" smtClean="0">
                <a:solidFill>
                  <a:srgbClr val="000000"/>
                </a:solidFill>
                <a:latin typeface="Calibri" pitchFamily="34" charset="0"/>
                <a:ea typeface="Calibri" pitchFamily="34" charset="0"/>
                <a:cs typeface="Courier New" pitchFamily="49" charset="0"/>
              </a:rPr>
              <a:t> </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dirty="0" smtClean="0">
                <a:latin typeface="Calibri" pitchFamily="34" charset="0"/>
                <a:ea typeface="Calibri" pitchFamily="34" charset="0"/>
                <a:cs typeface="Courier New" pitchFamily="49" charset="0"/>
              </a:rPr>
              <a:t>sess</a:t>
            </a:r>
            <a:r>
              <a:rPr lang="fr-FR" b="1" dirty="0" smtClean="0">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run</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y</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x</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FF0000"/>
                </a:solidFill>
                <a:latin typeface="Calibri" pitchFamily="34" charset="0"/>
                <a:ea typeface="Calibri" pitchFamily="34" charset="0"/>
                <a:cs typeface="Courier New" pitchFamily="49" charset="0"/>
              </a:rPr>
              <a:t>1</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dirty="0" smtClean="0">
                <a:solidFill>
                  <a:srgbClr val="FF0000"/>
                </a:solidFill>
                <a:latin typeface="Calibri" pitchFamily="34" charset="0"/>
                <a:ea typeface="Calibri" pitchFamily="34" charset="0"/>
                <a:cs typeface="Courier New" pitchFamily="49" charset="0"/>
              </a:rPr>
              <a:t>2</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dirty="0" smtClean="0">
                <a:solidFill>
                  <a:srgbClr val="FF0000"/>
                </a:solidFill>
                <a:latin typeface="Calibri" pitchFamily="34" charset="0"/>
                <a:ea typeface="Calibri" pitchFamily="34" charset="0"/>
                <a:cs typeface="Courier New" pitchFamily="49" charset="0"/>
              </a:rPr>
              <a:t>3</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endParaRPr lang="fr-FR" sz="1400" dirty="0" smtClean="0">
              <a:latin typeface="Calibri" pitchFamily="34" charset="0"/>
              <a:cs typeface="Arial" pitchFamily="34" charset="0"/>
            </a:endParaRPr>
          </a:p>
          <a:p>
            <a:pPr lvl="0" indent="449263" algn="just" eaLnBrk="0" fontAlgn="base" hangingPunct="0">
              <a:spcBef>
                <a:spcPct val="0"/>
              </a:spcBef>
              <a:spcAft>
                <a:spcPct val="0"/>
              </a:spcAft>
            </a:pPr>
            <a:r>
              <a:rPr lang="fr-FR" b="1" dirty="0" smtClean="0">
                <a:solidFill>
                  <a:srgbClr val="0000FF"/>
                </a:solidFill>
                <a:latin typeface="Calibri" pitchFamily="34" charset="0"/>
                <a:ea typeface="Calibri" pitchFamily="34" charset="0"/>
                <a:cs typeface="Courier New" pitchFamily="49" charset="0"/>
              </a:rPr>
              <a:t>print</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resu</a:t>
            </a:r>
            <a:r>
              <a:rPr lang="fr-FR" b="1" dirty="0" smtClean="0">
                <a:solidFill>
                  <a:srgbClr val="000080"/>
                </a:solidFill>
                <a:latin typeface="Calibri" pitchFamily="34" charset="0"/>
                <a:ea typeface="Calibri" pitchFamily="34" charset="0"/>
                <a:cs typeface="Courier New" pitchFamily="49" charset="0"/>
              </a:rPr>
              <a:t>)</a:t>
            </a:r>
            <a:endParaRPr lang="fr-FR" sz="4000" b="1" dirty="0" smtClean="0">
              <a:solidFill>
                <a:srgbClr val="000080"/>
              </a:solidFill>
              <a:latin typeface="Calibri" pitchFamily="34" charset="0"/>
              <a:ea typeface="Calibri" pitchFamily="34" charset="0"/>
              <a:cs typeface="Courier New" pitchFamily="49" charset="0"/>
            </a:endParaRPr>
          </a:p>
          <a:p>
            <a:pPr lvl="0" indent="449263" algn="just" eaLnBrk="0" fontAlgn="base" hangingPunct="0">
              <a:spcBef>
                <a:spcPct val="0"/>
              </a:spcBef>
              <a:spcAft>
                <a:spcPct val="0"/>
              </a:spcAft>
            </a:pPr>
            <a:endParaRPr lang="fr-FR" b="1" dirty="0" smtClean="0">
              <a:solidFill>
                <a:srgbClr val="000080"/>
              </a:solidFill>
              <a:latin typeface="Calibri" pitchFamily="34" charset="0"/>
              <a:ea typeface="Calibri" pitchFamily="34" charset="0"/>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5728"/>
            <a:ext cx="9144000" cy="9848850"/>
          </a:xfrm>
          <a:prstGeom prst="rect">
            <a:avLst/>
          </a:prstGeom>
        </p:spPr>
        <p:txBody>
          <a:bodyPr wrap="square">
            <a:spAutoFit/>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pPr algn="just"/>
            <a:r>
              <a:rPr lang="fr-FR" sz="2800" dirty="0" smtClean="0">
                <a:latin typeface="+mj-lt"/>
              </a:rPr>
              <a:t>    </a:t>
            </a:r>
            <a:r>
              <a:rPr lang="fr-FR" sz="2400" dirty="0" smtClean="0">
                <a:latin typeface="+mj-lt"/>
              </a:rPr>
              <a:t>-Un outil de visualisation associé a TensorFlow.</a:t>
            </a:r>
          </a:p>
          <a:p>
            <a:pPr algn="just"/>
            <a:r>
              <a:rPr lang="fr-FR" sz="2400" dirty="0" smtClean="0">
                <a:latin typeface="Calibri" pitchFamily="34" charset="0"/>
              </a:rPr>
              <a:t>   -on choisit le répertoire (</a:t>
            </a:r>
            <a:r>
              <a:rPr lang="fr-FR" sz="2800" b="1" dirty="0" smtClean="0">
                <a:latin typeface="Calibri" pitchFamily="34" charset="0"/>
              </a:rPr>
              <a:t>répertoire de Log</a:t>
            </a:r>
            <a:r>
              <a:rPr lang="fr-FR" sz="2400" dirty="0" smtClean="0">
                <a:latin typeface="Calibri" pitchFamily="34" charset="0"/>
              </a:rPr>
              <a:t>) dans lequel seront stockées les informations importantes, et on crée un objet permettant d'écrire les informations de notre programme sur le disque. Ici, nous ne sauvons que le graphe de calcul. Enfin, on ferme cet objet.</a:t>
            </a:r>
            <a:endParaRPr lang="fr-FR" sz="2400" dirty="0" smtClean="0"/>
          </a:p>
          <a:p>
            <a:r>
              <a:rPr lang="fr-FR" sz="2800" dirty="0" smtClean="0">
                <a:latin typeface="Calibri" pitchFamily="34" charset="0"/>
              </a:rPr>
              <a:t>  </a:t>
            </a:r>
          </a:p>
          <a:p>
            <a:r>
              <a:rPr lang="fr-FR" sz="2800" b="1" dirty="0" smtClean="0">
                <a:solidFill>
                  <a:srgbClr val="FFFF00"/>
                </a:solidFill>
                <a:latin typeface="Calibri" pitchFamily="34" charset="0"/>
              </a:rPr>
              <a:t> </a:t>
            </a:r>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a:p>
        </p:txBody>
      </p:sp>
      <p:sp>
        <p:nvSpPr>
          <p:cNvPr id="3" name="Titre 2"/>
          <p:cNvSpPr>
            <a:spLocks noGrp="1"/>
          </p:cNvSpPr>
          <p:nvPr>
            <p:ph type="title"/>
          </p:nvPr>
        </p:nvSpPr>
        <p:spPr/>
        <p:txBody>
          <a:bodyPr>
            <a:normAutofit/>
          </a:bodyPr>
          <a:lstStyle/>
          <a:p>
            <a:r>
              <a:rPr lang="fr-FR" sz="4000" dirty="0" smtClean="0">
                <a:latin typeface="Calibri" pitchFamily="34" charset="0"/>
              </a:rPr>
              <a:t>TensorBoard</a:t>
            </a:r>
            <a:r>
              <a:rPr lang="fr-FR" sz="4800" dirty="0" smtClean="0">
                <a:latin typeface="Calibri" pitchFamily="34" charset="0"/>
              </a:rPr>
              <a:t> et son </a:t>
            </a:r>
            <a:r>
              <a:rPr lang="fr-FR" sz="4000" dirty="0" smtClean="0">
                <a:latin typeface="Calibri" pitchFamily="34" charset="0"/>
              </a:rPr>
              <a:t>fonctionnement</a:t>
            </a:r>
            <a:r>
              <a:rPr lang="fr-FR" sz="4800" dirty="0" smtClean="0">
                <a:latin typeface="Calibri" pitchFamily="34" charset="0"/>
              </a:rPr>
              <a:t> </a:t>
            </a:r>
            <a:endParaRPr lang="fr-FR" sz="4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70" y="785794"/>
            <a:ext cx="9215470" cy="3539430"/>
          </a:xfrm>
          <a:prstGeom prst="rect">
            <a:avLst/>
          </a:prstGeom>
        </p:spPr>
        <p:txBody>
          <a:bodyPr wrap="square">
            <a:spAutoFit/>
          </a:bodyPr>
          <a:lstStyle/>
          <a:p>
            <a:r>
              <a:rPr lang="fr-FR" sz="3200" dirty="0" smtClean="0">
                <a:latin typeface="Calibri" pitchFamily="34" charset="0"/>
              </a:rPr>
              <a:t> </a:t>
            </a:r>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a:latin typeface="Calibri" pitchFamily="34" charset="0"/>
            </a:endParaRPr>
          </a:p>
        </p:txBody>
      </p:sp>
      <p:sp>
        <p:nvSpPr>
          <p:cNvPr id="6" name="ZoneTexte 5"/>
          <p:cNvSpPr txBox="1"/>
          <p:nvPr/>
        </p:nvSpPr>
        <p:spPr>
          <a:xfrm>
            <a:off x="71406" y="1071546"/>
            <a:ext cx="4500594" cy="861774"/>
          </a:xfrm>
          <a:prstGeom prst="rect">
            <a:avLst/>
          </a:prstGeom>
          <a:solidFill>
            <a:schemeClr val="bg1">
              <a:lumMod val="95000"/>
            </a:schemeClr>
          </a:solidFill>
        </p:spPr>
        <p:txBody>
          <a:bodyPr wrap="square" rtlCol="0">
            <a:spAutoFit/>
          </a:bodyPr>
          <a:lstStyle/>
          <a:p>
            <a:pPr lvl="0" algn="just" fontAlgn="base">
              <a:spcBef>
                <a:spcPct val="0"/>
              </a:spcBef>
              <a:spcAft>
                <a:spcPct val="0"/>
              </a:spcAft>
            </a:pPr>
            <a:r>
              <a:rPr lang="en-US" sz="1600" dirty="0" err="1" smtClean="0">
                <a:latin typeface="Calibri" pitchFamily="34" charset="0"/>
                <a:ea typeface="Calibri" pitchFamily="34" charset="0"/>
                <a:cs typeface="Courier New" pitchFamily="49" charset="0"/>
              </a:rPr>
              <a:t>pathLog</a:t>
            </a:r>
            <a:r>
              <a:rPr lang="en-US" sz="1600" dirty="0" smtClean="0">
                <a:latin typeface="Calibri" pitchFamily="34" charset="0"/>
                <a:ea typeface="Calibri" pitchFamily="34" charset="0"/>
                <a:cs typeface="Courier New" pitchFamily="49" charset="0"/>
              </a:rPr>
              <a:t> </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FF0000"/>
                </a:solidFill>
                <a:latin typeface="Calibri" pitchFamily="34" charset="0"/>
                <a:ea typeface="Calibri" pitchFamily="34" charset="0"/>
                <a:cs typeface="Courier New" pitchFamily="49" charset="0"/>
              </a:rPr>
              <a:t>"./</a:t>
            </a:r>
            <a:r>
              <a:rPr lang="en-US" sz="1600" dirty="0" err="1" smtClean="0">
                <a:solidFill>
                  <a:srgbClr val="FF0000"/>
                </a:solidFill>
                <a:latin typeface="Calibri" pitchFamily="34" charset="0"/>
                <a:ea typeface="Calibri" pitchFamily="34" charset="0"/>
                <a:cs typeface="Courier New" pitchFamily="49" charset="0"/>
              </a:rPr>
              <a:t>pathLog</a:t>
            </a:r>
            <a:r>
              <a:rPr lang="en-US" sz="1600" dirty="0" smtClean="0">
                <a:solidFill>
                  <a:srgbClr val="FF0000"/>
                </a:solidFill>
                <a:latin typeface="Calibri" pitchFamily="34" charset="0"/>
                <a:ea typeface="Calibri" pitchFamily="34" charset="0"/>
                <a:cs typeface="Courier New" pitchFamily="49" charset="0"/>
              </a:rPr>
              <a:t>/"</a:t>
            </a:r>
            <a:r>
              <a:rPr lang="en-US" sz="1600" b="1" dirty="0" smtClean="0">
                <a:solidFill>
                  <a:srgbClr val="000080"/>
                </a:solidFill>
                <a:latin typeface="Calibri" pitchFamily="34" charset="0"/>
                <a:ea typeface="Calibri" pitchFamily="34" charset="0"/>
                <a:cs typeface="Courier New" pitchFamily="49" charset="0"/>
              </a:rPr>
              <a:t>;</a:t>
            </a:r>
            <a:endParaRPr lang="fr-FR" sz="1200" dirty="0" smtClean="0">
              <a:latin typeface="Calibri" pitchFamily="34" charset="0"/>
              <a:cs typeface="Arial" pitchFamily="34" charset="0"/>
            </a:endParaRPr>
          </a:p>
          <a:p>
            <a:pPr lvl="0" algn="just" eaLnBrk="0" fontAlgn="base" hangingPunct="0">
              <a:spcBef>
                <a:spcPct val="0"/>
              </a:spcBef>
              <a:spcAft>
                <a:spcPct val="0"/>
              </a:spcAft>
            </a:pPr>
            <a:r>
              <a:rPr lang="en-US" sz="1600" dirty="0" smtClean="0">
                <a:latin typeface="Calibri" pitchFamily="34" charset="0"/>
                <a:ea typeface="Calibri" pitchFamily="34" charset="0"/>
                <a:cs typeface="Courier New" pitchFamily="49" charset="0"/>
              </a:rPr>
              <a:t>Writer </a:t>
            </a:r>
            <a:r>
              <a:rPr lang="en-US" sz="1600" b="1" dirty="0" smtClean="0">
                <a:solidFill>
                  <a:srgbClr val="000080"/>
                </a:solidFill>
                <a:latin typeface="Calibri" pitchFamily="34" charset="0"/>
                <a:ea typeface="Calibri" pitchFamily="34" charset="0"/>
                <a:cs typeface="Courier New" pitchFamily="49" charset="0"/>
              </a:rPr>
              <a:t>= </a:t>
            </a:r>
            <a:r>
              <a:rPr lang="en-US" sz="1600" dirty="0" err="1" smtClean="0">
                <a:latin typeface="Calibri" pitchFamily="34" charset="0"/>
                <a:ea typeface="Calibri" pitchFamily="34" charset="0"/>
                <a:cs typeface="Courier New" pitchFamily="49" charset="0"/>
              </a:rPr>
              <a:t>tf</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latin typeface="Calibri" pitchFamily="34" charset="0"/>
                <a:ea typeface="Calibri" pitchFamily="34" charset="0"/>
                <a:cs typeface="Courier New" pitchFamily="49" charset="0"/>
              </a:rPr>
              <a:t>summary</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latin typeface="Calibri" pitchFamily="34" charset="0"/>
                <a:ea typeface="Calibri" pitchFamily="34" charset="0"/>
                <a:cs typeface="Courier New" pitchFamily="49" charset="0"/>
              </a:rPr>
              <a:t>FileWriter</a:t>
            </a:r>
            <a:r>
              <a:rPr lang="en-US" sz="1600" b="1" dirty="0" smtClean="0">
                <a:solidFill>
                  <a:srgbClr val="000080"/>
                </a:solidFill>
                <a:latin typeface="Calibri" pitchFamily="34" charset="0"/>
                <a:ea typeface="Calibri" pitchFamily="34" charset="0"/>
                <a:cs typeface="Courier New" pitchFamily="49" charset="0"/>
              </a:rPr>
              <a:t>(</a:t>
            </a:r>
            <a:r>
              <a:rPr lang="en-US" sz="1600" dirty="0" err="1" smtClean="0">
                <a:latin typeface="Calibri" pitchFamily="34" charset="0"/>
                <a:ea typeface="Calibri" pitchFamily="34" charset="0"/>
                <a:cs typeface="Courier New" pitchFamily="49" charset="0"/>
              </a:rPr>
              <a:t>pathLog</a:t>
            </a:r>
            <a:r>
              <a:rPr lang="en-US" sz="1600" b="1" dirty="0" smtClean="0">
                <a:latin typeface="Calibri" pitchFamily="34" charset="0"/>
                <a:ea typeface="Calibri" pitchFamily="34" charset="0"/>
                <a:cs typeface="Courier New" pitchFamily="49" charset="0"/>
              </a:rPr>
              <a:t>,</a:t>
            </a:r>
            <a:r>
              <a:rPr lang="en-US" sz="1600" dirty="0" smtClean="0">
                <a:latin typeface="Calibri" pitchFamily="34" charset="0"/>
                <a:ea typeface="Calibri" pitchFamily="34" charset="0"/>
                <a:cs typeface="Courier New" pitchFamily="49" charset="0"/>
              </a:rPr>
              <a:t> </a:t>
            </a:r>
            <a:r>
              <a:rPr lang="en-US" sz="1600" dirty="0" err="1" smtClean="0">
                <a:latin typeface="Calibri" pitchFamily="34" charset="0"/>
                <a:ea typeface="Calibri" pitchFamily="34" charset="0"/>
                <a:cs typeface="Courier New" pitchFamily="49" charset="0"/>
              </a:rPr>
              <a:t>sess</a:t>
            </a:r>
            <a:r>
              <a:rPr lang="en-US" sz="1600" b="1" dirty="0" err="1" smtClean="0">
                <a:latin typeface="Calibri" pitchFamily="34" charset="0"/>
                <a:ea typeface="Calibri" pitchFamily="34" charset="0"/>
                <a:cs typeface="Courier New" pitchFamily="49" charset="0"/>
              </a:rPr>
              <a:t>.</a:t>
            </a:r>
            <a:r>
              <a:rPr lang="en-US" sz="1600" dirty="0" err="1" smtClean="0">
                <a:latin typeface="Calibri" pitchFamily="34" charset="0"/>
                <a:ea typeface="Calibri" pitchFamily="34" charset="0"/>
                <a:cs typeface="Courier New" pitchFamily="49" charset="0"/>
              </a:rPr>
              <a:t>graph</a:t>
            </a:r>
            <a:r>
              <a:rPr lang="en-US" sz="1600" b="1" dirty="0" smtClean="0">
                <a:solidFill>
                  <a:srgbClr val="000080"/>
                </a:solidFill>
                <a:latin typeface="Calibri" pitchFamily="34" charset="0"/>
                <a:ea typeface="Calibri" pitchFamily="34" charset="0"/>
                <a:cs typeface="Courier New" pitchFamily="49" charset="0"/>
              </a:rPr>
              <a:t>)</a:t>
            </a:r>
            <a:endParaRPr lang="fr-FR" sz="1200" dirty="0" smtClean="0">
              <a:latin typeface="Calibri" pitchFamily="34" charset="0"/>
              <a:cs typeface="Arial" pitchFamily="34" charset="0"/>
            </a:endParaRPr>
          </a:p>
          <a:p>
            <a:pPr lvl="0" algn="just" eaLnBrk="0" fontAlgn="base" hangingPunct="0">
              <a:spcBef>
                <a:spcPct val="0"/>
              </a:spcBef>
              <a:spcAft>
                <a:spcPct val="0"/>
              </a:spcAft>
            </a:pPr>
            <a:r>
              <a:rPr lang="fr-FR" sz="1600" dirty="0" err="1" smtClean="0">
                <a:latin typeface="Calibri" pitchFamily="34" charset="0"/>
                <a:ea typeface="Calibri" pitchFamily="34" charset="0"/>
                <a:cs typeface="Courier New" pitchFamily="49" charset="0"/>
              </a:rPr>
              <a:t>writer</a:t>
            </a:r>
            <a:r>
              <a:rPr lang="fr-FR" sz="1600" b="1" dirty="0" err="1" smtClean="0">
                <a:latin typeface="Calibri" pitchFamily="34" charset="0"/>
                <a:ea typeface="Calibri" pitchFamily="34" charset="0"/>
                <a:cs typeface="Courier New" pitchFamily="49" charset="0"/>
              </a:rPr>
              <a:t>.</a:t>
            </a:r>
            <a:r>
              <a:rPr lang="fr-FR" sz="1600" dirty="0" err="1" smtClean="0">
                <a:latin typeface="Calibri" pitchFamily="34" charset="0"/>
                <a:ea typeface="Calibri" pitchFamily="34" charset="0"/>
                <a:cs typeface="Courier New" pitchFamily="49" charset="0"/>
              </a:rPr>
              <a:t>close</a:t>
            </a:r>
            <a:r>
              <a:rPr lang="fr-FR" sz="1600" b="1" dirty="0" smtClean="0">
                <a:solidFill>
                  <a:srgbClr val="000080"/>
                </a:solidFill>
                <a:latin typeface="Calibri" pitchFamily="34" charset="0"/>
                <a:ea typeface="Calibri" pitchFamily="34" charset="0"/>
                <a:cs typeface="Courier New" pitchFamily="49" charset="0"/>
              </a:rPr>
              <a:t>()</a:t>
            </a:r>
          </a:p>
        </p:txBody>
      </p:sp>
      <p:sp>
        <p:nvSpPr>
          <p:cNvPr id="7" name="ZoneTexte 6"/>
          <p:cNvSpPr txBox="1"/>
          <p:nvPr/>
        </p:nvSpPr>
        <p:spPr>
          <a:xfrm>
            <a:off x="142844" y="2143116"/>
            <a:ext cx="3071834" cy="338554"/>
          </a:xfrm>
          <a:prstGeom prst="rect">
            <a:avLst/>
          </a:prstGeom>
          <a:solidFill>
            <a:schemeClr val="bg1">
              <a:lumMod val="95000"/>
            </a:schemeClr>
          </a:solidFill>
        </p:spPr>
        <p:txBody>
          <a:bodyPr wrap="square" rtlCol="0">
            <a:spAutoFit/>
          </a:bodyPr>
          <a:lstStyle/>
          <a:p>
            <a:pPr lvl="0" algn="just" fontAlgn="base">
              <a:spcBef>
                <a:spcPct val="0"/>
              </a:spcBef>
              <a:spcAft>
                <a:spcPct val="0"/>
              </a:spcAft>
            </a:pPr>
            <a:r>
              <a:rPr lang="fr-FR" sz="1600" dirty="0" smtClean="0">
                <a:latin typeface="Calibri" pitchFamily="34" charset="0"/>
                <a:ea typeface="Times New Roman" pitchFamily="18" charset="0"/>
                <a:cs typeface="Arial" pitchFamily="34" charset="0"/>
              </a:rPr>
              <a:t>python .\premiersPas.py</a:t>
            </a:r>
            <a:endParaRPr lang="fr-FR" sz="1600" b="1" dirty="0" smtClean="0">
              <a:solidFill>
                <a:srgbClr val="000080"/>
              </a:solidFill>
              <a:latin typeface="Calibri" pitchFamily="34" charset="0"/>
              <a:ea typeface="Calibri" pitchFamily="34" charset="0"/>
              <a:cs typeface="Courier New" pitchFamily="49" charset="0"/>
            </a:endParaRPr>
          </a:p>
        </p:txBody>
      </p:sp>
      <p:sp>
        <p:nvSpPr>
          <p:cNvPr id="9" name="ZoneTexte 8"/>
          <p:cNvSpPr txBox="1"/>
          <p:nvPr/>
        </p:nvSpPr>
        <p:spPr>
          <a:xfrm>
            <a:off x="142844" y="3090446"/>
            <a:ext cx="3786214" cy="338554"/>
          </a:xfrm>
          <a:prstGeom prst="rect">
            <a:avLst/>
          </a:prstGeom>
          <a:solidFill>
            <a:schemeClr val="bg1">
              <a:lumMod val="95000"/>
            </a:schemeClr>
          </a:solidFill>
        </p:spPr>
        <p:txBody>
          <a:bodyPr wrap="square" rtlCol="0">
            <a:spAutoFit/>
          </a:bodyPr>
          <a:lstStyle/>
          <a:p>
            <a:pPr lvl="0" algn="just" fontAlgn="base">
              <a:spcBef>
                <a:spcPct val="0"/>
              </a:spcBef>
              <a:spcAft>
                <a:spcPct val="0"/>
              </a:spcAft>
            </a:pPr>
            <a:r>
              <a:rPr lang="fr-FR" sz="1600" dirty="0" smtClean="0">
                <a:latin typeface="Calibri" pitchFamily="34" charset="0"/>
              </a:rPr>
              <a:t>tensorboard.exe --</a:t>
            </a:r>
            <a:r>
              <a:rPr lang="fr-FR" sz="1600" dirty="0" err="1" smtClean="0">
                <a:latin typeface="Calibri" pitchFamily="34" charset="0"/>
              </a:rPr>
              <a:t>logdir</a:t>
            </a:r>
            <a:r>
              <a:rPr lang="fr-FR" sz="1600" dirty="0" smtClean="0">
                <a:latin typeface="Calibri" pitchFamily="34" charset="0"/>
              </a:rPr>
              <a:t>=./</a:t>
            </a:r>
            <a:r>
              <a:rPr lang="fr-FR" sz="1600" dirty="0" err="1" smtClean="0">
                <a:latin typeface="Calibri" pitchFamily="34" charset="0"/>
              </a:rPr>
              <a:t>pathLog</a:t>
            </a:r>
            <a:endParaRPr lang="fr-FR" sz="1600" b="1" dirty="0" smtClean="0">
              <a:solidFill>
                <a:srgbClr val="000080"/>
              </a:solidFill>
              <a:latin typeface="Calibri" pitchFamily="34" charset="0"/>
              <a:ea typeface="Calibri" pitchFamily="34" charset="0"/>
              <a:cs typeface="Courier New" pitchFamily="49" charset="0"/>
            </a:endParaRPr>
          </a:p>
        </p:txBody>
      </p:sp>
      <p:sp>
        <p:nvSpPr>
          <p:cNvPr id="10" name="ZoneTexte 9"/>
          <p:cNvSpPr txBox="1"/>
          <p:nvPr/>
        </p:nvSpPr>
        <p:spPr>
          <a:xfrm>
            <a:off x="5214942" y="1285860"/>
            <a:ext cx="2500330" cy="646331"/>
          </a:xfrm>
          <a:prstGeom prst="rect">
            <a:avLst/>
          </a:prstGeom>
          <a:solidFill>
            <a:schemeClr val="accent1">
              <a:lumMod val="40000"/>
              <a:lumOff val="60000"/>
            </a:schemeClr>
          </a:solidFill>
        </p:spPr>
        <p:txBody>
          <a:bodyPr wrap="square" rtlCol="0">
            <a:spAutoFit/>
          </a:bodyPr>
          <a:lstStyle/>
          <a:p>
            <a:r>
              <a:rPr lang="fr-FR" dirty="0" smtClean="0">
                <a:latin typeface="Calibri" pitchFamily="34" charset="0"/>
              </a:rPr>
              <a:t>Code  ajouter à la fin de programme précédent </a:t>
            </a:r>
          </a:p>
        </p:txBody>
      </p:sp>
      <p:sp>
        <p:nvSpPr>
          <p:cNvPr id="11" name="Flèche droite 10"/>
          <p:cNvSpPr/>
          <p:nvPr/>
        </p:nvSpPr>
        <p:spPr>
          <a:xfrm rot="10800000" flipV="1">
            <a:off x="4643438" y="1466596"/>
            <a:ext cx="50006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5214942" y="3143248"/>
            <a:ext cx="2928958" cy="338554"/>
          </a:xfrm>
          <a:prstGeom prst="rect">
            <a:avLst/>
          </a:prstGeom>
          <a:solidFill>
            <a:schemeClr val="accent1">
              <a:lumMod val="40000"/>
              <a:lumOff val="60000"/>
            </a:schemeClr>
          </a:solidFill>
        </p:spPr>
        <p:txBody>
          <a:bodyPr wrap="square" rtlCol="0">
            <a:spAutoFit/>
          </a:bodyPr>
          <a:lstStyle/>
          <a:p>
            <a:r>
              <a:rPr lang="fr-FR" sz="1600" dirty="0" smtClean="0">
                <a:latin typeface="Calibri" pitchFamily="34" charset="0"/>
                <a:ea typeface="Times New Roman" pitchFamily="18" charset="0"/>
                <a:cs typeface="Arial" pitchFamily="34" charset="0"/>
              </a:rPr>
              <a:t>Lancement  de </a:t>
            </a:r>
            <a:r>
              <a:rPr lang="fr-FR" sz="1600" dirty="0" smtClean="0">
                <a:latin typeface="Calibri" pitchFamily="34" charset="0"/>
              </a:rPr>
              <a:t>TensorBoard </a:t>
            </a:r>
            <a:endParaRPr lang="fr-FR" dirty="0" smtClean="0"/>
          </a:p>
        </p:txBody>
      </p:sp>
      <p:sp>
        <p:nvSpPr>
          <p:cNvPr id="13" name="Flèche droite 12"/>
          <p:cNvSpPr/>
          <p:nvPr/>
        </p:nvSpPr>
        <p:spPr>
          <a:xfrm rot="10800000">
            <a:off x="4214810" y="3286123"/>
            <a:ext cx="85725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5214942" y="2143117"/>
            <a:ext cx="2857520" cy="369332"/>
          </a:xfrm>
          <a:prstGeom prst="rect">
            <a:avLst/>
          </a:prstGeom>
          <a:solidFill>
            <a:schemeClr val="accent1">
              <a:lumMod val="40000"/>
              <a:lumOff val="60000"/>
            </a:schemeClr>
          </a:solidFill>
        </p:spPr>
        <p:txBody>
          <a:bodyPr wrap="square" rtlCol="0">
            <a:spAutoFit/>
          </a:bodyPr>
          <a:lstStyle/>
          <a:p>
            <a:r>
              <a:rPr lang="fr-FR" dirty="0" smtClean="0">
                <a:latin typeface="Calibri" pitchFamily="34" charset="0"/>
                <a:ea typeface="Times New Roman" pitchFamily="18" charset="0"/>
                <a:cs typeface="Arial" pitchFamily="34" charset="0"/>
              </a:rPr>
              <a:t>Lancement  de  </a:t>
            </a:r>
            <a:r>
              <a:rPr lang="fr-FR" dirty="0" smtClean="0">
                <a:latin typeface="Calibri" pitchFamily="34" charset="0"/>
              </a:rPr>
              <a:t>TensorFlow </a:t>
            </a:r>
            <a:endParaRPr lang="fr-FR" dirty="0" smtClean="0"/>
          </a:p>
        </p:txBody>
      </p:sp>
      <p:sp>
        <p:nvSpPr>
          <p:cNvPr id="15" name="Flèche droite 14"/>
          <p:cNvSpPr/>
          <p:nvPr/>
        </p:nvSpPr>
        <p:spPr>
          <a:xfrm rot="10800000" flipV="1">
            <a:off x="3357554" y="2323852"/>
            <a:ext cx="171451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0" y="3925677"/>
            <a:ext cx="9144000" cy="2862322"/>
          </a:xfrm>
          <a:prstGeom prst="rect">
            <a:avLst/>
          </a:prstGeom>
          <a:ln>
            <a:solidFill>
              <a:schemeClr val="bg1"/>
            </a:solidFill>
          </a:ln>
        </p:spPr>
        <p:txBody>
          <a:bodyPr wrap="square">
            <a:spAutoFit/>
          </a:bodyPr>
          <a:lstStyle/>
          <a:p>
            <a:r>
              <a:rPr lang="fr-FR" dirty="0" smtClean="0"/>
              <a:t> </a:t>
            </a:r>
          </a:p>
          <a:p>
            <a:r>
              <a:rPr lang="fr-FR" dirty="0" smtClean="0">
                <a:latin typeface="+mj-lt"/>
              </a:rPr>
              <a:t>-On récupère notre adresse </a:t>
            </a:r>
            <a:r>
              <a:rPr lang="fr-FR" dirty="0" err="1" smtClean="0">
                <a:latin typeface="+mj-lt"/>
              </a:rPr>
              <a:t>ip</a:t>
            </a:r>
            <a:r>
              <a:rPr lang="fr-FR" dirty="0" smtClean="0">
                <a:latin typeface="+mj-lt"/>
              </a:rPr>
              <a:t> de la machine (de  mon cas c’est : 10.2.5.37),TensorBoard utilise le port 6006 pour son serveur web , l’URL complet  est :</a:t>
            </a:r>
            <a:r>
              <a:rPr lang="fr-FR" b="1" dirty="0" smtClean="0">
                <a:latin typeface="+mj-lt"/>
              </a:rPr>
              <a:t> http://10.2.5.37:6006</a:t>
            </a:r>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001156" cy="6124754"/>
          </a:xfrm>
          <a:prstGeom prst="rect">
            <a:avLst/>
          </a:prstGeom>
        </p:spPr>
        <p:txBody>
          <a:bodyPr wrap="square">
            <a:spAutoFit/>
          </a:bodyPr>
          <a:lstStyle/>
          <a:p>
            <a:endParaRPr lang="fr-FR" sz="3200" dirty="0" smtClean="0">
              <a:latin typeface="Calibri" pitchFamily="34" charset="0"/>
            </a:endParaRPr>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a:p>
        </p:txBody>
      </p:sp>
      <p:pic>
        <p:nvPicPr>
          <p:cNvPr id="3" name="Image 2"/>
          <p:cNvPicPr/>
          <p:nvPr/>
        </p:nvPicPr>
        <p:blipFill>
          <a:blip r:embed="rId3" cstate="print"/>
          <a:srcRect/>
          <a:stretch>
            <a:fillRect/>
          </a:stretch>
        </p:blipFill>
        <p:spPr bwMode="auto">
          <a:xfrm>
            <a:off x="0" y="857232"/>
            <a:ext cx="9144000" cy="5500726"/>
          </a:xfrm>
          <a:prstGeom prst="rect">
            <a:avLst/>
          </a:prstGeom>
          <a:noFill/>
          <a:ln w="9525">
            <a:noFill/>
            <a:miter lim="800000"/>
            <a:headEnd/>
            <a:tailEnd/>
          </a:ln>
        </p:spPr>
      </p:pic>
      <p:sp>
        <p:nvSpPr>
          <p:cNvPr id="4" name="Titre 3"/>
          <p:cNvSpPr>
            <a:spLocks noGrp="1"/>
          </p:cNvSpPr>
          <p:nvPr>
            <p:ph type="title"/>
          </p:nvPr>
        </p:nvSpPr>
        <p:spPr>
          <a:xfrm>
            <a:off x="142844" y="71414"/>
            <a:ext cx="8305800" cy="510334"/>
          </a:xfrm>
        </p:spPr>
        <p:txBody>
          <a:bodyPr>
            <a:normAutofit fontScale="90000"/>
          </a:bodyPr>
          <a:lstStyle/>
          <a:p>
            <a:r>
              <a:rPr lang="fr-FR" dirty="0" smtClean="0"/>
              <a:t>capture de la visualisation obtenue</a:t>
            </a:r>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63308"/>
          </a:xfrm>
          <a:prstGeom prst="rect">
            <a:avLst/>
          </a:prstGeom>
        </p:spPr>
        <p:txBody>
          <a:bodyPr wrap="square">
            <a:spAutoFit/>
          </a:bodyPr>
          <a:lstStyle/>
          <a:p>
            <a:r>
              <a:rPr lang="fr-FR" b="1" dirty="0" smtClean="0"/>
              <a:t>Premier apprentissage automatique</a:t>
            </a:r>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p:txBody>
          <a:bodyPr/>
          <a:lstStyle/>
          <a:p>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63308"/>
          </a:xfrm>
          <a:prstGeom prst="rect">
            <a:avLst/>
          </a:prstGeom>
        </p:spPr>
        <p:txBody>
          <a:bodyPr wrap="square">
            <a:spAutoFit/>
          </a:bodyPr>
          <a:lstStyle/>
          <a:p>
            <a:r>
              <a:rPr lang="fr-FR" b="1" dirty="0" smtClean="0"/>
              <a:t>Premier apprentissage automatique</a:t>
            </a:r>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p:txBody>
          <a:bodyPr/>
          <a:lstStyle/>
          <a:p>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63308"/>
          </a:xfrm>
          <a:prstGeom prst="rect">
            <a:avLst/>
          </a:prstGeom>
        </p:spPr>
        <p:txBody>
          <a:bodyPr wrap="square">
            <a:spAutoFit/>
          </a:bodyPr>
          <a:lstStyle/>
          <a:p>
            <a:r>
              <a:rPr lang="fr-FR" b="1" dirty="0" smtClean="0"/>
              <a:t>Premier apprentissage automatique</a:t>
            </a:r>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p:txBody>
          <a:bodyPr/>
          <a:lstStyle/>
          <a:p>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0895290"/>
          </a:xfrm>
          <a:prstGeom prst="rect">
            <a:avLst/>
          </a:prstGeom>
        </p:spPr>
        <p:txBody>
          <a:bodyPr wrap="square">
            <a:spAutoFit/>
          </a:bodyPr>
          <a:lstStyle/>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r>
              <a:rPr lang="fr-FR" b="1" dirty="0" smtClean="0">
                <a:solidFill>
                  <a:schemeClr val="tx2">
                    <a:lumMod val="10000"/>
                  </a:schemeClr>
                </a:solidFill>
              </a:rPr>
              <a:t>                                                                                             </a:t>
            </a:r>
          </a:p>
        </p:txBody>
      </p:sp>
      <p:sp>
        <p:nvSpPr>
          <p:cNvPr id="3" name="Titre 2"/>
          <p:cNvSpPr>
            <a:spLocks noGrp="1"/>
          </p:cNvSpPr>
          <p:nvPr>
            <p:ph type="title"/>
          </p:nvPr>
        </p:nvSpPr>
        <p:spPr/>
        <p:txBody>
          <a:bodyPr>
            <a:normAutofit/>
          </a:bodyPr>
          <a:lstStyle/>
          <a:p>
            <a:r>
              <a:rPr lang="fr-FR" sz="5400" dirty="0" smtClean="0"/>
              <a:t>Travail réalisé :</a:t>
            </a:r>
            <a:endParaRPr lang="fr-FR" dirty="0"/>
          </a:p>
        </p:txBody>
      </p:sp>
      <p:sp>
        <p:nvSpPr>
          <p:cNvPr id="4" name="Espace réservé du contenu 3"/>
          <p:cNvSpPr>
            <a:spLocks noGrp="1"/>
          </p:cNvSpPr>
          <p:nvPr>
            <p:ph idx="1"/>
          </p:nvPr>
        </p:nvSpPr>
        <p:spPr>
          <a:xfrm>
            <a:off x="214282" y="1857364"/>
            <a:ext cx="8643998" cy="4389120"/>
          </a:xfrm>
        </p:spPr>
        <p:txBody>
          <a:bodyPr/>
          <a:lstStyle/>
          <a:p>
            <a:endParaRPr lang="fr-FR" b="1" dirty="0" smtClean="0"/>
          </a:p>
          <a:p>
            <a:pPr lvl="2">
              <a:buFont typeface="Arial" pitchFamily="34" charset="0"/>
              <a:buChar char="•"/>
            </a:pPr>
            <a:r>
              <a:rPr lang="fr-FR" sz="3600" dirty="0" smtClean="0">
                <a:latin typeface="Calibri" pitchFamily="34" charset="0"/>
              </a:rPr>
              <a:t>Installation des logiciels</a:t>
            </a:r>
          </a:p>
          <a:p>
            <a:pPr lvl="2">
              <a:buFont typeface="Arial" pitchFamily="34" charset="0"/>
              <a:buChar char="•"/>
            </a:pPr>
            <a:r>
              <a:rPr lang="fr-FR" sz="3600" dirty="0" smtClean="0">
                <a:latin typeface="Calibri" pitchFamily="34" charset="0"/>
              </a:rPr>
              <a:t>Prise en main des logiciels</a:t>
            </a:r>
          </a:p>
          <a:p>
            <a:pPr lvl="2">
              <a:buFont typeface="Arial" pitchFamily="34" charset="0"/>
              <a:buChar char="•"/>
            </a:pPr>
            <a:r>
              <a:rPr lang="fr-FR" sz="3600" dirty="0" smtClean="0">
                <a:latin typeface="Calibri" pitchFamily="34" charset="0"/>
              </a:rPr>
              <a:t>Compréhension des concepts TensorFlow</a:t>
            </a:r>
          </a:p>
          <a:p>
            <a:pPr lvl="2">
              <a:buFont typeface="Arial" pitchFamily="34" charset="0"/>
              <a:buChar char="•"/>
            </a:pPr>
            <a:r>
              <a:rPr lang="fr-FR" sz="3600" dirty="0" smtClean="0">
                <a:latin typeface="Calibri" pitchFamily="34" charset="0"/>
              </a:rPr>
              <a:t>Début de rédaction d’un tutoriel</a:t>
            </a:r>
          </a:p>
          <a:p>
            <a:endParaRPr lang="fr-FR" b="1" dirty="0" smtClean="0">
              <a:solidFill>
                <a:schemeClr val="tx2">
                  <a:lumMod val="10000"/>
                </a:schemeClr>
              </a:solidFill>
            </a:endParaRPr>
          </a:p>
          <a:p>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1172289"/>
          </a:xfrm>
          <a:prstGeom prst="rect">
            <a:avLst/>
          </a:prstGeom>
        </p:spPr>
        <p:txBody>
          <a:bodyPr wrap="square">
            <a:spAutoFit/>
          </a:bodyPr>
          <a:lstStyle/>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r>
              <a:rPr lang="fr-FR" b="1" dirty="0" smtClean="0">
                <a:solidFill>
                  <a:schemeClr val="tx2">
                    <a:lumMod val="10000"/>
                  </a:schemeClr>
                </a:solidFill>
              </a:rPr>
              <a:t>                                                                                             </a:t>
            </a:r>
          </a:p>
        </p:txBody>
      </p:sp>
      <p:sp>
        <p:nvSpPr>
          <p:cNvPr id="3" name="Titre 2"/>
          <p:cNvSpPr>
            <a:spLocks noGrp="1"/>
          </p:cNvSpPr>
          <p:nvPr>
            <p:ph type="title"/>
          </p:nvPr>
        </p:nvSpPr>
        <p:spPr/>
        <p:txBody>
          <a:bodyPr/>
          <a:lstStyle/>
          <a:p>
            <a:r>
              <a:rPr lang="fr-FR" sz="5400" dirty="0" smtClean="0"/>
              <a:t>Installation des logiciels :</a:t>
            </a:r>
          </a:p>
        </p:txBody>
      </p:sp>
      <p:sp>
        <p:nvSpPr>
          <p:cNvPr id="4" name="Espace réservé du contenu 3"/>
          <p:cNvSpPr>
            <a:spLocks noGrp="1"/>
          </p:cNvSpPr>
          <p:nvPr>
            <p:ph idx="1"/>
          </p:nvPr>
        </p:nvSpPr>
        <p:spPr>
          <a:xfrm>
            <a:off x="285720" y="2214554"/>
            <a:ext cx="8229600" cy="3357586"/>
          </a:xfrm>
        </p:spPr>
        <p:txBody>
          <a:bodyPr/>
          <a:lstStyle/>
          <a:p>
            <a:pPr lvl="2">
              <a:buFont typeface="Arial" pitchFamily="34" charset="0"/>
              <a:buChar char="•"/>
            </a:pPr>
            <a:r>
              <a:rPr lang="fr-FR" sz="3600" dirty="0" smtClean="0">
                <a:latin typeface="Calibri" pitchFamily="34" charset="0"/>
              </a:rPr>
              <a:t>Notepad ++</a:t>
            </a:r>
          </a:p>
          <a:p>
            <a:pPr lvl="2">
              <a:buFont typeface="Arial" pitchFamily="34" charset="0"/>
              <a:buChar char="•"/>
            </a:pPr>
            <a:r>
              <a:rPr lang="fr-FR" sz="3600" dirty="0" smtClean="0">
                <a:latin typeface="Calibri" pitchFamily="34" charset="0"/>
              </a:rPr>
              <a:t>Git &amp; </a:t>
            </a:r>
            <a:r>
              <a:rPr lang="fr-FR" sz="3600" dirty="0" err="1" smtClean="0">
                <a:latin typeface="Calibri" pitchFamily="34" charset="0"/>
              </a:rPr>
              <a:t>GitKraKen</a:t>
            </a:r>
            <a:endParaRPr lang="fr-FR" sz="3600" dirty="0" smtClean="0">
              <a:latin typeface="Calibri" pitchFamily="34" charset="0"/>
            </a:endParaRPr>
          </a:p>
          <a:p>
            <a:pPr lvl="2">
              <a:buFont typeface="Arial" pitchFamily="34" charset="0"/>
              <a:buChar char="•"/>
            </a:pPr>
            <a:r>
              <a:rPr lang="fr-FR" sz="3600" dirty="0" smtClean="0">
                <a:latin typeface="Calibri" pitchFamily="34" charset="0"/>
              </a:rPr>
              <a:t>Python</a:t>
            </a:r>
          </a:p>
          <a:p>
            <a:pPr lvl="2">
              <a:buFont typeface="Arial" pitchFamily="34" charset="0"/>
              <a:buChar char="•"/>
            </a:pPr>
            <a:r>
              <a:rPr lang="fr-FR" sz="3600" dirty="0" smtClean="0">
                <a:latin typeface="Calibri" pitchFamily="34" charset="0"/>
              </a:rPr>
              <a:t>TensorFlow</a:t>
            </a:r>
          </a:p>
          <a:p>
            <a:pPr>
              <a:buFont typeface="Arial" pitchFamily="34" charset="0"/>
              <a:buChar char="•"/>
            </a:pPr>
            <a:endParaRPr lang="fr-FR" sz="3600" b="1" dirty="0" smtClean="0">
              <a:latin typeface="Calibri" pitchFamily="34" charset="0"/>
            </a:endParaRPr>
          </a:p>
          <a:p>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970318"/>
          </a:xfrm>
          <a:prstGeom prst="rect">
            <a:avLst/>
          </a:prstGeom>
        </p:spPr>
        <p:txBody>
          <a:bodyPr wrap="square">
            <a:spAutoFit/>
          </a:bodyPr>
          <a:lstStyle/>
          <a:p>
            <a:endParaRPr lang="fr-FR" b="1" dirty="0" smtClean="0">
              <a:latin typeface="Calibri" pitchFamily="34" charset="0"/>
            </a:endParaRPr>
          </a:p>
          <a:p>
            <a:endParaRPr lang="fr-FR" b="1" dirty="0">
              <a:latin typeface="Calibri" pitchFamily="34" charset="0"/>
            </a:endParaRPr>
          </a:p>
          <a:p>
            <a:endParaRPr lang="fr-FR" b="1" dirty="0" smtClean="0">
              <a:latin typeface="Calibri" pitchFamily="34" charset="0"/>
            </a:endParaRPr>
          </a:p>
          <a:p>
            <a:endParaRPr lang="fr-FR" b="1" dirty="0">
              <a:latin typeface="Calibri" pitchFamily="34" charset="0"/>
            </a:endParaRPr>
          </a:p>
          <a:p>
            <a:endParaRPr lang="fr-FR" b="1" dirty="0" smtClean="0">
              <a:latin typeface="Calibri" pitchFamily="34" charset="0"/>
            </a:endParaRPr>
          </a:p>
          <a:p>
            <a:endParaRPr lang="fr-FR" b="1" dirty="0" smtClean="0">
              <a:latin typeface="Calibri" pitchFamily="34" charset="0"/>
            </a:endParaRPr>
          </a:p>
          <a:p>
            <a:endParaRPr lang="fr-FR" b="1" dirty="0">
              <a:latin typeface="Calibri" pitchFamily="34" charset="0"/>
            </a:endParaRPr>
          </a:p>
          <a:p>
            <a:endParaRPr lang="fr-FR" dirty="0">
              <a:latin typeface="Calibri" pitchFamily="34" charset="0"/>
            </a:endParaRPr>
          </a:p>
          <a:p>
            <a:endParaRPr lang="fr-FR" dirty="0" smtClean="0">
              <a:latin typeface="Calibri" pitchFamily="34" charset="0"/>
            </a:endParaRPr>
          </a:p>
          <a:p>
            <a:endParaRPr lang="fr-FR" dirty="0">
              <a:latin typeface="Calibri" pitchFamily="34" charset="0"/>
            </a:endParaRPr>
          </a:p>
          <a:p>
            <a:endParaRPr lang="fr-FR" dirty="0" smtClean="0">
              <a:latin typeface="Calibri" pitchFamily="34" charset="0"/>
            </a:endParaRPr>
          </a:p>
          <a:p>
            <a:endParaRPr lang="fr-FR" dirty="0">
              <a:latin typeface="Calibri" pitchFamily="34" charset="0"/>
            </a:endParaRPr>
          </a:p>
          <a:p>
            <a:endParaRPr lang="fr-FR" dirty="0" smtClean="0">
              <a:latin typeface="Calibri" pitchFamily="34" charset="0"/>
            </a:endParaRPr>
          </a:p>
          <a:p>
            <a:endParaRPr lang="fr-FR" dirty="0">
              <a:latin typeface="Calibri" pitchFamily="34" charset="0"/>
            </a:endParaRPr>
          </a:p>
        </p:txBody>
      </p:sp>
      <p:sp>
        <p:nvSpPr>
          <p:cNvPr id="4" name="Titre 3"/>
          <p:cNvSpPr>
            <a:spLocks noGrp="1"/>
          </p:cNvSpPr>
          <p:nvPr>
            <p:ph type="title"/>
          </p:nvPr>
        </p:nvSpPr>
        <p:spPr/>
        <p:txBody>
          <a:bodyPr/>
          <a:lstStyle/>
          <a:p>
            <a:r>
              <a:rPr lang="fr-FR" dirty="0" smtClean="0"/>
              <a:t>Présentation de TensorFlow</a:t>
            </a:r>
            <a:endParaRPr lang="fr-FR" dirty="0"/>
          </a:p>
        </p:txBody>
      </p:sp>
      <p:sp>
        <p:nvSpPr>
          <p:cNvPr id="5" name="Espace réservé du contenu 4"/>
          <p:cNvSpPr>
            <a:spLocks noGrp="1"/>
          </p:cNvSpPr>
          <p:nvPr>
            <p:ph idx="1"/>
          </p:nvPr>
        </p:nvSpPr>
        <p:spPr>
          <a:xfrm>
            <a:off x="214282" y="1935480"/>
            <a:ext cx="8572560" cy="4389120"/>
          </a:xfrm>
        </p:spPr>
        <p:txBody>
          <a:bodyPr>
            <a:normAutofit fontScale="92500"/>
          </a:bodyPr>
          <a:lstStyle/>
          <a:p>
            <a:pPr algn="just">
              <a:lnSpc>
                <a:spcPct val="150000"/>
              </a:lnSpc>
            </a:pPr>
            <a:r>
              <a:rPr lang="fr-FR" sz="2400" dirty="0" smtClean="0">
                <a:latin typeface="Calibri" pitchFamily="34" charset="0"/>
              </a:rPr>
              <a:t>Librairie de calcul pour l'apprentissage automatique </a:t>
            </a:r>
            <a:r>
              <a:rPr lang="fr-FR" sz="2200" dirty="0" smtClean="0">
                <a:latin typeface="Calibri" pitchFamily="34" charset="0"/>
              </a:rPr>
              <a:t>(</a:t>
            </a:r>
            <a:r>
              <a:rPr lang="fr-FR" sz="2200" b="1" dirty="0" smtClean="0">
                <a:solidFill>
                  <a:srgbClr val="FFC000"/>
                </a:solidFill>
                <a:latin typeface="Calibri" pitchFamily="34" charset="0"/>
              </a:rPr>
              <a:t>Machine Learning</a:t>
            </a:r>
            <a:r>
              <a:rPr lang="fr-FR" sz="2200" dirty="0" smtClean="0">
                <a:latin typeface="Calibri" pitchFamily="34" charset="0"/>
              </a:rPr>
              <a:t>)</a:t>
            </a:r>
            <a:r>
              <a:rPr lang="fr-FR" sz="2400" dirty="0" smtClean="0">
                <a:latin typeface="Calibri" pitchFamily="34" charset="0"/>
              </a:rPr>
              <a:t>.</a:t>
            </a:r>
          </a:p>
          <a:p>
            <a:pPr algn="just">
              <a:lnSpc>
                <a:spcPct val="150000"/>
              </a:lnSpc>
            </a:pPr>
            <a:r>
              <a:rPr lang="fr-FR" sz="2400" dirty="0" smtClean="0">
                <a:latin typeface="Calibri" pitchFamily="34" charset="0"/>
              </a:rPr>
              <a:t>Développée et utilisée par Google pour</a:t>
            </a:r>
          </a:p>
          <a:p>
            <a:pPr lvl="1" algn="just">
              <a:lnSpc>
                <a:spcPct val="150000"/>
              </a:lnSpc>
            </a:pPr>
            <a:r>
              <a:rPr lang="fr-FR" sz="2200" dirty="0" smtClean="0">
                <a:latin typeface="Calibri" pitchFamily="34" charset="0"/>
              </a:rPr>
              <a:t> la reconnaissance de visages, écriture, formes syntaxiques.</a:t>
            </a:r>
          </a:p>
          <a:p>
            <a:pPr lvl="1" algn="just">
              <a:lnSpc>
                <a:spcPct val="150000"/>
              </a:lnSpc>
            </a:pPr>
            <a:r>
              <a:rPr lang="fr-FR" sz="2200" dirty="0" smtClean="0">
                <a:latin typeface="Calibri" pitchFamily="34" charset="0"/>
              </a:rPr>
              <a:t>La traduction automatique</a:t>
            </a:r>
          </a:p>
          <a:p>
            <a:pPr lvl="1" algn="just">
              <a:lnSpc>
                <a:spcPct val="150000"/>
              </a:lnSpc>
            </a:pPr>
            <a:r>
              <a:rPr lang="fr-FR" sz="2200" dirty="0" smtClean="0">
                <a:latin typeface="Calibri" pitchFamily="34" charset="0"/>
              </a:rPr>
              <a:t>L’IA des jeux d’échecs et de go</a:t>
            </a:r>
          </a:p>
          <a:p>
            <a:pPr lvl="1" algn="just">
              <a:lnSpc>
                <a:spcPct val="150000"/>
              </a:lnSpc>
            </a:pPr>
            <a:r>
              <a:rPr lang="fr-FR" sz="2200" dirty="0" smtClean="0">
                <a:latin typeface="Calibri" pitchFamily="34" charset="0"/>
              </a:rPr>
              <a:t>…</a:t>
            </a:r>
          </a:p>
          <a:p>
            <a:pPr algn="just">
              <a:lnSpc>
                <a:spcPct val="150000"/>
              </a:lnSpc>
            </a:pPr>
            <a:r>
              <a:rPr lang="fr-FR" sz="2400" dirty="0" smtClean="0">
                <a:latin typeface="Calibri" pitchFamily="34" charset="0"/>
              </a:rPr>
              <a:t>Utilisable avec python, java, C,.... Pour nous : python.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FR" sz="5400" dirty="0" smtClean="0"/>
              <a:t>Concepts de TensorFlow (1/2)</a:t>
            </a:r>
            <a:endParaRPr lang="fr-FR" dirty="0"/>
          </a:p>
        </p:txBody>
      </p:sp>
      <p:sp>
        <p:nvSpPr>
          <p:cNvPr id="4" name="Espace réservé du contenu 3"/>
          <p:cNvSpPr>
            <a:spLocks noGrp="1"/>
          </p:cNvSpPr>
          <p:nvPr>
            <p:ph idx="1"/>
          </p:nvPr>
        </p:nvSpPr>
        <p:spPr/>
        <p:txBody>
          <a:bodyPr>
            <a:normAutofit/>
          </a:bodyPr>
          <a:lstStyle/>
          <a:p>
            <a:pPr>
              <a:buNone/>
            </a:pPr>
            <a:r>
              <a:rPr lang="fr-FR" sz="2400" dirty="0" smtClean="0"/>
              <a:t>Exemple de code python :</a:t>
            </a:r>
          </a:p>
          <a:p>
            <a:pPr>
              <a:buNone/>
            </a:pPr>
            <a:endParaRPr lang="fr-FR" sz="2400" dirty="0" smtClean="0"/>
          </a:p>
          <a:p>
            <a:pPr>
              <a:buNone/>
            </a:pPr>
            <a:endParaRPr lang="fr-FR" sz="2400" dirty="0" smtClean="0"/>
          </a:p>
          <a:p>
            <a:pPr>
              <a:buNone/>
            </a:pPr>
            <a:endParaRPr lang="fr-FR" sz="2400" dirty="0" smtClean="0"/>
          </a:p>
          <a:p>
            <a:pPr>
              <a:buNone/>
            </a:pPr>
            <a:endParaRPr lang="fr-FR" sz="2400" dirty="0" smtClean="0"/>
          </a:p>
          <a:p>
            <a:pPr>
              <a:buNone/>
            </a:pPr>
            <a:endParaRPr lang="fr-FR" sz="2400" dirty="0" smtClean="0"/>
          </a:p>
          <a:p>
            <a:pPr>
              <a:buNone/>
            </a:pPr>
            <a:r>
              <a:rPr lang="fr-FR" sz="2400" dirty="0" smtClean="0"/>
              <a:t>La sortie de ce programme est :</a:t>
            </a:r>
          </a:p>
          <a:p>
            <a:pPr>
              <a:buNone/>
            </a:pPr>
            <a:endParaRPr lang="fr-FR" sz="2400" dirty="0" smtClean="0"/>
          </a:p>
          <a:p>
            <a:endParaRPr lang="fr-FR" sz="2400" dirty="0" smtClean="0"/>
          </a:p>
          <a:p>
            <a:pPr>
              <a:buNone/>
            </a:pPr>
            <a:endParaRPr lang="fr-FR" dirty="0"/>
          </a:p>
        </p:txBody>
      </p:sp>
      <p:sp>
        <p:nvSpPr>
          <p:cNvPr id="5" name="ZoneTexte 4"/>
          <p:cNvSpPr txBox="1"/>
          <p:nvPr/>
        </p:nvSpPr>
        <p:spPr>
          <a:xfrm>
            <a:off x="1142976" y="2714620"/>
            <a:ext cx="2214578" cy="1477328"/>
          </a:xfrm>
          <a:prstGeom prst="rect">
            <a:avLst/>
          </a:prstGeom>
          <a:solidFill>
            <a:schemeClr val="bg1">
              <a:lumMod val="95000"/>
            </a:schemeClr>
          </a:solidFill>
        </p:spPr>
        <p:txBody>
          <a:bodyPr wrap="square" rtlCol="0">
            <a:spAutoFit/>
          </a:bodyPr>
          <a:lstStyle/>
          <a:p>
            <a:r>
              <a:rPr lang="fr-FR" dirty="0" smtClean="0"/>
              <a:t>x </a:t>
            </a:r>
            <a:r>
              <a:rPr lang="fr-FR" b="1" dirty="0" smtClean="0"/>
              <a:t>=</a:t>
            </a:r>
            <a:r>
              <a:rPr lang="fr-FR" dirty="0" smtClean="0"/>
              <a:t> </a:t>
            </a:r>
            <a:r>
              <a:rPr lang="fr-FR" dirty="0" smtClean="0">
                <a:solidFill>
                  <a:srgbClr val="FF0000"/>
                </a:solidFill>
              </a:rPr>
              <a:t>2</a:t>
            </a:r>
          </a:p>
          <a:p>
            <a:r>
              <a:rPr lang="fr-FR" dirty="0" smtClean="0"/>
              <a:t>W = 0.3</a:t>
            </a:r>
          </a:p>
          <a:p>
            <a:r>
              <a:rPr lang="fr-FR" dirty="0" smtClean="0"/>
              <a:t>b = -0.3</a:t>
            </a:r>
          </a:p>
          <a:p>
            <a:r>
              <a:rPr lang="fr-FR" dirty="0" smtClean="0"/>
              <a:t>y </a:t>
            </a:r>
            <a:r>
              <a:rPr lang="fr-FR" b="1" dirty="0" smtClean="0"/>
              <a:t>=</a:t>
            </a:r>
            <a:r>
              <a:rPr lang="fr-FR" dirty="0" smtClean="0"/>
              <a:t> W*x+b</a:t>
            </a:r>
          </a:p>
          <a:p>
            <a:r>
              <a:rPr lang="fr-FR" b="1" dirty="0" smtClean="0">
                <a:solidFill>
                  <a:srgbClr val="002060"/>
                </a:solidFill>
              </a:rPr>
              <a:t>print</a:t>
            </a:r>
            <a:r>
              <a:rPr lang="fr-FR" b="1" dirty="0" smtClean="0"/>
              <a:t>(</a:t>
            </a:r>
            <a:r>
              <a:rPr lang="fr-FR" dirty="0" smtClean="0"/>
              <a:t>y</a:t>
            </a:r>
            <a:r>
              <a:rPr lang="fr-FR" b="1" dirty="0" smtClean="0"/>
              <a:t>)</a:t>
            </a:r>
          </a:p>
        </p:txBody>
      </p:sp>
      <p:sp>
        <p:nvSpPr>
          <p:cNvPr id="6" name="ZoneTexte 5"/>
          <p:cNvSpPr txBox="1"/>
          <p:nvPr/>
        </p:nvSpPr>
        <p:spPr>
          <a:xfrm>
            <a:off x="4714876" y="4643446"/>
            <a:ext cx="3429024" cy="369332"/>
          </a:xfrm>
          <a:prstGeom prst="rect">
            <a:avLst/>
          </a:prstGeom>
          <a:solidFill>
            <a:schemeClr val="accent1">
              <a:lumMod val="20000"/>
              <a:lumOff val="80000"/>
            </a:schemeClr>
          </a:solidFill>
        </p:spPr>
        <p:txBody>
          <a:bodyPr wrap="square" rtlCol="0">
            <a:spAutoFit/>
          </a:bodyPr>
          <a:lstStyle/>
          <a:p>
            <a:r>
              <a:rPr lang="fr-FR" b="1" dirty="0" smtClean="0"/>
              <a:t>0.3</a:t>
            </a:r>
            <a:endParaRPr lang="fr-FR" dirty="0"/>
          </a:p>
        </p:txBody>
      </p:sp>
      <p:sp>
        <p:nvSpPr>
          <p:cNvPr id="2" name="Rectangle 1"/>
          <p:cNvSpPr/>
          <p:nvPr/>
        </p:nvSpPr>
        <p:spPr>
          <a:xfrm>
            <a:off x="0" y="0"/>
            <a:ext cx="9144000" cy="7048083"/>
          </a:xfrm>
          <a:prstGeom prst="rect">
            <a:avLst/>
          </a:prstGeom>
        </p:spPr>
        <p:txBody>
          <a:bodyPr wrap="square">
            <a:spAutoFit/>
          </a:bodyPr>
          <a:lstStyle/>
          <a:p>
            <a:endParaRPr lang="fr-FR" sz="2800" dirty="0" smtClean="0"/>
          </a:p>
          <a:p>
            <a:endParaRPr lang="fr-FR" sz="2800" dirty="0" smtClean="0">
              <a:latin typeface="+mj-lt"/>
            </a:endParaRPr>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357158" y="2000240"/>
            <a:ext cx="8229600" cy="4389120"/>
          </a:xfrm>
        </p:spPr>
        <p:txBody>
          <a:bodyPr>
            <a:normAutofit/>
          </a:bodyPr>
          <a:lstStyle/>
          <a:p>
            <a:pPr>
              <a:buNone/>
            </a:pPr>
            <a:r>
              <a:rPr lang="fr-FR" dirty="0" smtClean="0"/>
              <a:t>Exemple du même code en TensorFlow</a:t>
            </a:r>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r>
              <a:rPr lang="fr-FR" dirty="0" smtClean="0"/>
              <a:t>La sortie est </a:t>
            </a:r>
          </a:p>
          <a:p>
            <a:pPr>
              <a:buNone/>
            </a:pPr>
            <a:endParaRPr lang="fr-FR" dirty="0" smtClean="0"/>
          </a:p>
          <a:p>
            <a:pPr>
              <a:buNone/>
            </a:pPr>
            <a:r>
              <a:rPr lang="fr-FR" dirty="0" smtClean="0"/>
              <a:t>		Ce programme ne fait pas de calcul !</a:t>
            </a:r>
            <a:endParaRPr lang="fr-FR" dirty="0"/>
          </a:p>
        </p:txBody>
      </p:sp>
      <p:sp>
        <p:nvSpPr>
          <p:cNvPr id="3" name="Rectangle 2"/>
          <p:cNvSpPr/>
          <p:nvPr/>
        </p:nvSpPr>
        <p:spPr>
          <a:xfrm>
            <a:off x="0" y="0"/>
            <a:ext cx="9144000" cy="5970865"/>
          </a:xfrm>
          <a:prstGeom prst="rect">
            <a:avLst/>
          </a:prstGeom>
        </p:spPr>
        <p:txBody>
          <a:bodyPr wrap="square">
            <a:spAutoFit/>
          </a:bodyPr>
          <a:lstStyle/>
          <a:p>
            <a:pPr lvl="0" algn="just" fontAlgn="base">
              <a:spcBef>
                <a:spcPct val="0"/>
              </a:spcBef>
              <a:spcAft>
                <a:spcPct val="0"/>
              </a:spcAft>
            </a:pPr>
            <a:endParaRPr lang="en-US" b="1" dirty="0" smtClean="0">
              <a:solidFill>
                <a:srgbClr val="0000FF"/>
              </a:solidFill>
              <a:latin typeface="Courier New" pitchFamily="49" charset="0"/>
              <a:ea typeface="Calibri" pitchFamily="34" charset="0"/>
              <a:cs typeface="Courier New" pitchFamily="49" charset="0"/>
            </a:endParaRPr>
          </a:p>
          <a:p>
            <a:pPr lvl="0" algn="just" eaLnBrk="0" fontAlgn="base" hangingPunct="0">
              <a:spcBef>
                <a:spcPct val="0"/>
              </a:spcBef>
              <a:spcAft>
                <a:spcPct val="0"/>
              </a:spcAft>
            </a:pPr>
            <a:endParaRPr lang="fr-FR" sz="4000" b="1" dirty="0" smtClean="0">
              <a:latin typeface="Calibri" pitchFamily="34" charset="0"/>
              <a:ea typeface="Calibri" pitchFamily="34"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p:txBody>
      </p:sp>
      <p:sp>
        <p:nvSpPr>
          <p:cNvPr id="4" name="ZoneTexte 3"/>
          <p:cNvSpPr txBox="1"/>
          <p:nvPr/>
        </p:nvSpPr>
        <p:spPr>
          <a:xfrm>
            <a:off x="642910" y="2786058"/>
            <a:ext cx="4000528" cy="1754326"/>
          </a:xfrm>
          <a:prstGeom prst="rect">
            <a:avLst/>
          </a:prstGeom>
          <a:solidFill>
            <a:schemeClr val="bg1">
              <a:lumMod val="95000"/>
            </a:schemeClr>
          </a:solidFill>
        </p:spPr>
        <p:txBody>
          <a:bodyPr wrap="square" rtlCol="0">
            <a:spAutoFit/>
          </a:bodyPr>
          <a:lstStyle/>
          <a:p>
            <a:pPr lvl="0" algn="just" fontAlgn="base">
              <a:spcBef>
                <a:spcPct val="0"/>
              </a:spcBef>
              <a:spcAft>
                <a:spcPct val="0"/>
              </a:spcAft>
            </a:pPr>
            <a:r>
              <a:rPr lang="en-US" b="1" dirty="0" smtClean="0">
                <a:solidFill>
                  <a:srgbClr val="002060"/>
                </a:solidFill>
                <a:latin typeface="Calibri" pitchFamily="34" charset="0"/>
                <a:ea typeface="Calibri" pitchFamily="34" charset="0"/>
                <a:cs typeface="Courier New" pitchFamily="49" charset="0"/>
              </a:rPr>
              <a:t>import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tensorflow</a:t>
            </a:r>
            <a:r>
              <a:rPr lang="en-US" dirty="0" smtClean="0">
                <a:solidFill>
                  <a:srgbClr val="000000"/>
                </a:solidFill>
                <a:latin typeface="Calibri" pitchFamily="34" charset="0"/>
                <a:ea typeface="Calibri" pitchFamily="34" charset="0"/>
                <a:cs typeface="Courier New" pitchFamily="49" charset="0"/>
              </a:rPr>
              <a:t> </a:t>
            </a:r>
            <a:r>
              <a:rPr lang="en-US" b="1" dirty="0" smtClean="0">
                <a:solidFill>
                  <a:srgbClr val="002060"/>
                </a:solidFill>
                <a:latin typeface="Calibri" pitchFamily="34" charset="0"/>
                <a:ea typeface="Calibri" pitchFamily="34" charset="0"/>
                <a:cs typeface="Courier New" pitchFamily="49" charset="0"/>
              </a:rPr>
              <a:t>as</a:t>
            </a:r>
            <a:r>
              <a:rPr lang="en-US" dirty="0" smtClean="0">
                <a:solidFill>
                  <a:srgbClr val="000000"/>
                </a:solidFill>
                <a:latin typeface="Calibri" pitchFamily="34" charset="0"/>
                <a:ea typeface="Calibri" pitchFamily="34" charset="0"/>
                <a:cs typeface="Courier New" pitchFamily="49" charset="0"/>
              </a:rPr>
              <a:t> </a:t>
            </a:r>
            <a:r>
              <a:rPr lang="en-US" dirty="0" err="1" smtClean="0">
                <a:latin typeface="Calibri" pitchFamily="34" charset="0"/>
                <a:ea typeface="Calibri" pitchFamily="34" charset="0"/>
                <a:cs typeface="Courier New" pitchFamily="49" charset="0"/>
              </a:rPr>
              <a:t>tf</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x </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 tf</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placeholder</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tf</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float32</a:t>
            </a:r>
            <a:r>
              <a:rPr lang="en-US" b="1" dirty="0" smtClean="0">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W </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 tf</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Variable</a:t>
            </a:r>
            <a:r>
              <a:rPr lang="en-US" b="1" dirty="0" smtClean="0">
                <a:latin typeface="Calibri" pitchFamily="34" charset="0"/>
                <a:ea typeface="Calibri" pitchFamily="34" charset="0"/>
                <a:cs typeface="Courier New" pitchFamily="49" charset="0"/>
              </a:rPr>
              <a:t>([</a:t>
            </a:r>
            <a:r>
              <a:rPr lang="en-US" dirty="0" smtClean="0">
                <a:solidFill>
                  <a:srgbClr val="FF0000"/>
                </a:solidFill>
                <a:latin typeface="Calibri" pitchFamily="34" charset="0"/>
                <a:ea typeface="Calibri" pitchFamily="34" charset="0"/>
                <a:cs typeface="Courier New" pitchFamily="49" charset="0"/>
              </a:rPr>
              <a:t>.3</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 dtype</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tf</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float32</a:t>
            </a:r>
            <a:r>
              <a:rPr lang="en-US" b="1" dirty="0" smtClean="0">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b </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 tf</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Variable</a:t>
            </a:r>
            <a:r>
              <a:rPr lang="en-US" b="1" dirty="0" smtClean="0">
                <a:latin typeface="Calibri" pitchFamily="34" charset="0"/>
                <a:ea typeface="Calibri" pitchFamily="34" charset="0"/>
                <a:cs typeface="Courier New" pitchFamily="49" charset="0"/>
              </a:rPr>
              <a:t>([-</a:t>
            </a:r>
            <a:r>
              <a:rPr lang="en-US" dirty="0" smtClean="0">
                <a:solidFill>
                  <a:srgbClr val="FF0000"/>
                </a:solidFill>
                <a:latin typeface="Calibri" pitchFamily="34" charset="0"/>
                <a:ea typeface="Calibri" pitchFamily="34" charset="0"/>
                <a:cs typeface="Courier New" pitchFamily="49" charset="0"/>
              </a:rPr>
              <a:t>.3</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 dtype</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tf</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float32</a:t>
            </a:r>
            <a:r>
              <a:rPr lang="en-US" b="1" dirty="0" smtClean="0">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fr-FR" dirty="0" smtClean="0">
                <a:latin typeface="Calibri" pitchFamily="34" charset="0"/>
                <a:ea typeface="Calibri" pitchFamily="34" charset="0"/>
                <a:cs typeface="Courier New" pitchFamily="49" charset="0"/>
              </a:rPr>
              <a:t>y</a:t>
            </a:r>
            <a:r>
              <a:rPr lang="fr-FR" dirty="0" smtClean="0">
                <a:solidFill>
                  <a:srgbClr val="000000"/>
                </a:solidFill>
                <a:latin typeface="Calibri" pitchFamily="34" charset="0"/>
                <a:ea typeface="Calibri" pitchFamily="34" charset="0"/>
                <a:cs typeface="Courier New" pitchFamily="49" charset="0"/>
              </a:rPr>
              <a:t> </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dirty="0" smtClean="0">
                <a:latin typeface="Calibri" pitchFamily="34" charset="0"/>
                <a:ea typeface="Calibri" pitchFamily="34" charset="0"/>
                <a:cs typeface="Courier New" pitchFamily="49" charset="0"/>
              </a:rPr>
              <a:t>W</a:t>
            </a:r>
            <a:r>
              <a:rPr lang="fr-FR" b="1" dirty="0" smtClean="0">
                <a:solidFill>
                  <a:srgbClr val="00206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x</a:t>
            </a:r>
            <a:r>
              <a:rPr lang="fr-FR" dirty="0" smtClean="0">
                <a:solidFill>
                  <a:srgbClr val="000000"/>
                </a:solidFill>
                <a:latin typeface="Calibri" pitchFamily="34" charset="0"/>
                <a:ea typeface="Calibri" pitchFamily="34" charset="0"/>
                <a:cs typeface="Courier New" pitchFamily="49" charset="0"/>
              </a:rPr>
              <a:t> </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dirty="0" smtClean="0">
                <a:latin typeface="Calibri" pitchFamily="34" charset="0"/>
                <a:ea typeface="Calibri" pitchFamily="34" charset="0"/>
                <a:cs typeface="Courier New" pitchFamily="49" charset="0"/>
              </a:rPr>
              <a:t>b</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fr-FR" b="1" dirty="0" smtClean="0">
                <a:solidFill>
                  <a:srgbClr val="002060"/>
                </a:solidFill>
                <a:latin typeface="Calibri" pitchFamily="34" charset="0"/>
                <a:ea typeface="Calibri" pitchFamily="34" charset="0"/>
                <a:cs typeface="Courier New" pitchFamily="49" charset="0"/>
              </a:rPr>
              <a:t>print</a:t>
            </a:r>
            <a:r>
              <a:rPr lang="fr-FR" b="1" dirty="0" smtClean="0">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y</a:t>
            </a:r>
            <a:r>
              <a:rPr lang="fr-FR" b="1" dirty="0" smtClean="0">
                <a:latin typeface="Calibri" pitchFamily="34" charset="0"/>
                <a:ea typeface="Calibri" pitchFamily="34" charset="0"/>
                <a:cs typeface="Courier New" pitchFamily="49" charset="0"/>
              </a:rPr>
              <a:t>)</a:t>
            </a:r>
          </a:p>
        </p:txBody>
      </p:sp>
      <p:sp>
        <p:nvSpPr>
          <p:cNvPr id="5" name="Titre 4"/>
          <p:cNvSpPr>
            <a:spLocks noGrp="1"/>
          </p:cNvSpPr>
          <p:nvPr>
            <p:ph type="title"/>
          </p:nvPr>
        </p:nvSpPr>
        <p:spPr/>
        <p:txBody>
          <a:bodyPr>
            <a:normAutofit/>
          </a:bodyPr>
          <a:lstStyle/>
          <a:p>
            <a:r>
              <a:rPr lang="fr-FR" dirty="0" smtClean="0"/>
              <a:t>Concept de TensorFlow (2/2)</a:t>
            </a:r>
            <a:endParaRPr lang="fr-FR" dirty="0"/>
          </a:p>
        </p:txBody>
      </p:sp>
      <p:sp>
        <p:nvSpPr>
          <p:cNvPr id="7" name="ZoneTexte 6"/>
          <p:cNvSpPr txBox="1"/>
          <p:nvPr/>
        </p:nvSpPr>
        <p:spPr>
          <a:xfrm>
            <a:off x="2571736" y="4929198"/>
            <a:ext cx="4071966" cy="369332"/>
          </a:xfrm>
          <a:prstGeom prst="rect">
            <a:avLst/>
          </a:prstGeom>
          <a:solidFill>
            <a:schemeClr val="accent1">
              <a:lumMod val="20000"/>
              <a:lumOff val="80000"/>
            </a:schemeClr>
          </a:solidFill>
        </p:spPr>
        <p:txBody>
          <a:bodyPr wrap="square" rtlCol="0">
            <a:spAutoFit/>
          </a:bodyPr>
          <a:lstStyle/>
          <a:p>
            <a:r>
              <a:rPr lang="fr-FR" dirty="0" err="1" smtClean="0"/>
              <a:t>Tensor</a:t>
            </a:r>
            <a:r>
              <a:rPr lang="fr-FR" dirty="0" smtClean="0"/>
              <a:t>("</a:t>
            </a:r>
            <a:r>
              <a:rPr lang="fr-FR" dirty="0" err="1" smtClean="0"/>
              <a:t>add</a:t>
            </a:r>
            <a:r>
              <a:rPr lang="fr-FR" dirty="0" smtClean="0"/>
              <a:t>:0", dtype=float32)</a:t>
            </a:r>
            <a:endParaRPr lang="fr-FR" dirty="0"/>
          </a:p>
        </p:txBody>
      </p:sp>
      <p:sp>
        <p:nvSpPr>
          <p:cNvPr id="8" name="Flèche droite 7"/>
          <p:cNvSpPr/>
          <p:nvPr/>
        </p:nvSpPr>
        <p:spPr>
          <a:xfrm rot="10800000" flipV="1">
            <a:off x="4143372" y="3214686"/>
            <a:ext cx="171451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droite 8"/>
          <p:cNvSpPr/>
          <p:nvPr/>
        </p:nvSpPr>
        <p:spPr>
          <a:xfrm rot="10800000" flipV="1">
            <a:off x="4500562" y="3643314"/>
            <a:ext cx="135732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droite 9"/>
          <p:cNvSpPr/>
          <p:nvPr/>
        </p:nvSpPr>
        <p:spPr>
          <a:xfrm rot="10800000" flipV="1">
            <a:off x="4143373" y="4071942"/>
            <a:ext cx="171451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5857884" y="3071810"/>
            <a:ext cx="1857388" cy="369332"/>
          </a:xfrm>
          <a:prstGeom prst="rect">
            <a:avLst/>
          </a:prstGeom>
          <a:solidFill>
            <a:schemeClr val="accent1">
              <a:lumMod val="40000"/>
              <a:lumOff val="60000"/>
            </a:schemeClr>
          </a:solidFill>
        </p:spPr>
        <p:txBody>
          <a:bodyPr wrap="square" rtlCol="0">
            <a:spAutoFit/>
          </a:bodyPr>
          <a:lstStyle/>
          <a:p>
            <a:r>
              <a:rPr lang="fr-FR" dirty="0" smtClean="0"/>
              <a:t>Entrée</a:t>
            </a:r>
          </a:p>
        </p:txBody>
      </p:sp>
      <p:sp>
        <p:nvSpPr>
          <p:cNvPr id="12" name="ZoneTexte 11"/>
          <p:cNvSpPr txBox="1"/>
          <p:nvPr/>
        </p:nvSpPr>
        <p:spPr>
          <a:xfrm>
            <a:off x="5857884" y="3488296"/>
            <a:ext cx="1857388" cy="369332"/>
          </a:xfrm>
          <a:prstGeom prst="rect">
            <a:avLst/>
          </a:prstGeom>
          <a:solidFill>
            <a:schemeClr val="accent1">
              <a:lumMod val="40000"/>
              <a:lumOff val="60000"/>
            </a:schemeClr>
          </a:solidFill>
        </p:spPr>
        <p:txBody>
          <a:bodyPr wrap="square" rtlCol="0">
            <a:spAutoFit/>
          </a:bodyPr>
          <a:lstStyle/>
          <a:p>
            <a:r>
              <a:rPr lang="fr-FR" dirty="0" smtClean="0"/>
              <a:t>2 Variables</a:t>
            </a:r>
          </a:p>
        </p:txBody>
      </p:sp>
      <p:sp>
        <p:nvSpPr>
          <p:cNvPr id="13" name="ZoneTexte 12"/>
          <p:cNvSpPr txBox="1"/>
          <p:nvPr/>
        </p:nvSpPr>
        <p:spPr>
          <a:xfrm>
            <a:off x="5857884" y="3916924"/>
            <a:ext cx="1857388" cy="369332"/>
          </a:xfrm>
          <a:prstGeom prst="rect">
            <a:avLst/>
          </a:prstGeom>
          <a:solidFill>
            <a:schemeClr val="accent1">
              <a:lumMod val="40000"/>
              <a:lumOff val="60000"/>
            </a:schemeClr>
          </a:solidFill>
        </p:spPr>
        <p:txBody>
          <a:bodyPr wrap="square" rtlCol="0">
            <a:spAutoFit/>
          </a:bodyPr>
          <a:lstStyle/>
          <a:p>
            <a:r>
              <a:rPr lang="fr-FR" dirty="0" smtClean="0"/>
              <a:t>Sortie calculée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graph_large_attrs_key=_too_large_attrs&amp;limit_attr_size=1024&amp;run= (1).png"/>
          <p:cNvPicPr/>
          <p:nvPr/>
        </p:nvPicPr>
        <p:blipFill>
          <a:blip r:embed="rId3"/>
          <a:stretch>
            <a:fillRect/>
          </a:stretch>
        </p:blipFill>
        <p:spPr>
          <a:xfrm>
            <a:off x="1357290" y="3000372"/>
            <a:ext cx="6286544" cy="3643314"/>
          </a:xfrm>
          <a:prstGeom prst="rect">
            <a:avLst/>
          </a:prstGeom>
        </p:spPr>
      </p:pic>
      <p:sp>
        <p:nvSpPr>
          <p:cNvPr id="3" name="Titre 2"/>
          <p:cNvSpPr>
            <a:spLocks noGrp="1"/>
          </p:cNvSpPr>
          <p:nvPr>
            <p:ph type="title"/>
          </p:nvPr>
        </p:nvSpPr>
        <p:spPr/>
        <p:txBody>
          <a:bodyPr/>
          <a:lstStyle/>
          <a:p>
            <a:r>
              <a:rPr lang="fr-FR" dirty="0" smtClean="0"/>
              <a:t>Graphe de Calcul</a:t>
            </a:r>
            <a:endParaRPr lang="fr-FR" dirty="0"/>
          </a:p>
        </p:txBody>
      </p:sp>
      <p:sp>
        <p:nvSpPr>
          <p:cNvPr id="4" name="Espace réservé du contenu 3"/>
          <p:cNvSpPr>
            <a:spLocks noGrp="1"/>
          </p:cNvSpPr>
          <p:nvPr>
            <p:ph idx="1"/>
          </p:nvPr>
        </p:nvSpPr>
        <p:spPr/>
        <p:txBody>
          <a:bodyPr/>
          <a:lstStyle/>
          <a:p>
            <a:pPr>
              <a:buNone/>
            </a:pPr>
            <a:r>
              <a:rPr lang="fr-FR" dirty="0" smtClean="0"/>
              <a:t>TensorFlow utilise la notion de </a:t>
            </a:r>
            <a:r>
              <a:rPr lang="fr-FR" b="1" dirty="0" smtClean="0"/>
              <a:t>graphe de calcul</a:t>
            </a:r>
            <a:r>
              <a:rPr lang="fr-FR" dirty="0" smtClean="0"/>
              <a:t>.</a:t>
            </a:r>
          </a:p>
          <a:p>
            <a:pPr>
              <a:buNone/>
            </a:pPr>
            <a:r>
              <a:rPr lang="fr-FR" dirty="0" smtClean="0"/>
              <a:t>Notre programme : description du graphe</a:t>
            </a: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5720" y="357167"/>
            <a:ext cx="8858280" cy="584775"/>
          </a:xfrm>
          <a:prstGeom prst="rect">
            <a:avLst/>
          </a:prstGeom>
        </p:spPr>
        <p:txBody>
          <a:bodyPr wrap="square">
            <a:spAutoFit/>
          </a:bodyPr>
          <a:lstStyle/>
          <a:p>
            <a:pPr lvl="0" algn="just" eaLnBrk="0" fontAlgn="base" hangingPunct="0">
              <a:spcBef>
                <a:spcPct val="0"/>
              </a:spcBef>
              <a:spcAft>
                <a:spcPct val="0"/>
              </a:spcAft>
            </a:pPr>
            <a:endParaRPr lang="fr-FR" sz="3200" b="1" dirty="0" smtClean="0">
              <a:solidFill>
                <a:srgbClr val="000080"/>
              </a:solidFill>
              <a:latin typeface="Calibri" pitchFamily="34" charset="0"/>
              <a:ea typeface="Calibri" pitchFamily="34" charset="0"/>
              <a:cs typeface="Courier New" pitchFamily="49" charset="0"/>
            </a:endParaRPr>
          </a:p>
        </p:txBody>
      </p:sp>
      <p:sp>
        <p:nvSpPr>
          <p:cNvPr id="5" name="ZoneTexte 4"/>
          <p:cNvSpPr txBox="1"/>
          <p:nvPr/>
        </p:nvSpPr>
        <p:spPr>
          <a:xfrm>
            <a:off x="1000100" y="2000240"/>
            <a:ext cx="5000660" cy="3416320"/>
          </a:xfrm>
          <a:prstGeom prst="rect">
            <a:avLst/>
          </a:prstGeom>
          <a:solidFill>
            <a:schemeClr val="bg1">
              <a:lumMod val="95000"/>
            </a:schemeClr>
          </a:solidFill>
        </p:spPr>
        <p:txBody>
          <a:bodyPr wrap="square" rtlCol="0">
            <a:spAutoFit/>
          </a:bodyPr>
          <a:lstStyle/>
          <a:p>
            <a:pPr lvl="0" algn="just" fontAlgn="base">
              <a:spcBef>
                <a:spcPct val="0"/>
              </a:spcBef>
              <a:spcAft>
                <a:spcPct val="0"/>
              </a:spcAft>
            </a:pPr>
            <a:r>
              <a:rPr lang="en-US" b="1" dirty="0" smtClean="0">
                <a:solidFill>
                  <a:srgbClr val="0000FF"/>
                </a:solidFill>
                <a:latin typeface="Calibri" pitchFamily="34" charset="0"/>
                <a:ea typeface="Calibri" pitchFamily="34" charset="0"/>
                <a:cs typeface="Courier New" pitchFamily="49" charset="0"/>
              </a:rPr>
              <a:t>import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tensorflow</a:t>
            </a:r>
            <a:r>
              <a:rPr lang="en-US" dirty="0" smtClean="0">
                <a:solidFill>
                  <a:srgbClr val="000000"/>
                </a:solidFill>
                <a:latin typeface="Calibri" pitchFamily="34" charset="0"/>
                <a:ea typeface="Calibri" pitchFamily="34" charset="0"/>
                <a:cs typeface="Courier New" pitchFamily="49" charset="0"/>
              </a:rPr>
              <a:t> </a:t>
            </a:r>
            <a:r>
              <a:rPr lang="en-US" b="1" dirty="0" smtClean="0">
                <a:solidFill>
                  <a:srgbClr val="0000FF"/>
                </a:solidFill>
                <a:latin typeface="Calibri" pitchFamily="34" charset="0"/>
                <a:ea typeface="Calibri" pitchFamily="34" charset="0"/>
                <a:cs typeface="Courier New" pitchFamily="49" charset="0"/>
              </a:rPr>
              <a:t>as</a:t>
            </a:r>
            <a:r>
              <a:rPr lang="en-US" dirty="0" smtClean="0">
                <a:solidFill>
                  <a:srgbClr val="000000"/>
                </a:solidFill>
                <a:latin typeface="Calibri" pitchFamily="34" charset="0"/>
                <a:ea typeface="Calibri" pitchFamily="34" charset="0"/>
                <a:cs typeface="Courier New" pitchFamily="49" charset="0"/>
              </a:rPr>
              <a:t> </a:t>
            </a:r>
            <a:r>
              <a:rPr lang="en-US" dirty="0" err="1" smtClean="0">
                <a:latin typeface="Calibri" pitchFamily="34" charset="0"/>
                <a:ea typeface="Calibri" pitchFamily="34" charset="0"/>
                <a:cs typeface="Courier New" pitchFamily="49" charset="0"/>
              </a:rPr>
              <a:t>tf</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x </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placeholder</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float32</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name</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FFFF00"/>
                </a:solidFill>
                <a:latin typeface="Calibri" pitchFamily="34" charset="0"/>
                <a:ea typeface="Calibri" pitchFamily="34" charset="0"/>
                <a:cs typeface="Courier New" pitchFamily="49" charset="0"/>
              </a:rPr>
              <a:t>"x"</a:t>
            </a:r>
            <a:r>
              <a:rPr lang="en-US"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W</a:t>
            </a:r>
            <a:r>
              <a:rPr lang="en-US" dirty="0" smtClean="0">
                <a:solidFill>
                  <a:srgbClr val="000000"/>
                </a:solidFill>
                <a:latin typeface="Calibri" pitchFamily="34" charset="0"/>
                <a:ea typeface="Calibri" pitchFamily="34" charset="0"/>
                <a:cs typeface="Courier New" pitchFamily="49" charset="0"/>
              </a:rPr>
              <a:t> </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Variable</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FF0000"/>
                </a:solidFill>
                <a:latin typeface="Calibri" pitchFamily="34" charset="0"/>
                <a:ea typeface="Calibri" pitchFamily="34" charset="0"/>
                <a:cs typeface="Courier New" pitchFamily="49" charset="0"/>
              </a:rPr>
              <a:t>.3</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dtype</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float32</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name</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FFFF00"/>
                </a:solidFill>
                <a:latin typeface="Calibri" pitchFamily="34" charset="0"/>
                <a:ea typeface="Calibri" pitchFamily="34" charset="0"/>
                <a:cs typeface="Courier New" pitchFamily="49" charset="0"/>
              </a:rPr>
              <a:t>"W"</a:t>
            </a:r>
            <a:r>
              <a:rPr lang="en-US"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b</a:t>
            </a:r>
            <a:r>
              <a:rPr lang="en-US" dirty="0" smtClean="0">
                <a:solidFill>
                  <a:srgbClr val="000000"/>
                </a:solidFill>
                <a:latin typeface="Calibri" pitchFamily="34" charset="0"/>
                <a:ea typeface="Calibri" pitchFamily="34" charset="0"/>
                <a:cs typeface="Courier New" pitchFamily="49" charset="0"/>
              </a:rPr>
              <a:t> </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Variable</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FF0000"/>
                </a:solidFill>
                <a:latin typeface="Calibri" pitchFamily="34" charset="0"/>
                <a:ea typeface="Calibri" pitchFamily="34" charset="0"/>
                <a:cs typeface="Courier New" pitchFamily="49" charset="0"/>
              </a:rPr>
              <a:t>.3</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dtype</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float32</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name</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FFFF00"/>
                </a:solidFill>
                <a:latin typeface="Calibri" pitchFamily="34" charset="0"/>
                <a:ea typeface="Calibri" pitchFamily="34" charset="0"/>
                <a:cs typeface="Courier New" pitchFamily="49" charset="0"/>
              </a:rPr>
              <a:t>"b"</a:t>
            </a:r>
            <a:r>
              <a:rPr lang="en-US"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fr-FR" dirty="0" smtClean="0">
                <a:latin typeface="Calibri" pitchFamily="34" charset="0"/>
                <a:ea typeface="Calibri" pitchFamily="34" charset="0"/>
                <a:cs typeface="Courier New" pitchFamily="49" charset="0"/>
              </a:rPr>
              <a:t>y </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dirty="0" smtClean="0">
                <a:latin typeface="Calibri" pitchFamily="34" charset="0"/>
                <a:ea typeface="Calibri" pitchFamily="34" charset="0"/>
                <a:cs typeface="Courier New" pitchFamily="49" charset="0"/>
              </a:rPr>
              <a:t>W</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x</a:t>
            </a:r>
            <a:r>
              <a:rPr lang="fr-FR" dirty="0" smtClean="0">
                <a:solidFill>
                  <a:srgbClr val="000000"/>
                </a:solidFill>
                <a:latin typeface="Calibri" pitchFamily="34" charset="0"/>
                <a:ea typeface="Calibri" pitchFamily="34" charset="0"/>
                <a:cs typeface="Courier New" pitchFamily="49" charset="0"/>
              </a:rPr>
              <a:t> </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dirty="0" smtClean="0">
                <a:latin typeface="Calibri" pitchFamily="34" charset="0"/>
                <a:ea typeface="Calibri" pitchFamily="34" charset="0"/>
                <a:cs typeface="Courier New" pitchFamily="49" charset="0"/>
              </a:rPr>
              <a:t>b</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fr-FR" b="1" dirty="0" smtClean="0">
                <a:solidFill>
                  <a:srgbClr val="0000FF"/>
                </a:solidFill>
                <a:latin typeface="Calibri" pitchFamily="34" charset="0"/>
                <a:ea typeface="Calibri" pitchFamily="34" charset="0"/>
                <a:cs typeface="Courier New" pitchFamily="49" charset="0"/>
              </a:rPr>
              <a:t>print</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y</a:t>
            </a:r>
            <a:r>
              <a:rPr lang="fr-FR"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en-US" dirty="0" err="1" smtClean="0">
                <a:latin typeface="Calibri" pitchFamily="34" charset="0"/>
                <a:ea typeface="Calibri" pitchFamily="34" charset="0"/>
                <a:cs typeface="Courier New" pitchFamily="49" charset="0"/>
              </a:rPr>
              <a:t>sess</a:t>
            </a:r>
            <a:r>
              <a:rPr lang="en-US" dirty="0" smtClean="0">
                <a:solidFill>
                  <a:srgbClr val="000000"/>
                </a:solidFill>
                <a:latin typeface="Calibri" pitchFamily="34" charset="0"/>
                <a:ea typeface="Calibri" pitchFamily="34" charset="0"/>
                <a:cs typeface="Courier New" pitchFamily="49" charset="0"/>
              </a:rPr>
              <a:t> </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Session</a:t>
            </a:r>
            <a:r>
              <a:rPr lang="en-US"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init</a:t>
            </a:r>
            <a:r>
              <a:rPr lang="en-US" dirty="0" smtClean="0">
                <a:solidFill>
                  <a:srgbClr val="000000"/>
                </a:solidFill>
                <a:latin typeface="Calibri" pitchFamily="34" charset="0"/>
                <a:ea typeface="Calibri" pitchFamily="34" charset="0"/>
                <a:cs typeface="Courier New" pitchFamily="49" charset="0"/>
              </a:rPr>
              <a:t> </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global_variables_initializer</a:t>
            </a:r>
            <a:r>
              <a:rPr lang="en-US"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fr-FR" dirty="0" smtClean="0">
                <a:latin typeface="Calibri" pitchFamily="34" charset="0"/>
                <a:ea typeface="Calibri" pitchFamily="34" charset="0"/>
                <a:cs typeface="Courier New" pitchFamily="49" charset="0"/>
              </a:rPr>
              <a:t>sess</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run</a:t>
            </a:r>
            <a:r>
              <a:rPr lang="fr-FR" b="1" dirty="0" smtClean="0">
                <a:solidFill>
                  <a:srgbClr val="000080"/>
                </a:solidFill>
                <a:latin typeface="Calibri" pitchFamily="34" charset="0"/>
                <a:ea typeface="Calibri" pitchFamily="34" charset="0"/>
                <a:cs typeface="Courier New" pitchFamily="49" charset="0"/>
              </a:rPr>
              <a:t>(</a:t>
            </a:r>
            <a:r>
              <a:rPr lang="fr-FR" dirty="0" err="1" smtClean="0">
                <a:latin typeface="Calibri" pitchFamily="34" charset="0"/>
                <a:ea typeface="Calibri" pitchFamily="34" charset="0"/>
                <a:cs typeface="Courier New" pitchFamily="49" charset="0"/>
              </a:rPr>
              <a:t>init</a:t>
            </a:r>
            <a:r>
              <a:rPr lang="fr-FR"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fr-FR" dirty="0" smtClean="0">
                <a:latin typeface="Calibri" pitchFamily="34" charset="0"/>
                <a:ea typeface="Calibri" pitchFamily="34" charset="0"/>
                <a:cs typeface="Courier New" pitchFamily="49" charset="0"/>
              </a:rPr>
              <a:t>resu</a:t>
            </a:r>
            <a:r>
              <a:rPr lang="fr-FR" dirty="0" smtClean="0">
                <a:solidFill>
                  <a:srgbClr val="000000"/>
                </a:solidFill>
                <a:latin typeface="Calibri" pitchFamily="34" charset="0"/>
                <a:ea typeface="Calibri" pitchFamily="34" charset="0"/>
                <a:cs typeface="Courier New" pitchFamily="49" charset="0"/>
              </a:rPr>
              <a:t> </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dirty="0" smtClean="0">
                <a:latin typeface="Calibri" pitchFamily="34" charset="0"/>
                <a:ea typeface="Calibri" pitchFamily="34" charset="0"/>
                <a:cs typeface="Courier New" pitchFamily="49" charset="0"/>
              </a:rPr>
              <a:t>sess</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run</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y</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x</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FF0000"/>
                </a:solidFill>
                <a:latin typeface="Calibri" pitchFamily="34" charset="0"/>
                <a:ea typeface="Calibri" pitchFamily="34" charset="0"/>
                <a:cs typeface="Courier New" pitchFamily="49" charset="0"/>
              </a:rPr>
              <a:t>2</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fr-FR" b="1" dirty="0" smtClean="0">
                <a:solidFill>
                  <a:srgbClr val="0000FF"/>
                </a:solidFill>
                <a:latin typeface="Calibri" pitchFamily="34" charset="0"/>
                <a:ea typeface="Calibri" pitchFamily="34" charset="0"/>
                <a:cs typeface="Courier New" pitchFamily="49" charset="0"/>
              </a:rPr>
              <a:t>print</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resu</a:t>
            </a:r>
            <a:r>
              <a:rPr lang="fr-FR" b="1" dirty="0" smtClean="0">
                <a:solidFill>
                  <a:srgbClr val="000080"/>
                </a:solidFill>
                <a:latin typeface="Calibri" pitchFamily="34" charset="0"/>
                <a:ea typeface="Calibri" pitchFamily="34" charset="0"/>
                <a:cs typeface="Courier New" pitchFamily="49" charset="0"/>
              </a:rPr>
              <a:t>)</a:t>
            </a:r>
          </a:p>
          <a:p>
            <a:pPr lvl="0" algn="just" eaLnBrk="0" fontAlgn="base" hangingPunct="0">
              <a:spcBef>
                <a:spcPct val="0"/>
              </a:spcBef>
              <a:spcAft>
                <a:spcPct val="0"/>
              </a:spcAft>
            </a:pPr>
            <a:endParaRPr lang="fr-FR" b="1" dirty="0" smtClean="0">
              <a:solidFill>
                <a:srgbClr val="000080"/>
              </a:solidFill>
              <a:latin typeface="Calibri" pitchFamily="34" charset="0"/>
              <a:ea typeface="Calibri" pitchFamily="34" charset="0"/>
              <a:cs typeface="Courier New" pitchFamily="49" charset="0"/>
            </a:endParaRPr>
          </a:p>
        </p:txBody>
      </p:sp>
      <p:sp>
        <p:nvSpPr>
          <p:cNvPr id="6" name="Titre 5"/>
          <p:cNvSpPr>
            <a:spLocks noGrp="1"/>
          </p:cNvSpPr>
          <p:nvPr>
            <p:ph type="title"/>
          </p:nvPr>
        </p:nvSpPr>
        <p:spPr>
          <a:xfrm>
            <a:off x="1071538" y="704088"/>
            <a:ext cx="7615262" cy="1143000"/>
          </a:xfrm>
        </p:spPr>
        <p:txBody>
          <a:bodyPr>
            <a:normAutofit/>
          </a:bodyPr>
          <a:lstStyle/>
          <a:p>
            <a:r>
              <a:rPr lang="fr-FR" dirty="0" smtClean="0"/>
              <a:t>Calcul de sortie </a:t>
            </a:r>
            <a:endParaRPr lang="fr-FR" dirty="0"/>
          </a:p>
        </p:txBody>
      </p:sp>
      <p:sp>
        <p:nvSpPr>
          <p:cNvPr id="10" name="ZoneTexte 9"/>
          <p:cNvSpPr txBox="1"/>
          <p:nvPr/>
        </p:nvSpPr>
        <p:spPr>
          <a:xfrm>
            <a:off x="5643570" y="4059800"/>
            <a:ext cx="1857388" cy="369332"/>
          </a:xfrm>
          <a:prstGeom prst="rect">
            <a:avLst/>
          </a:prstGeom>
          <a:solidFill>
            <a:schemeClr val="accent1">
              <a:lumMod val="40000"/>
              <a:lumOff val="60000"/>
            </a:schemeClr>
          </a:solidFill>
        </p:spPr>
        <p:txBody>
          <a:bodyPr wrap="square" rtlCol="0">
            <a:spAutoFit/>
          </a:bodyPr>
          <a:lstStyle/>
          <a:p>
            <a:r>
              <a:rPr lang="fr-FR" dirty="0" smtClean="0"/>
              <a:t>initialisation</a:t>
            </a:r>
          </a:p>
        </p:txBody>
      </p:sp>
      <p:sp>
        <p:nvSpPr>
          <p:cNvPr id="11" name="ZoneTexte 10"/>
          <p:cNvSpPr txBox="1"/>
          <p:nvPr/>
        </p:nvSpPr>
        <p:spPr>
          <a:xfrm>
            <a:off x="6000760" y="4559866"/>
            <a:ext cx="1857388" cy="369332"/>
          </a:xfrm>
          <a:prstGeom prst="rect">
            <a:avLst/>
          </a:prstGeom>
          <a:solidFill>
            <a:schemeClr val="accent1">
              <a:lumMod val="40000"/>
              <a:lumOff val="60000"/>
            </a:schemeClr>
          </a:solidFill>
        </p:spPr>
        <p:txBody>
          <a:bodyPr wrap="square" rtlCol="0">
            <a:spAutoFit/>
          </a:bodyPr>
          <a:lstStyle/>
          <a:p>
            <a:r>
              <a:rPr lang="fr-FR" dirty="0" smtClean="0"/>
              <a:t>lance le calcul</a:t>
            </a:r>
          </a:p>
        </p:txBody>
      </p:sp>
      <p:sp>
        <p:nvSpPr>
          <p:cNvPr id="12" name="ZoneTexte 11"/>
          <p:cNvSpPr txBox="1"/>
          <p:nvPr/>
        </p:nvSpPr>
        <p:spPr>
          <a:xfrm>
            <a:off x="5000628" y="3559734"/>
            <a:ext cx="1857388" cy="338554"/>
          </a:xfrm>
          <a:prstGeom prst="rect">
            <a:avLst/>
          </a:prstGeom>
          <a:solidFill>
            <a:schemeClr val="accent1">
              <a:lumMod val="40000"/>
              <a:lumOff val="60000"/>
            </a:schemeClr>
          </a:solidFill>
        </p:spPr>
        <p:txBody>
          <a:bodyPr wrap="square" rtlCol="0">
            <a:spAutoFit/>
          </a:bodyPr>
          <a:lstStyle/>
          <a:p>
            <a:r>
              <a:rPr lang="fr-FR" sz="1600" dirty="0" smtClean="0"/>
              <a:t>construit le graphe</a:t>
            </a:r>
          </a:p>
        </p:txBody>
      </p:sp>
      <p:sp>
        <p:nvSpPr>
          <p:cNvPr id="13" name="Flèche droite 12"/>
          <p:cNvSpPr/>
          <p:nvPr/>
        </p:nvSpPr>
        <p:spPr>
          <a:xfrm rot="10800000" flipV="1">
            <a:off x="3857620" y="3740470"/>
            <a:ext cx="9952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droite 13"/>
          <p:cNvSpPr/>
          <p:nvPr/>
        </p:nvSpPr>
        <p:spPr>
          <a:xfrm rot="10800000" flipV="1">
            <a:off x="3857620" y="4740602"/>
            <a:ext cx="2066771" cy="45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droite 14"/>
          <p:cNvSpPr/>
          <p:nvPr/>
        </p:nvSpPr>
        <p:spPr>
          <a:xfrm rot="10800000" flipV="1">
            <a:off x="4576932" y="4214818"/>
            <a:ext cx="9952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076639" y="5572140"/>
            <a:ext cx="1423659" cy="369332"/>
          </a:xfrm>
          <a:prstGeom prst="rect">
            <a:avLst/>
          </a:prstGeom>
        </p:spPr>
        <p:txBody>
          <a:bodyPr wrap="none">
            <a:spAutoFit/>
          </a:bodyPr>
          <a:lstStyle/>
          <a:p>
            <a:pPr>
              <a:buNone/>
            </a:pPr>
            <a:r>
              <a:rPr lang="fr-FR" dirty="0" smtClean="0"/>
              <a:t>La sortie est </a:t>
            </a:r>
          </a:p>
        </p:txBody>
      </p:sp>
      <p:sp>
        <p:nvSpPr>
          <p:cNvPr id="17" name="Rectangle 16"/>
          <p:cNvSpPr/>
          <p:nvPr/>
        </p:nvSpPr>
        <p:spPr>
          <a:xfrm>
            <a:off x="2928926" y="5572140"/>
            <a:ext cx="1500198" cy="369332"/>
          </a:xfrm>
          <a:prstGeom prst="rect">
            <a:avLst/>
          </a:prstGeom>
          <a:solidFill>
            <a:schemeClr val="bg2">
              <a:lumMod val="75000"/>
            </a:schemeClr>
          </a:solidFill>
        </p:spPr>
        <p:txBody>
          <a:bodyPr wrap="square">
            <a:spAutoFit/>
          </a:bodyPr>
          <a:lstStyle/>
          <a:p>
            <a:pPr algn="ctr"/>
            <a:r>
              <a:rPr lang="fr-FR" dirty="0" smtClean="0">
                <a:latin typeface="Calibri" pitchFamily="34" charset="0"/>
              </a:rPr>
              <a:t>[0.3] </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4985980"/>
          </a:xfrm>
          <a:prstGeom prst="rect">
            <a:avLst/>
          </a:prstGeom>
        </p:spPr>
        <p:txBody>
          <a:bodyPr wrap="square">
            <a:spAutoFit/>
          </a:bodyPr>
          <a:lstStyle/>
          <a:p>
            <a:pPr>
              <a:defRPr/>
            </a:pPr>
            <a:endParaRPr lang="fr-FR" sz="2400" dirty="0" smtClean="0">
              <a:solidFill>
                <a:srgbClr val="FFFF00"/>
              </a:solidFill>
              <a:latin typeface="Calibri" pitchFamily="34" charset="0"/>
            </a:endParaRPr>
          </a:p>
          <a:p>
            <a:pPr>
              <a:defRPr/>
            </a:pPr>
            <a:endParaRPr lang="fr-FR" sz="2400" dirty="0" smtClean="0">
              <a:latin typeface="Calibri" pitchFamily="34" charset="0"/>
            </a:endParaRPr>
          </a:p>
          <a:p>
            <a:pPr>
              <a:defRPr/>
            </a:pPr>
            <a:endParaRPr lang="fr-FR" sz="2400" dirty="0" smtClean="0">
              <a:latin typeface="Calibri" pitchFamily="34" charset="0"/>
            </a:endParaRPr>
          </a:p>
          <a:p>
            <a:pPr>
              <a:defRPr/>
            </a:pPr>
            <a:r>
              <a:rPr lang="fr-FR" sz="2400" dirty="0" smtClean="0">
                <a:latin typeface="Calibri" pitchFamily="34" charset="0"/>
              </a:rPr>
              <a:t>Pour comprendre l'intérêt de ces concepts de graphe de calcul, ajoutons à la fin de notre programme existant le code suivant :</a:t>
            </a:r>
          </a:p>
          <a:p>
            <a:endParaRPr lang="fr-FR" sz="2400" dirty="0" smtClean="0">
              <a:latin typeface="Calibri" pitchFamily="34" charset="0"/>
            </a:endParaRPr>
          </a:p>
          <a:p>
            <a:pPr>
              <a:defRPr/>
            </a:pPr>
            <a:endParaRPr lang="fr-FR" sz="2400" dirty="0" smtClean="0">
              <a:latin typeface="Calibri" pitchFamily="34" charset="0"/>
            </a:endParaRPr>
          </a:p>
          <a:p>
            <a:pPr>
              <a:defRPr/>
            </a:pPr>
            <a:endParaRPr lang="fr-FR" sz="2400" dirty="0" smtClean="0">
              <a:latin typeface="Calibri" pitchFamily="34" charset="0"/>
            </a:endParaRPr>
          </a:p>
          <a:p>
            <a:pPr>
              <a:defRPr/>
            </a:pPr>
            <a:endParaRPr lang="fr-FR" dirty="0" smtClean="0">
              <a:latin typeface="Calibri" pitchFamily="34" charset="0"/>
            </a:endParaRPr>
          </a:p>
          <a:p>
            <a:pPr>
              <a:defRPr/>
            </a:pPr>
            <a:endParaRPr lang="fr-FR" dirty="0" smtClean="0">
              <a:latin typeface="Calibri" pitchFamily="34" charset="0"/>
            </a:endParaRPr>
          </a:p>
          <a:p>
            <a:pPr>
              <a:defRPr/>
            </a:pPr>
            <a:endParaRPr lang="fr-FR" dirty="0" smtClean="0">
              <a:latin typeface="Calibri" pitchFamily="34" charset="0"/>
            </a:endParaRPr>
          </a:p>
          <a:p>
            <a:pPr>
              <a:defRPr/>
            </a:pPr>
            <a:endParaRPr lang="fr-FR" dirty="0" smtClean="0">
              <a:latin typeface="Calibri" pitchFamily="34" charset="0"/>
            </a:endParaRPr>
          </a:p>
          <a:p>
            <a:pPr>
              <a:defRPr/>
            </a:pPr>
            <a:endParaRPr lang="fr-FR" dirty="0" smtClean="0">
              <a:latin typeface="Calibri" pitchFamily="34" charset="0"/>
            </a:endParaRPr>
          </a:p>
          <a:p>
            <a:pPr>
              <a:defRPr/>
            </a:pPr>
            <a:endParaRPr lang="fr-FR" dirty="0" smtClean="0">
              <a:latin typeface="Calibri" pitchFamily="34" charset="0"/>
            </a:endParaRPr>
          </a:p>
          <a:p>
            <a:endParaRPr lang="fr-FR" dirty="0">
              <a:latin typeface="Calibri" pitchFamily="34" charset="0"/>
            </a:endParaRPr>
          </a:p>
        </p:txBody>
      </p:sp>
      <p:sp>
        <p:nvSpPr>
          <p:cNvPr id="5" name="ZoneTexte 4"/>
          <p:cNvSpPr txBox="1"/>
          <p:nvPr/>
        </p:nvSpPr>
        <p:spPr>
          <a:xfrm>
            <a:off x="1142976" y="2139727"/>
            <a:ext cx="3286148" cy="646331"/>
          </a:xfrm>
          <a:prstGeom prst="rect">
            <a:avLst/>
          </a:prstGeom>
          <a:solidFill>
            <a:schemeClr val="bg1">
              <a:lumMod val="95000"/>
            </a:schemeClr>
          </a:solidFill>
        </p:spPr>
        <p:txBody>
          <a:bodyPr wrap="square" rtlCol="0">
            <a:spAutoFit/>
          </a:bodyPr>
          <a:lstStyle/>
          <a:p>
            <a:r>
              <a:rPr lang="fr-FR" dirty="0" smtClean="0">
                <a:latin typeface="Calibri" pitchFamily="34" charset="0"/>
              </a:rPr>
              <a:t>resu </a:t>
            </a:r>
            <a:r>
              <a:rPr lang="fr-FR" b="1" dirty="0" smtClean="0">
                <a:latin typeface="Calibri" pitchFamily="34" charset="0"/>
              </a:rPr>
              <a:t>=</a:t>
            </a:r>
            <a:r>
              <a:rPr lang="fr-FR" dirty="0" smtClean="0">
                <a:latin typeface="Calibri" pitchFamily="34" charset="0"/>
              </a:rPr>
              <a:t> sess</a:t>
            </a:r>
            <a:r>
              <a:rPr lang="fr-FR" b="1" dirty="0" smtClean="0">
                <a:latin typeface="Calibri" pitchFamily="34" charset="0"/>
              </a:rPr>
              <a:t>.</a:t>
            </a:r>
            <a:r>
              <a:rPr lang="fr-FR" dirty="0" smtClean="0">
                <a:latin typeface="Calibri" pitchFamily="34" charset="0"/>
              </a:rPr>
              <a:t>run</a:t>
            </a:r>
            <a:r>
              <a:rPr lang="fr-FR" b="1" dirty="0" smtClean="0">
                <a:latin typeface="Calibri" pitchFamily="34" charset="0"/>
              </a:rPr>
              <a:t>(</a:t>
            </a:r>
            <a:r>
              <a:rPr lang="fr-FR" dirty="0" smtClean="0">
                <a:latin typeface="Calibri" pitchFamily="34" charset="0"/>
              </a:rPr>
              <a:t>y</a:t>
            </a:r>
            <a:r>
              <a:rPr lang="fr-FR" b="1" dirty="0" smtClean="0">
                <a:latin typeface="Calibri" pitchFamily="34" charset="0"/>
              </a:rPr>
              <a:t>,</a:t>
            </a:r>
            <a:r>
              <a:rPr lang="fr-FR" dirty="0" smtClean="0">
                <a:latin typeface="Calibri" pitchFamily="34" charset="0"/>
              </a:rPr>
              <a:t> </a:t>
            </a:r>
            <a:r>
              <a:rPr lang="fr-FR" b="1" dirty="0" smtClean="0">
                <a:latin typeface="Calibri" pitchFamily="34" charset="0"/>
              </a:rPr>
              <a:t>{</a:t>
            </a:r>
            <a:r>
              <a:rPr lang="fr-FR" dirty="0" smtClean="0">
                <a:latin typeface="Calibri" pitchFamily="34" charset="0"/>
              </a:rPr>
              <a:t>x</a:t>
            </a:r>
            <a:r>
              <a:rPr lang="fr-FR" b="1" dirty="0" smtClean="0">
                <a:latin typeface="Calibri" pitchFamily="34" charset="0"/>
              </a:rPr>
              <a:t>:[</a:t>
            </a:r>
            <a:r>
              <a:rPr lang="fr-FR" dirty="0" smtClean="0">
                <a:solidFill>
                  <a:srgbClr val="FF0000"/>
                </a:solidFill>
                <a:latin typeface="Calibri" pitchFamily="34" charset="0"/>
              </a:rPr>
              <a:t>1</a:t>
            </a:r>
            <a:r>
              <a:rPr lang="fr-FR" b="1" dirty="0" smtClean="0">
                <a:latin typeface="Calibri" pitchFamily="34" charset="0"/>
              </a:rPr>
              <a:t>,</a:t>
            </a:r>
            <a:r>
              <a:rPr lang="fr-FR" dirty="0" smtClean="0">
                <a:latin typeface="Calibri" pitchFamily="34" charset="0"/>
              </a:rPr>
              <a:t> </a:t>
            </a:r>
            <a:r>
              <a:rPr lang="fr-FR" dirty="0" smtClean="0">
                <a:solidFill>
                  <a:srgbClr val="FF0000"/>
                </a:solidFill>
                <a:latin typeface="Calibri" pitchFamily="34" charset="0"/>
              </a:rPr>
              <a:t>2</a:t>
            </a:r>
            <a:r>
              <a:rPr lang="fr-FR" b="1" dirty="0" smtClean="0">
                <a:latin typeface="Calibri" pitchFamily="34" charset="0"/>
              </a:rPr>
              <a:t>,</a:t>
            </a:r>
            <a:r>
              <a:rPr lang="fr-FR" dirty="0" smtClean="0">
                <a:latin typeface="Calibri" pitchFamily="34" charset="0"/>
              </a:rPr>
              <a:t> </a:t>
            </a:r>
            <a:r>
              <a:rPr lang="fr-FR" dirty="0" smtClean="0">
                <a:solidFill>
                  <a:srgbClr val="FF0000"/>
                </a:solidFill>
                <a:latin typeface="Calibri" pitchFamily="34" charset="0"/>
              </a:rPr>
              <a:t>3</a:t>
            </a:r>
            <a:r>
              <a:rPr lang="fr-FR" b="1" dirty="0" smtClean="0">
                <a:latin typeface="Calibri" pitchFamily="34" charset="0"/>
              </a:rPr>
              <a:t>]})</a:t>
            </a:r>
            <a:r>
              <a:rPr lang="fr-FR" dirty="0" smtClean="0">
                <a:latin typeface="Calibri" pitchFamily="34" charset="0"/>
              </a:rPr>
              <a:t> </a:t>
            </a:r>
          </a:p>
          <a:p>
            <a:r>
              <a:rPr lang="fr-FR" b="1" dirty="0" smtClean="0">
                <a:solidFill>
                  <a:srgbClr val="00B0F0"/>
                </a:solidFill>
                <a:latin typeface="Calibri" pitchFamily="34" charset="0"/>
              </a:rPr>
              <a:t> print</a:t>
            </a:r>
            <a:r>
              <a:rPr lang="fr-FR" b="1" dirty="0" smtClean="0">
                <a:latin typeface="Calibri" pitchFamily="34" charset="0"/>
              </a:rPr>
              <a:t>(</a:t>
            </a:r>
            <a:r>
              <a:rPr lang="fr-FR" dirty="0" smtClean="0">
                <a:latin typeface="Calibri" pitchFamily="34" charset="0"/>
              </a:rPr>
              <a:t>resu</a:t>
            </a:r>
            <a:r>
              <a:rPr lang="fr-FR" b="1" dirty="0" smtClean="0">
                <a:latin typeface="Calibri" pitchFamily="34" charset="0"/>
              </a:rPr>
              <a:t>)</a:t>
            </a:r>
            <a:endParaRPr lang="fr-FR" dirty="0" smtClean="0">
              <a:latin typeface="Calibri" pitchFamily="34" charset="0"/>
            </a:endParaRPr>
          </a:p>
        </p:txBody>
      </p:sp>
      <p:sp>
        <p:nvSpPr>
          <p:cNvPr id="6" name="Rectangle 5"/>
          <p:cNvSpPr/>
          <p:nvPr/>
        </p:nvSpPr>
        <p:spPr>
          <a:xfrm>
            <a:off x="1076639" y="3202544"/>
            <a:ext cx="1423659" cy="369332"/>
          </a:xfrm>
          <a:prstGeom prst="rect">
            <a:avLst/>
          </a:prstGeom>
        </p:spPr>
        <p:txBody>
          <a:bodyPr wrap="none">
            <a:spAutoFit/>
          </a:bodyPr>
          <a:lstStyle/>
          <a:p>
            <a:pPr>
              <a:buNone/>
            </a:pPr>
            <a:r>
              <a:rPr lang="fr-FR" dirty="0" smtClean="0"/>
              <a:t>La sortie est </a:t>
            </a:r>
          </a:p>
        </p:txBody>
      </p:sp>
      <p:sp>
        <p:nvSpPr>
          <p:cNvPr id="7" name="Rectangle 6"/>
          <p:cNvSpPr/>
          <p:nvPr/>
        </p:nvSpPr>
        <p:spPr>
          <a:xfrm>
            <a:off x="2928926" y="3202544"/>
            <a:ext cx="1500198" cy="369332"/>
          </a:xfrm>
          <a:prstGeom prst="rect">
            <a:avLst/>
          </a:prstGeom>
          <a:solidFill>
            <a:schemeClr val="bg2">
              <a:lumMod val="75000"/>
            </a:schemeClr>
          </a:solidFill>
        </p:spPr>
        <p:txBody>
          <a:bodyPr wrap="square">
            <a:spAutoFit/>
          </a:bodyPr>
          <a:lstStyle/>
          <a:p>
            <a:pPr algn="ctr"/>
            <a:r>
              <a:rPr lang="fr-FR" dirty="0" smtClean="0">
                <a:latin typeface="Calibri" pitchFamily="34" charset="0"/>
              </a:rPr>
              <a:t>[0.  0.3   0.6] </a:t>
            </a:r>
            <a:endParaRPr lang="fr-F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584</TotalTime>
  <Words>781</Words>
  <Application>Microsoft Office PowerPoint</Application>
  <PresentationFormat>Affichage à l'écran (4:3)</PresentationFormat>
  <Paragraphs>413</Paragraphs>
  <Slides>16</Slides>
  <Notes>11</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Débit</vt:lpstr>
      <vt:lpstr>Diapositive 1</vt:lpstr>
      <vt:lpstr>Travail réalisé :</vt:lpstr>
      <vt:lpstr>Installation des logiciels :</vt:lpstr>
      <vt:lpstr>Présentation de TensorFlow</vt:lpstr>
      <vt:lpstr>Concepts de TensorFlow (1/2)</vt:lpstr>
      <vt:lpstr>Concept de TensorFlow (2/2)</vt:lpstr>
      <vt:lpstr>Graphe de Calcul</vt:lpstr>
      <vt:lpstr>Calcul de sortie </vt:lpstr>
      <vt:lpstr>Diapositive 9</vt:lpstr>
      <vt:lpstr>Le programme complet </vt:lpstr>
      <vt:lpstr>TensorBoard et son fonctionnement </vt:lpstr>
      <vt:lpstr>Diapositive 12</vt:lpstr>
      <vt:lpstr>capture de la visualisation obtenue</vt:lpstr>
      <vt:lpstr>Diapositive 14</vt:lpstr>
      <vt:lpstr>Diapositive 15</vt:lpstr>
      <vt:lpstr>Diapositive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IKNI</dc:creator>
  <cp:lastModifiedBy>IKNI</cp:lastModifiedBy>
  <cp:revision>79</cp:revision>
  <dcterms:created xsi:type="dcterms:W3CDTF">2018-01-17T21:18:40Z</dcterms:created>
  <dcterms:modified xsi:type="dcterms:W3CDTF">2018-01-19T21:39:12Z</dcterms:modified>
</cp:coreProperties>
</file>