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0"/>
  </p:notesMasterIdLst>
  <p:sldIdLst>
    <p:sldId id="256" r:id="rId2"/>
    <p:sldId id="258" r:id="rId3"/>
    <p:sldId id="274" r:id="rId4"/>
    <p:sldId id="257" r:id="rId5"/>
    <p:sldId id="259" r:id="rId6"/>
    <p:sldId id="260" r:id="rId7"/>
    <p:sldId id="261" r:id="rId8"/>
    <p:sldId id="262" r:id="rId9"/>
    <p:sldId id="263" r:id="rId10"/>
    <p:sldId id="265" r:id="rId11"/>
    <p:sldId id="266" r:id="rId12"/>
    <p:sldId id="268" r:id="rId13"/>
    <p:sldId id="270" r:id="rId14"/>
    <p:sldId id="271" r:id="rId15"/>
    <p:sldId id="275" r:id="rId16"/>
    <p:sldId id="276" r:id="rId17"/>
    <p:sldId id="277" r:id="rId18"/>
    <p:sldId id="291" r:id="rId19"/>
    <p:sldId id="292" r:id="rId20"/>
    <p:sldId id="278" r:id="rId21"/>
    <p:sldId id="294" r:id="rId22"/>
    <p:sldId id="280" r:id="rId23"/>
    <p:sldId id="295" r:id="rId24"/>
    <p:sldId id="296" r:id="rId25"/>
    <p:sldId id="297" r:id="rId26"/>
    <p:sldId id="284" r:id="rId27"/>
    <p:sldId id="298" r:id="rId28"/>
    <p:sldId id="299" r:id="rId29"/>
    <p:sldId id="300" r:id="rId30"/>
    <p:sldId id="286" r:id="rId31"/>
    <p:sldId id="312" r:id="rId32"/>
    <p:sldId id="303" r:id="rId33"/>
    <p:sldId id="305" r:id="rId34"/>
    <p:sldId id="308" r:id="rId35"/>
    <p:sldId id="309" r:id="rId36"/>
    <p:sldId id="311" r:id="rId37"/>
    <p:sldId id="310" r:id="rId38"/>
    <p:sldId id="306" r:id="rId3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24310" autoAdjust="0"/>
    <p:restoredTop sz="86201" autoAdjust="0"/>
  </p:normalViewPr>
  <p:slideViewPr>
    <p:cSldViewPr>
      <p:cViewPr>
        <p:scale>
          <a:sx n="64" d="100"/>
          <a:sy n="64" d="100"/>
        </p:scale>
        <p:origin x="-133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9D880D-397B-4B89-A771-7E4275AF3D64}" type="datetimeFigureOut">
              <a:rPr lang="fr-FR" smtClean="0"/>
              <a:pPr/>
              <a:t>08/02/2018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9D011F-6E1C-43B1-BB93-8296665ADECC}"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b="0"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12</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13</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r>
              <a:rPr lang="fr-FR" sz="1200" kern="1200" dirty="0" smtClean="0">
                <a:solidFill>
                  <a:schemeClr val="tx1"/>
                </a:solidFill>
                <a:latin typeface="+mn-lt"/>
                <a:ea typeface="+mn-ea"/>
                <a:cs typeface="+mn-cs"/>
              </a:rPr>
              <a:t>on ne construit plus le graphe nous même et </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On ne lance plus de </a:t>
            </a:r>
            <a:r>
              <a:rPr lang="fr-FR" sz="1200" kern="1200" dirty="0" err="1" smtClean="0">
                <a:solidFill>
                  <a:schemeClr val="tx1"/>
                </a:solidFill>
                <a:latin typeface="+mn-lt"/>
                <a:ea typeface="+mn-ea"/>
                <a:cs typeface="+mn-cs"/>
              </a:rPr>
              <a:t>run</a:t>
            </a:r>
            <a:r>
              <a:rPr lang="fr-FR" sz="1200" kern="1200" dirty="0" smtClean="0">
                <a:solidFill>
                  <a:schemeClr val="tx1"/>
                </a:solidFill>
                <a:latin typeface="+mn-lt"/>
                <a:ea typeface="+mn-ea"/>
                <a:cs typeface="+mn-cs"/>
              </a:rPr>
              <a:t> manuellement. Tout ceci est fait dans les fonctions train et evaluate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17</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r>
              <a:rPr lang="fr-FR" sz="1200" kern="1200" dirty="0" smtClean="0">
                <a:solidFill>
                  <a:schemeClr val="tx1"/>
                </a:solidFill>
                <a:latin typeface="+mn-lt"/>
                <a:ea typeface="+mn-ea"/>
                <a:cs typeface="+mn-cs"/>
              </a:rPr>
              <a:t>on ne construit plus le graphe nous même et </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On ne lance plus de </a:t>
            </a:r>
            <a:r>
              <a:rPr lang="fr-FR" sz="1200" kern="1200" dirty="0" err="1" smtClean="0">
                <a:solidFill>
                  <a:schemeClr val="tx1"/>
                </a:solidFill>
                <a:latin typeface="+mn-lt"/>
                <a:ea typeface="+mn-ea"/>
                <a:cs typeface="+mn-cs"/>
              </a:rPr>
              <a:t>run</a:t>
            </a:r>
            <a:r>
              <a:rPr lang="fr-FR" sz="1200" kern="1200" dirty="0" smtClean="0">
                <a:solidFill>
                  <a:schemeClr val="tx1"/>
                </a:solidFill>
                <a:latin typeface="+mn-lt"/>
                <a:ea typeface="+mn-ea"/>
                <a:cs typeface="+mn-cs"/>
              </a:rPr>
              <a:t> manuellement. Tout ceci est fait dans les fonctions train et evaluate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18</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r>
              <a:rPr lang="fr-FR" sz="1200" kern="1200" dirty="0" smtClean="0">
                <a:solidFill>
                  <a:schemeClr val="tx1"/>
                </a:solidFill>
                <a:latin typeface="+mn-lt"/>
                <a:ea typeface="+mn-ea"/>
                <a:cs typeface="+mn-cs"/>
              </a:rPr>
              <a:t>on ne construit plus le graphe nous même et </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On ne lance plus de </a:t>
            </a:r>
            <a:r>
              <a:rPr lang="fr-FR" sz="1200" kern="1200" dirty="0" err="1" smtClean="0">
                <a:solidFill>
                  <a:schemeClr val="tx1"/>
                </a:solidFill>
                <a:latin typeface="+mn-lt"/>
                <a:ea typeface="+mn-ea"/>
                <a:cs typeface="+mn-cs"/>
              </a:rPr>
              <a:t>run</a:t>
            </a:r>
            <a:r>
              <a:rPr lang="fr-FR" sz="1200" kern="1200" dirty="0" smtClean="0">
                <a:solidFill>
                  <a:schemeClr val="tx1"/>
                </a:solidFill>
                <a:latin typeface="+mn-lt"/>
                <a:ea typeface="+mn-ea"/>
                <a:cs typeface="+mn-cs"/>
              </a:rPr>
              <a:t> manuellement. Tout ceci est fait dans les fonctions train et evaluate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19</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20</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21</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31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r>
              <a:rPr lang="fr-FR" dirty="0" smtClean="0"/>
              <a:t>Sur</a:t>
            </a:r>
            <a:r>
              <a:rPr lang="fr-FR" baseline="0" dirty="0" smtClean="0"/>
              <a:t> mon cas on base sur TensorFlow .</a:t>
            </a:r>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1)On veut que notre programme prend une valeur réelle (x), calcule une valeur  y = W*x+b ,</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 W et b des valeurs réelles que notre programme sera appelé a modifier plus tard.</a:t>
            </a:r>
          </a:p>
          <a:p>
            <a:pPr lvl="0"/>
            <a:r>
              <a:rPr lang="fr-FR" sz="1200" kern="1200" dirty="0" smtClean="0">
                <a:solidFill>
                  <a:schemeClr val="tx1"/>
                </a:solidFill>
                <a:latin typeface="+mn-lt"/>
                <a:ea typeface="+mn-ea"/>
                <a:cs typeface="+mn-cs"/>
              </a:rPr>
              <a:t>2) ici, W, b , x et y sont des variables du programmes.</a:t>
            </a:r>
          </a:p>
          <a:p>
            <a:pPr lvl="0"/>
            <a:r>
              <a:rPr lang="fr-FR" sz="1200" kern="1200" dirty="0" smtClean="0">
                <a:solidFill>
                  <a:schemeClr val="tx1"/>
                </a:solidFill>
                <a:latin typeface="+mn-lt"/>
                <a:ea typeface="+mn-ea"/>
                <a:cs typeface="+mn-cs"/>
              </a:rPr>
              <a:t>x est une entrée .</a:t>
            </a:r>
          </a:p>
          <a:p>
            <a:pPr lvl="0"/>
            <a:r>
              <a:rPr lang="fr-FR" sz="1200" kern="1200" dirty="0" smtClean="0">
                <a:solidFill>
                  <a:schemeClr val="tx1"/>
                </a:solidFill>
                <a:latin typeface="+mn-lt"/>
                <a:ea typeface="+mn-ea"/>
                <a:cs typeface="+mn-cs"/>
              </a:rPr>
              <a:t>W et b sont des valeurs modifiables.</a:t>
            </a:r>
          </a:p>
          <a:p>
            <a:pPr lvl="0"/>
            <a:r>
              <a:rPr lang="fr-FR" sz="1200" kern="1200" dirty="0" smtClean="0">
                <a:solidFill>
                  <a:schemeClr val="tx1"/>
                </a:solidFill>
                <a:latin typeface="+mn-lt"/>
                <a:ea typeface="+mn-ea"/>
                <a:cs typeface="+mn-cs"/>
              </a:rPr>
              <a:t>y est calculé a partir de x, W et b.</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5</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Mntnt</a:t>
            </a:r>
            <a:r>
              <a:rPr lang="fr-FR" dirty="0" smtClean="0"/>
              <a:t> on passe a  la programmation en TensorFlow</a:t>
            </a:r>
            <a:r>
              <a:rPr lang="fr-FR" baseline="0" dirty="0" smtClean="0"/>
              <a:t> ,.</a:t>
            </a:r>
          </a:p>
          <a:p>
            <a:r>
              <a:rPr lang="fr-FR" baseline="0" dirty="0" smtClean="0"/>
              <a:t>2)</a:t>
            </a:r>
            <a:r>
              <a:rPr lang="fr-FR" sz="1200" kern="1200" dirty="0" smtClean="0">
                <a:solidFill>
                  <a:schemeClr val="tx1"/>
                </a:solidFill>
                <a:latin typeface="+mn-lt"/>
                <a:ea typeface="+mn-ea"/>
                <a:cs typeface="+mn-cs"/>
              </a:rPr>
              <a:t> De fait, nous n'avons pas calculé la valeur de y.</a:t>
            </a:r>
          </a:p>
          <a:p>
            <a:r>
              <a:rPr lang="fr-FR" sz="1200" kern="1200" dirty="0" smtClean="0">
                <a:solidFill>
                  <a:schemeClr val="tx1"/>
                </a:solidFill>
                <a:latin typeface="+mn-lt"/>
                <a:ea typeface="+mn-ea"/>
                <a:cs typeface="+mn-cs"/>
              </a:rPr>
              <a:t>3) Explication de programme (En fait notre programme ne manipule pas des variables au sens traditionnel, mais explique les dépendances entres les différents éléments de notre programme (ce sont des </a:t>
            </a:r>
            <a:r>
              <a:rPr lang="fr-FR" sz="1200" b="1" kern="1200" dirty="0" smtClean="0">
                <a:solidFill>
                  <a:schemeClr val="tx1"/>
                </a:solidFill>
                <a:latin typeface="+mn-lt"/>
                <a:ea typeface="+mn-ea"/>
                <a:cs typeface="+mn-cs"/>
              </a:rPr>
              <a:t>nœuds du graphes de calcul</a:t>
            </a:r>
            <a:r>
              <a:rPr lang="fr-FR" sz="1200" kern="1200" dirty="0" smtClean="0">
                <a:solidFill>
                  <a:schemeClr val="tx1"/>
                </a:solidFill>
                <a:latin typeface="+mn-lt"/>
                <a:ea typeface="+mn-ea"/>
                <a:cs typeface="+mn-cs"/>
              </a:rPr>
              <a:t>). TensorFlow s'appuie sur ce graphe de calcul)</a:t>
            </a:r>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6</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graphe est .</a:t>
            </a:r>
          </a:p>
          <a:p>
            <a:r>
              <a:rPr lang="fr-FR" sz="1200" kern="1200" dirty="0" smtClean="0">
                <a:solidFill>
                  <a:schemeClr val="tx1"/>
                </a:solidFill>
                <a:latin typeface="+mn-lt"/>
                <a:ea typeface="+mn-ea"/>
                <a:cs typeface="+mn-cs"/>
              </a:rPr>
              <a:t>les variables au sens TensorFlow sont des nœuds de calculs qui peuvent être modifiés. Elle ne sont pas initialisées par leur déclaration.</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-pour qu'elles agissent comme on s'y attend on doit les initialisés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7</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8</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2-</a:t>
            </a:r>
            <a:r>
              <a:rPr lang="fr-FR" sz="1200" kern="1200" dirty="0" smtClean="0">
                <a:solidFill>
                  <a:schemeClr val="tx1"/>
                </a:solidFill>
                <a:latin typeface="+mn-lt"/>
                <a:ea typeface="+mn-ea"/>
                <a:cs typeface="+mn-cs"/>
              </a:rPr>
              <a:t>  cette fois x est un tableau de réels. pour chaque valeur de x, une valeur est calculée pour y.</a:t>
            </a:r>
          </a:p>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9</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Voici donc le code du programme complet .</a:t>
            </a:r>
          </a:p>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10</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11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52A38845-68AE-4B6D-BBAF-AB3C10371ADA}" type="datetimeFigureOut">
              <a:rPr lang="fr-FR" smtClean="0"/>
              <a:pPr/>
              <a:t>08/02/2018</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3C7738A8-BB4A-48F0-B645-340F6686E806}"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2A38845-68AE-4B6D-BBAF-AB3C10371ADA}" type="datetimeFigureOut">
              <a:rPr lang="fr-FR" smtClean="0"/>
              <a:pPr/>
              <a:t>08/02/2018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2A38845-68AE-4B6D-BBAF-AB3C10371ADA}" type="datetimeFigureOut">
              <a:rPr lang="fr-FR" smtClean="0"/>
              <a:pPr/>
              <a:t>08/02/2018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2A38845-68AE-4B6D-BBAF-AB3C10371ADA}" type="datetimeFigureOut">
              <a:rPr lang="fr-FR" smtClean="0"/>
              <a:pPr/>
              <a:t>08/02/2018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52A38845-68AE-4B6D-BBAF-AB3C10371ADA}" type="datetimeFigureOut">
              <a:rPr lang="fr-FR" smtClean="0"/>
              <a:pPr/>
              <a:t>08/02/2018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7738A8-BB4A-48F0-B645-340F6686E806}"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52A38845-68AE-4B6D-BBAF-AB3C10371ADA}" type="datetimeFigureOut">
              <a:rPr lang="fr-FR" smtClean="0"/>
              <a:pPr/>
              <a:t>08/02/2018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52A38845-68AE-4B6D-BBAF-AB3C10371ADA}" type="datetimeFigureOut">
              <a:rPr lang="fr-FR" smtClean="0"/>
              <a:pPr/>
              <a:t>08/02/2018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52A38845-68AE-4B6D-BBAF-AB3C10371ADA}" type="datetimeFigureOut">
              <a:rPr lang="fr-FR" smtClean="0"/>
              <a:pPr/>
              <a:t>08/02/2018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2A38845-68AE-4B6D-BBAF-AB3C10371ADA}" type="datetimeFigureOut">
              <a:rPr lang="fr-FR" smtClean="0"/>
              <a:pPr/>
              <a:t>08/02/2018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52A38845-68AE-4B6D-BBAF-AB3C10371ADA}" type="datetimeFigureOut">
              <a:rPr lang="fr-FR" smtClean="0"/>
              <a:pPr/>
              <a:t>08/02/2018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52A38845-68AE-4B6D-BBAF-AB3C10371ADA}" type="datetimeFigureOut">
              <a:rPr lang="fr-FR" smtClean="0"/>
              <a:pPr/>
              <a:t>08/02/2018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3C7738A8-BB4A-48F0-B645-340F6686E806}" type="slidenum">
              <a:rPr lang="fr-FR" smtClean="0"/>
              <a:pPr/>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2A38845-68AE-4B6D-BBAF-AB3C10371ADA}" type="datetimeFigureOut">
              <a:rPr lang="fr-FR" smtClean="0"/>
              <a:pPr/>
              <a:t>08/02/2018</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7738A8-BB4A-48F0-B645-340F6686E806}" type="slidenum">
              <a:rPr lang="fr-FR" smtClean="0"/>
              <a:pPr/>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bright="35000" contrast="-49000"/>
          </a:blip>
          <a:srcRect/>
          <a:stretch>
            <a:fillRect l="-11000" r="-11000"/>
          </a:stretch>
        </a:blipFill>
        <a:effectLst/>
      </p:bgPr>
    </p:bg>
    <p:spTree>
      <p:nvGrpSpPr>
        <p:cNvPr id="1" name=""/>
        <p:cNvGrpSpPr/>
        <p:nvPr/>
      </p:nvGrpSpPr>
      <p:grpSpPr>
        <a:xfrm>
          <a:off x="0" y="0"/>
          <a:ext cx="0" cy="0"/>
          <a:chOff x="0" y="0"/>
          <a:chExt cx="0" cy="0"/>
        </a:xfrm>
      </p:grpSpPr>
      <p:sp>
        <p:nvSpPr>
          <p:cNvPr id="7" name="Rectangle 6"/>
          <p:cNvSpPr/>
          <p:nvPr/>
        </p:nvSpPr>
        <p:spPr>
          <a:xfrm>
            <a:off x="0" y="1"/>
            <a:ext cx="9144000" cy="9356408"/>
          </a:xfrm>
          <a:prstGeom prst="rect">
            <a:avLst/>
          </a:prstGeom>
        </p:spPr>
        <p:txBody>
          <a:bodyPr wrap="square">
            <a:spAutoFit/>
          </a:bodyPr>
          <a:lstStyle/>
          <a:p>
            <a:pPr lvl="0" algn="just" fontAlgn="base">
              <a:spcBef>
                <a:spcPct val="0"/>
              </a:spcBef>
              <a:spcAft>
                <a:spcPct val="0"/>
              </a:spcAft>
            </a:pPr>
            <a:endParaRPr kumimoji="0" lang="fr-FR" sz="4400" b="1" i="0" u="none" strike="noStrike" cap="none" normalizeH="0" baseline="0" dirty="0" smtClean="0">
              <a:ln>
                <a:noFill/>
              </a:ln>
              <a:solidFill>
                <a:srgbClr val="365F91"/>
              </a:solidFill>
              <a:effectLst/>
              <a:latin typeface="Cambria" pitchFamily="18" charset="0"/>
              <a:ea typeface="Times New Roman" pitchFamily="18" charset="0"/>
              <a:cs typeface="Times New Roman" pitchFamily="18" charset="0"/>
            </a:endParaRPr>
          </a:p>
          <a:p>
            <a:pPr lvl="0" algn="just" fontAlgn="base">
              <a:spcBef>
                <a:spcPct val="0"/>
              </a:spcBef>
              <a:spcAft>
                <a:spcPct val="0"/>
              </a:spcAft>
            </a:pPr>
            <a:endParaRPr lang="fr-FR" sz="4400" b="1" dirty="0">
              <a:solidFill>
                <a:srgbClr val="365F91"/>
              </a:solidFill>
              <a:latin typeface="Cambria" pitchFamily="18" charset="0"/>
              <a:ea typeface="Times New Roman" pitchFamily="18" charset="0"/>
              <a:cs typeface="Times New Roman" pitchFamily="18" charset="0"/>
            </a:endParaRPr>
          </a:p>
          <a:p>
            <a:pPr lvl="0" algn="ctr" fontAlgn="base">
              <a:spcBef>
                <a:spcPct val="0"/>
              </a:spcBef>
              <a:spcAft>
                <a:spcPct val="0"/>
              </a:spcAft>
            </a:pPr>
            <a:endParaRPr kumimoji="0" lang="fr-FR" sz="7200" b="1" i="0" u="none" strike="noStrike" cap="none" normalizeH="0" baseline="0" dirty="0" smtClean="0">
              <a:ln>
                <a:noFill/>
              </a:ln>
              <a:solidFill>
                <a:schemeClr val="tx2">
                  <a:lumMod val="50000"/>
                </a:schemeClr>
              </a:solidFill>
              <a:effectLst/>
              <a:latin typeface="+mj-lt"/>
              <a:ea typeface="Times New Roman" pitchFamily="18" charset="0"/>
              <a:cs typeface="Times New Roman" pitchFamily="18" charset="0"/>
            </a:endParaRPr>
          </a:p>
          <a:p>
            <a:pPr lvl="0" algn="ctr" eaLnBrk="0" fontAlgn="base" hangingPunct="0">
              <a:spcBef>
                <a:spcPct val="0"/>
              </a:spcBef>
              <a:spcAft>
                <a:spcPct val="0"/>
              </a:spcAft>
            </a:pPr>
            <a:r>
              <a:rPr kumimoji="0" lang="fr-FR" sz="4400" b="1" i="0" u="none" strike="noStrike" cap="none" normalizeH="0" baseline="0" dirty="0" smtClean="0">
                <a:ln>
                  <a:noFill/>
                </a:ln>
                <a:solidFill>
                  <a:schemeClr val="tx2">
                    <a:lumMod val="10000"/>
                  </a:schemeClr>
                </a:solidFill>
                <a:effectLst/>
                <a:latin typeface="Calibri" pitchFamily="34" charset="0"/>
                <a:ea typeface="Calibri" pitchFamily="34" charset="0"/>
                <a:cs typeface="Times New Roman" pitchFamily="18" charset="0"/>
              </a:rPr>
              <a:t>Prise en main et installation de la bibliothèque TensorFlow.</a:t>
            </a:r>
          </a:p>
          <a:p>
            <a:pPr lvl="0" eaLnBrk="0" fontAlgn="base" hangingPunct="0">
              <a:spcBef>
                <a:spcPct val="0"/>
              </a:spcBef>
              <a:spcAft>
                <a:spcPct val="0"/>
              </a:spcAft>
            </a:pPr>
            <a:endParaRPr lang="fr-FR" sz="44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endParaRPr lang="fr-FR" sz="44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endParaRPr lang="fr-FR" sz="20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endParaRPr lang="fr-FR" sz="20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r>
              <a:rPr lang="fr-FR" sz="2000" b="1" dirty="0" smtClean="0">
                <a:solidFill>
                  <a:schemeClr val="tx2">
                    <a:lumMod val="10000"/>
                  </a:schemeClr>
                </a:solidFill>
                <a:latin typeface="Calibri" pitchFamily="34" charset="0"/>
                <a:cs typeface="Times New Roman" pitchFamily="18" charset="0"/>
              </a:rPr>
              <a:t>M.IKNI Layachi</a:t>
            </a:r>
          </a:p>
          <a:p>
            <a:pPr lvl="0" eaLnBrk="0" fontAlgn="base" hangingPunct="0">
              <a:spcBef>
                <a:spcPct val="0"/>
              </a:spcBef>
              <a:spcAft>
                <a:spcPct val="0"/>
              </a:spcAft>
            </a:pPr>
            <a:r>
              <a:rPr lang="fr-FR" sz="2000" b="1" smtClean="0">
                <a:solidFill>
                  <a:schemeClr val="tx2">
                    <a:lumMod val="10000"/>
                  </a:schemeClr>
                </a:solidFill>
                <a:latin typeface="Calibri" pitchFamily="34" charset="0"/>
                <a:cs typeface="Times New Roman" pitchFamily="18" charset="0"/>
              </a:rPr>
              <a:t>   </a:t>
            </a:r>
            <a:endParaRPr kumimoji="0" lang="fr-FR" sz="4400" b="1" i="0" u="none" strike="noStrike" cap="none" normalizeH="0" baseline="0" dirty="0" smtClean="0">
              <a:ln>
                <a:noFill/>
              </a:ln>
              <a:solidFill>
                <a:schemeClr val="tx2">
                  <a:lumMod val="10000"/>
                </a:schemeClr>
              </a:solidFill>
              <a:effectLst/>
              <a:latin typeface="Calibri" pitchFamily="34" charset="0"/>
              <a:cs typeface="Times New Roman" pitchFamily="18" charset="0"/>
            </a:endParaRPr>
          </a:p>
          <a:p>
            <a:pPr lvl="0" eaLnBrk="0" fontAlgn="base" hangingPunct="0">
              <a:spcBef>
                <a:spcPct val="0"/>
              </a:spcBef>
              <a:spcAft>
                <a:spcPct val="0"/>
              </a:spcAft>
            </a:pPr>
            <a:endParaRPr kumimoji="0" lang="fr-FR" sz="2800" b="1" i="0" u="none" strike="noStrike" cap="none" normalizeH="0" baseline="0" dirty="0" smtClean="0">
              <a:ln>
                <a:noFill/>
              </a:ln>
              <a:solidFill>
                <a:schemeClr val="tx2">
                  <a:lumMod val="10000"/>
                </a:schemeClr>
              </a:solidFill>
              <a:effectLst/>
              <a:latin typeface="Calibri" pitchFamily="34" charset="0"/>
              <a:cs typeface="Arial" pitchFamily="34" charset="0"/>
            </a:endParaRPr>
          </a:p>
          <a:p>
            <a:pPr lvl="0" algn="just" eaLnBrk="0" fontAlgn="base" hangingPunct="0">
              <a:spcBef>
                <a:spcPct val="0"/>
              </a:spcBef>
              <a:spcAft>
                <a:spcPct val="0"/>
              </a:spcAft>
            </a:pPr>
            <a:r>
              <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br>
              <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lvl="0" algn="just" eaLnBrk="0" fontAlgn="base" hangingPunct="0">
              <a:spcBef>
                <a:spcPct val="0"/>
              </a:spcBef>
              <a:spcAft>
                <a:spcPct val="0"/>
              </a:spcAft>
            </a:pPr>
            <a:endParaRPr lang="fr-FR" dirty="0">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lang="fr-FR" dirty="0">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lang="fr-FR" dirty="0">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kumimoji="0" lang="fr-FR"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Image 2"/>
          <p:cNvPicPr/>
          <p:nvPr/>
        </p:nvPicPr>
        <p:blipFill>
          <a:blip r:embed="rId4"/>
          <a:srcRect/>
          <a:stretch>
            <a:fillRect/>
          </a:stretch>
        </p:blipFill>
        <p:spPr bwMode="auto">
          <a:xfrm>
            <a:off x="6072198" y="928670"/>
            <a:ext cx="2643174" cy="1214422"/>
          </a:xfrm>
          <a:prstGeom prst="rect">
            <a:avLst/>
          </a:prstGeom>
          <a:noFill/>
          <a:ln w="9525">
            <a:noFill/>
            <a:miter lim="800000"/>
            <a:headEnd/>
            <a:tailEnd/>
          </a:ln>
        </p:spPr>
      </p:pic>
      <p:pic>
        <p:nvPicPr>
          <p:cNvPr id="1026" name="Picture 2" descr="C:\Users\IKNI\Desktop\q8sc1KuZ_400x400.jpg"/>
          <p:cNvPicPr>
            <a:picLocks noChangeAspect="1" noChangeArrowheads="1"/>
          </p:cNvPicPr>
          <p:nvPr/>
        </p:nvPicPr>
        <p:blipFill>
          <a:blip r:embed="rId5">
            <a:lum bright="21000" contrast="9000"/>
          </a:blip>
          <a:srcRect/>
          <a:stretch>
            <a:fillRect/>
          </a:stretch>
        </p:blipFill>
        <p:spPr bwMode="auto">
          <a:xfrm>
            <a:off x="3714744" y="4000504"/>
            <a:ext cx="1428760" cy="1214446"/>
          </a:xfrm>
          <a:prstGeom prst="rect">
            <a:avLst/>
          </a:prstGeom>
          <a:noFill/>
          <a:effectLst/>
        </p:spPr>
      </p:pic>
      <p:pic>
        <p:nvPicPr>
          <p:cNvPr id="6" name="Image 5"/>
          <p:cNvPicPr/>
          <p:nvPr/>
        </p:nvPicPr>
        <p:blipFill>
          <a:blip r:embed="rId6" cstate="print"/>
          <a:srcRect/>
          <a:stretch>
            <a:fillRect/>
          </a:stretch>
        </p:blipFill>
        <p:spPr bwMode="auto">
          <a:xfrm>
            <a:off x="428596" y="928671"/>
            <a:ext cx="2857520" cy="12144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85728"/>
            <a:ext cx="8305800" cy="1143008"/>
          </a:xfrm>
        </p:spPr>
        <p:txBody>
          <a:bodyPr>
            <a:normAutofit/>
          </a:bodyPr>
          <a:lstStyle/>
          <a:p>
            <a:r>
              <a:rPr lang="fr-FR" dirty="0" smtClean="0"/>
              <a:t>Le programme complet </a:t>
            </a:r>
            <a:endParaRPr lang="fr-FR" dirty="0"/>
          </a:p>
        </p:txBody>
      </p:sp>
      <p:sp>
        <p:nvSpPr>
          <p:cNvPr id="5" name="ZoneTexte 4"/>
          <p:cNvSpPr txBox="1"/>
          <p:nvPr/>
        </p:nvSpPr>
        <p:spPr>
          <a:xfrm>
            <a:off x="1214414" y="1643050"/>
            <a:ext cx="6072230" cy="4247317"/>
          </a:xfrm>
          <a:prstGeom prst="rect">
            <a:avLst/>
          </a:prstGeom>
          <a:solidFill>
            <a:schemeClr val="bg1">
              <a:lumMod val="95000"/>
            </a:schemeClr>
          </a:solidFill>
        </p:spPr>
        <p:txBody>
          <a:bodyPr wrap="square" rtlCol="0">
            <a:spAutoFit/>
          </a:bodyPr>
          <a:lstStyle/>
          <a:p>
            <a:pPr lvl="0" indent="449263" algn="just" fontAlgn="base">
              <a:spcBef>
                <a:spcPct val="0"/>
              </a:spcBef>
              <a:spcAft>
                <a:spcPct val="0"/>
              </a:spcAft>
            </a:pPr>
            <a:endParaRPr lang="en-US" b="1" dirty="0" smtClean="0">
              <a:solidFill>
                <a:srgbClr val="0000FF"/>
              </a:solidFill>
              <a:latin typeface="Calibri" pitchFamily="34" charset="0"/>
              <a:ea typeface="Calibri" pitchFamily="34" charset="0"/>
              <a:cs typeface="Courier New" pitchFamily="49" charset="0"/>
            </a:endParaRPr>
          </a:p>
          <a:p>
            <a:pPr lvl="0" indent="449263" algn="just" fontAlgn="base">
              <a:spcBef>
                <a:spcPct val="0"/>
              </a:spcBef>
              <a:spcAft>
                <a:spcPct val="0"/>
              </a:spcAft>
            </a:pPr>
            <a:r>
              <a:rPr lang="en-US" b="1" dirty="0" smtClean="0">
                <a:solidFill>
                  <a:srgbClr val="0000FF"/>
                </a:solidFill>
                <a:latin typeface="Calibri" pitchFamily="34" charset="0"/>
                <a:ea typeface="Calibri" pitchFamily="34" charset="0"/>
                <a:cs typeface="Courier New" pitchFamily="49" charset="0"/>
              </a:rPr>
              <a:t>import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tensorflow</a:t>
            </a:r>
            <a:r>
              <a:rPr lang="en-US" dirty="0" smtClean="0">
                <a:solidFill>
                  <a:srgbClr val="000000"/>
                </a:solidFill>
                <a:latin typeface="Calibri" pitchFamily="34" charset="0"/>
                <a:ea typeface="Calibri" pitchFamily="34" charset="0"/>
                <a:cs typeface="Courier New" pitchFamily="49" charset="0"/>
              </a:rPr>
              <a:t> </a:t>
            </a:r>
            <a:r>
              <a:rPr lang="en-US" b="1" dirty="0" smtClean="0">
                <a:solidFill>
                  <a:srgbClr val="0000FF"/>
                </a:solidFill>
                <a:latin typeface="Calibri" pitchFamily="34" charset="0"/>
                <a:ea typeface="Calibri" pitchFamily="34" charset="0"/>
                <a:cs typeface="Courier New" pitchFamily="49" charset="0"/>
              </a:rPr>
              <a:t>as</a:t>
            </a:r>
            <a:r>
              <a:rPr lang="en-US" dirty="0" smtClean="0">
                <a:solidFill>
                  <a:srgbClr val="000000"/>
                </a:solidFill>
                <a:latin typeface="Calibri" pitchFamily="34" charset="0"/>
                <a:ea typeface="Calibri" pitchFamily="34" charset="0"/>
                <a:cs typeface="Courier New" pitchFamily="49" charset="0"/>
              </a:rPr>
              <a:t> </a:t>
            </a:r>
            <a:r>
              <a:rPr lang="en-US" dirty="0" err="1" smtClean="0">
                <a:latin typeface="Calibri" pitchFamily="34" charset="0"/>
                <a:ea typeface="Calibri" pitchFamily="34" charset="0"/>
                <a:cs typeface="Courier New" pitchFamily="49" charset="0"/>
              </a:rPr>
              <a:t>tf</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x</a:t>
            </a:r>
            <a:r>
              <a:rPr lang="en-US" dirty="0" smtClean="0">
                <a:solidFill>
                  <a:srgbClr val="000000"/>
                </a:solidFill>
                <a:latin typeface="Calibri" pitchFamily="34" charset="0"/>
                <a:ea typeface="Calibri" pitchFamily="34" charset="0"/>
                <a:cs typeface="Courier New" pitchFamily="49" charset="0"/>
              </a:rPr>
              <a:t> </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placeholder</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float32</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name</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FFFF00"/>
                </a:solidFill>
                <a:latin typeface="Calibri" pitchFamily="34" charset="0"/>
                <a:ea typeface="Calibri" pitchFamily="34" charset="0"/>
                <a:cs typeface="Courier New" pitchFamily="49" charset="0"/>
              </a:rPr>
              <a:t>"x"</a:t>
            </a:r>
            <a:r>
              <a:rPr lang="en-US"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W </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Variable</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FF0000"/>
                </a:solidFill>
                <a:latin typeface="Calibri" pitchFamily="34" charset="0"/>
                <a:ea typeface="Calibri" pitchFamily="34" charset="0"/>
                <a:cs typeface="Courier New" pitchFamily="49" charset="0"/>
              </a:rPr>
              <a:t>.3</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dtype</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float32</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name</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FFFF00"/>
                </a:solidFill>
                <a:latin typeface="Calibri" pitchFamily="34" charset="0"/>
                <a:ea typeface="Calibri" pitchFamily="34" charset="0"/>
                <a:cs typeface="Courier New" pitchFamily="49" charset="0"/>
              </a:rPr>
              <a:t>"W"</a:t>
            </a:r>
            <a:r>
              <a:rPr lang="en-US"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b</a:t>
            </a:r>
            <a:r>
              <a:rPr lang="en-US" dirty="0" smtClean="0">
                <a:solidFill>
                  <a:srgbClr val="000000"/>
                </a:solidFill>
                <a:latin typeface="Calibri" pitchFamily="34" charset="0"/>
                <a:ea typeface="Calibri" pitchFamily="34" charset="0"/>
                <a:cs typeface="Courier New" pitchFamily="49" charset="0"/>
              </a:rPr>
              <a:t> </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Variable</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FF0000"/>
                </a:solidFill>
                <a:latin typeface="Calibri" pitchFamily="34" charset="0"/>
                <a:ea typeface="Calibri" pitchFamily="34" charset="0"/>
                <a:cs typeface="Courier New" pitchFamily="49" charset="0"/>
              </a:rPr>
              <a:t>.3</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dtype</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float32</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name</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FFFF00"/>
                </a:solidFill>
                <a:latin typeface="Calibri" pitchFamily="34" charset="0"/>
                <a:ea typeface="Calibri" pitchFamily="34" charset="0"/>
                <a:cs typeface="Courier New" pitchFamily="49" charset="0"/>
              </a:rPr>
              <a:t>"b"</a:t>
            </a:r>
            <a:r>
              <a:rPr lang="en-US"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fr-FR" dirty="0" smtClean="0">
                <a:latin typeface="Calibri" pitchFamily="34" charset="0"/>
                <a:ea typeface="Calibri" pitchFamily="34" charset="0"/>
                <a:cs typeface="Courier New" pitchFamily="49" charset="0"/>
              </a:rPr>
              <a:t>y</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latin typeface="Calibri" pitchFamily="34" charset="0"/>
                <a:ea typeface="Calibri" pitchFamily="34" charset="0"/>
                <a:cs typeface="Courier New" pitchFamily="49" charset="0"/>
              </a:rPr>
              <a:t>W</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x</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latin typeface="Calibri" pitchFamily="34" charset="0"/>
                <a:ea typeface="Calibri" pitchFamily="34" charset="0"/>
                <a:cs typeface="Courier New" pitchFamily="49" charset="0"/>
              </a:rPr>
              <a:t>b</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fr-FR" b="1" dirty="0" smtClean="0">
                <a:solidFill>
                  <a:srgbClr val="0000FF"/>
                </a:solidFill>
                <a:latin typeface="Calibri" pitchFamily="34" charset="0"/>
                <a:ea typeface="Calibri" pitchFamily="34" charset="0"/>
                <a:cs typeface="Courier New" pitchFamily="49" charset="0"/>
              </a:rPr>
              <a:t>print</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y</a:t>
            </a:r>
            <a:r>
              <a:rPr lang="fr-FR"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en-US" dirty="0" err="1" smtClean="0">
                <a:latin typeface="Calibri" pitchFamily="34" charset="0"/>
                <a:ea typeface="Calibri" pitchFamily="34" charset="0"/>
                <a:cs typeface="Courier New" pitchFamily="49" charset="0"/>
              </a:rPr>
              <a:t>sess</a:t>
            </a:r>
            <a:r>
              <a:rPr lang="en-US" dirty="0" smtClean="0">
                <a:solidFill>
                  <a:srgbClr val="000000"/>
                </a:solidFill>
                <a:latin typeface="Calibri" pitchFamily="34" charset="0"/>
                <a:ea typeface="Calibri" pitchFamily="34" charset="0"/>
                <a:cs typeface="Courier New" pitchFamily="49" charset="0"/>
              </a:rPr>
              <a:t> </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Session</a:t>
            </a:r>
            <a:r>
              <a:rPr lang="en-US"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init</a:t>
            </a:r>
            <a:r>
              <a:rPr lang="en-US" dirty="0" smtClean="0">
                <a:solidFill>
                  <a:srgbClr val="000000"/>
                </a:solidFill>
                <a:latin typeface="Calibri" pitchFamily="34" charset="0"/>
                <a:ea typeface="Calibri" pitchFamily="34" charset="0"/>
                <a:cs typeface="Courier New" pitchFamily="49" charset="0"/>
              </a:rPr>
              <a:t> </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global_variables_initializer</a:t>
            </a:r>
            <a:r>
              <a:rPr lang="en-US"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fr-FR" dirty="0" smtClean="0">
                <a:latin typeface="Calibri" pitchFamily="34" charset="0"/>
                <a:ea typeface="Calibri" pitchFamily="34" charset="0"/>
                <a:cs typeface="Courier New" pitchFamily="49" charset="0"/>
              </a:rPr>
              <a:t>sess</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run</a:t>
            </a:r>
            <a:r>
              <a:rPr lang="fr-FR" b="1" dirty="0" smtClean="0">
                <a:solidFill>
                  <a:srgbClr val="000080"/>
                </a:solidFill>
                <a:latin typeface="Calibri" pitchFamily="34" charset="0"/>
                <a:ea typeface="Calibri" pitchFamily="34" charset="0"/>
                <a:cs typeface="Courier New" pitchFamily="49" charset="0"/>
              </a:rPr>
              <a:t>(</a:t>
            </a:r>
            <a:r>
              <a:rPr lang="fr-FR" dirty="0" err="1" smtClean="0">
                <a:latin typeface="Calibri" pitchFamily="34" charset="0"/>
                <a:ea typeface="Calibri" pitchFamily="34" charset="0"/>
                <a:cs typeface="Courier New" pitchFamily="49" charset="0"/>
              </a:rPr>
              <a:t>init</a:t>
            </a:r>
            <a:r>
              <a:rPr lang="fr-FR"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fr-FR" dirty="0" smtClean="0">
                <a:latin typeface="Calibri" pitchFamily="34" charset="0"/>
                <a:ea typeface="Calibri" pitchFamily="34" charset="0"/>
                <a:cs typeface="Courier New" pitchFamily="49" charset="0"/>
              </a:rPr>
              <a:t>resu</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latin typeface="Calibri" pitchFamily="34" charset="0"/>
                <a:ea typeface="Calibri" pitchFamily="34" charset="0"/>
                <a:cs typeface="Courier New" pitchFamily="49" charset="0"/>
              </a:rPr>
              <a:t>sess</a:t>
            </a:r>
            <a:r>
              <a:rPr lang="fr-FR" b="1" dirty="0" smtClean="0">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run</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y</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x</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FF0000"/>
                </a:solidFill>
                <a:latin typeface="Calibri" pitchFamily="34" charset="0"/>
                <a:ea typeface="Calibri" pitchFamily="34" charset="0"/>
                <a:cs typeface="Courier New" pitchFamily="49" charset="0"/>
              </a:rPr>
              <a:t>2</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fr-FR" b="1" dirty="0" smtClean="0">
                <a:solidFill>
                  <a:srgbClr val="0000FF"/>
                </a:solidFill>
                <a:latin typeface="Calibri" pitchFamily="34" charset="0"/>
                <a:ea typeface="Calibri" pitchFamily="34" charset="0"/>
                <a:cs typeface="Courier New" pitchFamily="49" charset="0"/>
              </a:rPr>
              <a:t>print</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resu</a:t>
            </a:r>
            <a:r>
              <a:rPr lang="fr-FR"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fr-FR" dirty="0" smtClean="0">
                <a:latin typeface="Calibri" pitchFamily="34" charset="0"/>
                <a:ea typeface="Calibri" pitchFamily="34" charset="0"/>
                <a:cs typeface="Courier New" pitchFamily="49" charset="0"/>
              </a:rPr>
              <a:t>resu</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latin typeface="Calibri" pitchFamily="34" charset="0"/>
                <a:ea typeface="Calibri" pitchFamily="34" charset="0"/>
                <a:cs typeface="Courier New" pitchFamily="49" charset="0"/>
              </a:rPr>
              <a:t>sess</a:t>
            </a:r>
            <a:r>
              <a:rPr lang="fr-FR" b="1" dirty="0" smtClean="0">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run</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y</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x</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FF0000"/>
                </a:solidFill>
                <a:latin typeface="Calibri" pitchFamily="34" charset="0"/>
                <a:ea typeface="Calibri" pitchFamily="34" charset="0"/>
                <a:cs typeface="Courier New" pitchFamily="49" charset="0"/>
              </a:rPr>
              <a:t>1</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solidFill>
                  <a:srgbClr val="FF0000"/>
                </a:solidFill>
                <a:latin typeface="Calibri" pitchFamily="34" charset="0"/>
                <a:ea typeface="Calibri" pitchFamily="34" charset="0"/>
                <a:cs typeface="Courier New" pitchFamily="49" charset="0"/>
              </a:rPr>
              <a:t>2</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solidFill>
                  <a:srgbClr val="FF0000"/>
                </a:solidFill>
                <a:latin typeface="Calibri" pitchFamily="34" charset="0"/>
                <a:ea typeface="Calibri" pitchFamily="34" charset="0"/>
                <a:cs typeface="Courier New" pitchFamily="49" charset="0"/>
              </a:rPr>
              <a:t>3</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endParaRPr lang="fr-FR" sz="1400" dirty="0" smtClean="0">
              <a:latin typeface="Calibri" pitchFamily="34" charset="0"/>
              <a:cs typeface="Arial" pitchFamily="34" charset="0"/>
            </a:endParaRPr>
          </a:p>
          <a:p>
            <a:pPr lvl="0" indent="449263" algn="just" eaLnBrk="0" fontAlgn="base" hangingPunct="0">
              <a:spcBef>
                <a:spcPct val="0"/>
              </a:spcBef>
              <a:spcAft>
                <a:spcPct val="0"/>
              </a:spcAft>
            </a:pPr>
            <a:r>
              <a:rPr lang="fr-FR" b="1" dirty="0" smtClean="0">
                <a:solidFill>
                  <a:srgbClr val="0000FF"/>
                </a:solidFill>
                <a:latin typeface="Calibri" pitchFamily="34" charset="0"/>
                <a:ea typeface="Calibri" pitchFamily="34" charset="0"/>
                <a:cs typeface="Courier New" pitchFamily="49" charset="0"/>
              </a:rPr>
              <a:t>print</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resu</a:t>
            </a:r>
            <a:r>
              <a:rPr lang="fr-FR" b="1" dirty="0" smtClean="0">
                <a:solidFill>
                  <a:srgbClr val="000080"/>
                </a:solidFill>
                <a:latin typeface="Calibri" pitchFamily="34" charset="0"/>
                <a:ea typeface="Calibri" pitchFamily="34" charset="0"/>
                <a:cs typeface="Courier New" pitchFamily="49" charset="0"/>
              </a:rPr>
              <a:t>)</a:t>
            </a:r>
            <a:endParaRPr lang="fr-FR" sz="4000" b="1" dirty="0" smtClean="0">
              <a:solidFill>
                <a:srgbClr val="000080"/>
              </a:solidFill>
              <a:latin typeface="Calibri" pitchFamily="34" charset="0"/>
              <a:ea typeface="Calibri" pitchFamily="34" charset="0"/>
              <a:cs typeface="Courier New" pitchFamily="49" charset="0"/>
            </a:endParaRPr>
          </a:p>
          <a:p>
            <a:pPr lvl="0" indent="449263" algn="just" eaLnBrk="0" fontAlgn="base" hangingPunct="0">
              <a:spcBef>
                <a:spcPct val="0"/>
              </a:spcBef>
              <a:spcAft>
                <a:spcPct val="0"/>
              </a:spcAft>
            </a:pPr>
            <a:endParaRPr lang="fr-FR" b="1" dirty="0" smtClean="0">
              <a:solidFill>
                <a:srgbClr val="000080"/>
              </a:solidFill>
              <a:latin typeface="Calibri" pitchFamily="34" charset="0"/>
              <a:ea typeface="Calibri" pitchFamily="34" charset="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5728"/>
            <a:ext cx="9144000" cy="9848850"/>
          </a:xfrm>
          <a:prstGeom prst="rect">
            <a:avLst/>
          </a:prstGeom>
        </p:spPr>
        <p:txBody>
          <a:bodyPr wrap="square">
            <a:spAutoFit/>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pPr algn="just"/>
            <a:r>
              <a:rPr lang="fr-FR" sz="2800" dirty="0" smtClean="0">
                <a:latin typeface="+mj-lt"/>
              </a:rPr>
              <a:t>    </a:t>
            </a:r>
            <a:r>
              <a:rPr lang="fr-FR" sz="2400" dirty="0" smtClean="0">
                <a:latin typeface="+mj-lt"/>
              </a:rPr>
              <a:t>-Un outil de visualisation associé a TensorFlow.</a:t>
            </a:r>
          </a:p>
          <a:p>
            <a:pPr algn="just"/>
            <a:r>
              <a:rPr lang="fr-FR" sz="2400" dirty="0" smtClean="0">
                <a:latin typeface="Calibri" pitchFamily="34" charset="0"/>
              </a:rPr>
              <a:t>   -on choisit le répertoire (</a:t>
            </a:r>
            <a:r>
              <a:rPr lang="fr-FR" sz="2800" b="1" dirty="0" smtClean="0">
                <a:latin typeface="Calibri" pitchFamily="34" charset="0"/>
              </a:rPr>
              <a:t>répertoire de Log</a:t>
            </a:r>
            <a:r>
              <a:rPr lang="fr-FR" sz="2400" dirty="0" smtClean="0">
                <a:latin typeface="Calibri" pitchFamily="34" charset="0"/>
              </a:rPr>
              <a:t>) dans lequel seront stockées les informations importantes, et on crée un objet permettant d'écrire les informations de notre programme sur le disque. Ici, nous ne sauvons que le graphe de calcul. Enfin, on ferme cet objet.</a:t>
            </a:r>
            <a:endParaRPr lang="fr-FR" sz="2400" dirty="0" smtClean="0"/>
          </a:p>
          <a:p>
            <a:r>
              <a:rPr lang="fr-FR" sz="2800" dirty="0" smtClean="0">
                <a:latin typeface="Calibri" pitchFamily="34" charset="0"/>
              </a:rPr>
              <a:t>  </a:t>
            </a:r>
          </a:p>
          <a:p>
            <a:r>
              <a:rPr lang="fr-FR" sz="2800" b="1" dirty="0" smtClean="0">
                <a:solidFill>
                  <a:srgbClr val="FFFF00"/>
                </a:solidFill>
                <a:latin typeface="Calibri" pitchFamily="34" charset="0"/>
              </a:rPr>
              <a:t> </a:t>
            </a:r>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p:txBody>
      </p:sp>
      <p:sp>
        <p:nvSpPr>
          <p:cNvPr id="3" name="Titre 2"/>
          <p:cNvSpPr>
            <a:spLocks noGrp="1"/>
          </p:cNvSpPr>
          <p:nvPr>
            <p:ph type="title"/>
          </p:nvPr>
        </p:nvSpPr>
        <p:spPr/>
        <p:txBody>
          <a:bodyPr>
            <a:normAutofit/>
          </a:bodyPr>
          <a:lstStyle/>
          <a:p>
            <a:r>
              <a:rPr lang="fr-FR" sz="4000" dirty="0" smtClean="0">
                <a:latin typeface="Calibri" pitchFamily="34" charset="0"/>
              </a:rPr>
              <a:t>TensorBoard</a:t>
            </a:r>
            <a:r>
              <a:rPr lang="fr-FR" sz="4800" dirty="0" smtClean="0">
                <a:latin typeface="Calibri" pitchFamily="34" charset="0"/>
              </a:rPr>
              <a:t> et son </a:t>
            </a:r>
            <a:r>
              <a:rPr lang="fr-FR" sz="4000" dirty="0" smtClean="0">
                <a:latin typeface="Calibri" pitchFamily="34" charset="0"/>
              </a:rPr>
              <a:t>fonctionnement</a:t>
            </a:r>
            <a:r>
              <a:rPr lang="fr-FR" sz="4800" dirty="0" smtClean="0">
                <a:latin typeface="Calibri" pitchFamily="34" charset="0"/>
              </a:rPr>
              <a:t> </a:t>
            </a:r>
            <a:endParaRPr lang="fr-FR" sz="4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70" y="785794"/>
            <a:ext cx="9215470" cy="3539430"/>
          </a:xfrm>
          <a:prstGeom prst="rect">
            <a:avLst/>
          </a:prstGeom>
        </p:spPr>
        <p:txBody>
          <a:bodyPr wrap="square">
            <a:spAutoFit/>
          </a:bodyPr>
          <a:lstStyle/>
          <a:p>
            <a:r>
              <a:rPr lang="fr-FR" sz="3200" dirty="0" smtClean="0">
                <a:latin typeface="Calibri" pitchFamily="34" charset="0"/>
              </a:rPr>
              <a:t> </a:t>
            </a:r>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a:latin typeface="Calibri" pitchFamily="34" charset="0"/>
            </a:endParaRPr>
          </a:p>
        </p:txBody>
      </p:sp>
      <p:sp>
        <p:nvSpPr>
          <p:cNvPr id="6" name="ZoneTexte 5"/>
          <p:cNvSpPr txBox="1"/>
          <p:nvPr/>
        </p:nvSpPr>
        <p:spPr>
          <a:xfrm>
            <a:off x="71406" y="1071546"/>
            <a:ext cx="4500594" cy="861774"/>
          </a:xfrm>
          <a:prstGeom prst="rect">
            <a:avLst/>
          </a:prstGeom>
          <a:solidFill>
            <a:schemeClr val="bg1">
              <a:lumMod val="95000"/>
            </a:schemeClr>
          </a:solidFill>
        </p:spPr>
        <p:txBody>
          <a:bodyPr wrap="square" rtlCol="0">
            <a:spAutoFit/>
          </a:bodyPr>
          <a:lstStyle/>
          <a:p>
            <a:pPr lvl="0" algn="just" fontAlgn="base">
              <a:spcBef>
                <a:spcPct val="0"/>
              </a:spcBef>
              <a:spcAft>
                <a:spcPct val="0"/>
              </a:spcAft>
            </a:pPr>
            <a:r>
              <a:rPr lang="en-US" sz="1600" dirty="0" err="1" smtClean="0">
                <a:latin typeface="Calibri" pitchFamily="34" charset="0"/>
                <a:ea typeface="Calibri" pitchFamily="34" charset="0"/>
                <a:cs typeface="Courier New" pitchFamily="49" charset="0"/>
              </a:rPr>
              <a:t>pathLog</a:t>
            </a:r>
            <a:r>
              <a:rPr lang="en-US" sz="1600" dirty="0" smtClean="0">
                <a:latin typeface="Calibri" pitchFamily="34" charset="0"/>
                <a:ea typeface="Calibri" pitchFamily="34" charset="0"/>
                <a:cs typeface="Courier New" pitchFamily="49" charset="0"/>
              </a:rPr>
              <a:t> </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FF0000"/>
                </a:solidFill>
                <a:latin typeface="Calibri" pitchFamily="34" charset="0"/>
                <a:ea typeface="Calibri" pitchFamily="34" charset="0"/>
                <a:cs typeface="Courier New" pitchFamily="49" charset="0"/>
              </a:rPr>
              <a:t>"./</a:t>
            </a:r>
            <a:r>
              <a:rPr lang="en-US" sz="1600" dirty="0" err="1" smtClean="0">
                <a:solidFill>
                  <a:srgbClr val="FF0000"/>
                </a:solidFill>
                <a:latin typeface="Calibri" pitchFamily="34" charset="0"/>
                <a:ea typeface="Calibri" pitchFamily="34" charset="0"/>
                <a:cs typeface="Courier New" pitchFamily="49" charset="0"/>
              </a:rPr>
              <a:t>pathLog</a:t>
            </a:r>
            <a:r>
              <a:rPr lang="en-US" sz="1600" dirty="0" smtClean="0">
                <a:solidFill>
                  <a:srgbClr val="FF0000"/>
                </a:solidFill>
                <a:latin typeface="Calibri" pitchFamily="34" charset="0"/>
                <a:ea typeface="Calibri" pitchFamily="34" charset="0"/>
                <a:cs typeface="Courier New" pitchFamily="49" charset="0"/>
              </a:rPr>
              <a:t>/"</a:t>
            </a:r>
            <a:r>
              <a:rPr lang="en-US" sz="1600" b="1" dirty="0" smtClean="0">
                <a:solidFill>
                  <a:srgbClr val="000080"/>
                </a:solidFill>
                <a:latin typeface="Calibri" pitchFamily="34" charset="0"/>
                <a:ea typeface="Calibri" pitchFamily="34" charset="0"/>
                <a:cs typeface="Courier New" pitchFamily="49" charset="0"/>
              </a:rPr>
              <a:t>;</a:t>
            </a:r>
            <a:endParaRPr lang="fr-FR" sz="1200" dirty="0" smtClean="0">
              <a:latin typeface="Calibri" pitchFamily="34" charset="0"/>
              <a:cs typeface="Arial" pitchFamily="34" charset="0"/>
            </a:endParaRPr>
          </a:p>
          <a:p>
            <a:pPr lvl="0" algn="just" eaLnBrk="0" fontAlgn="base" hangingPunct="0">
              <a:spcBef>
                <a:spcPct val="0"/>
              </a:spcBef>
              <a:spcAft>
                <a:spcPct val="0"/>
              </a:spcAft>
            </a:pPr>
            <a:r>
              <a:rPr lang="en-US" sz="1600" dirty="0" smtClean="0">
                <a:latin typeface="Calibri" pitchFamily="34" charset="0"/>
                <a:ea typeface="Calibri" pitchFamily="34" charset="0"/>
                <a:cs typeface="Courier New" pitchFamily="49" charset="0"/>
              </a:rPr>
              <a:t>Writer </a:t>
            </a:r>
            <a:r>
              <a:rPr lang="en-US" sz="1600" b="1" dirty="0" smtClean="0">
                <a:solidFill>
                  <a:srgbClr val="000080"/>
                </a:solidFill>
                <a:latin typeface="Calibri" pitchFamily="34" charset="0"/>
                <a:ea typeface="Calibri" pitchFamily="34" charset="0"/>
                <a:cs typeface="Courier New" pitchFamily="49" charset="0"/>
              </a:rPr>
              <a:t>= </a:t>
            </a:r>
            <a:r>
              <a:rPr lang="en-US" sz="1600" dirty="0" err="1" smtClean="0">
                <a:latin typeface="Calibri" pitchFamily="34" charset="0"/>
                <a:ea typeface="Calibri" pitchFamily="34" charset="0"/>
                <a:cs typeface="Courier New" pitchFamily="49" charset="0"/>
              </a:rPr>
              <a:t>tf</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latin typeface="Calibri" pitchFamily="34" charset="0"/>
                <a:ea typeface="Calibri" pitchFamily="34" charset="0"/>
                <a:cs typeface="Courier New" pitchFamily="49" charset="0"/>
              </a:rPr>
              <a:t>summary</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latin typeface="Calibri" pitchFamily="34" charset="0"/>
                <a:ea typeface="Calibri" pitchFamily="34" charset="0"/>
                <a:cs typeface="Courier New" pitchFamily="49" charset="0"/>
              </a:rPr>
              <a:t>FileWriter</a:t>
            </a:r>
            <a:r>
              <a:rPr lang="en-US" sz="1600" b="1" dirty="0" smtClean="0">
                <a:solidFill>
                  <a:srgbClr val="000080"/>
                </a:solidFill>
                <a:latin typeface="Calibri" pitchFamily="34" charset="0"/>
                <a:ea typeface="Calibri" pitchFamily="34" charset="0"/>
                <a:cs typeface="Courier New" pitchFamily="49" charset="0"/>
              </a:rPr>
              <a:t>(</a:t>
            </a:r>
            <a:r>
              <a:rPr lang="en-US" sz="1600" dirty="0" err="1" smtClean="0">
                <a:latin typeface="Calibri" pitchFamily="34" charset="0"/>
                <a:ea typeface="Calibri" pitchFamily="34" charset="0"/>
                <a:cs typeface="Courier New" pitchFamily="49" charset="0"/>
              </a:rPr>
              <a:t>pathLog</a:t>
            </a:r>
            <a:r>
              <a:rPr lang="en-US" sz="1600" b="1" dirty="0" smtClean="0">
                <a:latin typeface="Calibri" pitchFamily="34" charset="0"/>
                <a:ea typeface="Calibri" pitchFamily="34" charset="0"/>
                <a:cs typeface="Courier New" pitchFamily="49" charset="0"/>
              </a:rPr>
              <a:t>,</a:t>
            </a:r>
            <a:r>
              <a:rPr lang="en-US" sz="1600" dirty="0" smtClean="0">
                <a:latin typeface="Calibri" pitchFamily="34" charset="0"/>
                <a:ea typeface="Calibri" pitchFamily="34" charset="0"/>
                <a:cs typeface="Courier New" pitchFamily="49" charset="0"/>
              </a:rPr>
              <a:t> </a:t>
            </a:r>
            <a:r>
              <a:rPr lang="en-US" sz="1600" dirty="0" err="1" smtClean="0">
                <a:latin typeface="Calibri" pitchFamily="34" charset="0"/>
                <a:ea typeface="Calibri" pitchFamily="34" charset="0"/>
                <a:cs typeface="Courier New" pitchFamily="49" charset="0"/>
              </a:rPr>
              <a:t>sess</a:t>
            </a:r>
            <a:r>
              <a:rPr lang="en-US" sz="1600" b="1" dirty="0" err="1" smtClean="0">
                <a:latin typeface="Calibri" pitchFamily="34" charset="0"/>
                <a:ea typeface="Calibri" pitchFamily="34" charset="0"/>
                <a:cs typeface="Courier New" pitchFamily="49" charset="0"/>
              </a:rPr>
              <a:t>.</a:t>
            </a:r>
            <a:r>
              <a:rPr lang="en-US" sz="1600" dirty="0" err="1" smtClean="0">
                <a:latin typeface="Calibri" pitchFamily="34" charset="0"/>
                <a:ea typeface="Calibri" pitchFamily="34" charset="0"/>
                <a:cs typeface="Courier New" pitchFamily="49" charset="0"/>
              </a:rPr>
              <a:t>graph</a:t>
            </a:r>
            <a:r>
              <a:rPr lang="en-US" sz="1600" b="1" dirty="0" smtClean="0">
                <a:solidFill>
                  <a:srgbClr val="000080"/>
                </a:solidFill>
                <a:latin typeface="Calibri" pitchFamily="34" charset="0"/>
                <a:ea typeface="Calibri" pitchFamily="34" charset="0"/>
                <a:cs typeface="Courier New" pitchFamily="49" charset="0"/>
              </a:rPr>
              <a:t>)</a:t>
            </a:r>
            <a:endParaRPr lang="fr-FR" sz="1200" dirty="0" smtClean="0">
              <a:latin typeface="Calibri" pitchFamily="34" charset="0"/>
              <a:cs typeface="Arial" pitchFamily="34" charset="0"/>
            </a:endParaRPr>
          </a:p>
          <a:p>
            <a:pPr lvl="0" algn="just" eaLnBrk="0" fontAlgn="base" hangingPunct="0">
              <a:spcBef>
                <a:spcPct val="0"/>
              </a:spcBef>
              <a:spcAft>
                <a:spcPct val="0"/>
              </a:spcAft>
            </a:pPr>
            <a:r>
              <a:rPr lang="fr-FR" sz="1600" dirty="0" err="1" smtClean="0">
                <a:latin typeface="Calibri" pitchFamily="34" charset="0"/>
                <a:ea typeface="Calibri" pitchFamily="34" charset="0"/>
                <a:cs typeface="Courier New" pitchFamily="49" charset="0"/>
              </a:rPr>
              <a:t>writer</a:t>
            </a:r>
            <a:r>
              <a:rPr lang="fr-FR" sz="1600" b="1" dirty="0" err="1" smtClean="0">
                <a:latin typeface="Calibri" pitchFamily="34" charset="0"/>
                <a:ea typeface="Calibri" pitchFamily="34" charset="0"/>
                <a:cs typeface="Courier New" pitchFamily="49" charset="0"/>
              </a:rPr>
              <a:t>.</a:t>
            </a:r>
            <a:r>
              <a:rPr lang="fr-FR" sz="1600" dirty="0" err="1" smtClean="0">
                <a:latin typeface="Calibri" pitchFamily="34" charset="0"/>
                <a:ea typeface="Calibri" pitchFamily="34" charset="0"/>
                <a:cs typeface="Courier New" pitchFamily="49" charset="0"/>
              </a:rPr>
              <a:t>close</a:t>
            </a:r>
            <a:r>
              <a:rPr lang="fr-FR" sz="1600" b="1" dirty="0" smtClean="0">
                <a:solidFill>
                  <a:srgbClr val="000080"/>
                </a:solidFill>
                <a:latin typeface="Calibri" pitchFamily="34" charset="0"/>
                <a:ea typeface="Calibri" pitchFamily="34" charset="0"/>
                <a:cs typeface="Courier New" pitchFamily="49" charset="0"/>
              </a:rPr>
              <a:t>()</a:t>
            </a:r>
          </a:p>
        </p:txBody>
      </p:sp>
      <p:sp>
        <p:nvSpPr>
          <p:cNvPr id="7" name="ZoneTexte 6"/>
          <p:cNvSpPr txBox="1"/>
          <p:nvPr/>
        </p:nvSpPr>
        <p:spPr>
          <a:xfrm>
            <a:off x="142844" y="2143116"/>
            <a:ext cx="3071834" cy="338554"/>
          </a:xfrm>
          <a:prstGeom prst="rect">
            <a:avLst/>
          </a:prstGeom>
          <a:solidFill>
            <a:schemeClr val="bg1">
              <a:lumMod val="95000"/>
            </a:schemeClr>
          </a:solidFill>
        </p:spPr>
        <p:txBody>
          <a:bodyPr wrap="square" rtlCol="0">
            <a:spAutoFit/>
          </a:bodyPr>
          <a:lstStyle/>
          <a:p>
            <a:pPr lvl="0" algn="just" fontAlgn="base">
              <a:spcBef>
                <a:spcPct val="0"/>
              </a:spcBef>
              <a:spcAft>
                <a:spcPct val="0"/>
              </a:spcAft>
            </a:pPr>
            <a:r>
              <a:rPr lang="fr-FR" sz="1600" dirty="0" smtClean="0">
                <a:latin typeface="Calibri" pitchFamily="34" charset="0"/>
                <a:ea typeface="Times New Roman" pitchFamily="18" charset="0"/>
                <a:cs typeface="Arial" pitchFamily="34" charset="0"/>
              </a:rPr>
              <a:t>python .\premiersPas.py</a:t>
            </a:r>
            <a:endParaRPr lang="fr-FR" sz="1600" b="1" dirty="0" smtClean="0">
              <a:solidFill>
                <a:srgbClr val="000080"/>
              </a:solidFill>
              <a:latin typeface="Calibri" pitchFamily="34" charset="0"/>
              <a:ea typeface="Calibri" pitchFamily="34" charset="0"/>
              <a:cs typeface="Courier New" pitchFamily="49" charset="0"/>
            </a:endParaRPr>
          </a:p>
        </p:txBody>
      </p:sp>
      <p:sp>
        <p:nvSpPr>
          <p:cNvPr id="9" name="ZoneTexte 8"/>
          <p:cNvSpPr txBox="1"/>
          <p:nvPr/>
        </p:nvSpPr>
        <p:spPr>
          <a:xfrm>
            <a:off x="142844" y="3090446"/>
            <a:ext cx="3786214" cy="338554"/>
          </a:xfrm>
          <a:prstGeom prst="rect">
            <a:avLst/>
          </a:prstGeom>
          <a:solidFill>
            <a:schemeClr val="bg1">
              <a:lumMod val="95000"/>
            </a:schemeClr>
          </a:solidFill>
        </p:spPr>
        <p:txBody>
          <a:bodyPr wrap="square" rtlCol="0">
            <a:spAutoFit/>
          </a:bodyPr>
          <a:lstStyle/>
          <a:p>
            <a:pPr lvl="0" algn="just" fontAlgn="base">
              <a:spcBef>
                <a:spcPct val="0"/>
              </a:spcBef>
              <a:spcAft>
                <a:spcPct val="0"/>
              </a:spcAft>
            </a:pPr>
            <a:r>
              <a:rPr lang="fr-FR" sz="1600" dirty="0" smtClean="0">
                <a:latin typeface="Calibri" pitchFamily="34" charset="0"/>
              </a:rPr>
              <a:t>tensorboard.exe --</a:t>
            </a:r>
            <a:r>
              <a:rPr lang="fr-FR" sz="1600" dirty="0" err="1" smtClean="0">
                <a:latin typeface="Calibri" pitchFamily="34" charset="0"/>
              </a:rPr>
              <a:t>logdir</a:t>
            </a:r>
            <a:r>
              <a:rPr lang="fr-FR" sz="1600" dirty="0" smtClean="0">
                <a:latin typeface="Calibri" pitchFamily="34" charset="0"/>
              </a:rPr>
              <a:t>=./</a:t>
            </a:r>
            <a:r>
              <a:rPr lang="fr-FR" sz="1600" dirty="0" err="1" smtClean="0">
                <a:latin typeface="Calibri" pitchFamily="34" charset="0"/>
              </a:rPr>
              <a:t>pathLog</a:t>
            </a:r>
            <a:endParaRPr lang="fr-FR" sz="1600" b="1" dirty="0" smtClean="0">
              <a:solidFill>
                <a:srgbClr val="000080"/>
              </a:solidFill>
              <a:latin typeface="Calibri" pitchFamily="34" charset="0"/>
              <a:ea typeface="Calibri" pitchFamily="34" charset="0"/>
              <a:cs typeface="Courier New" pitchFamily="49" charset="0"/>
            </a:endParaRPr>
          </a:p>
        </p:txBody>
      </p:sp>
      <p:sp>
        <p:nvSpPr>
          <p:cNvPr id="10" name="ZoneTexte 9"/>
          <p:cNvSpPr txBox="1"/>
          <p:nvPr/>
        </p:nvSpPr>
        <p:spPr>
          <a:xfrm>
            <a:off x="5214942" y="1285860"/>
            <a:ext cx="2500330" cy="646331"/>
          </a:xfrm>
          <a:prstGeom prst="rect">
            <a:avLst/>
          </a:prstGeom>
          <a:solidFill>
            <a:schemeClr val="accent1">
              <a:lumMod val="40000"/>
              <a:lumOff val="60000"/>
            </a:schemeClr>
          </a:solidFill>
        </p:spPr>
        <p:txBody>
          <a:bodyPr wrap="square" rtlCol="0">
            <a:spAutoFit/>
          </a:bodyPr>
          <a:lstStyle/>
          <a:p>
            <a:r>
              <a:rPr lang="fr-FR" dirty="0" smtClean="0">
                <a:latin typeface="Calibri" pitchFamily="34" charset="0"/>
              </a:rPr>
              <a:t>Code  ajouter à la fin de programme précédent </a:t>
            </a:r>
          </a:p>
        </p:txBody>
      </p:sp>
      <p:sp>
        <p:nvSpPr>
          <p:cNvPr id="11" name="Flèche droite 10"/>
          <p:cNvSpPr/>
          <p:nvPr/>
        </p:nvSpPr>
        <p:spPr>
          <a:xfrm rot="10800000" flipV="1">
            <a:off x="4643438" y="1466596"/>
            <a:ext cx="50006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5214942" y="3143248"/>
            <a:ext cx="2928958" cy="338554"/>
          </a:xfrm>
          <a:prstGeom prst="rect">
            <a:avLst/>
          </a:prstGeom>
          <a:solidFill>
            <a:schemeClr val="accent1">
              <a:lumMod val="40000"/>
              <a:lumOff val="60000"/>
            </a:schemeClr>
          </a:solidFill>
        </p:spPr>
        <p:txBody>
          <a:bodyPr wrap="square" rtlCol="0">
            <a:spAutoFit/>
          </a:bodyPr>
          <a:lstStyle/>
          <a:p>
            <a:r>
              <a:rPr lang="fr-FR" sz="1600" dirty="0" smtClean="0">
                <a:latin typeface="Calibri" pitchFamily="34" charset="0"/>
                <a:ea typeface="Times New Roman" pitchFamily="18" charset="0"/>
                <a:cs typeface="Arial" pitchFamily="34" charset="0"/>
              </a:rPr>
              <a:t>Lancement  de </a:t>
            </a:r>
            <a:r>
              <a:rPr lang="fr-FR" sz="1600" dirty="0" smtClean="0">
                <a:latin typeface="Calibri" pitchFamily="34" charset="0"/>
              </a:rPr>
              <a:t>TensorBoard </a:t>
            </a:r>
            <a:endParaRPr lang="fr-FR" dirty="0" smtClean="0"/>
          </a:p>
        </p:txBody>
      </p:sp>
      <p:sp>
        <p:nvSpPr>
          <p:cNvPr id="13" name="Flèche droite 12"/>
          <p:cNvSpPr/>
          <p:nvPr/>
        </p:nvSpPr>
        <p:spPr>
          <a:xfrm rot="10800000">
            <a:off x="4214810" y="3286123"/>
            <a:ext cx="85725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5214942" y="2143117"/>
            <a:ext cx="2857520" cy="369332"/>
          </a:xfrm>
          <a:prstGeom prst="rect">
            <a:avLst/>
          </a:prstGeom>
          <a:solidFill>
            <a:schemeClr val="accent1">
              <a:lumMod val="40000"/>
              <a:lumOff val="60000"/>
            </a:schemeClr>
          </a:solidFill>
        </p:spPr>
        <p:txBody>
          <a:bodyPr wrap="square" rtlCol="0">
            <a:spAutoFit/>
          </a:bodyPr>
          <a:lstStyle/>
          <a:p>
            <a:r>
              <a:rPr lang="fr-FR" dirty="0" smtClean="0">
                <a:latin typeface="Calibri" pitchFamily="34" charset="0"/>
                <a:ea typeface="Times New Roman" pitchFamily="18" charset="0"/>
                <a:cs typeface="Arial" pitchFamily="34" charset="0"/>
              </a:rPr>
              <a:t>Lancement  de  </a:t>
            </a:r>
            <a:r>
              <a:rPr lang="fr-FR" dirty="0" smtClean="0">
                <a:latin typeface="Calibri" pitchFamily="34" charset="0"/>
              </a:rPr>
              <a:t>TensorFlow </a:t>
            </a:r>
            <a:endParaRPr lang="fr-FR" dirty="0" smtClean="0"/>
          </a:p>
        </p:txBody>
      </p:sp>
      <p:sp>
        <p:nvSpPr>
          <p:cNvPr id="15" name="Flèche droite 14"/>
          <p:cNvSpPr/>
          <p:nvPr/>
        </p:nvSpPr>
        <p:spPr>
          <a:xfrm rot="10800000" flipV="1">
            <a:off x="3357554" y="2323852"/>
            <a:ext cx="171451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0" y="3925677"/>
            <a:ext cx="9144000" cy="2862322"/>
          </a:xfrm>
          <a:prstGeom prst="rect">
            <a:avLst/>
          </a:prstGeom>
          <a:ln>
            <a:solidFill>
              <a:schemeClr val="bg1"/>
            </a:solidFill>
          </a:ln>
        </p:spPr>
        <p:txBody>
          <a:bodyPr wrap="square">
            <a:spAutoFit/>
          </a:bodyPr>
          <a:lstStyle/>
          <a:p>
            <a:r>
              <a:rPr lang="fr-FR" dirty="0" smtClean="0"/>
              <a:t> </a:t>
            </a:r>
          </a:p>
          <a:p>
            <a:r>
              <a:rPr lang="fr-FR" dirty="0" smtClean="0">
                <a:latin typeface="+mj-lt"/>
              </a:rPr>
              <a:t>-On récupère notre adresse </a:t>
            </a:r>
            <a:r>
              <a:rPr lang="fr-FR" dirty="0" err="1" smtClean="0">
                <a:latin typeface="+mj-lt"/>
              </a:rPr>
              <a:t>ip</a:t>
            </a:r>
            <a:r>
              <a:rPr lang="fr-FR" dirty="0" smtClean="0">
                <a:latin typeface="+mj-lt"/>
              </a:rPr>
              <a:t> de la machine (de  mon cas c’est : 10.2.5.37),TensorBoard utilise le port 6006 pour son serveur web , l’URL complet  est :</a:t>
            </a:r>
            <a:r>
              <a:rPr lang="fr-FR" b="1" dirty="0" smtClean="0">
                <a:latin typeface="+mj-lt"/>
              </a:rPr>
              <a:t> http://10.2.5.37:6006</a:t>
            </a:r>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001156" cy="6124754"/>
          </a:xfrm>
          <a:prstGeom prst="rect">
            <a:avLst/>
          </a:prstGeom>
        </p:spPr>
        <p:txBody>
          <a:bodyPr wrap="square">
            <a:spAutoFit/>
          </a:bodyPr>
          <a:lstStyle/>
          <a:p>
            <a:endParaRPr lang="fr-FR" sz="3200" dirty="0" smtClean="0">
              <a:latin typeface="Calibri" pitchFamily="34" charset="0"/>
            </a:endParaRPr>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p:txBody>
      </p:sp>
      <p:pic>
        <p:nvPicPr>
          <p:cNvPr id="3" name="Image 2"/>
          <p:cNvPicPr/>
          <p:nvPr/>
        </p:nvPicPr>
        <p:blipFill>
          <a:blip r:embed="rId3" cstate="print"/>
          <a:srcRect/>
          <a:stretch>
            <a:fillRect/>
          </a:stretch>
        </p:blipFill>
        <p:spPr bwMode="auto">
          <a:xfrm>
            <a:off x="0" y="857232"/>
            <a:ext cx="9144000" cy="5500726"/>
          </a:xfrm>
          <a:prstGeom prst="rect">
            <a:avLst/>
          </a:prstGeom>
          <a:noFill/>
          <a:ln w="9525">
            <a:noFill/>
            <a:miter lim="800000"/>
            <a:headEnd/>
            <a:tailEnd/>
          </a:ln>
        </p:spPr>
      </p:pic>
      <p:sp>
        <p:nvSpPr>
          <p:cNvPr id="4" name="Titre 3"/>
          <p:cNvSpPr>
            <a:spLocks noGrp="1"/>
          </p:cNvSpPr>
          <p:nvPr>
            <p:ph type="title"/>
          </p:nvPr>
        </p:nvSpPr>
        <p:spPr>
          <a:xfrm>
            <a:off x="142844" y="71414"/>
            <a:ext cx="8305800" cy="510334"/>
          </a:xfrm>
        </p:spPr>
        <p:txBody>
          <a:bodyPr>
            <a:normAutofit fontScale="90000"/>
          </a:bodyPr>
          <a:lstStyle/>
          <a:p>
            <a:r>
              <a:rPr lang="fr-FR" dirty="0" smtClean="0"/>
              <a:t>capture de la visualisation obtenue</a:t>
            </a:r>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a:xfrm>
            <a:off x="457200" y="1857364"/>
            <a:ext cx="8305800" cy="1428760"/>
          </a:xfrm>
        </p:spPr>
        <p:txBody>
          <a:bodyPr>
            <a:normAutofit/>
          </a:bodyPr>
          <a:lstStyle/>
          <a:p>
            <a:pPr algn="ctr"/>
            <a:r>
              <a:rPr lang="fr-FR" sz="7200" dirty="0" smtClean="0"/>
              <a:t>Deuxième semaine </a:t>
            </a:r>
            <a:endParaRPr lang="fr-FR" sz="7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p:txBody>
          <a:bodyPr>
            <a:normAutofit fontScale="90000"/>
          </a:bodyPr>
          <a:lstStyle/>
          <a:p>
            <a:pPr algn="ctr"/>
            <a:r>
              <a:rPr lang="fr-FR" sz="4800" dirty="0" smtClean="0"/>
              <a:t>Travail réalisé</a:t>
            </a:r>
            <a:br>
              <a:rPr lang="fr-FR" sz="4800" dirty="0" smtClean="0"/>
            </a:br>
            <a:r>
              <a:rPr lang="fr-FR" sz="4800" dirty="0" smtClean="0"/>
              <a:t> </a:t>
            </a:r>
            <a:endParaRPr lang="fr-FR" dirty="0"/>
          </a:p>
        </p:txBody>
      </p:sp>
      <p:sp>
        <p:nvSpPr>
          <p:cNvPr id="5" name="Rectangle 4"/>
          <p:cNvSpPr/>
          <p:nvPr/>
        </p:nvSpPr>
        <p:spPr>
          <a:xfrm>
            <a:off x="0" y="1928802"/>
            <a:ext cx="9144000" cy="4801314"/>
          </a:xfrm>
          <a:prstGeom prst="rect">
            <a:avLst/>
          </a:prstGeom>
        </p:spPr>
        <p:txBody>
          <a:bodyPr wrap="square">
            <a:spAutoFit/>
          </a:bodyPr>
          <a:lstStyle/>
          <a:p>
            <a:pPr>
              <a:buFont typeface="Arial" pitchFamily="34" charset="0"/>
              <a:buChar char="•"/>
            </a:pPr>
            <a:r>
              <a:rPr lang="fr-FR" sz="3200" dirty="0" smtClean="0">
                <a:latin typeface="+mj-lt"/>
              </a:rPr>
              <a:t> Tutoriel rédigé en Latex.</a:t>
            </a:r>
          </a:p>
          <a:p>
            <a:pPr>
              <a:buFont typeface="Arial" pitchFamily="34" charset="0"/>
              <a:buChar char="•"/>
            </a:pPr>
            <a:r>
              <a:rPr lang="fr-FR" sz="3200" dirty="0" smtClean="0">
                <a:latin typeface="+mj-lt"/>
              </a:rPr>
              <a:t> Compréhension des Réseaux de Neurones.</a:t>
            </a:r>
          </a:p>
          <a:p>
            <a:endParaRPr lang="fr-FR" sz="3200" dirty="0" smtClean="0">
              <a:latin typeface="+mj-lt"/>
            </a:endParaRPr>
          </a:p>
          <a:p>
            <a:pPr>
              <a:buFont typeface="Arial" pitchFamily="34" charset="0"/>
              <a:buChar char="•"/>
            </a:pPr>
            <a:r>
              <a:rPr lang="fr-FR" sz="3200" dirty="0" smtClean="0">
                <a:latin typeface="+mj-lt"/>
              </a:rPr>
              <a:t> TensorFlow</a:t>
            </a:r>
          </a:p>
          <a:p>
            <a:pPr lvl="1">
              <a:buFont typeface="Arial" pitchFamily="34" charset="0"/>
              <a:buChar char="•"/>
            </a:pPr>
            <a:r>
              <a:rPr lang="fr-FR" sz="3200" dirty="0" smtClean="0">
                <a:latin typeface="+mj-lt"/>
              </a:rPr>
              <a:t> </a:t>
            </a:r>
            <a:r>
              <a:rPr lang="fr-FR" sz="3200" dirty="0" err="1" smtClean="0">
                <a:latin typeface="+mj-lt"/>
              </a:rPr>
              <a:t>Estimator</a:t>
            </a:r>
            <a:r>
              <a:rPr lang="fr-FR" sz="3200" dirty="0" smtClean="0">
                <a:latin typeface="+mj-lt"/>
              </a:rPr>
              <a:t> : TensorFlow en mode « Boite Noire » </a:t>
            </a:r>
          </a:p>
          <a:p>
            <a:pPr lvl="2">
              <a:buFont typeface="Arial" pitchFamily="34" charset="0"/>
              <a:buChar char="•"/>
            </a:pPr>
            <a:r>
              <a:rPr lang="fr-FR" sz="3200" dirty="0" smtClean="0">
                <a:latin typeface="+mj-lt"/>
              </a:rPr>
              <a:t> Utilisation basique.</a:t>
            </a:r>
          </a:p>
          <a:p>
            <a:pPr lvl="2">
              <a:buFont typeface="Arial" pitchFamily="34" charset="0"/>
              <a:buChar char="•"/>
            </a:pPr>
            <a:r>
              <a:rPr lang="fr-FR" sz="3200" dirty="0" smtClean="0">
                <a:latin typeface="+mj-lt"/>
              </a:rPr>
              <a:t> Modèle personnalisé.</a:t>
            </a:r>
          </a:p>
          <a:p>
            <a:pPr lvl="2">
              <a:buFont typeface="Arial" pitchFamily="34" charset="0"/>
              <a:buChar char="•"/>
            </a:pPr>
            <a:r>
              <a:rPr lang="fr-FR" sz="3200" dirty="0" smtClean="0">
                <a:latin typeface="+mj-lt"/>
              </a:rPr>
              <a:t> Utilisation sur la base IRIS (DNN 3 couches)</a:t>
            </a:r>
          </a:p>
          <a:p>
            <a:pPr lvl="1">
              <a:buFont typeface="Arial" pitchFamily="34" charset="0"/>
              <a:buChar char="•"/>
            </a:pPr>
            <a:r>
              <a:rPr lang="fr-FR" sz="3200" dirty="0" smtClean="0">
                <a:latin typeface="+mj-lt"/>
              </a:rPr>
              <a:t> Modèle monocouche sur les données MNIST</a:t>
            </a:r>
            <a:endParaRPr lang="fr-FR" dirty="0" smtClean="0">
              <a:latin typeface="+mj-lt"/>
            </a:endParaRPr>
          </a:p>
          <a:p>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p:txBody>
          <a:bodyPr/>
          <a:lstStyle/>
          <a:p>
            <a:r>
              <a:rPr lang="fr-FR" sz="5400" dirty="0" err="1" smtClean="0"/>
              <a:t>Estimator</a:t>
            </a:r>
            <a:endParaRPr lang="fr-FR" dirty="0"/>
          </a:p>
        </p:txBody>
      </p:sp>
      <p:sp>
        <p:nvSpPr>
          <p:cNvPr id="1025" name="Rectangle 1"/>
          <p:cNvSpPr>
            <a:spLocks noChangeArrowheads="1"/>
          </p:cNvSpPr>
          <p:nvPr/>
        </p:nvSpPr>
        <p:spPr bwMode="auto">
          <a:xfrm>
            <a:off x="0" y="1857364"/>
            <a:ext cx="9144000" cy="48167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Bibliothèque TensorFlow de haut niveau</a:t>
            </a:r>
          </a:p>
          <a:p>
            <a:pPr lvl="0" algn="just" fontAlgn="base">
              <a:spcBef>
                <a:spcPct val="0"/>
              </a:spcBef>
              <a:spcAft>
                <a:spcPct val="0"/>
              </a:spcAft>
            </a:pP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Simplifie l'apprentissage automatique :</a:t>
            </a:r>
          </a:p>
          <a:p>
            <a:pPr lvl="4" algn="just" eaLnBrk="0" fontAlgn="base" hangingPunct="0">
              <a:spcBef>
                <a:spcPct val="0"/>
              </a:spcBef>
              <a:spcAft>
                <a:spcPct val="0"/>
              </a:spcAft>
            </a:pPr>
            <a:endPar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lvl="4" algn="just" eaLnBrk="0" fontAlgn="base" hangingPunct="0">
              <a:spcBef>
                <a:spcPct val="0"/>
              </a:spcBef>
              <a:spcAft>
                <a:spcPct val="0"/>
              </a:spcAft>
              <a:buFontTx/>
              <a:buChar char="•"/>
            </a:pPr>
            <a:r>
              <a:rPr lang="fr-FR" sz="2800" dirty="0" smtClean="0">
                <a:latin typeface="Calibri" pitchFamily="34" charset="0"/>
                <a:cs typeface="Times New Roman" pitchFamily="18" charset="0"/>
              </a:rPr>
              <a:t> modèles prédéfinis (DNN, SVM…) </a:t>
            </a:r>
          </a:p>
          <a:p>
            <a:pPr lvl="4" algn="just" eaLnBrk="0" fontAlgn="base" hangingPunct="0">
              <a:spcBef>
                <a:spcPct val="0"/>
              </a:spcBef>
              <a:spcAft>
                <a:spcPct val="0"/>
              </a:spcAft>
              <a:buFontTx/>
              <a:buChar char="•"/>
            </a:pP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exécuter les boucles d'entraînement</a:t>
            </a:r>
            <a:endParaRPr kumimoji="0" lang="fr-FR" sz="1600" b="0" i="0" u="none" strike="noStrike" cap="none" normalizeH="0" baseline="0" dirty="0" smtClean="0">
              <a:ln>
                <a:noFill/>
              </a:ln>
              <a:solidFill>
                <a:schemeClr val="tx1"/>
              </a:solidFill>
              <a:effectLst/>
              <a:latin typeface="Calibri" pitchFamily="34" charset="0"/>
              <a:cs typeface="Arial" pitchFamily="34" charset="0"/>
            </a:endParaRPr>
          </a:p>
          <a:p>
            <a:pPr lvl="4" algn="just" eaLnBrk="0" fontAlgn="base" hangingPunct="0">
              <a:spcBef>
                <a:spcPct val="0"/>
              </a:spcBef>
              <a:spcAft>
                <a:spcPct val="0"/>
              </a:spcAft>
              <a:buFontTx/>
              <a:buChar char="•"/>
            </a:pP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exécuter </a:t>
            </a:r>
            <a:r>
              <a:rPr lang="fr-FR" sz="2800" dirty="0" smtClean="0">
                <a:latin typeface="Calibri" pitchFamily="34" charset="0"/>
                <a:ea typeface="Calibri" pitchFamily="34" charset="0"/>
                <a:cs typeface="Times New Roman" pitchFamily="18" charset="0"/>
              </a:rPr>
              <a:t>l</a:t>
            </a: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es boucles d'évaluation</a:t>
            </a:r>
            <a:endParaRPr kumimoji="0" lang="fr-FR" sz="1600" b="0" i="0" u="none" strike="noStrike" cap="none" normalizeH="0" baseline="0" dirty="0" smtClean="0">
              <a:ln>
                <a:noFill/>
              </a:ln>
              <a:solidFill>
                <a:schemeClr val="tx1"/>
              </a:solidFill>
              <a:effectLst/>
              <a:latin typeface="Calibri" pitchFamily="34" charset="0"/>
              <a:cs typeface="Arial" pitchFamily="34" charset="0"/>
            </a:endParaRPr>
          </a:p>
          <a:p>
            <a:pPr lvl="4" algn="just" eaLnBrk="0" fontAlgn="base" hangingPunct="0">
              <a:spcBef>
                <a:spcPct val="0"/>
              </a:spcBef>
              <a:spcAft>
                <a:spcPct val="0"/>
              </a:spcAft>
              <a:buFontTx/>
              <a:buChar char="•"/>
            </a:pP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gérer les ensembles de données</a:t>
            </a:r>
          </a:p>
          <a:p>
            <a:pPr lvl="0" algn="just" eaLnBrk="0" fontAlgn="base" hangingPunct="0">
              <a:spcBef>
                <a:spcPct val="0"/>
              </a:spcBef>
              <a:spcAft>
                <a:spcPct val="0"/>
              </a:spcAft>
            </a:pPr>
            <a:endParaRPr lang="fr-FR" sz="2800" dirty="0" smtClean="0">
              <a:latin typeface="Calibri" pitchFamily="34" charset="0"/>
            </a:endParaRPr>
          </a:p>
          <a:p>
            <a:pPr lvl="0" algn="just" eaLnBrk="0" fontAlgn="base" hangingPunct="0">
              <a:spcBef>
                <a:spcPct val="0"/>
              </a:spcBef>
              <a:spcAft>
                <a:spcPct val="0"/>
              </a:spcAft>
            </a:pPr>
            <a:r>
              <a:rPr lang="fr-FR" sz="2800" b="1" dirty="0" smtClean="0">
                <a:latin typeface="Calibri" pitchFamily="34" charset="0"/>
              </a:rPr>
              <a:t>Exemple sur la régression Linéaire</a:t>
            </a:r>
            <a:endParaRPr lang="fr-FR" sz="2800" b="1" dirty="0" smtClean="0">
              <a:latin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fr-FR" sz="1100" b="0" i="0" u="none" strike="noStrike" cap="none" normalizeH="0" baseline="0" dirty="0" smtClean="0">
              <a:ln>
                <a:noFill/>
              </a:ln>
              <a:solidFill>
                <a:schemeClr val="tx1"/>
              </a:solidFill>
              <a:effectLst/>
              <a:latin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lang="fr-FR" sz="1100" dirty="0" smtClean="0">
              <a:latin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fr-FR" sz="1100" b="0" i="0" u="none" strike="noStrike" cap="none" normalizeH="0" baseline="0" dirty="0" smtClean="0">
              <a:ln>
                <a:noFill/>
              </a:ln>
              <a:solidFill>
                <a:schemeClr val="tx1"/>
              </a:solidFill>
              <a:effectLst/>
              <a:latin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fr-FR" sz="1100" dirty="0" smtClean="0">
              <a:latin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fr-FR" sz="1100" b="0" i="0" u="none" strike="noStrike" cap="none" normalizeH="0" baseline="0" dirty="0" smtClean="0">
              <a:ln>
                <a:noFill/>
              </a:ln>
              <a:solidFill>
                <a:schemeClr val="tx1"/>
              </a:solidFill>
              <a:effectLst/>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p:txBody>
          <a:bodyPr/>
          <a:lstStyle/>
          <a:p>
            <a:pPr>
              <a:buNone/>
            </a:pPr>
            <a:r>
              <a:rPr lang="fr-FR" dirty="0" smtClean="0"/>
              <a:t>Pas de graphe de calcul -&gt; programmation classique.</a:t>
            </a:r>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r>
              <a:rPr lang="fr-FR" dirty="0" err="1" smtClean="0"/>
              <a:t>Estimator</a:t>
            </a:r>
            <a:r>
              <a:rPr lang="fr-FR" dirty="0" smtClean="0"/>
              <a:t>  fournit le modèle.</a:t>
            </a:r>
          </a:p>
          <a:p>
            <a:pPr>
              <a:buNone/>
            </a:pPr>
            <a:r>
              <a:rPr lang="fr-FR" dirty="0" smtClean="0"/>
              <a:t>Nous préparons les données d’entrainement.</a:t>
            </a:r>
          </a:p>
        </p:txBody>
      </p:sp>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9" name="ZoneTexte 8"/>
          <p:cNvSpPr txBox="1"/>
          <p:nvPr/>
        </p:nvSpPr>
        <p:spPr>
          <a:xfrm>
            <a:off x="857224" y="3000372"/>
            <a:ext cx="6929486" cy="2246769"/>
          </a:xfrm>
          <a:prstGeom prst="rect">
            <a:avLst/>
          </a:prstGeom>
          <a:solidFill>
            <a:schemeClr val="bg1">
              <a:lumMod val="95000"/>
            </a:schemeClr>
          </a:solidFill>
        </p:spPr>
        <p:txBody>
          <a:bodyPr wrap="square" rtlCol="0">
            <a:spAutoFit/>
          </a:bodyPr>
          <a:lstStyle/>
          <a:p>
            <a:pPr lvl="0" algn="just" eaLnBrk="0" fontAlgn="base" hangingPunct="0">
              <a:spcBef>
                <a:spcPct val="0"/>
              </a:spcBef>
              <a:spcAft>
                <a:spcPct val="0"/>
              </a:spcAft>
            </a:pPr>
            <a:r>
              <a:rPr lang="en-US" sz="1600" b="1" dirty="0" smtClean="0">
                <a:solidFill>
                  <a:srgbClr val="0000FF"/>
                </a:solidFill>
                <a:latin typeface="Calibri" pitchFamily="34" charset="0"/>
                <a:ea typeface="Calibri" pitchFamily="34" charset="0"/>
                <a:cs typeface="Courier New" pitchFamily="49" charset="0"/>
              </a:rPr>
              <a:t>import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numpy</a:t>
            </a:r>
            <a:r>
              <a:rPr lang="en-US" sz="1600" dirty="0" smtClean="0">
                <a:solidFill>
                  <a:srgbClr val="000000"/>
                </a:solidFill>
                <a:latin typeface="Calibri" pitchFamily="34" charset="0"/>
                <a:ea typeface="Calibri" pitchFamily="34" charset="0"/>
                <a:cs typeface="Courier New" pitchFamily="49" charset="0"/>
              </a:rPr>
              <a:t> </a:t>
            </a:r>
            <a:r>
              <a:rPr lang="en-US" sz="1600" b="1" dirty="0" smtClean="0">
                <a:solidFill>
                  <a:srgbClr val="0000FF"/>
                </a:solidFill>
                <a:latin typeface="Calibri" pitchFamily="34" charset="0"/>
                <a:ea typeface="Calibri" pitchFamily="34" charset="0"/>
                <a:cs typeface="Courier New" pitchFamily="49" charset="0"/>
              </a:rPr>
              <a:t>as</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np</a:t>
            </a:r>
            <a:endParaRPr lang="fr-FR" sz="1200" dirty="0" smtClean="0">
              <a:latin typeface="Calibri" pitchFamily="34" charset="0"/>
              <a:cs typeface="Arial" pitchFamily="34" charset="0"/>
            </a:endParaRPr>
          </a:p>
          <a:p>
            <a:pPr lvl="0" algn="just" eaLnBrk="0" fontAlgn="base" hangingPunct="0">
              <a:spcBef>
                <a:spcPct val="0"/>
              </a:spcBef>
              <a:spcAft>
                <a:spcPct val="0"/>
              </a:spcAft>
            </a:pPr>
            <a:r>
              <a:rPr lang="en-US" sz="1600" b="1" dirty="0" smtClean="0">
                <a:solidFill>
                  <a:srgbClr val="0000FF"/>
                </a:solidFill>
                <a:latin typeface="Calibri" pitchFamily="34" charset="0"/>
                <a:ea typeface="Calibri" pitchFamily="34" charset="0"/>
                <a:cs typeface="Courier New" pitchFamily="49" charset="0"/>
              </a:rPr>
              <a:t>import</a:t>
            </a:r>
            <a:r>
              <a:rPr lang="en-US" sz="1600" dirty="0" smtClean="0">
                <a:solidFill>
                  <a:srgbClr val="000000"/>
                </a:solidFill>
                <a:latin typeface="Calibri" pitchFamily="34" charset="0"/>
                <a:ea typeface="Calibri" pitchFamily="34" charset="0"/>
                <a:cs typeface="Courier New" pitchFamily="49" charset="0"/>
              </a:rPr>
              <a:t> tensorflow </a:t>
            </a:r>
            <a:r>
              <a:rPr lang="en-US" sz="1600" b="1" dirty="0" smtClean="0">
                <a:solidFill>
                  <a:srgbClr val="0000FF"/>
                </a:solidFill>
                <a:latin typeface="Calibri" pitchFamily="34" charset="0"/>
                <a:ea typeface="Calibri" pitchFamily="34" charset="0"/>
                <a:cs typeface="Courier New" pitchFamily="49" charset="0"/>
              </a:rPr>
              <a:t>as</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tf</a:t>
            </a:r>
            <a:endParaRPr lang="en-US" sz="1600" dirty="0" smtClean="0">
              <a:solidFill>
                <a:srgbClr val="000000"/>
              </a:solidFill>
              <a:latin typeface="Calibri" pitchFamily="34" charset="0"/>
              <a:ea typeface="Calibri" pitchFamily="34" charset="0"/>
              <a:cs typeface="Courier New" pitchFamily="49" charset="0"/>
            </a:endParaRPr>
          </a:p>
          <a:p>
            <a:pPr lvl="0" algn="just" eaLnBrk="0" fontAlgn="base" hangingPunct="0">
              <a:spcBef>
                <a:spcPct val="0"/>
              </a:spcBef>
              <a:spcAft>
                <a:spcPct val="0"/>
              </a:spcAft>
            </a:pPr>
            <a:endParaRPr lang="fr-FR" sz="1200" dirty="0" smtClean="0">
              <a:latin typeface="Calibri" pitchFamily="34" charset="0"/>
              <a:cs typeface="Arial" pitchFamily="34" charset="0"/>
            </a:endParaRPr>
          </a:p>
          <a:p>
            <a:pPr lvl="0" algn="just" eaLnBrk="0" fontAlgn="base" hangingPunct="0">
              <a:spcBef>
                <a:spcPct val="0"/>
              </a:spcBef>
              <a:spcAft>
                <a:spcPct val="0"/>
              </a:spcAft>
            </a:pPr>
            <a:r>
              <a:rPr lang="en-US" sz="1600" dirty="0" err="1" smtClean="0">
                <a:solidFill>
                  <a:srgbClr val="000000"/>
                </a:solidFill>
                <a:latin typeface="Calibri" pitchFamily="34" charset="0"/>
                <a:ea typeface="Calibri" pitchFamily="34" charset="0"/>
                <a:cs typeface="Courier New" pitchFamily="49" charset="0"/>
              </a:rPr>
              <a:t>feature_columns</a:t>
            </a:r>
            <a:r>
              <a:rPr lang="en-US" sz="1600" dirty="0" smtClean="0">
                <a:solidFill>
                  <a:srgbClr val="000000"/>
                </a:solidFill>
                <a:latin typeface="Calibri" pitchFamily="34" charset="0"/>
                <a:ea typeface="Calibri" pitchFamily="34" charset="0"/>
                <a:cs typeface="Courier New" pitchFamily="49" charset="0"/>
              </a:rPr>
              <a:t> </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b="1" dirty="0"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tf</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feature_column</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numeric_column</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808080"/>
                </a:solidFill>
                <a:latin typeface="Calibri" pitchFamily="34" charset="0"/>
                <a:ea typeface="Calibri" pitchFamily="34" charset="0"/>
                <a:cs typeface="Courier New" pitchFamily="49" charset="0"/>
              </a:rPr>
              <a:t>"x"</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shape</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FF0000"/>
                </a:solidFill>
                <a:latin typeface="Calibri" pitchFamily="34" charset="0"/>
                <a:ea typeface="Calibri" pitchFamily="34" charset="0"/>
                <a:cs typeface="Courier New" pitchFamily="49" charset="0"/>
              </a:rPr>
              <a:t>1</a:t>
            </a:r>
            <a:r>
              <a:rPr lang="en-US" sz="1600" b="1" dirty="0" smtClean="0">
                <a:solidFill>
                  <a:srgbClr val="000080"/>
                </a:solidFill>
                <a:latin typeface="Calibri" pitchFamily="34" charset="0"/>
                <a:ea typeface="Calibri" pitchFamily="34" charset="0"/>
                <a:cs typeface="Courier New" pitchFamily="49" charset="0"/>
              </a:rPr>
              <a:t>])]</a:t>
            </a:r>
            <a:endParaRPr lang="fr-FR" sz="1200" dirty="0" smtClean="0">
              <a:latin typeface="Calibri" pitchFamily="34" charset="0"/>
              <a:cs typeface="Arial" pitchFamily="34" charset="0"/>
            </a:endParaRPr>
          </a:p>
          <a:p>
            <a:pPr lvl="0" algn="just" eaLnBrk="0" fontAlgn="base" hangingPunct="0">
              <a:spcBef>
                <a:spcPct val="0"/>
              </a:spcBef>
              <a:spcAft>
                <a:spcPct val="0"/>
              </a:spcAft>
            </a:pPr>
            <a:endParaRPr lang="en-US" sz="1600" dirty="0" smtClean="0">
              <a:solidFill>
                <a:srgbClr val="000000"/>
              </a:solidFill>
              <a:latin typeface="Calibri" pitchFamily="34" charset="0"/>
              <a:ea typeface="Calibri" pitchFamily="34" charset="0"/>
              <a:cs typeface="Courier New" pitchFamily="49" charset="0"/>
            </a:endParaRPr>
          </a:p>
          <a:p>
            <a:pPr lvl="0" algn="just" eaLnBrk="0" fontAlgn="base" hangingPunct="0">
              <a:spcBef>
                <a:spcPct val="0"/>
              </a:spcBef>
              <a:spcAft>
                <a:spcPct val="0"/>
              </a:spcAft>
            </a:pPr>
            <a:r>
              <a:rPr lang="en-US" sz="1600" dirty="0" smtClean="0">
                <a:solidFill>
                  <a:srgbClr val="000000"/>
                </a:solidFill>
                <a:latin typeface="Calibri" pitchFamily="34" charset="0"/>
                <a:ea typeface="Calibri" pitchFamily="34" charset="0"/>
                <a:cs typeface="Courier New" pitchFamily="49" charset="0"/>
              </a:rPr>
              <a:t>estimator </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tf</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estimator</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LinearRegressor</a:t>
            </a:r>
            <a:r>
              <a:rPr lang="en-US" sz="1600" b="1" dirty="0"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feature_columns</a:t>
            </a:r>
            <a:r>
              <a:rPr lang="en-US" sz="1600" b="1" dirty="0"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feature_columns</a:t>
            </a:r>
            <a:r>
              <a:rPr lang="en-US" sz="1600" b="1" dirty="0" smtClean="0">
                <a:solidFill>
                  <a:srgbClr val="000080"/>
                </a:solidFill>
                <a:latin typeface="Calibri" pitchFamily="34" charset="0"/>
                <a:ea typeface="Calibri" pitchFamily="34" charset="0"/>
                <a:cs typeface="Courier New" pitchFamily="49" charset="0"/>
              </a:rPr>
              <a:t>)</a:t>
            </a:r>
          </a:p>
          <a:p>
            <a:pPr lvl="0" algn="just" eaLnBrk="0" fontAlgn="base" hangingPunct="0">
              <a:spcBef>
                <a:spcPct val="0"/>
              </a:spcBef>
              <a:spcAft>
                <a:spcPct val="0"/>
              </a:spcAft>
            </a:pPr>
            <a:endParaRPr lang="en-US" sz="1600" b="1" dirty="0" smtClean="0">
              <a:solidFill>
                <a:srgbClr val="000080"/>
              </a:solidFill>
              <a:latin typeface="Calibri" pitchFamily="34" charset="0"/>
              <a:ea typeface="Calibri" pitchFamily="34" charset="0"/>
              <a:cs typeface="Courier New" pitchFamily="49" charset="0"/>
            </a:endParaRPr>
          </a:p>
          <a:p>
            <a:pPr lvl="0" algn="just" eaLnBrk="0" fontAlgn="base" hangingPunct="0">
              <a:spcBef>
                <a:spcPct val="0"/>
              </a:spcBef>
              <a:spcAft>
                <a:spcPct val="0"/>
              </a:spcAft>
            </a:pPr>
            <a:r>
              <a:rPr lang="fr-FR" sz="1600" dirty="0" err="1" smtClean="0">
                <a:solidFill>
                  <a:srgbClr val="000000"/>
                </a:solidFill>
                <a:latin typeface="Calibri" pitchFamily="34" charset="0"/>
                <a:ea typeface="Calibri" pitchFamily="34" charset="0"/>
                <a:cs typeface="Courier New" pitchFamily="49" charset="0"/>
              </a:rPr>
              <a:t>x_train</a:t>
            </a:r>
            <a:r>
              <a:rPr lang="fr-FR" sz="1600" dirty="0" smtClean="0">
                <a:solidFill>
                  <a:srgbClr val="000000"/>
                </a:solidFill>
                <a:latin typeface="Calibri" pitchFamily="34" charset="0"/>
                <a:ea typeface="Calibri" pitchFamily="34" charset="0"/>
                <a:cs typeface="Courier New" pitchFamily="49" charset="0"/>
              </a:rPr>
              <a:t> </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dirty="0" err="1" smtClean="0">
                <a:solidFill>
                  <a:srgbClr val="000000"/>
                </a:solidFill>
                <a:latin typeface="Calibri" pitchFamily="34" charset="0"/>
                <a:ea typeface="Calibri" pitchFamily="34" charset="0"/>
                <a:cs typeface="Courier New" pitchFamily="49" charset="0"/>
              </a:rPr>
              <a:t>np</a:t>
            </a:r>
            <a:r>
              <a:rPr lang="fr-FR" sz="1600" b="1" dirty="0" err="1" smtClean="0">
                <a:solidFill>
                  <a:srgbClr val="000080"/>
                </a:solidFill>
                <a:latin typeface="Calibri" pitchFamily="34" charset="0"/>
                <a:ea typeface="Calibri" pitchFamily="34" charset="0"/>
                <a:cs typeface="Courier New" pitchFamily="49" charset="0"/>
              </a:rPr>
              <a:t>.</a:t>
            </a:r>
            <a:r>
              <a:rPr lang="fr-FR" sz="1600" dirty="0" err="1" smtClean="0">
                <a:solidFill>
                  <a:srgbClr val="000000"/>
                </a:solidFill>
                <a:latin typeface="Calibri" pitchFamily="34" charset="0"/>
                <a:ea typeface="Calibri" pitchFamily="34" charset="0"/>
                <a:cs typeface="Courier New" pitchFamily="49" charset="0"/>
              </a:rPr>
              <a:t>array</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FF0000"/>
                </a:solidFill>
                <a:latin typeface="Calibri" pitchFamily="34" charset="0"/>
                <a:ea typeface="Calibri" pitchFamily="34" charset="0"/>
                <a:cs typeface="Courier New" pitchFamily="49" charset="0"/>
              </a:rPr>
              <a:t>1.</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dirty="0" smtClean="0">
                <a:solidFill>
                  <a:srgbClr val="FF0000"/>
                </a:solidFill>
                <a:latin typeface="Calibri" pitchFamily="34" charset="0"/>
                <a:ea typeface="Calibri" pitchFamily="34" charset="0"/>
                <a:cs typeface="Courier New" pitchFamily="49" charset="0"/>
              </a:rPr>
              <a:t>2.</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dirty="0" smtClean="0">
                <a:solidFill>
                  <a:srgbClr val="FF0000"/>
                </a:solidFill>
                <a:latin typeface="Calibri" pitchFamily="34" charset="0"/>
                <a:ea typeface="Calibri" pitchFamily="34" charset="0"/>
                <a:cs typeface="Courier New" pitchFamily="49" charset="0"/>
              </a:rPr>
              <a:t>3.</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dirty="0" smtClean="0">
                <a:solidFill>
                  <a:srgbClr val="FF0000"/>
                </a:solidFill>
                <a:latin typeface="Calibri" pitchFamily="34" charset="0"/>
                <a:ea typeface="Calibri" pitchFamily="34" charset="0"/>
                <a:cs typeface="Courier New" pitchFamily="49" charset="0"/>
              </a:rPr>
              <a:t>4.</a:t>
            </a:r>
            <a:r>
              <a:rPr lang="fr-FR" sz="1600" b="1" dirty="0" smtClean="0">
                <a:solidFill>
                  <a:srgbClr val="000080"/>
                </a:solidFill>
                <a:latin typeface="Calibri" pitchFamily="34" charset="0"/>
                <a:ea typeface="Calibri" pitchFamily="34" charset="0"/>
                <a:cs typeface="Courier New" pitchFamily="49" charset="0"/>
              </a:rPr>
              <a:t>])</a:t>
            </a:r>
            <a:endParaRPr lang="fr-FR" sz="1200" dirty="0" smtClean="0">
              <a:latin typeface="Calibri" pitchFamily="34" charset="0"/>
              <a:cs typeface="Arial" pitchFamily="34" charset="0"/>
            </a:endParaRPr>
          </a:p>
          <a:p>
            <a:pPr lvl="0" algn="just" eaLnBrk="0" fontAlgn="base" hangingPunct="0">
              <a:spcBef>
                <a:spcPct val="0"/>
              </a:spcBef>
              <a:spcAft>
                <a:spcPct val="0"/>
              </a:spcAft>
            </a:pPr>
            <a:r>
              <a:rPr lang="fr-FR" sz="1600" dirty="0" err="1" smtClean="0">
                <a:solidFill>
                  <a:srgbClr val="000000"/>
                </a:solidFill>
                <a:latin typeface="Calibri" pitchFamily="34" charset="0"/>
                <a:ea typeface="Calibri" pitchFamily="34" charset="0"/>
                <a:cs typeface="Courier New" pitchFamily="49" charset="0"/>
              </a:rPr>
              <a:t>y_train</a:t>
            </a:r>
            <a:r>
              <a:rPr lang="fr-FR" sz="1600" dirty="0" smtClean="0">
                <a:solidFill>
                  <a:srgbClr val="000000"/>
                </a:solidFill>
                <a:latin typeface="Calibri" pitchFamily="34" charset="0"/>
                <a:ea typeface="Calibri" pitchFamily="34" charset="0"/>
                <a:cs typeface="Courier New" pitchFamily="49" charset="0"/>
              </a:rPr>
              <a:t> </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dirty="0" err="1" smtClean="0">
                <a:solidFill>
                  <a:srgbClr val="000000"/>
                </a:solidFill>
                <a:latin typeface="Calibri" pitchFamily="34" charset="0"/>
                <a:ea typeface="Calibri" pitchFamily="34" charset="0"/>
                <a:cs typeface="Courier New" pitchFamily="49" charset="0"/>
              </a:rPr>
              <a:t>np</a:t>
            </a:r>
            <a:r>
              <a:rPr lang="fr-FR" sz="1600" b="1" dirty="0" err="1" smtClean="0">
                <a:solidFill>
                  <a:srgbClr val="000080"/>
                </a:solidFill>
                <a:latin typeface="Calibri" pitchFamily="34" charset="0"/>
                <a:ea typeface="Calibri" pitchFamily="34" charset="0"/>
                <a:cs typeface="Courier New" pitchFamily="49" charset="0"/>
              </a:rPr>
              <a:t>.</a:t>
            </a:r>
            <a:r>
              <a:rPr lang="fr-FR" sz="1600" dirty="0" err="1" smtClean="0">
                <a:solidFill>
                  <a:srgbClr val="000000"/>
                </a:solidFill>
                <a:latin typeface="Calibri" pitchFamily="34" charset="0"/>
                <a:ea typeface="Calibri" pitchFamily="34" charset="0"/>
                <a:cs typeface="Courier New" pitchFamily="49" charset="0"/>
              </a:rPr>
              <a:t>array</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FF0000"/>
                </a:solidFill>
                <a:latin typeface="Calibri" pitchFamily="34" charset="0"/>
                <a:ea typeface="Calibri" pitchFamily="34" charset="0"/>
                <a:cs typeface="Courier New" pitchFamily="49" charset="0"/>
              </a:rPr>
              <a:t>0.</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FF0000"/>
                </a:solidFill>
                <a:latin typeface="Calibri" pitchFamily="34" charset="0"/>
                <a:ea typeface="Calibri" pitchFamily="34" charset="0"/>
                <a:cs typeface="Courier New" pitchFamily="49" charset="0"/>
              </a:rPr>
              <a:t>1.</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FF0000"/>
                </a:solidFill>
                <a:latin typeface="Calibri" pitchFamily="34" charset="0"/>
                <a:ea typeface="Calibri" pitchFamily="34" charset="0"/>
                <a:cs typeface="Courier New" pitchFamily="49" charset="0"/>
              </a:rPr>
              <a:t>2.</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FF0000"/>
                </a:solidFill>
                <a:latin typeface="Calibri" pitchFamily="34" charset="0"/>
                <a:ea typeface="Calibri" pitchFamily="34" charset="0"/>
                <a:cs typeface="Courier New" pitchFamily="49" charset="0"/>
              </a:rPr>
              <a:t>3.</a:t>
            </a:r>
            <a:r>
              <a:rPr lang="fr-FR" sz="1600" b="1" dirty="0" smtClean="0">
                <a:solidFill>
                  <a:srgbClr val="000080"/>
                </a:solidFill>
                <a:latin typeface="Calibri" pitchFamily="34" charset="0"/>
                <a:ea typeface="Calibri" pitchFamily="34" charset="0"/>
                <a:cs typeface="Courier New" pitchFamily="49" charset="0"/>
              </a:rPr>
              <a:t>])</a:t>
            </a:r>
            <a:endParaRPr lang="fr-FR" sz="1200" dirty="0" smtClean="0">
              <a:latin typeface="Calibri" pitchFamily="34" charset="0"/>
              <a:cs typeface="Arial" pitchFamily="34" charset="0"/>
            </a:endParaRPr>
          </a:p>
        </p:txBody>
      </p:sp>
      <p:sp>
        <p:nvSpPr>
          <p:cNvPr id="5" name="Titre 4"/>
          <p:cNvSpPr>
            <a:spLocks noGrp="1"/>
          </p:cNvSpPr>
          <p:nvPr>
            <p:ph type="title"/>
          </p:nvPr>
        </p:nvSpPr>
        <p:spPr/>
        <p:txBody>
          <a:bodyPr/>
          <a:lstStyle/>
          <a:p>
            <a:r>
              <a:rPr lang="fr-FR" dirty="0" err="1" smtClean="0"/>
              <a:t>Estimator</a:t>
            </a:r>
            <a:r>
              <a:rPr lang="fr-FR" dirty="0" smtClean="0"/>
              <a:t> : Régression Linéaire</a:t>
            </a:r>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p:txBody>
          <a:bodyPr>
            <a:normAutofit/>
          </a:bodyPr>
          <a:lstStyle/>
          <a:p>
            <a:pPr>
              <a:buNone/>
            </a:pPr>
            <a:r>
              <a:rPr lang="fr-FR" dirty="0" smtClean="0"/>
              <a:t>Une tâche :</a:t>
            </a:r>
          </a:p>
          <a:p>
            <a:r>
              <a:rPr lang="fr-FR" dirty="0" smtClean="0"/>
              <a:t>Une fonction paramétrant la tâche</a:t>
            </a:r>
          </a:p>
          <a:p>
            <a:r>
              <a:rPr lang="fr-FR" dirty="0" smtClean="0"/>
              <a:t>Lancement de la tâche.</a:t>
            </a:r>
          </a:p>
          <a:p>
            <a:pPr>
              <a:buNone/>
            </a:pPr>
            <a:endParaRPr lang="fr-FR" dirty="0" smtClean="0"/>
          </a:p>
          <a:p>
            <a:pPr>
              <a:buNone/>
            </a:pPr>
            <a:endParaRPr lang="fr-FR" dirty="0" smtClean="0"/>
          </a:p>
          <a:p>
            <a:pPr>
              <a:buNone/>
            </a:pPr>
            <a:endParaRPr lang="fr-FR" dirty="0" smtClean="0"/>
          </a:p>
          <a:p>
            <a:pPr>
              <a:buNone/>
            </a:pPr>
            <a:endParaRPr lang="fr-FR" dirty="0" smtClean="0"/>
          </a:p>
          <a:p>
            <a:pPr>
              <a:buNone/>
            </a:pPr>
            <a:r>
              <a:rPr lang="fr-FR" dirty="0" smtClean="0"/>
              <a:t>Ceci réalise l’apprentissage…</a:t>
            </a:r>
          </a:p>
        </p:txBody>
      </p:sp>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9" name="ZoneTexte 8"/>
          <p:cNvSpPr txBox="1"/>
          <p:nvPr/>
        </p:nvSpPr>
        <p:spPr>
          <a:xfrm>
            <a:off x="857224" y="3929066"/>
            <a:ext cx="6929486" cy="1015663"/>
          </a:xfrm>
          <a:prstGeom prst="rect">
            <a:avLst/>
          </a:prstGeom>
          <a:solidFill>
            <a:schemeClr val="bg1">
              <a:lumMod val="95000"/>
            </a:schemeClr>
          </a:solidFill>
        </p:spPr>
        <p:txBody>
          <a:bodyPr wrap="square" rtlCol="0">
            <a:spAutoFit/>
          </a:bodyPr>
          <a:lstStyle/>
          <a:p>
            <a:pPr lvl="0" algn="just" eaLnBrk="0" fontAlgn="base" hangingPunct="0">
              <a:spcBef>
                <a:spcPct val="0"/>
              </a:spcBef>
              <a:spcAft>
                <a:spcPct val="0"/>
              </a:spcAft>
            </a:pPr>
            <a:r>
              <a:rPr lang="en-US" sz="1600" dirty="0" err="1" smtClean="0">
                <a:solidFill>
                  <a:srgbClr val="000000"/>
                </a:solidFill>
                <a:latin typeface="Calibri" pitchFamily="34" charset="0"/>
                <a:ea typeface="Calibri" pitchFamily="34" charset="0"/>
                <a:cs typeface="Courier New" pitchFamily="49" charset="0"/>
              </a:rPr>
              <a:t>input_fn</a:t>
            </a:r>
            <a:r>
              <a:rPr lang="en-US" sz="1600" dirty="0" smtClean="0">
                <a:solidFill>
                  <a:srgbClr val="000000"/>
                </a:solidFill>
                <a:latin typeface="Calibri" pitchFamily="34" charset="0"/>
                <a:ea typeface="Calibri" pitchFamily="34" charset="0"/>
                <a:cs typeface="Courier New" pitchFamily="49" charset="0"/>
              </a:rPr>
              <a:t> </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tf</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estimator</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inputs</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numpy_input_fn</a:t>
            </a:r>
            <a:r>
              <a:rPr lang="en-US" sz="1600" b="1" dirty="0" smtClean="0">
                <a:solidFill>
                  <a:srgbClr val="000080"/>
                </a:solidFill>
                <a:latin typeface="Calibri" pitchFamily="34" charset="0"/>
                <a:ea typeface="Calibri" pitchFamily="34" charset="0"/>
                <a:cs typeface="Courier New" pitchFamily="49" charset="0"/>
              </a:rPr>
              <a:t>(</a:t>
            </a:r>
            <a:endParaRPr lang="fr-FR" sz="1200" dirty="0" smtClean="0">
              <a:latin typeface="Calibri" pitchFamily="34" charset="0"/>
              <a:cs typeface="Arial" pitchFamily="34" charset="0"/>
            </a:endParaRPr>
          </a:p>
          <a:p>
            <a:pPr lvl="0" algn="just" eaLnBrk="0" fontAlgn="base" hangingPunct="0">
              <a:spcBef>
                <a:spcPct val="0"/>
              </a:spcBef>
              <a:spcAft>
                <a:spcPct val="0"/>
              </a:spcAft>
            </a:pPr>
            <a:r>
              <a:rPr lang="en-US" sz="1600" dirty="0" smtClean="0">
                <a:solidFill>
                  <a:srgbClr val="000000"/>
                </a:solidFill>
                <a:latin typeface="Calibri" pitchFamily="34" charset="0"/>
                <a:ea typeface="Calibri" pitchFamily="34" charset="0"/>
                <a:cs typeface="Courier New" pitchFamily="49" charset="0"/>
              </a:rPr>
              <a:t>    </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808080"/>
                </a:solidFill>
                <a:latin typeface="Calibri" pitchFamily="34" charset="0"/>
                <a:ea typeface="Calibri" pitchFamily="34" charset="0"/>
                <a:cs typeface="Courier New" pitchFamily="49" charset="0"/>
              </a:rPr>
              <a:t>"x"</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x_train</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y_train</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batch_size</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FF0000"/>
                </a:solidFill>
                <a:latin typeface="Calibri" pitchFamily="34" charset="0"/>
                <a:ea typeface="Calibri" pitchFamily="34" charset="0"/>
                <a:cs typeface="Courier New" pitchFamily="49" charset="0"/>
              </a:rPr>
              <a:t>4</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num_epochs</a:t>
            </a:r>
            <a:r>
              <a:rPr lang="en-US" sz="1600" b="1" dirty="0" smtClean="0">
                <a:solidFill>
                  <a:srgbClr val="000080"/>
                </a:solidFill>
                <a:latin typeface="Calibri" pitchFamily="34" charset="0"/>
                <a:ea typeface="Calibri" pitchFamily="34" charset="0"/>
                <a:cs typeface="Courier New" pitchFamily="49" charset="0"/>
              </a:rPr>
              <a:t>=</a:t>
            </a:r>
            <a:r>
              <a:rPr lang="en-US" sz="1600" b="1" dirty="0" smtClean="0">
                <a:solidFill>
                  <a:srgbClr val="0000FF"/>
                </a:solidFill>
                <a:latin typeface="Calibri" pitchFamily="34" charset="0"/>
                <a:ea typeface="Calibri" pitchFamily="34" charset="0"/>
                <a:cs typeface="Courier New" pitchFamily="49" charset="0"/>
              </a:rPr>
              <a:t>None</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shuffle</a:t>
            </a:r>
            <a:r>
              <a:rPr lang="en-US" sz="1600" b="1" dirty="0" smtClean="0">
                <a:solidFill>
                  <a:srgbClr val="000080"/>
                </a:solidFill>
                <a:latin typeface="Calibri" pitchFamily="34" charset="0"/>
                <a:ea typeface="Calibri" pitchFamily="34" charset="0"/>
                <a:cs typeface="Courier New" pitchFamily="49" charset="0"/>
              </a:rPr>
              <a:t>=</a:t>
            </a:r>
            <a:r>
              <a:rPr lang="en-US" sz="1600" b="1" dirty="0" smtClean="0">
                <a:solidFill>
                  <a:srgbClr val="0000FF"/>
                </a:solidFill>
                <a:latin typeface="Calibri" pitchFamily="34" charset="0"/>
                <a:ea typeface="Calibri" pitchFamily="34" charset="0"/>
                <a:cs typeface="Courier New" pitchFamily="49" charset="0"/>
              </a:rPr>
              <a:t>True</a:t>
            </a:r>
            <a:r>
              <a:rPr lang="en-US" sz="1600" b="1" dirty="0" smtClean="0">
                <a:solidFill>
                  <a:srgbClr val="000080"/>
                </a:solidFill>
                <a:latin typeface="Calibri" pitchFamily="34" charset="0"/>
                <a:ea typeface="Calibri" pitchFamily="34" charset="0"/>
                <a:cs typeface="Courier New" pitchFamily="49" charset="0"/>
              </a:rPr>
              <a:t>)</a:t>
            </a:r>
            <a:endParaRPr lang="fr-FR" sz="1200" dirty="0" smtClean="0">
              <a:latin typeface="Calibri" pitchFamily="34" charset="0"/>
              <a:cs typeface="Arial" pitchFamily="34" charset="0"/>
            </a:endParaRPr>
          </a:p>
          <a:p>
            <a:pPr lvl="0" algn="just" eaLnBrk="0" fontAlgn="base" hangingPunct="0">
              <a:spcBef>
                <a:spcPct val="0"/>
              </a:spcBef>
              <a:spcAft>
                <a:spcPct val="0"/>
              </a:spcAft>
            </a:pPr>
            <a:endParaRPr lang="fr-FR" sz="1200" dirty="0" smtClean="0">
              <a:latin typeface="Calibri" pitchFamily="34" charset="0"/>
              <a:cs typeface="Arial" pitchFamily="34" charset="0"/>
            </a:endParaRPr>
          </a:p>
          <a:p>
            <a:pPr algn="just" eaLnBrk="0" fontAlgn="base" hangingPunct="0">
              <a:spcBef>
                <a:spcPct val="0"/>
              </a:spcBef>
              <a:spcAft>
                <a:spcPct val="0"/>
              </a:spcAft>
            </a:pPr>
            <a:r>
              <a:rPr lang="en-US" sz="1600" dirty="0" err="1" smtClean="0">
                <a:solidFill>
                  <a:srgbClr val="000000"/>
                </a:solidFill>
                <a:latin typeface="Calibri" pitchFamily="34" charset="0"/>
                <a:ea typeface="Calibri" pitchFamily="34" charset="0"/>
                <a:cs typeface="Courier New" pitchFamily="49" charset="0"/>
              </a:rPr>
              <a:t>estimator</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train</a:t>
            </a:r>
            <a:r>
              <a:rPr lang="en-US" sz="1600" b="1" dirty="0"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input_fn</a:t>
            </a:r>
            <a:r>
              <a:rPr lang="en-US" sz="1600" b="1" dirty="0"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input_fn</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steps</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FF0000"/>
                </a:solidFill>
                <a:latin typeface="Calibri" pitchFamily="34" charset="0"/>
                <a:ea typeface="Calibri" pitchFamily="34" charset="0"/>
                <a:cs typeface="Courier New" pitchFamily="49" charset="0"/>
              </a:rPr>
              <a:t>1000</a:t>
            </a:r>
            <a:r>
              <a:rPr lang="en-US" sz="1600" b="1" dirty="0" smtClean="0">
                <a:solidFill>
                  <a:srgbClr val="000080"/>
                </a:solidFill>
                <a:latin typeface="Calibri" pitchFamily="34" charset="0"/>
                <a:ea typeface="Calibri" pitchFamily="34" charset="0"/>
                <a:cs typeface="Courier New" pitchFamily="49" charset="0"/>
              </a:rPr>
              <a:t>)</a:t>
            </a:r>
            <a:endParaRPr lang="fr-FR" sz="1200" dirty="0" smtClean="0">
              <a:latin typeface="Calibri" pitchFamily="34" charset="0"/>
              <a:cs typeface="Arial" pitchFamily="34" charset="0"/>
            </a:endParaRPr>
          </a:p>
        </p:txBody>
      </p:sp>
      <p:sp>
        <p:nvSpPr>
          <p:cNvPr id="5" name="Titre 4"/>
          <p:cNvSpPr>
            <a:spLocks noGrp="1"/>
          </p:cNvSpPr>
          <p:nvPr>
            <p:ph type="title"/>
          </p:nvPr>
        </p:nvSpPr>
        <p:spPr/>
        <p:txBody>
          <a:bodyPr/>
          <a:lstStyle/>
          <a:p>
            <a:r>
              <a:rPr lang="fr-FR" dirty="0" err="1" smtClean="0"/>
              <a:t>Estimator</a:t>
            </a:r>
            <a:r>
              <a:rPr lang="fr-FR" dirty="0" smtClean="0"/>
              <a:t> : Training</a:t>
            </a:r>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p:txBody>
          <a:bodyPr>
            <a:normAutofit/>
          </a:bodyPr>
          <a:lstStyle/>
          <a:p>
            <a:pPr>
              <a:buNone/>
            </a:pPr>
            <a:r>
              <a:rPr lang="fr-FR" dirty="0" smtClean="0"/>
              <a:t>Ici, évaluation sur la base d’apprentissage</a:t>
            </a:r>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r>
              <a:rPr lang="fr-FR" dirty="0" smtClean="0"/>
              <a:t>Avec la sortie suivante :</a:t>
            </a:r>
          </a:p>
        </p:txBody>
      </p:sp>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9" name="ZoneTexte 8"/>
          <p:cNvSpPr txBox="1"/>
          <p:nvPr/>
        </p:nvSpPr>
        <p:spPr>
          <a:xfrm>
            <a:off x="714348" y="2802435"/>
            <a:ext cx="6929486" cy="1569660"/>
          </a:xfrm>
          <a:prstGeom prst="rect">
            <a:avLst/>
          </a:prstGeom>
          <a:solidFill>
            <a:schemeClr val="bg1">
              <a:lumMod val="95000"/>
            </a:schemeClr>
          </a:solidFill>
        </p:spPr>
        <p:txBody>
          <a:bodyPr wrap="square" rtlCol="0">
            <a:spAutoFit/>
          </a:bodyPr>
          <a:lstStyle/>
          <a:p>
            <a:pPr lvl="0" algn="just" eaLnBrk="0" fontAlgn="base" hangingPunct="0">
              <a:spcBef>
                <a:spcPct val="0"/>
              </a:spcBef>
              <a:spcAft>
                <a:spcPct val="0"/>
              </a:spcAft>
            </a:pPr>
            <a:r>
              <a:rPr lang="en-US" sz="1600" dirty="0" err="1" smtClean="0">
                <a:solidFill>
                  <a:srgbClr val="000000"/>
                </a:solidFill>
                <a:latin typeface="Calibri" pitchFamily="34" charset="0"/>
                <a:ea typeface="Calibri" pitchFamily="34" charset="0"/>
                <a:cs typeface="Courier New" pitchFamily="49" charset="0"/>
              </a:rPr>
              <a:t>train_input_fn</a:t>
            </a:r>
            <a:r>
              <a:rPr lang="en-US" sz="1600" dirty="0" smtClean="0">
                <a:solidFill>
                  <a:srgbClr val="000000"/>
                </a:solidFill>
                <a:latin typeface="Calibri" pitchFamily="34" charset="0"/>
                <a:ea typeface="Calibri" pitchFamily="34" charset="0"/>
                <a:cs typeface="Courier New" pitchFamily="49" charset="0"/>
              </a:rPr>
              <a:t> </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tf</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estimator</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inputs</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numpy_input_fn</a:t>
            </a:r>
            <a:r>
              <a:rPr lang="en-US" sz="1600" b="1" dirty="0" smtClean="0">
                <a:solidFill>
                  <a:srgbClr val="000080"/>
                </a:solidFill>
                <a:latin typeface="Calibri" pitchFamily="34" charset="0"/>
                <a:ea typeface="Calibri" pitchFamily="34" charset="0"/>
                <a:cs typeface="Courier New" pitchFamily="49" charset="0"/>
              </a:rPr>
              <a:t>(</a:t>
            </a:r>
            <a:endParaRPr lang="fr-FR" sz="1200" dirty="0" smtClean="0">
              <a:latin typeface="Calibri" pitchFamily="34" charset="0"/>
              <a:cs typeface="Arial" pitchFamily="34" charset="0"/>
            </a:endParaRPr>
          </a:p>
          <a:p>
            <a:pPr lvl="0" algn="just" eaLnBrk="0" fontAlgn="base" hangingPunct="0">
              <a:spcBef>
                <a:spcPct val="0"/>
              </a:spcBef>
              <a:spcAft>
                <a:spcPct val="0"/>
              </a:spcAft>
            </a:pPr>
            <a:r>
              <a:rPr lang="en-US" sz="1600" dirty="0" smtClean="0">
                <a:solidFill>
                  <a:srgbClr val="000000"/>
                </a:solidFill>
                <a:latin typeface="Calibri" pitchFamily="34" charset="0"/>
                <a:ea typeface="Calibri" pitchFamily="34" charset="0"/>
                <a:cs typeface="Courier New" pitchFamily="49" charset="0"/>
              </a:rPr>
              <a:t>    </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808080"/>
                </a:solidFill>
                <a:latin typeface="Calibri" pitchFamily="34" charset="0"/>
                <a:ea typeface="Calibri" pitchFamily="34" charset="0"/>
                <a:cs typeface="Courier New" pitchFamily="49" charset="0"/>
              </a:rPr>
              <a:t>"x"</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x_train</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y_train</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batch_size</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FF0000"/>
                </a:solidFill>
                <a:latin typeface="Calibri" pitchFamily="34" charset="0"/>
                <a:ea typeface="Calibri" pitchFamily="34" charset="0"/>
                <a:cs typeface="Courier New" pitchFamily="49" charset="0"/>
              </a:rPr>
              <a:t>4</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num_epochs</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FF0000"/>
                </a:solidFill>
                <a:latin typeface="Calibri" pitchFamily="34" charset="0"/>
                <a:ea typeface="Calibri" pitchFamily="34" charset="0"/>
                <a:cs typeface="Courier New" pitchFamily="49" charset="0"/>
              </a:rPr>
              <a:t>1000</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shuffle</a:t>
            </a:r>
            <a:r>
              <a:rPr lang="en-US" sz="1600" b="1" dirty="0" smtClean="0">
                <a:solidFill>
                  <a:srgbClr val="000080"/>
                </a:solidFill>
                <a:latin typeface="Calibri" pitchFamily="34" charset="0"/>
                <a:ea typeface="Calibri" pitchFamily="34" charset="0"/>
                <a:cs typeface="Courier New" pitchFamily="49" charset="0"/>
              </a:rPr>
              <a:t>=</a:t>
            </a:r>
            <a:r>
              <a:rPr lang="en-US" sz="1600" b="1" dirty="0" smtClean="0">
                <a:solidFill>
                  <a:srgbClr val="0000FF"/>
                </a:solidFill>
                <a:latin typeface="Calibri" pitchFamily="34" charset="0"/>
                <a:ea typeface="Calibri" pitchFamily="34" charset="0"/>
                <a:cs typeface="Courier New" pitchFamily="49" charset="0"/>
              </a:rPr>
              <a:t>False</a:t>
            </a:r>
            <a:r>
              <a:rPr lang="en-US" sz="1600" b="1" dirty="0" smtClean="0">
                <a:solidFill>
                  <a:srgbClr val="000080"/>
                </a:solidFill>
                <a:latin typeface="Calibri" pitchFamily="34" charset="0"/>
                <a:ea typeface="Calibri" pitchFamily="34" charset="0"/>
                <a:cs typeface="Courier New" pitchFamily="49" charset="0"/>
              </a:rPr>
              <a:t>)</a:t>
            </a:r>
          </a:p>
          <a:p>
            <a:pPr lvl="0" algn="just" eaLnBrk="0" fontAlgn="base" hangingPunct="0">
              <a:spcBef>
                <a:spcPct val="0"/>
              </a:spcBef>
              <a:spcAft>
                <a:spcPct val="0"/>
              </a:spcAft>
            </a:pPr>
            <a:endParaRPr lang="en-US" sz="1600" b="1" dirty="0" smtClean="0">
              <a:solidFill>
                <a:srgbClr val="000080"/>
              </a:solidFill>
              <a:latin typeface="Calibri" pitchFamily="34" charset="0"/>
              <a:ea typeface="Calibri" pitchFamily="34" charset="0"/>
              <a:cs typeface="Courier New" pitchFamily="49" charset="0"/>
            </a:endParaRPr>
          </a:p>
          <a:p>
            <a:pPr lvl="0" algn="just" eaLnBrk="0" fontAlgn="base" hangingPunct="0">
              <a:spcBef>
                <a:spcPct val="0"/>
              </a:spcBef>
              <a:spcAft>
                <a:spcPct val="0"/>
              </a:spcAft>
            </a:pPr>
            <a:r>
              <a:rPr lang="en-US" sz="1600" dirty="0" err="1" smtClean="0">
                <a:solidFill>
                  <a:srgbClr val="000000"/>
                </a:solidFill>
                <a:latin typeface="Calibri" pitchFamily="34" charset="0"/>
                <a:ea typeface="Calibri" pitchFamily="34" charset="0"/>
                <a:cs typeface="Courier New" pitchFamily="49" charset="0"/>
              </a:rPr>
              <a:t>train_metrics</a:t>
            </a:r>
            <a:r>
              <a:rPr lang="en-US" sz="1600" dirty="0" smtClean="0">
                <a:solidFill>
                  <a:srgbClr val="000000"/>
                </a:solidFill>
                <a:latin typeface="Calibri" pitchFamily="34" charset="0"/>
                <a:ea typeface="Calibri" pitchFamily="34" charset="0"/>
                <a:cs typeface="Courier New" pitchFamily="49" charset="0"/>
              </a:rPr>
              <a:t> </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estimator</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evaluate</a:t>
            </a:r>
            <a:r>
              <a:rPr lang="en-US" sz="1600" b="1" dirty="0"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input_fn</a:t>
            </a:r>
            <a:r>
              <a:rPr lang="en-US" sz="1600" b="1" dirty="0"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train_input_fn</a:t>
            </a:r>
            <a:r>
              <a:rPr lang="en-US" sz="1600" b="1" dirty="0" smtClean="0">
                <a:solidFill>
                  <a:srgbClr val="000080"/>
                </a:solidFill>
                <a:latin typeface="Calibri" pitchFamily="34" charset="0"/>
                <a:ea typeface="Calibri" pitchFamily="34" charset="0"/>
                <a:cs typeface="Courier New" pitchFamily="49" charset="0"/>
              </a:rPr>
              <a:t>)</a:t>
            </a:r>
          </a:p>
          <a:p>
            <a:pPr lvl="0" algn="just" eaLnBrk="0" fontAlgn="base" hangingPunct="0">
              <a:spcBef>
                <a:spcPct val="0"/>
              </a:spcBef>
              <a:spcAft>
                <a:spcPct val="0"/>
              </a:spcAft>
            </a:pPr>
            <a:endParaRPr lang="en-US" sz="1600" b="1" dirty="0" smtClean="0">
              <a:solidFill>
                <a:srgbClr val="000080"/>
              </a:solidFill>
              <a:latin typeface="Calibri" pitchFamily="34" charset="0"/>
              <a:ea typeface="Calibri" pitchFamily="34" charset="0"/>
              <a:cs typeface="Courier New" pitchFamily="49" charset="0"/>
            </a:endParaRPr>
          </a:p>
          <a:p>
            <a:pPr algn="just" eaLnBrk="0" fontAlgn="base" hangingPunct="0">
              <a:spcBef>
                <a:spcPct val="0"/>
              </a:spcBef>
              <a:spcAft>
                <a:spcPct val="0"/>
              </a:spcAft>
            </a:pPr>
            <a:r>
              <a:rPr lang="en-US" sz="1600" b="1" dirty="0" smtClean="0">
                <a:solidFill>
                  <a:srgbClr val="0000FF"/>
                </a:solidFill>
                <a:latin typeface="Calibri" pitchFamily="34" charset="0"/>
                <a:ea typeface="Calibri" pitchFamily="34" charset="0"/>
                <a:cs typeface="Courier New" pitchFamily="49" charset="0"/>
              </a:rPr>
              <a:t>print</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808080"/>
                </a:solidFill>
                <a:latin typeface="Calibri" pitchFamily="34" charset="0"/>
                <a:ea typeface="Calibri" pitchFamily="34" charset="0"/>
                <a:cs typeface="Courier New" pitchFamily="49" charset="0"/>
              </a:rPr>
              <a:t>"train metrics: %r"</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train_metrics</a:t>
            </a:r>
            <a:r>
              <a:rPr lang="en-US" sz="1600" b="1" dirty="0" smtClean="0">
                <a:solidFill>
                  <a:srgbClr val="000080"/>
                </a:solidFill>
                <a:latin typeface="Calibri" pitchFamily="34" charset="0"/>
                <a:ea typeface="Calibri" pitchFamily="34" charset="0"/>
                <a:cs typeface="Courier New" pitchFamily="49" charset="0"/>
              </a:rPr>
              <a:t>)</a:t>
            </a:r>
            <a:endParaRPr lang="fr-FR" sz="1200" dirty="0" smtClean="0">
              <a:latin typeface="Calibri" pitchFamily="34" charset="0"/>
              <a:cs typeface="Arial" pitchFamily="34" charset="0"/>
            </a:endParaRPr>
          </a:p>
        </p:txBody>
      </p:sp>
      <p:sp>
        <p:nvSpPr>
          <p:cNvPr id="5" name="Titre 4"/>
          <p:cNvSpPr>
            <a:spLocks noGrp="1"/>
          </p:cNvSpPr>
          <p:nvPr>
            <p:ph type="title"/>
          </p:nvPr>
        </p:nvSpPr>
        <p:spPr/>
        <p:txBody>
          <a:bodyPr/>
          <a:lstStyle/>
          <a:p>
            <a:r>
              <a:rPr lang="fr-FR" dirty="0" err="1" smtClean="0"/>
              <a:t>Estimator</a:t>
            </a:r>
            <a:r>
              <a:rPr lang="fr-FR" dirty="0" smtClean="0"/>
              <a:t> : Evaluation</a:t>
            </a:r>
            <a:endParaRPr lang="fr-FR" dirty="0"/>
          </a:p>
        </p:txBody>
      </p:sp>
      <p:sp>
        <p:nvSpPr>
          <p:cNvPr id="7" name="Rectangle 6"/>
          <p:cNvSpPr/>
          <p:nvPr/>
        </p:nvSpPr>
        <p:spPr>
          <a:xfrm>
            <a:off x="928662" y="5286388"/>
            <a:ext cx="7143800" cy="646331"/>
          </a:xfrm>
          <a:prstGeom prst="rect">
            <a:avLst/>
          </a:prstGeom>
          <a:solidFill>
            <a:schemeClr val="bg2">
              <a:lumMod val="75000"/>
            </a:schemeClr>
          </a:solidFill>
        </p:spPr>
        <p:txBody>
          <a:bodyPr wrap="square">
            <a:spAutoFit/>
          </a:bodyPr>
          <a:lstStyle/>
          <a:p>
            <a:pPr lvl="0" eaLnBrk="0" fontAlgn="base" hangingPunct="0">
              <a:spcBef>
                <a:spcPct val="0"/>
              </a:spcBef>
              <a:spcAft>
                <a:spcPct val="0"/>
              </a:spcAft>
            </a:pPr>
            <a:r>
              <a:rPr lang="fr-FR" b="1" dirty="0" smtClean="0">
                <a:solidFill>
                  <a:srgbClr val="000080"/>
                </a:solidFill>
                <a:latin typeface="Calibri" pitchFamily="34" charset="0"/>
                <a:ea typeface="Calibri" pitchFamily="34" charset="0"/>
                <a:cs typeface="Courier New" pitchFamily="49" charset="0"/>
              </a:rPr>
              <a:t>train </a:t>
            </a:r>
            <a:r>
              <a:rPr lang="fr-FR" b="1" dirty="0" err="1" smtClean="0">
                <a:solidFill>
                  <a:srgbClr val="000080"/>
                </a:solidFill>
                <a:latin typeface="Calibri" pitchFamily="34" charset="0"/>
                <a:ea typeface="Calibri" pitchFamily="34" charset="0"/>
                <a:cs typeface="Courier New" pitchFamily="49" charset="0"/>
              </a:rPr>
              <a:t>metrics</a:t>
            </a:r>
            <a:r>
              <a:rPr lang="fr-FR" b="1" dirty="0" smtClean="0">
                <a:solidFill>
                  <a:srgbClr val="000080"/>
                </a:solidFill>
                <a:latin typeface="Calibri" pitchFamily="34" charset="0"/>
                <a:ea typeface="Calibri" pitchFamily="34" charset="0"/>
                <a:cs typeface="Courier New" pitchFamily="49" charset="0"/>
              </a:rPr>
              <a:t>: </a:t>
            </a:r>
          </a:p>
          <a:p>
            <a:pPr lvl="0" eaLnBrk="0" fontAlgn="base" hangingPunct="0">
              <a:spcBef>
                <a:spcPct val="0"/>
              </a:spcBef>
              <a:spcAft>
                <a:spcPct val="0"/>
              </a:spcAft>
            </a:pPr>
            <a:r>
              <a:rPr lang="fr-FR" b="1" dirty="0" smtClean="0">
                <a:solidFill>
                  <a:srgbClr val="000080"/>
                </a:solidFill>
                <a:latin typeface="Calibri" pitchFamily="34" charset="0"/>
                <a:ea typeface="Calibri" pitchFamily="34" charset="0"/>
                <a:cs typeface="Courier New" pitchFamily="49" charset="0"/>
              </a:rPr>
              <a:t>{'</a:t>
            </a:r>
            <a:r>
              <a:rPr lang="fr-FR" b="1" dirty="0" err="1" smtClean="0">
                <a:solidFill>
                  <a:srgbClr val="000080"/>
                </a:solidFill>
                <a:latin typeface="Calibri" pitchFamily="34" charset="0"/>
                <a:ea typeface="Calibri" pitchFamily="34" charset="0"/>
                <a:cs typeface="Courier New" pitchFamily="49" charset="0"/>
              </a:rPr>
              <a:t>average_loss</a:t>
            </a:r>
            <a:r>
              <a:rPr lang="fr-FR" b="1" dirty="0" smtClean="0">
                <a:solidFill>
                  <a:srgbClr val="000080"/>
                </a:solidFill>
                <a:latin typeface="Calibri" pitchFamily="34" charset="0"/>
                <a:ea typeface="Calibri" pitchFamily="34" charset="0"/>
                <a:cs typeface="Courier New" pitchFamily="49" charset="0"/>
              </a:rPr>
              <a:t>': 1.9529196e-09, '</a:t>
            </a:r>
            <a:r>
              <a:rPr lang="fr-FR" b="1" dirty="0" err="1" smtClean="0">
                <a:solidFill>
                  <a:srgbClr val="000080"/>
                </a:solidFill>
                <a:latin typeface="Calibri" pitchFamily="34" charset="0"/>
                <a:ea typeface="Calibri" pitchFamily="34" charset="0"/>
                <a:cs typeface="Courier New" pitchFamily="49" charset="0"/>
              </a:rPr>
              <a:t>loss</a:t>
            </a:r>
            <a:r>
              <a:rPr lang="fr-FR" b="1" dirty="0" smtClean="0">
                <a:solidFill>
                  <a:srgbClr val="000080"/>
                </a:solidFill>
                <a:latin typeface="Calibri" pitchFamily="34" charset="0"/>
                <a:ea typeface="Calibri" pitchFamily="34" charset="0"/>
                <a:cs typeface="Courier New" pitchFamily="49" charset="0"/>
              </a:rPr>
              <a:t>': 7.811678e-09, '</a:t>
            </a:r>
            <a:r>
              <a:rPr lang="fr-FR" b="1" dirty="0" err="1" smtClean="0">
                <a:solidFill>
                  <a:srgbClr val="000080"/>
                </a:solidFill>
                <a:latin typeface="Calibri" pitchFamily="34" charset="0"/>
                <a:ea typeface="Calibri" pitchFamily="34" charset="0"/>
                <a:cs typeface="Courier New" pitchFamily="49" charset="0"/>
              </a:rPr>
              <a:t>global_step</a:t>
            </a:r>
            <a:r>
              <a:rPr lang="fr-FR" b="1" dirty="0" smtClean="0">
                <a:solidFill>
                  <a:srgbClr val="000080"/>
                </a:solidFill>
                <a:latin typeface="Calibri" pitchFamily="34" charset="0"/>
                <a:ea typeface="Calibri" pitchFamily="34" charset="0"/>
                <a:cs typeface="Courier New" pitchFamily="49" charset="0"/>
              </a:rPr>
              <a:t>': 1000}</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895290"/>
          </a:xfrm>
          <a:prstGeom prst="rect">
            <a:avLst/>
          </a:prstGeom>
        </p:spPr>
        <p:txBody>
          <a:bodyPr wrap="square">
            <a:spAutoFit/>
          </a:bodyPr>
          <a:lstStyle/>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r>
              <a:rPr lang="fr-FR" b="1" dirty="0" smtClean="0">
                <a:solidFill>
                  <a:schemeClr val="tx2">
                    <a:lumMod val="10000"/>
                  </a:schemeClr>
                </a:solidFill>
              </a:rPr>
              <a:t>                                                                                             </a:t>
            </a:r>
          </a:p>
        </p:txBody>
      </p:sp>
      <p:sp>
        <p:nvSpPr>
          <p:cNvPr id="3" name="Titre 2"/>
          <p:cNvSpPr>
            <a:spLocks noGrp="1"/>
          </p:cNvSpPr>
          <p:nvPr>
            <p:ph type="title"/>
          </p:nvPr>
        </p:nvSpPr>
        <p:spPr/>
        <p:txBody>
          <a:bodyPr>
            <a:normAutofit/>
          </a:bodyPr>
          <a:lstStyle/>
          <a:p>
            <a:r>
              <a:rPr lang="fr-FR" sz="5400" dirty="0" smtClean="0"/>
              <a:t>Travail réalisé :</a:t>
            </a:r>
            <a:endParaRPr lang="fr-FR" dirty="0"/>
          </a:p>
        </p:txBody>
      </p:sp>
      <p:sp>
        <p:nvSpPr>
          <p:cNvPr id="4" name="Espace réservé du contenu 3"/>
          <p:cNvSpPr>
            <a:spLocks noGrp="1"/>
          </p:cNvSpPr>
          <p:nvPr>
            <p:ph idx="1"/>
          </p:nvPr>
        </p:nvSpPr>
        <p:spPr>
          <a:xfrm>
            <a:off x="214282" y="1857364"/>
            <a:ext cx="8643998" cy="4389120"/>
          </a:xfrm>
        </p:spPr>
        <p:txBody>
          <a:bodyPr/>
          <a:lstStyle/>
          <a:p>
            <a:endParaRPr lang="fr-FR" b="1" dirty="0" smtClean="0"/>
          </a:p>
          <a:p>
            <a:pPr lvl="2">
              <a:buFont typeface="Arial" pitchFamily="34" charset="0"/>
              <a:buChar char="•"/>
            </a:pPr>
            <a:r>
              <a:rPr lang="fr-FR" sz="3600" dirty="0" smtClean="0">
                <a:latin typeface="Calibri" pitchFamily="34" charset="0"/>
              </a:rPr>
              <a:t>Installation des logiciels</a:t>
            </a:r>
          </a:p>
          <a:p>
            <a:pPr lvl="2">
              <a:buFont typeface="Arial" pitchFamily="34" charset="0"/>
              <a:buChar char="•"/>
            </a:pPr>
            <a:r>
              <a:rPr lang="fr-FR" sz="3600" dirty="0" smtClean="0">
                <a:latin typeface="Calibri" pitchFamily="34" charset="0"/>
              </a:rPr>
              <a:t>Prise en main des logiciels</a:t>
            </a:r>
          </a:p>
          <a:p>
            <a:pPr lvl="2">
              <a:buFont typeface="Arial" pitchFamily="34" charset="0"/>
              <a:buChar char="•"/>
            </a:pPr>
            <a:r>
              <a:rPr lang="fr-FR" sz="3600" dirty="0" smtClean="0">
                <a:latin typeface="Calibri" pitchFamily="34" charset="0"/>
              </a:rPr>
              <a:t>Compréhension des concepts TensorFlow</a:t>
            </a:r>
          </a:p>
          <a:p>
            <a:pPr lvl="2">
              <a:buFont typeface="Arial" pitchFamily="34" charset="0"/>
              <a:buChar char="•"/>
            </a:pPr>
            <a:r>
              <a:rPr lang="fr-FR" sz="3600" dirty="0" smtClean="0">
                <a:latin typeface="Calibri" pitchFamily="34" charset="0"/>
              </a:rPr>
              <a:t>Début de rédaction d’un tutoriel</a:t>
            </a:r>
          </a:p>
          <a:p>
            <a:endParaRPr lang="fr-FR" b="1" dirty="0" smtClean="0">
              <a:solidFill>
                <a:schemeClr val="tx2">
                  <a:lumMod val="10000"/>
                </a:schemeClr>
              </a:solidFill>
            </a:endParaRPr>
          </a:p>
          <a:p>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63308"/>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a:xfrm>
            <a:off x="457200" y="642918"/>
            <a:ext cx="8229600" cy="846980"/>
          </a:xfrm>
        </p:spPr>
        <p:txBody>
          <a:bodyPr>
            <a:noAutofit/>
          </a:bodyPr>
          <a:lstStyle/>
          <a:p>
            <a:r>
              <a:rPr lang="fr-FR" sz="4400" dirty="0" err="1" smtClean="0">
                <a:solidFill>
                  <a:srgbClr val="002060"/>
                </a:solidFill>
              </a:rPr>
              <a:t>Estimator</a:t>
            </a:r>
            <a:r>
              <a:rPr lang="fr-FR" sz="4400" dirty="0" smtClean="0">
                <a:solidFill>
                  <a:srgbClr val="002060"/>
                </a:solidFill>
              </a:rPr>
              <a:t> : Modèle personnalisé</a:t>
            </a:r>
          </a:p>
        </p:txBody>
      </p:sp>
      <p:sp>
        <p:nvSpPr>
          <p:cNvPr id="5" name="Espace réservé du contenu 4"/>
          <p:cNvSpPr>
            <a:spLocks noGrp="1"/>
          </p:cNvSpPr>
          <p:nvPr>
            <p:ph idx="1"/>
          </p:nvPr>
        </p:nvSpPr>
        <p:spPr>
          <a:xfrm>
            <a:off x="457200" y="1500174"/>
            <a:ext cx="8229600" cy="4824426"/>
          </a:xfrm>
        </p:spPr>
        <p:txBody>
          <a:bodyPr/>
          <a:lstStyle/>
          <a:p>
            <a:pPr>
              <a:buNone/>
            </a:pPr>
            <a:r>
              <a:rPr lang="fr-FR" dirty="0" smtClean="0"/>
              <a:t>Modèle spécifié par une fonction</a:t>
            </a:r>
            <a:endParaRPr lang="fr-FR" dirty="0"/>
          </a:p>
        </p:txBody>
      </p:sp>
      <p:sp>
        <p:nvSpPr>
          <p:cNvPr id="6" name="ZoneTexte 5"/>
          <p:cNvSpPr txBox="1"/>
          <p:nvPr/>
        </p:nvSpPr>
        <p:spPr>
          <a:xfrm>
            <a:off x="1928794" y="2000240"/>
            <a:ext cx="5715040" cy="4616648"/>
          </a:xfrm>
          <a:prstGeom prst="rect">
            <a:avLst/>
          </a:prstGeom>
          <a:solidFill>
            <a:schemeClr val="bg1">
              <a:lumMod val="95000"/>
            </a:schemeClr>
          </a:solidFill>
        </p:spPr>
        <p:txBody>
          <a:bodyPr wrap="square" rtlCol="0">
            <a:spAutoFit/>
          </a:bodyPr>
          <a:lstStyle/>
          <a:p>
            <a:pPr lvl="0" eaLnBrk="0" fontAlgn="base" hangingPunct="0">
              <a:spcBef>
                <a:spcPct val="0"/>
              </a:spcBef>
              <a:spcAft>
                <a:spcPct val="0"/>
              </a:spcAft>
            </a:pPr>
            <a:r>
              <a:rPr lang="fr-FR" sz="1400" b="1" dirty="0" err="1" smtClean="0">
                <a:solidFill>
                  <a:srgbClr val="0000FF"/>
                </a:solidFill>
                <a:latin typeface="Calibri" pitchFamily="34" charset="0"/>
                <a:ea typeface="Calibri" pitchFamily="34" charset="0"/>
                <a:cs typeface="Courier New" pitchFamily="49" charset="0"/>
              </a:rPr>
              <a:t>def</a:t>
            </a:r>
            <a:r>
              <a:rPr lang="fr-FR" sz="1400" dirty="0" smtClean="0">
                <a:solidFill>
                  <a:srgbClr val="000000"/>
                </a:solidFill>
                <a:latin typeface="Calibri" pitchFamily="34" charset="0"/>
                <a:ea typeface="Calibri" pitchFamily="34" charset="0"/>
                <a:cs typeface="Courier New" pitchFamily="49" charset="0"/>
              </a:rPr>
              <a:t> </a:t>
            </a:r>
            <a:r>
              <a:rPr lang="fr-FR" sz="1400" dirty="0" err="1" smtClean="0">
                <a:solidFill>
                  <a:srgbClr val="FF00FF"/>
                </a:solidFill>
                <a:latin typeface="Calibri" pitchFamily="34" charset="0"/>
                <a:ea typeface="Calibri" pitchFamily="34" charset="0"/>
                <a:cs typeface="Courier New" pitchFamily="49" charset="0"/>
              </a:rPr>
              <a:t>ma_fn</a:t>
            </a:r>
            <a:r>
              <a:rPr lang="fr-FR" sz="1400" b="1" dirty="0" smtClean="0">
                <a:solidFill>
                  <a:srgbClr val="000080"/>
                </a:solidFill>
                <a:latin typeface="Calibri" pitchFamily="34" charset="0"/>
                <a:ea typeface="Calibri" pitchFamily="34" charset="0"/>
                <a:cs typeface="Courier New" pitchFamily="49" charset="0"/>
              </a:rPr>
              <a:t>(</a:t>
            </a:r>
            <a:r>
              <a:rPr lang="fr-FR" sz="1400" dirty="0" err="1" smtClean="0">
                <a:solidFill>
                  <a:srgbClr val="000000"/>
                </a:solidFill>
                <a:latin typeface="Calibri" pitchFamily="34" charset="0"/>
                <a:ea typeface="Calibri" pitchFamily="34" charset="0"/>
                <a:cs typeface="Courier New" pitchFamily="49" charset="0"/>
              </a:rPr>
              <a:t>features</a:t>
            </a:r>
            <a:r>
              <a:rPr lang="fr-FR" sz="1400" b="1" dirty="0" smtClean="0">
                <a:solidFill>
                  <a:srgbClr val="000080"/>
                </a:solidFill>
                <a:latin typeface="Calibri" pitchFamily="34" charset="0"/>
                <a:ea typeface="Calibri" pitchFamily="34" charset="0"/>
                <a:cs typeface="Courier New" pitchFamily="49" charset="0"/>
              </a:rPr>
              <a:t>,</a:t>
            </a:r>
            <a:r>
              <a:rPr lang="fr-FR" sz="1400" dirty="0" smtClean="0">
                <a:solidFill>
                  <a:srgbClr val="000000"/>
                </a:solidFill>
                <a:latin typeface="Calibri" pitchFamily="34" charset="0"/>
                <a:ea typeface="Calibri" pitchFamily="34" charset="0"/>
                <a:cs typeface="Courier New" pitchFamily="49" charset="0"/>
              </a:rPr>
              <a:t> labels</a:t>
            </a:r>
            <a:r>
              <a:rPr lang="fr-FR" sz="1400" b="1" dirty="0" smtClean="0">
                <a:solidFill>
                  <a:srgbClr val="000080"/>
                </a:solidFill>
                <a:latin typeface="Calibri" pitchFamily="34" charset="0"/>
                <a:ea typeface="Calibri" pitchFamily="34" charset="0"/>
                <a:cs typeface="Courier New" pitchFamily="49" charset="0"/>
              </a:rPr>
              <a:t>,</a:t>
            </a:r>
            <a:r>
              <a:rPr lang="fr-FR" sz="1400" dirty="0" smtClean="0">
                <a:solidFill>
                  <a:srgbClr val="000000"/>
                </a:solidFill>
                <a:latin typeface="Calibri" pitchFamily="34" charset="0"/>
                <a:ea typeface="Calibri" pitchFamily="34" charset="0"/>
                <a:cs typeface="Courier New" pitchFamily="49" charset="0"/>
              </a:rPr>
              <a:t> mode</a:t>
            </a:r>
            <a:r>
              <a:rPr lang="fr-FR"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fr-FR" sz="1400" dirty="0" smtClean="0">
                <a:solidFill>
                  <a:srgbClr val="000000"/>
                </a:solidFill>
                <a:latin typeface="Calibri" pitchFamily="34" charset="0"/>
                <a:ea typeface="Calibri" pitchFamily="34" charset="0"/>
                <a:cs typeface="Courier New" pitchFamily="49" charset="0"/>
              </a:rPr>
              <a:t>  </a:t>
            </a:r>
            <a:r>
              <a:rPr lang="en-US" sz="1400" dirty="0" smtClean="0">
                <a:solidFill>
                  <a:srgbClr val="008000"/>
                </a:solidFill>
                <a:latin typeface="Calibri" pitchFamily="34" charset="0"/>
                <a:ea typeface="Calibri" pitchFamily="34" charset="0"/>
                <a:cs typeface="Courier New" pitchFamily="49" charset="0"/>
              </a:rPr>
              <a:t># Build a linear model and predict values</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W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a:t>
            </a:r>
            <a:r>
              <a:rPr lang="en-US" sz="1400" dirty="0" err="1" smtClean="0">
                <a:solidFill>
                  <a:srgbClr val="000000"/>
                </a:solidFill>
                <a:latin typeface="Calibri" pitchFamily="34" charset="0"/>
                <a:ea typeface="Calibri" pitchFamily="34" charset="0"/>
                <a:cs typeface="Courier New" pitchFamily="49" charset="0"/>
              </a:rPr>
              <a:t>tf</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get_variable</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808080"/>
                </a:solidFill>
                <a:latin typeface="Calibri" pitchFamily="34" charset="0"/>
                <a:ea typeface="Calibri" pitchFamily="34" charset="0"/>
                <a:cs typeface="Courier New" pitchFamily="49" charset="0"/>
              </a:rPr>
              <a:t>"W"</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FF0000"/>
                </a:solidFill>
                <a:latin typeface="Calibri" pitchFamily="34" charset="0"/>
                <a:ea typeface="Calibri" pitchFamily="34" charset="0"/>
                <a:cs typeface="Courier New" pitchFamily="49" charset="0"/>
              </a:rPr>
              <a:t>1</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dtype</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tf</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float64</a:t>
            </a:r>
            <a:r>
              <a:rPr lang="en-US"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b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a:t>
            </a:r>
            <a:r>
              <a:rPr lang="en-US" sz="1400" dirty="0" err="1" smtClean="0">
                <a:solidFill>
                  <a:srgbClr val="000000"/>
                </a:solidFill>
                <a:latin typeface="Calibri" pitchFamily="34" charset="0"/>
                <a:ea typeface="Calibri" pitchFamily="34" charset="0"/>
                <a:cs typeface="Courier New" pitchFamily="49" charset="0"/>
              </a:rPr>
              <a:t>tf</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get_variable</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808080"/>
                </a:solidFill>
                <a:latin typeface="Calibri" pitchFamily="34" charset="0"/>
                <a:ea typeface="Calibri" pitchFamily="34" charset="0"/>
                <a:cs typeface="Courier New" pitchFamily="49" charset="0"/>
              </a:rPr>
              <a:t>"b"</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FF0000"/>
                </a:solidFill>
                <a:latin typeface="Calibri" pitchFamily="34" charset="0"/>
                <a:ea typeface="Calibri" pitchFamily="34" charset="0"/>
                <a:cs typeface="Courier New" pitchFamily="49" charset="0"/>
              </a:rPr>
              <a:t>1</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dtype</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tf</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float64</a:t>
            </a:r>
            <a:r>
              <a:rPr lang="en-US"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y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W</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features</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808080"/>
                </a:solidFill>
                <a:latin typeface="Calibri" pitchFamily="34" charset="0"/>
                <a:ea typeface="Calibri" pitchFamily="34" charset="0"/>
                <a:cs typeface="Courier New" pitchFamily="49" charset="0"/>
              </a:rPr>
              <a:t>'x'</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b</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a:t>
            </a:r>
            <a:r>
              <a:rPr lang="en-US" sz="1400" dirty="0" smtClean="0">
                <a:solidFill>
                  <a:srgbClr val="008000"/>
                </a:solidFill>
                <a:latin typeface="Calibri" pitchFamily="34" charset="0"/>
                <a:ea typeface="Calibri" pitchFamily="34" charset="0"/>
                <a:cs typeface="Courier New" pitchFamily="49" charset="0"/>
              </a:rPr>
              <a:t># Loss sub-graph</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loss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a:t>
            </a:r>
            <a:r>
              <a:rPr lang="en-US" sz="1400" dirty="0" err="1" smtClean="0">
                <a:solidFill>
                  <a:srgbClr val="000000"/>
                </a:solidFill>
                <a:latin typeface="Calibri" pitchFamily="34" charset="0"/>
                <a:ea typeface="Calibri" pitchFamily="34" charset="0"/>
                <a:cs typeface="Courier New" pitchFamily="49" charset="0"/>
              </a:rPr>
              <a:t>tf</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reduce_sum</a:t>
            </a:r>
            <a:r>
              <a:rPr lang="en-US" sz="1400" b="1" dirty="0"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tf</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square</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y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labels</a:t>
            </a:r>
            <a:r>
              <a:rPr lang="en-US"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a:t>
            </a:r>
            <a:r>
              <a:rPr lang="en-US" sz="1400" dirty="0" smtClean="0">
                <a:solidFill>
                  <a:srgbClr val="008000"/>
                </a:solidFill>
                <a:latin typeface="Calibri" pitchFamily="34" charset="0"/>
                <a:ea typeface="Calibri" pitchFamily="34" charset="0"/>
                <a:cs typeface="Courier New" pitchFamily="49" charset="0"/>
              </a:rPr>
              <a:t># Training sub-graph</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a:t>
            </a:r>
            <a:r>
              <a:rPr lang="en-US" sz="1400" dirty="0" err="1" smtClean="0">
                <a:solidFill>
                  <a:srgbClr val="000000"/>
                </a:solidFill>
                <a:latin typeface="Calibri" pitchFamily="34" charset="0"/>
                <a:ea typeface="Calibri" pitchFamily="34" charset="0"/>
                <a:cs typeface="Courier New" pitchFamily="49" charset="0"/>
              </a:rPr>
              <a:t>global_step</a:t>
            </a:r>
            <a:r>
              <a:rPr lang="en-US" sz="1400" dirty="0" smtClean="0">
                <a:solidFill>
                  <a:srgbClr val="000000"/>
                </a:solidFill>
                <a:latin typeface="Calibri" pitchFamily="34" charset="0"/>
                <a:ea typeface="Calibri" pitchFamily="34" charset="0"/>
                <a:cs typeface="Courier New" pitchFamily="49" charset="0"/>
              </a:rPr>
              <a:t>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a:t>
            </a:r>
            <a:r>
              <a:rPr lang="en-US" sz="1400" dirty="0" err="1" smtClean="0">
                <a:solidFill>
                  <a:srgbClr val="000000"/>
                </a:solidFill>
                <a:latin typeface="Calibri" pitchFamily="34" charset="0"/>
                <a:ea typeface="Calibri" pitchFamily="34" charset="0"/>
                <a:cs typeface="Courier New" pitchFamily="49" charset="0"/>
              </a:rPr>
              <a:t>tf</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train</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get_global_step</a:t>
            </a:r>
            <a:r>
              <a:rPr lang="en-US"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optimizer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a:t>
            </a:r>
            <a:r>
              <a:rPr lang="en-US" sz="1400" dirty="0" err="1" smtClean="0">
                <a:solidFill>
                  <a:srgbClr val="000000"/>
                </a:solidFill>
                <a:latin typeface="Calibri" pitchFamily="34" charset="0"/>
                <a:ea typeface="Calibri" pitchFamily="34" charset="0"/>
                <a:cs typeface="Courier New" pitchFamily="49" charset="0"/>
              </a:rPr>
              <a:t>tf</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train</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GradientDescentOptimizer</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FF0000"/>
                </a:solidFill>
                <a:latin typeface="Calibri" pitchFamily="34" charset="0"/>
                <a:ea typeface="Calibri" pitchFamily="34" charset="0"/>
                <a:cs typeface="Courier New" pitchFamily="49" charset="0"/>
              </a:rPr>
              <a:t>0.01</a:t>
            </a:r>
            <a:r>
              <a:rPr lang="en-US"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train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a:t>
            </a:r>
            <a:r>
              <a:rPr lang="en-US" sz="1400" dirty="0" err="1" smtClean="0">
                <a:solidFill>
                  <a:srgbClr val="000000"/>
                </a:solidFill>
                <a:latin typeface="Calibri" pitchFamily="34" charset="0"/>
                <a:ea typeface="Calibri" pitchFamily="34" charset="0"/>
                <a:cs typeface="Courier New" pitchFamily="49" charset="0"/>
              </a:rPr>
              <a:t>tf</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group</a:t>
            </a:r>
            <a:r>
              <a:rPr lang="en-US" sz="1400" b="1" dirty="0"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optimizer</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minimize</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loss</a:t>
            </a:r>
            <a:r>
              <a:rPr lang="en-US"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a:t>
            </a:r>
            <a:r>
              <a:rPr lang="en-US" sz="1400" dirty="0" err="1" smtClean="0">
                <a:solidFill>
                  <a:srgbClr val="000000"/>
                </a:solidFill>
                <a:latin typeface="Calibri" pitchFamily="34" charset="0"/>
                <a:ea typeface="Calibri" pitchFamily="34" charset="0"/>
                <a:cs typeface="Courier New" pitchFamily="49" charset="0"/>
              </a:rPr>
              <a:t>tf</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assign_add</a:t>
            </a:r>
            <a:r>
              <a:rPr lang="en-US" sz="1400" b="1" dirty="0"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global_step</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a:t>
            </a:r>
            <a:r>
              <a:rPr lang="en-US" sz="1400" dirty="0" smtClean="0">
                <a:solidFill>
                  <a:srgbClr val="FF0000"/>
                </a:solidFill>
                <a:latin typeface="Calibri" pitchFamily="34" charset="0"/>
                <a:ea typeface="Calibri" pitchFamily="34" charset="0"/>
                <a:cs typeface="Courier New" pitchFamily="49" charset="0"/>
              </a:rPr>
              <a:t>1</a:t>
            </a:r>
            <a:r>
              <a:rPr lang="en-US"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a:t>
            </a:r>
            <a:r>
              <a:rPr lang="en-US" sz="1400" dirty="0" smtClean="0">
                <a:solidFill>
                  <a:srgbClr val="008000"/>
                </a:solidFill>
                <a:latin typeface="Calibri" pitchFamily="34" charset="0"/>
                <a:ea typeface="Calibri" pitchFamily="34" charset="0"/>
                <a:cs typeface="Courier New" pitchFamily="49" charset="0"/>
              </a:rPr>
              <a:t># </a:t>
            </a:r>
            <a:r>
              <a:rPr lang="en-US" sz="1400" dirty="0" err="1" smtClean="0">
                <a:solidFill>
                  <a:srgbClr val="008000"/>
                </a:solidFill>
                <a:latin typeface="Calibri" pitchFamily="34" charset="0"/>
                <a:ea typeface="Calibri" pitchFamily="34" charset="0"/>
                <a:cs typeface="Courier New" pitchFamily="49" charset="0"/>
              </a:rPr>
              <a:t>EstimatorSpec</a:t>
            </a:r>
            <a:r>
              <a:rPr lang="en-US" sz="1400" dirty="0" smtClean="0">
                <a:solidFill>
                  <a:srgbClr val="008000"/>
                </a:solidFill>
                <a:latin typeface="Calibri" pitchFamily="34" charset="0"/>
                <a:ea typeface="Calibri" pitchFamily="34" charset="0"/>
                <a:cs typeface="Courier New" pitchFamily="49" charset="0"/>
              </a:rPr>
              <a:t> connects </a:t>
            </a:r>
            <a:r>
              <a:rPr lang="en-US" sz="1400" dirty="0" err="1" smtClean="0">
                <a:solidFill>
                  <a:srgbClr val="008000"/>
                </a:solidFill>
                <a:latin typeface="Calibri" pitchFamily="34" charset="0"/>
                <a:ea typeface="Calibri" pitchFamily="34" charset="0"/>
                <a:cs typeface="Courier New" pitchFamily="49" charset="0"/>
              </a:rPr>
              <a:t>subgraphs</a:t>
            </a:r>
            <a:r>
              <a:rPr lang="en-US" sz="1400" dirty="0" smtClean="0">
                <a:solidFill>
                  <a:srgbClr val="008000"/>
                </a:solidFill>
                <a:latin typeface="Calibri" pitchFamily="34" charset="0"/>
                <a:ea typeface="Calibri" pitchFamily="34" charset="0"/>
                <a:cs typeface="Courier New" pitchFamily="49" charset="0"/>
              </a:rPr>
              <a:t> we built to the</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a:t>
            </a:r>
            <a:r>
              <a:rPr lang="en-US" sz="1400" dirty="0" smtClean="0">
                <a:solidFill>
                  <a:srgbClr val="008000"/>
                </a:solidFill>
                <a:latin typeface="Calibri" pitchFamily="34" charset="0"/>
                <a:ea typeface="Calibri" pitchFamily="34" charset="0"/>
                <a:cs typeface="Courier New" pitchFamily="49" charset="0"/>
              </a:rPr>
              <a:t># appropriate functionality.</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a:t>
            </a:r>
            <a:r>
              <a:rPr lang="en-US" sz="1400" b="1" dirty="0" smtClean="0">
                <a:solidFill>
                  <a:srgbClr val="0000FF"/>
                </a:solidFill>
                <a:latin typeface="Calibri" pitchFamily="34" charset="0"/>
                <a:ea typeface="Calibri" pitchFamily="34" charset="0"/>
                <a:cs typeface="Courier New" pitchFamily="49" charset="0"/>
              </a:rPr>
              <a:t>return</a:t>
            </a:r>
            <a:r>
              <a:rPr lang="en-US" sz="1400" dirty="0" smtClean="0">
                <a:solidFill>
                  <a:srgbClr val="000000"/>
                </a:solidFill>
                <a:latin typeface="Calibri" pitchFamily="34" charset="0"/>
                <a:ea typeface="Calibri" pitchFamily="34" charset="0"/>
                <a:cs typeface="Courier New" pitchFamily="49" charset="0"/>
              </a:rPr>
              <a:t> </a:t>
            </a:r>
            <a:r>
              <a:rPr lang="en-US" sz="1400" dirty="0" err="1" smtClean="0">
                <a:solidFill>
                  <a:srgbClr val="000000"/>
                </a:solidFill>
                <a:latin typeface="Calibri" pitchFamily="34" charset="0"/>
                <a:ea typeface="Calibri" pitchFamily="34" charset="0"/>
                <a:cs typeface="Courier New" pitchFamily="49" charset="0"/>
              </a:rPr>
              <a:t>tf</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estimator</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EstimatorSpec</a:t>
            </a:r>
            <a:r>
              <a:rPr lang="en-US"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a:t>
            </a:r>
            <a:r>
              <a:rPr lang="fr-FR" sz="1400" dirty="0" smtClean="0">
                <a:solidFill>
                  <a:srgbClr val="000000"/>
                </a:solidFill>
                <a:latin typeface="Calibri" pitchFamily="34" charset="0"/>
                <a:ea typeface="Calibri" pitchFamily="34" charset="0"/>
                <a:cs typeface="Courier New" pitchFamily="49" charset="0"/>
              </a:rPr>
              <a:t>mode</a:t>
            </a:r>
            <a:r>
              <a:rPr lang="fr-FR" sz="1400" b="1" dirty="0" smtClean="0">
                <a:solidFill>
                  <a:srgbClr val="000080"/>
                </a:solidFill>
                <a:latin typeface="Calibri" pitchFamily="34" charset="0"/>
                <a:ea typeface="Calibri" pitchFamily="34" charset="0"/>
                <a:cs typeface="Courier New" pitchFamily="49" charset="0"/>
              </a:rPr>
              <a:t>=</a:t>
            </a:r>
            <a:r>
              <a:rPr lang="fr-FR" sz="1400" dirty="0" smtClean="0">
                <a:solidFill>
                  <a:srgbClr val="000000"/>
                </a:solidFill>
                <a:latin typeface="Calibri" pitchFamily="34" charset="0"/>
                <a:ea typeface="Calibri" pitchFamily="34" charset="0"/>
                <a:cs typeface="Courier New" pitchFamily="49" charset="0"/>
              </a:rPr>
              <a:t>mode</a:t>
            </a:r>
            <a:r>
              <a:rPr lang="fr-FR"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fr-FR" sz="1400" dirty="0" smtClean="0">
                <a:solidFill>
                  <a:srgbClr val="000000"/>
                </a:solidFill>
                <a:latin typeface="Calibri" pitchFamily="34" charset="0"/>
                <a:ea typeface="Calibri" pitchFamily="34" charset="0"/>
                <a:cs typeface="Courier New" pitchFamily="49" charset="0"/>
              </a:rPr>
              <a:t>      </a:t>
            </a:r>
            <a:r>
              <a:rPr lang="fr-FR" sz="1400" dirty="0" err="1" smtClean="0">
                <a:solidFill>
                  <a:srgbClr val="000000"/>
                </a:solidFill>
                <a:latin typeface="Calibri" pitchFamily="34" charset="0"/>
                <a:ea typeface="Calibri" pitchFamily="34" charset="0"/>
                <a:cs typeface="Courier New" pitchFamily="49" charset="0"/>
              </a:rPr>
              <a:t>predictions</a:t>
            </a:r>
            <a:r>
              <a:rPr lang="fr-FR" sz="1400" b="1" dirty="0" smtClean="0">
                <a:solidFill>
                  <a:srgbClr val="000080"/>
                </a:solidFill>
                <a:latin typeface="Calibri" pitchFamily="34" charset="0"/>
                <a:ea typeface="Calibri" pitchFamily="34" charset="0"/>
                <a:cs typeface="Courier New" pitchFamily="49" charset="0"/>
              </a:rPr>
              <a:t>=</a:t>
            </a:r>
            <a:r>
              <a:rPr lang="fr-FR" sz="1400" dirty="0" smtClean="0">
                <a:solidFill>
                  <a:srgbClr val="000000"/>
                </a:solidFill>
                <a:latin typeface="Calibri" pitchFamily="34" charset="0"/>
                <a:ea typeface="Calibri" pitchFamily="34" charset="0"/>
                <a:cs typeface="Courier New" pitchFamily="49" charset="0"/>
              </a:rPr>
              <a:t>y</a:t>
            </a:r>
            <a:r>
              <a:rPr lang="fr-FR"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fr-FR" sz="1400" dirty="0" smtClean="0">
                <a:solidFill>
                  <a:srgbClr val="000000"/>
                </a:solidFill>
                <a:latin typeface="Calibri" pitchFamily="34" charset="0"/>
                <a:ea typeface="Calibri" pitchFamily="34" charset="0"/>
                <a:cs typeface="Courier New" pitchFamily="49" charset="0"/>
              </a:rPr>
              <a:t>      </a:t>
            </a:r>
            <a:r>
              <a:rPr lang="fr-FR" sz="1400" dirty="0" err="1" smtClean="0">
                <a:solidFill>
                  <a:srgbClr val="000000"/>
                </a:solidFill>
                <a:latin typeface="Calibri" pitchFamily="34" charset="0"/>
                <a:ea typeface="Calibri" pitchFamily="34" charset="0"/>
                <a:cs typeface="Courier New" pitchFamily="49" charset="0"/>
              </a:rPr>
              <a:t>loss</a:t>
            </a:r>
            <a:r>
              <a:rPr lang="fr-FR" sz="1400" b="1" dirty="0" smtClean="0">
                <a:solidFill>
                  <a:srgbClr val="000080"/>
                </a:solidFill>
                <a:latin typeface="Calibri" pitchFamily="34" charset="0"/>
                <a:ea typeface="Calibri" pitchFamily="34" charset="0"/>
                <a:cs typeface="Courier New" pitchFamily="49" charset="0"/>
              </a:rPr>
              <a:t>=</a:t>
            </a:r>
            <a:r>
              <a:rPr lang="fr-FR" sz="1400" dirty="0" err="1" smtClean="0">
                <a:solidFill>
                  <a:srgbClr val="000000"/>
                </a:solidFill>
                <a:latin typeface="Calibri" pitchFamily="34" charset="0"/>
                <a:ea typeface="Calibri" pitchFamily="34" charset="0"/>
                <a:cs typeface="Courier New" pitchFamily="49" charset="0"/>
              </a:rPr>
              <a:t>loss</a:t>
            </a:r>
            <a:r>
              <a:rPr lang="fr-FR"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fr-FR" sz="1400" dirty="0" smtClean="0">
                <a:solidFill>
                  <a:srgbClr val="000000"/>
                </a:solidFill>
                <a:latin typeface="Calibri" pitchFamily="34" charset="0"/>
                <a:ea typeface="Calibri" pitchFamily="34" charset="0"/>
                <a:cs typeface="Courier New" pitchFamily="49" charset="0"/>
              </a:rPr>
              <a:t>      </a:t>
            </a:r>
            <a:r>
              <a:rPr lang="en-US" sz="1400" dirty="0" err="1" smtClean="0">
                <a:solidFill>
                  <a:srgbClr val="000000"/>
                </a:solidFill>
                <a:latin typeface="Calibri" pitchFamily="34" charset="0"/>
                <a:ea typeface="Calibri" pitchFamily="34" charset="0"/>
                <a:cs typeface="Courier New" pitchFamily="49" charset="0"/>
              </a:rPr>
              <a:t>train_op</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train</a:t>
            </a:r>
            <a:r>
              <a:rPr lang="en-US" sz="1400" b="1" dirty="0" smtClean="0">
                <a:solidFill>
                  <a:srgbClr val="000080"/>
                </a:solidFill>
                <a:latin typeface="Calibri" pitchFamily="34" charset="0"/>
                <a:ea typeface="Calibri" pitchFamily="34" charset="0"/>
                <a:cs typeface="Courier New" pitchFamily="49" charset="0"/>
              </a:rPr>
              <a:t>)</a:t>
            </a:r>
          </a:p>
          <a:p>
            <a:pPr lvl="0" eaLnBrk="0" fontAlgn="base" hangingPunct="0">
              <a:spcBef>
                <a:spcPct val="0"/>
              </a:spcBef>
              <a:spcAft>
                <a:spcPct val="0"/>
              </a:spcAft>
            </a:pP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estimator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a:t>
            </a:r>
            <a:r>
              <a:rPr lang="en-US" sz="1400" dirty="0" err="1" smtClean="0">
                <a:solidFill>
                  <a:srgbClr val="000000"/>
                </a:solidFill>
                <a:latin typeface="Calibri" pitchFamily="34" charset="0"/>
                <a:ea typeface="Calibri" pitchFamily="34" charset="0"/>
                <a:cs typeface="Courier New" pitchFamily="49" charset="0"/>
              </a:rPr>
              <a:t>tf</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estimator</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Estimator</a:t>
            </a:r>
            <a:r>
              <a:rPr lang="en-US" sz="1400" b="1" dirty="0"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model_fn</a:t>
            </a:r>
            <a:r>
              <a:rPr lang="en-US" sz="1400" b="1" dirty="0"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ma_fn</a:t>
            </a:r>
            <a:r>
              <a:rPr lang="en-US" sz="1400" b="1" dirty="0" smtClean="0">
                <a:solidFill>
                  <a:srgbClr val="000080"/>
                </a:solidFill>
                <a:latin typeface="Calibri" pitchFamily="34" charset="0"/>
                <a:ea typeface="Calibri" pitchFamily="34" charset="0"/>
                <a:cs typeface="Courier New" pitchFamily="49" charset="0"/>
              </a:rPr>
              <a:t>)</a:t>
            </a:r>
            <a:endParaRPr lang="en-US" sz="1400" b="1" dirty="0" smtClean="0">
              <a:solidFill>
                <a:srgbClr val="000080"/>
              </a:solidFill>
              <a:latin typeface="Calibri" pitchFamily="34" charset="0"/>
              <a:cs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63308"/>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a:xfrm>
            <a:off x="457200" y="642918"/>
            <a:ext cx="8229600" cy="846980"/>
          </a:xfrm>
        </p:spPr>
        <p:txBody>
          <a:bodyPr>
            <a:noAutofit/>
          </a:bodyPr>
          <a:lstStyle/>
          <a:p>
            <a:r>
              <a:rPr lang="fr-FR" sz="4400" dirty="0" err="1" smtClean="0">
                <a:solidFill>
                  <a:srgbClr val="002060"/>
                </a:solidFill>
              </a:rPr>
              <a:t>Estimator</a:t>
            </a:r>
            <a:r>
              <a:rPr lang="fr-FR" sz="4400" dirty="0" smtClean="0">
                <a:solidFill>
                  <a:srgbClr val="002060"/>
                </a:solidFill>
              </a:rPr>
              <a:t> : Modèle personnalisé</a:t>
            </a:r>
          </a:p>
        </p:txBody>
      </p:sp>
      <p:sp>
        <p:nvSpPr>
          <p:cNvPr id="5" name="Espace réservé du contenu 4"/>
          <p:cNvSpPr>
            <a:spLocks noGrp="1"/>
          </p:cNvSpPr>
          <p:nvPr>
            <p:ph idx="1"/>
          </p:nvPr>
        </p:nvSpPr>
        <p:spPr>
          <a:xfrm>
            <a:off x="457200" y="1500174"/>
            <a:ext cx="8229600" cy="4824426"/>
          </a:xfrm>
        </p:spPr>
        <p:txBody>
          <a:bodyPr/>
          <a:lstStyle/>
          <a:p>
            <a:pPr>
              <a:buNone/>
            </a:pPr>
            <a:r>
              <a:rPr lang="fr-FR" dirty="0" smtClean="0"/>
              <a:t>Apprentissage avec ce modèle </a:t>
            </a:r>
            <a:r>
              <a:rPr lang="fr-FR" dirty="0" err="1" smtClean="0"/>
              <a:t>personalisé</a:t>
            </a:r>
            <a:r>
              <a:rPr lang="fr-FR" dirty="0" smtClean="0"/>
              <a:t> :</a:t>
            </a:r>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lgn="ctr">
              <a:buNone/>
            </a:pPr>
            <a:endParaRPr lang="fr-FR" dirty="0" smtClean="0"/>
          </a:p>
          <a:p>
            <a:pPr algn="ctr">
              <a:buNone/>
            </a:pPr>
            <a:endParaRPr lang="fr-FR" dirty="0" smtClean="0"/>
          </a:p>
          <a:p>
            <a:pPr algn="ctr">
              <a:buNone/>
            </a:pPr>
            <a:r>
              <a:rPr lang="fr-FR" dirty="0" smtClean="0"/>
              <a:t>comme auparavant !</a:t>
            </a:r>
            <a:endParaRPr lang="fr-FR" dirty="0"/>
          </a:p>
        </p:txBody>
      </p:sp>
      <p:sp>
        <p:nvSpPr>
          <p:cNvPr id="6" name="ZoneTexte 5"/>
          <p:cNvSpPr txBox="1"/>
          <p:nvPr/>
        </p:nvSpPr>
        <p:spPr>
          <a:xfrm>
            <a:off x="1714480" y="2500306"/>
            <a:ext cx="6286544" cy="2062103"/>
          </a:xfrm>
          <a:prstGeom prst="rect">
            <a:avLst/>
          </a:prstGeom>
          <a:solidFill>
            <a:schemeClr val="bg1">
              <a:lumMod val="95000"/>
            </a:schemeClr>
          </a:solidFill>
        </p:spPr>
        <p:txBody>
          <a:bodyPr wrap="square" rtlCol="0">
            <a:spAutoFit/>
          </a:bodyPr>
          <a:lstStyle/>
          <a:p>
            <a:pPr lvl="0" eaLnBrk="0" fontAlgn="base" hangingPunct="0">
              <a:spcBef>
                <a:spcPct val="0"/>
              </a:spcBef>
              <a:spcAft>
                <a:spcPct val="0"/>
              </a:spcAft>
            </a:pPr>
            <a:r>
              <a:rPr lang="fr-FR" sz="1600" dirty="0" err="1" smtClean="0">
                <a:solidFill>
                  <a:srgbClr val="000000"/>
                </a:solidFill>
                <a:latin typeface="Calibri" pitchFamily="34" charset="0"/>
                <a:ea typeface="Calibri" pitchFamily="34" charset="0"/>
                <a:cs typeface="Courier New" pitchFamily="49" charset="0"/>
              </a:rPr>
              <a:t>x_train</a:t>
            </a:r>
            <a:r>
              <a:rPr lang="fr-FR" sz="1600" dirty="0" smtClean="0">
                <a:solidFill>
                  <a:srgbClr val="000000"/>
                </a:solidFill>
                <a:latin typeface="Calibri" pitchFamily="34" charset="0"/>
                <a:ea typeface="Calibri" pitchFamily="34" charset="0"/>
                <a:cs typeface="Courier New" pitchFamily="49" charset="0"/>
              </a:rPr>
              <a:t> </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dirty="0" err="1" smtClean="0">
                <a:solidFill>
                  <a:srgbClr val="000000"/>
                </a:solidFill>
                <a:latin typeface="Calibri" pitchFamily="34" charset="0"/>
                <a:ea typeface="Calibri" pitchFamily="34" charset="0"/>
                <a:cs typeface="Courier New" pitchFamily="49" charset="0"/>
              </a:rPr>
              <a:t>np</a:t>
            </a:r>
            <a:r>
              <a:rPr lang="fr-FR" sz="1600" b="1" dirty="0" err="1" smtClean="0">
                <a:solidFill>
                  <a:srgbClr val="000080"/>
                </a:solidFill>
                <a:latin typeface="Calibri" pitchFamily="34" charset="0"/>
                <a:ea typeface="Calibri" pitchFamily="34" charset="0"/>
                <a:cs typeface="Courier New" pitchFamily="49" charset="0"/>
              </a:rPr>
              <a:t>.</a:t>
            </a:r>
            <a:r>
              <a:rPr lang="fr-FR" sz="1600" dirty="0" err="1" smtClean="0">
                <a:solidFill>
                  <a:srgbClr val="000000"/>
                </a:solidFill>
                <a:latin typeface="Calibri" pitchFamily="34" charset="0"/>
                <a:ea typeface="Calibri" pitchFamily="34" charset="0"/>
                <a:cs typeface="Courier New" pitchFamily="49" charset="0"/>
              </a:rPr>
              <a:t>array</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FF0000"/>
                </a:solidFill>
                <a:latin typeface="Calibri" pitchFamily="34" charset="0"/>
                <a:ea typeface="Calibri" pitchFamily="34" charset="0"/>
                <a:cs typeface="Courier New" pitchFamily="49" charset="0"/>
              </a:rPr>
              <a:t>1.</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dirty="0" smtClean="0">
                <a:solidFill>
                  <a:srgbClr val="FF0000"/>
                </a:solidFill>
                <a:latin typeface="Calibri" pitchFamily="34" charset="0"/>
                <a:ea typeface="Calibri" pitchFamily="34" charset="0"/>
                <a:cs typeface="Courier New" pitchFamily="49" charset="0"/>
              </a:rPr>
              <a:t>2.</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dirty="0" smtClean="0">
                <a:solidFill>
                  <a:srgbClr val="FF0000"/>
                </a:solidFill>
                <a:latin typeface="Calibri" pitchFamily="34" charset="0"/>
                <a:ea typeface="Calibri" pitchFamily="34" charset="0"/>
                <a:cs typeface="Courier New" pitchFamily="49" charset="0"/>
              </a:rPr>
              <a:t>3.</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dirty="0" smtClean="0">
                <a:solidFill>
                  <a:srgbClr val="FF0000"/>
                </a:solidFill>
                <a:latin typeface="Calibri" pitchFamily="34" charset="0"/>
                <a:ea typeface="Calibri" pitchFamily="34" charset="0"/>
                <a:cs typeface="Courier New" pitchFamily="49" charset="0"/>
              </a:rPr>
              <a:t>4.</a:t>
            </a:r>
            <a:r>
              <a:rPr lang="fr-FR" sz="1600" b="1" dirty="0" smtClean="0">
                <a:solidFill>
                  <a:srgbClr val="000080"/>
                </a:solidFill>
                <a:latin typeface="Calibri" pitchFamily="34" charset="0"/>
                <a:ea typeface="Calibri" pitchFamily="34" charset="0"/>
                <a:cs typeface="Courier New" pitchFamily="49" charset="0"/>
              </a:rPr>
              <a:t>])</a:t>
            </a:r>
            <a:endParaRPr lang="fr-FR" sz="1600" dirty="0" smtClean="0">
              <a:latin typeface="Calibri" pitchFamily="34" charset="0"/>
              <a:cs typeface="Arial" pitchFamily="34" charset="0"/>
            </a:endParaRPr>
          </a:p>
          <a:p>
            <a:pPr lvl="0" eaLnBrk="0" fontAlgn="base" hangingPunct="0">
              <a:spcBef>
                <a:spcPct val="0"/>
              </a:spcBef>
              <a:spcAft>
                <a:spcPct val="0"/>
              </a:spcAft>
            </a:pPr>
            <a:r>
              <a:rPr lang="fr-FR" sz="1600" dirty="0" err="1" smtClean="0">
                <a:solidFill>
                  <a:srgbClr val="000000"/>
                </a:solidFill>
                <a:latin typeface="Calibri" pitchFamily="34" charset="0"/>
                <a:ea typeface="Calibri" pitchFamily="34" charset="0"/>
                <a:cs typeface="Courier New" pitchFamily="49" charset="0"/>
              </a:rPr>
              <a:t>y_train</a:t>
            </a:r>
            <a:r>
              <a:rPr lang="fr-FR" sz="1600" dirty="0" smtClean="0">
                <a:solidFill>
                  <a:srgbClr val="000000"/>
                </a:solidFill>
                <a:latin typeface="Calibri" pitchFamily="34" charset="0"/>
                <a:ea typeface="Calibri" pitchFamily="34" charset="0"/>
                <a:cs typeface="Courier New" pitchFamily="49" charset="0"/>
              </a:rPr>
              <a:t> </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dirty="0" err="1" smtClean="0">
                <a:solidFill>
                  <a:srgbClr val="000000"/>
                </a:solidFill>
                <a:latin typeface="Calibri" pitchFamily="34" charset="0"/>
                <a:ea typeface="Calibri" pitchFamily="34" charset="0"/>
                <a:cs typeface="Courier New" pitchFamily="49" charset="0"/>
              </a:rPr>
              <a:t>np</a:t>
            </a:r>
            <a:r>
              <a:rPr lang="fr-FR" sz="1600" b="1" dirty="0" err="1" smtClean="0">
                <a:solidFill>
                  <a:srgbClr val="000080"/>
                </a:solidFill>
                <a:latin typeface="Calibri" pitchFamily="34" charset="0"/>
                <a:ea typeface="Calibri" pitchFamily="34" charset="0"/>
                <a:cs typeface="Courier New" pitchFamily="49" charset="0"/>
              </a:rPr>
              <a:t>.</a:t>
            </a:r>
            <a:r>
              <a:rPr lang="fr-FR" sz="1600" dirty="0" err="1" smtClean="0">
                <a:solidFill>
                  <a:srgbClr val="000000"/>
                </a:solidFill>
                <a:latin typeface="Calibri" pitchFamily="34" charset="0"/>
                <a:ea typeface="Calibri" pitchFamily="34" charset="0"/>
                <a:cs typeface="Courier New" pitchFamily="49" charset="0"/>
              </a:rPr>
              <a:t>array</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FF0000"/>
                </a:solidFill>
                <a:latin typeface="Calibri" pitchFamily="34" charset="0"/>
                <a:ea typeface="Calibri" pitchFamily="34" charset="0"/>
                <a:cs typeface="Courier New" pitchFamily="49" charset="0"/>
              </a:rPr>
              <a:t>0.</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FF0000"/>
                </a:solidFill>
                <a:latin typeface="Calibri" pitchFamily="34" charset="0"/>
                <a:ea typeface="Calibri" pitchFamily="34" charset="0"/>
                <a:cs typeface="Courier New" pitchFamily="49" charset="0"/>
              </a:rPr>
              <a:t>1.</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FF0000"/>
                </a:solidFill>
                <a:latin typeface="Calibri" pitchFamily="34" charset="0"/>
                <a:ea typeface="Calibri" pitchFamily="34" charset="0"/>
                <a:cs typeface="Courier New" pitchFamily="49" charset="0"/>
              </a:rPr>
              <a:t>2.</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FF0000"/>
                </a:solidFill>
                <a:latin typeface="Calibri" pitchFamily="34" charset="0"/>
                <a:ea typeface="Calibri" pitchFamily="34" charset="0"/>
                <a:cs typeface="Courier New" pitchFamily="49" charset="0"/>
              </a:rPr>
              <a:t>3.</a:t>
            </a:r>
            <a:r>
              <a:rPr lang="fr-FR" sz="1600" b="1" dirty="0" smtClean="0">
                <a:solidFill>
                  <a:srgbClr val="000080"/>
                </a:solidFill>
                <a:latin typeface="Calibri" pitchFamily="34" charset="0"/>
                <a:ea typeface="Calibri" pitchFamily="34" charset="0"/>
                <a:cs typeface="Courier New" pitchFamily="49" charset="0"/>
              </a:rPr>
              <a:t>])</a:t>
            </a:r>
            <a:endParaRPr lang="fr-FR" sz="1600" dirty="0" smtClean="0">
              <a:latin typeface="Calibri" pitchFamily="34" charset="0"/>
              <a:cs typeface="Arial" pitchFamily="34" charset="0"/>
            </a:endParaRPr>
          </a:p>
          <a:p>
            <a:pPr lvl="0" eaLnBrk="0" fontAlgn="base" hangingPunct="0">
              <a:spcBef>
                <a:spcPct val="0"/>
              </a:spcBef>
              <a:spcAft>
                <a:spcPct val="0"/>
              </a:spcAft>
            </a:pPr>
            <a:endParaRPr lang="fr-FR" sz="1600" dirty="0" smtClean="0">
              <a:latin typeface="Calibri" pitchFamily="34" charset="0"/>
              <a:cs typeface="Arial" pitchFamily="34" charset="0"/>
            </a:endParaRPr>
          </a:p>
          <a:p>
            <a:pPr lvl="0" eaLnBrk="0" fontAlgn="base" hangingPunct="0">
              <a:spcBef>
                <a:spcPct val="0"/>
              </a:spcBef>
              <a:spcAft>
                <a:spcPct val="0"/>
              </a:spcAft>
            </a:pPr>
            <a:r>
              <a:rPr lang="en-US" sz="1600" dirty="0" err="1" smtClean="0">
                <a:solidFill>
                  <a:srgbClr val="000000"/>
                </a:solidFill>
                <a:latin typeface="Calibri" pitchFamily="34" charset="0"/>
                <a:ea typeface="Calibri" pitchFamily="34" charset="0"/>
                <a:cs typeface="Courier New" pitchFamily="49" charset="0"/>
              </a:rPr>
              <a:t>input_fn</a:t>
            </a:r>
            <a:r>
              <a:rPr lang="en-US" sz="1600" dirty="0" smtClean="0">
                <a:solidFill>
                  <a:srgbClr val="000000"/>
                </a:solidFill>
                <a:latin typeface="Calibri" pitchFamily="34" charset="0"/>
                <a:ea typeface="Calibri" pitchFamily="34" charset="0"/>
                <a:cs typeface="Courier New" pitchFamily="49" charset="0"/>
              </a:rPr>
              <a:t> </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tf</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estimator</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inputs</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numpy_input_fn</a:t>
            </a:r>
            <a:r>
              <a:rPr lang="en-US" sz="1600" b="1" dirty="0" smtClean="0">
                <a:solidFill>
                  <a:srgbClr val="000080"/>
                </a:solidFill>
                <a:latin typeface="Calibri" pitchFamily="34" charset="0"/>
                <a:ea typeface="Calibri" pitchFamily="34" charset="0"/>
                <a:cs typeface="Courier New" pitchFamily="49" charset="0"/>
              </a:rPr>
              <a:t>(</a:t>
            </a:r>
            <a:endParaRPr lang="fr-FR" sz="1600" dirty="0" smtClean="0">
              <a:latin typeface="Calibri" pitchFamily="34" charset="0"/>
              <a:cs typeface="Arial" pitchFamily="34" charset="0"/>
            </a:endParaRPr>
          </a:p>
          <a:p>
            <a:pPr lvl="0" eaLnBrk="0" fontAlgn="base" hangingPunct="0">
              <a:spcBef>
                <a:spcPct val="0"/>
              </a:spcBef>
              <a:spcAft>
                <a:spcPct val="0"/>
              </a:spcAft>
            </a:pPr>
            <a:r>
              <a:rPr lang="en-US" sz="1600" dirty="0" smtClean="0">
                <a:solidFill>
                  <a:srgbClr val="000000"/>
                </a:solidFill>
                <a:latin typeface="Calibri" pitchFamily="34" charset="0"/>
                <a:ea typeface="Calibri" pitchFamily="34" charset="0"/>
                <a:cs typeface="Courier New" pitchFamily="49" charset="0"/>
              </a:rPr>
              <a:t>    </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808080"/>
                </a:solidFill>
                <a:latin typeface="Calibri" pitchFamily="34" charset="0"/>
                <a:ea typeface="Calibri" pitchFamily="34" charset="0"/>
                <a:cs typeface="Courier New" pitchFamily="49" charset="0"/>
              </a:rPr>
              <a:t>"x"</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x_train</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y_train</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batch_size</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FF0000"/>
                </a:solidFill>
                <a:latin typeface="Calibri" pitchFamily="34" charset="0"/>
                <a:ea typeface="Calibri" pitchFamily="34" charset="0"/>
                <a:cs typeface="Courier New" pitchFamily="49" charset="0"/>
              </a:rPr>
              <a:t>4</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num_epochs</a:t>
            </a:r>
            <a:r>
              <a:rPr lang="en-US" sz="1600" b="1" dirty="0" smtClean="0">
                <a:solidFill>
                  <a:srgbClr val="000080"/>
                </a:solidFill>
                <a:latin typeface="Calibri" pitchFamily="34" charset="0"/>
                <a:ea typeface="Calibri" pitchFamily="34" charset="0"/>
                <a:cs typeface="Courier New" pitchFamily="49" charset="0"/>
              </a:rPr>
              <a:t>=</a:t>
            </a:r>
            <a:r>
              <a:rPr lang="en-US" sz="1600" b="1" dirty="0" smtClean="0">
                <a:solidFill>
                  <a:srgbClr val="0000FF"/>
                </a:solidFill>
                <a:latin typeface="Calibri" pitchFamily="34" charset="0"/>
                <a:ea typeface="Calibri" pitchFamily="34" charset="0"/>
                <a:cs typeface="Courier New" pitchFamily="49" charset="0"/>
              </a:rPr>
              <a:t>None</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shuffle</a:t>
            </a:r>
            <a:r>
              <a:rPr lang="en-US" sz="1600" b="1" dirty="0" smtClean="0">
                <a:solidFill>
                  <a:srgbClr val="000080"/>
                </a:solidFill>
                <a:latin typeface="Calibri" pitchFamily="34" charset="0"/>
                <a:ea typeface="Calibri" pitchFamily="34" charset="0"/>
                <a:cs typeface="Courier New" pitchFamily="49" charset="0"/>
              </a:rPr>
              <a:t>=</a:t>
            </a:r>
            <a:r>
              <a:rPr lang="en-US" sz="1600" b="1" dirty="0" smtClean="0">
                <a:solidFill>
                  <a:srgbClr val="0000FF"/>
                </a:solidFill>
                <a:latin typeface="Calibri" pitchFamily="34" charset="0"/>
                <a:ea typeface="Calibri" pitchFamily="34" charset="0"/>
                <a:cs typeface="Courier New" pitchFamily="49" charset="0"/>
              </a:rPr>
              <a:t>True</a:t>
            </a:r>
            <a:r>
              <a:rPr lang="en-US" sz="1600" b="1" dirty="0" smtClean="0">
                <a:solidFill>
                  <a:srgbClr val="000080"/>
                </a:solidFill>
                <a:latin typeface="Calibri" pitchFamily="34" charset="0"/>
                <a:ea typeface="Calibri" pitchFamily="34" charset="0"/>
                <a:cs typeface="Courier New" pitchFamily="49" charset="0"/>
              </a:rPr>
              <a:t>)</a:t>
            </a:r>
            <a:endParaRPr lang="fr-FR" sz="1600" dirty="0" smtClean="0">
              <a:latin typeface="Calibri" pitchFamily="34" charset="0"/>
              <a:cs typeface="Arial" pitchFamily="34" charset="0"/>
            </a:endParaRPr>
          </a:p>
          <a:p>
            <a:pPr lvl="0" eaLnBrk="0" fontAlgn="base" hangingPunct="0">
              <a:spcBef>
                <a:spcPct val="0"/>
              </a:spcBef>
              <a:spcAft>
                <a:spcPct val="0"/>
              </a:spcAft>
            </a:pPr>
            <a:endParaRPr lang="en-US" sz="1600" dirty="0" smtClean="0">
              <a:solidFill>
                <a:srgbClr val="008000"/>
              </a:solidFill>
              <a:latin typeface="Calibri" pitchFamily="34" charset="0"/>
              <a:ea typeface="Calibri" pitchFamily="34" charset="0"/>
              <a:cs typeface="Courier New" pitchFamily="49" charset="0"/>
            </a:endParaRPr>
          </a:p>
          <a:p>
            <a:pPr lvl="0" eaLnBrk="0" fontAlgn="base" hangingPunct="0">
              <a:spcBef>
                <a:spcPct val="0"/>
              </a:spcBef>
              <a:spcAft>
                <a:spcPct val="0"/>
              </a:spcAft>
            </a:pPr>
            <a:r>
              <a:rPr lang="en-US" sz="1600" dirty="0" smtClean="0">
                <a:solidFill>
                  <a:srgbClr val="008000"/>
                </a:solidFill>
                <a:latin typeface="Calibri" pitchFamily="34" charset="0"/>
                <a:ea typeface="Calibri" pitchFamily="34" charset="0"/>
                <a:cs typeface="Courier New" pitchFamily="49" charset="0"/>
              </a:rPr>
              <a:t># train</a:t>
            </a:r>
            <a:endParaRPr lang="fr-FR" sz="1600" dirty="0" smtClean="0">
              <a:latin typeface="Calibri" pitchFamily="34" charset="0"/>
              <a:cs typeface="Arial" pitchFamily="34" charset="0"/>
            </a:endParaRPr>
          </a:p>
          <a:p>
            <a:pPr lvl="0" eaLnBrk="0" fontAlgn="base" hangingPunct="0">
              <a:spcBef>
                <a:spcPct val="0"/>
              </a:spcBef>
              <a:spcAft>
                <a:spcPct val="0"/>
              </a:spcAft>
            </a:pPr>
            <a:r>
              <a:rPr lang="en-US" sz="1600" dirty="0" err="1" smtClean="0">
                <a:solidFill>
                  <a:srgbClr val="000000"/>
                </a:solidFill>
                <a:latin typeface="Calibri" pitchFamily="34" charset="0"/>
                <a:ea typeface="Calibri" pitchFamily="34" charset="0"/>
                <a:cs typeface="Courier New" pitchFamily="49" charset="0"/>
              </a:rPr>
              <a:t>estimator</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train</a:t>
            </a:r>
            <a:r>
              <a:rPr lang="en-US" sz="1600" b="1" dirty="0"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input_fn</a:t>
            </a:r>
            <a:r>
              <a:rPr lang="en-US" sz="1600" b="1" dirty="0"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input_fn</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steps</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FF0000"/>
                </a:solidFill>
                <a:latin typeface="Calibri" pitchFamily="34" charset="0"/>
                <a:ea typeface="Calibri" pitchFamily="34" charset="0"/>
                <a:cs typeface="Courier New" pitchFamily="49" charset="0"/>
              </a:rPr>
              <a:t>1000</a:t>
            </a:r>
            <a:r>
              <a:rPr lang="en-US" sz="1600" b="1" dirty="0" smtClean="0">
                <a:solidFill>
                  <a:srgbClr val="000080"/>
                </a:solidFill>
                <a:latin typeface="Calibri" pitchFamily="34" charset="0"/>
                <a:ea typeface="Calibri" pitchFamily="34" charset="0"/>
                <a:cs typeface="Courier New" pitchFamily="49" charset="0"/>
              </a:rPr>
              <a:t>)</a:t>
            </a:r>
            <a:endParaRPr lang="fr-FR" sz="1600" dirty="0" smtClean="0">
              <a:latin typeface="Calibri"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Autofit/>
          </a:bodyPr>
          <a:lstStyle/>
          <a:p>
            <a:r>
              <a:rPr lang="fr-FR" sz="3200" dirty="0" smtClean="0">
                <a:solidFill>
                  <a:srgbClr val="002060"/>
                </a:solidFill>
              </a:rPr>
              <a:t/>
            </a:r>
            <a:br>
              <a:rPr lang="fr-FR" sz="3200" dirty="0" smtClean="0">
                <a:solidFill>
                  <a:srgbClr val="002060"/>
                </a:solidFill>
              </a:rPr>
            </a:br>
            <a:r>
              <a:rPr lang="fr-FR" sz="3200" b="1" dirty="0" err="1" smtClean="0">
                <a:solidFill>
                  <a:srgbClr val="002060"/>
                </a:solidFill>
              </a:rPr>
              <a:t>Estimator</a:t>
            </a:r>
            <a:r>
              <a:rPr lang="fr-FR" sz="3200" b="1" dirty="0" smtClean="0">
                <a:solidFill>
                  <a:srgbClr val="002060"/>
                </a:solidFill>
              </a:rPr>
              <a:t>  / base de données IRIS</a:t>
            </a:r>
            <a:r>
              <a:rPr lang="fr-FR" sz="3200" dirty="0" smtClean="0">
                <a:solidFill>
                  <a:srgbClr val="002060"/>
                </a:solidFill>
              </a:rPr>
              <a:t/>
            </a:r>
            <a:br>
              <a:rPr lang="fr-FR" sz="3200" dirty="0" smtClean="0">
                <a:solidFill>
                  <a:srgbClr val="002060"/>
                </a:solidFill>
              </a:rPr>
            </a:br>
            <a:endParaRPr lang="fr-FR" sz="2800" dirty="0">
              <a:solidFill>
                <a:srgbClr val="002060"/>
              </a:solidFill>
            </a:endParaRPr>
          </a:p>
        </p:txBody>
      </p:sp>
      <p:sp>
        <p:nvSpPr>
          <p:cNvPr id="5" name="Espace réservé du contenu 4"/>
          <p:cNvSpPr>
            <a:spLocks noGrp="1"/>
          </p:cNvSpPr>
          <p:nvPr>
            <p:ph idx="1"/>
          </p:nvPr>
        </p:nvSpPr>
        <p:spPr/>
        <p:txBody>
          <a:bodyPr/>
          <a:lstStyle/>
          <a:p>
            <a:pPr marL="514350" indent="-514350">
              <a:buNone/>
            </a:pPr>
            <a:r>
              <a:rPr lang="fr-FR" sz="2800" dirty="0" smtClean="0"/>
              <a:t>Chargement de fichiers CSV :</a:t>
            </a:r>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a:p>
            <a:pPr marL="514350" indent="-514350" algn="ctr">
              <a:buNone/>
            </a:pPr>
            <a:r>
              <a:rPr lang="fr-FR" sz="2800" dirty="0" smtClean="0"/>
              <a:t>Et c’est tout !</a:t>
            </a:r>
          </a:p>
        </p:txBody>
      </p:sp>
      <p:sp>
        <p:nvSpPr>
          <p:cNvPr id="2" name="Rectangle 1"/>
          <p:cNvSpPr/>
          <p:nvPr/>
        </p:nvSpPr>
        <p:spPr>
          <a:xfrm>
            <a:off x="0" y="0"/>
            <a:ext cx="9144000" cy="6463308"/>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4" name="Rectangle 3"/>
          <p:cNvSpPr/>
          <p:nvPr/>
        </p:nvSpPr>
        <p:spPr>
          <a:xfrm>
            <a:off x="0" y="785794"/>
            <a:ext cx="9144000" cy="5078313"/>
          </a:xfrm>
          <a:prstGeom prst="rect">
            <a:avLst/>
          </a:prstGeom>
        </p:spPr>
        <p:txBody>
          <a:bodyPr wrap="square">
            <a:spAutoFit/>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p:txBody>
      </p:sp>
      <p:sp>
        <p:nvSpPr>
          <p:cNvPr id="6" name="ZoneTexte 5"/>
          <p:cNvSpPr txBox="1"/>
          <p:nvPr/>
        </p:nvSpPr>
        <p:spPr>
          <a:xfrm>
            <a:off x="1071538" y="2857496"/>
            <a:ext cx="6215106" cy="1077218"/>
          </a:xfrm>
          <a:prstGeom prst="rect">
            <a:avLst/>
          </a:prstGeom>
          <a:solidFill>
            <a:schemeClr val="bg1">
              <a:lumMod val="95000"/>
            </a:schemeClr>
          </a:solidFill>
        </p:spPr>
        <p:txBody>
          <a:bodyPr wrap="square" rtlCol="0">
            <a:spAutoFit/>
          </a:bodyPr>
          <a:lstStyle/>
          <a:p>
            <a:pPr eaLnBrk="0" fontAlgn="base" hangingPunct="0">
              <a:spcBef>
                <a:spcPct val="0"/>
              </a:spcBef>
              <a:spcAft>
                <a:spcPct val="0"/>
              </a:spcAft>
            </a:pPr>
            <a:r>
              <a:rPr lang="en-US" sz="1600" dirty="0" smtClean="0">
                <a:solidFill>
                  <a:srgbClr val="000000"/>
                </a:solidFill>
                <a:latin typeface="Calibri" pitchFamily="34" charset="0"/>
                <a:ea typeface="Times New Roman" pitchFamily="18" charset="0"/>
                <a:cs typeface="Courier New" pitchFamily="49" charset="0"/>
              </a:rPr>
              <a:t>training_set </a:t>
            </a:r>
            <a:r>
              <a:rPr lang="en-US" sz="1600" b="1" dirty="0" smtClean="0">
                <a:solidFill>
                  <a:srgbClr val="000080"/>
                </a:solidFill>
                <a:latin typeface="Calibri" pitchFamily="34" charset="0"/>
                <a:ea typeface="Times New Roman" pitchFamily="18" charset="0"/>
                <a:cs typeface="Courier New" pitchFamily="49" charset="0"/>
              </a:rPr>
              <a:t>=</a:t>
            </a:r>
            <a:r>
              <a:rPr lang="en-US" sz="1600" dirty="0" smtClean="0">
                <a:solidFill>
                  <a:srgbClr val="000000"/>
                </a:solidFill>
                <a:latin typeface="Calibri" pitchFamily="34" charset="0"/>
                <a:ea typeface="Times New Roman" pitchFamily="18" charset="0"/>
                <a:cs typeface="Courier New" pitchFamily="49" charset="0"/>
              </a:rPr>
              <a:t> </a:t>
            </a:r>
            <a:r>
              <a:rPr lang="en-US" sz="1600" dirty="0" err="1" smtClean="0">
                <a:solidFill>
                  <a:srgbClr val="000000"/>
                </a:solidFill>
                <a:latin typeface="Calibri" pitchFamily="34" charset="0"/>
                <a:ea typeface="Times New Roman" pitchFamily="18" charset="0"/>
                <a:cs typeface="Courier New" pitchFamily="49" charset="0"/>
              </a:rPr>
              <a:t>tf</a:t>
            </a:r>
            <a:r>
              <a:rPr lang="en-US" sz="1600" b="1" dirty="0" err="1" smtClean="0">
                <a:solidFill>
                  <a:srgbClr val="000080"/>
                </a:solidFill>
                <a:latin typeface="Calibri" pitchFamily="34" charset="0"/>
                <a:ea typeface="Times New Roman" pitchFamily="18" charset="0"/>
                <a:cs typeface="Courier New" pitchFamily="49" charset="0"/>
              </a:rPr>
              <a:t>.</a:t>
            </a:r>
            <a:r>
              <a:rPr lang="en-US" sz="1600" dirty="0" err="1" smtClean="0">
                <a:solidFill>
                  <a:srgbClr val="000000"/>
                </a:solidFill>
                <a:latin typeface="Calibri" pitchFamily="34" charset="0"/>
                <a:ea typeface="Times New Roman" pitchFamily="18" charset="0"/>
                <a:cs typeface="Courier New" pitchFamily="49" charset="0"/>
              </a:rPr>
              <a:t>contrib</a:t>
            </a:r>
            <a:r>
              <a:rPr lang="en-US" sz="1600" b="1" dirty="0" err="1" smtClean="0">
                <a:solidFill>
                  <a:srgbClr val="000080"/>
                </a:solidFill>
                <a:latin typeface="Calibri" pitchFamily="34" charset="0"/>
                <a:ea typeface="Times New Roman" pitchFamily="18" charset="0"/>
                <a:cs typeface="Courier New" pitchFamily="49" charset="0"/>
              </a:rPr>
              <a:t>.</a:t>
            </a:r>
            <a:r>
              <a:rPr lang="en-US" sz="1600" dirty="0" err="1" smtClean="0">
                <a:solidFill>
                  <a:srgbClr val="000000"/>
                </a:solidFill>
                <a:latin typeface="Calibri" pitchFamily="34" charset="0"/>
                <a:ea typeface="Times New Roman" pitchFamily="18" charset="0"/>
                <a:cs typeface="Courier New" pitchFamily="49" charset="0"/>
              </a:rPr>
              <a:t>learn</a:t>
            </a:r>
            <a:r>
              <a:rPr lang="en-US" sz="1600" b="1" dirty="0" err="1" smtClean="0">
                <a:solidFill>
                  <a:srgbClr val="000080"/>
                </a:solidFill>
                <a:latin typeface="Calibri" pitchFamily="34" charset="0"/>
                <a:ea typeface="Times New Roman" pitchFamily="18" charset="0"/>
                <a:cs typeface="Courier New" pitchFamily="49" charset="0"/>
              </a:rPr>
              <a:t>.</a:t>
            </a:r>
            <a:r>
              <a:rPr lang="en-US" sz="1600" dirty="0" err="1" smtClean="0">
                <a:solidFill>
                  <a:srgbClr val="000000"/>
                </a:solidFill>
                <a:latin typeface="Calibri" pitchFamily="34" charset="0"/>
                <a:ea typeface="Times New Roman" pitchFamily="18" charset="0"/>
                <a:cs typeface="Courier New" pitchFamily="49" charset="0"/>
              </a:rPr>
              <a:t>datasets</a:t>
            </a:r>
            <a:r>
              <a:rPr lang="en-US" sz="1600" b="1" dirty="0" err="1" smtClean="0">
                <a:solidFill>
                  <a:srgbClr val="000080"/>
                </a:solidFill>
                <a:latin typeface="Calibri" pitchFamily="34" charset="0"/>
                <a:ea typeface="Times New Roman" pitchFamily="18" charset="0"/>
                <a:cs typeface="Courier New" pitchFamily="49" charset="0"/>
              </a:rPr>
              <a:t>.</a:t>
            </a:r>
            <a:r>
              <a:rPr lang="en-US" sz="1600" dirty="0" err="1" smtClean="0">
                <a:solidFill>
                  <a:srgbClr val="000000"/>
                </a:solidFill>
                <a:latin typeface="Calibri" pitchFamily="34" charset="0"/>
                <a:ea typeface="Times New Roman" pitchFamily="18" charset="0"/>
                <a:cs typeface="Courier New" pitchFamily="49" charset="0"/>
              </a:rPr>
              <a:t>base</a:t>
            </a:r>
            <a:r>
              <a:rPr lang="en-US" sz="1600" b="1" dirty="0" err="1" smtClean="0">
                <a:solidFill>
                  <a:srgbClr val="000080"/>
                </a:solidFill>
                <a:latin typeface="Calibri" pitchFamily="34" charset="0"/>
                <a:ea typeface="Times New Roman" pitchFamily="18" charset="0"/>
                <a:cs typeface="Courier New" pitchFamily="49" charset="0"/>
              </a:rPr>
              <a:t>.</a:t>
            </a:r>
            <a:r>
              <a:rPr lang="en-US" sz="1600" dirty="0" err="1" smtClean="0">
                <a:solidFill>
                  <a:srgbClr val="000000"/>
                </a:solidFill>
                <a:latin typeface="Calibri" pitchFamily="34" charset="0"/>
                <a:ea typeface="Times New Roman" pitchFamily="18" charset="0"/>
                <a:cs typeface="Courier New" pitchFamily="49" charset="0"/>
              </a:rPr>
              <a:t>load_csv_with_header</a:t>
            </a:r>
            <a:r>
              <a:rPr lang="en-US" sz="1600" b="1" dirty="0" smtClean="0">
                <a:solidFill>
                  <a:srgbClr val="000080"/>
                </a:solidFill>
                <a:latin typeface="Calibri" pitchFamily="34" charset="0"/>
                <a:ea typeface="Times New Roman" pitchFamily="18" charset="0"/>
                <a:cs typeface="Courier New" pitchFamily="49" charset="0"/>
              </a:rPr>
              <a:t>(</a:t>
            </a:r>
            <a:endParaRPr lang="fr-FR" sz="1200" dirty="0" smtClean="0">
              <a:latin typeface="Calibri" pitchFamily="34" charset="0"/>
              <a:cs typeface="Courier New" pitchFamily="49" charset="0"/>
            </a:endParaRPr>
          </a:p>
          <a:p>
            <a:pPr eaLnBrk="0" fontAlgn="base" hangingPunct="0">
              <a:spcBef>
                <a:spcPct val="0"/>
              </a:spcBef>
              <a:spcAft>
                <a:spcPct val="0"/>
              </a:spcAft>
            </a:pPr>
            <a:r>
              <a:rPr lang="en-US" sz="1600" dirty="0" smtClean="0">
                <a:solidFill>
                  <a:srgbClr val="000000"/>
                </a:solidFill>
                <a:latin typeface="Calibri" pitchFamily="34" charset="0"/>
                <a:ea typeface="Times New Roman" pitchFamily="18" charset="0"/>
                <a:cs typeface="Courier New" pitchFamily="49" charset="0"/>
              </a:rPr>
              <a:t>  filename</a:t>
            </a:r>
            <a:r>
              <a:rPr lang="en-US" sz="1600" b="1" dirty="0" smtClean="0">
                <a:solidFill>
                  <a:srgbClr val="000080"/>
                </a:solidFill>
                <a:latin typeface="Calibri" pitchFamily="34" charset="0"/>
                <a:ea typeface="Times New Roman" pitchFamily="18" charset="0"/>
                <a:cs typeface="Courier New" pitchFamily="49" charset="0"/>
              </a:rPr>
              <a:t>=</a:t>
            </a:r>
            <a:r>
              <a:rPr lang="en-US" sz="1600" dirty="0" smtClean="0">
                <a:solidFill>
                  <a:srgbClr val="000000"/>
                </a:solidFill>
                <a:latin typeface="Calibri" pitchFamily="34" charset="0"/>
                <a:ea typeface="Times New Roman" pitchFamily="18" charset="0"/>
                <a:cs typeface="Courier New" pitchFamily="49" charset="0"/>
              </a:rPr>
              <a:t>“iris_training.csv”</a:t>
            </a:r>
            <a:r>
              <a:rPr lang="en-US" sz="1600" b="1" dirty="0" smtClean="0">
                <a:solidFill>
                  <a:srgbClr val="000080"/>
                </a:solidFill>
                <a:latin typeface="Calibri" pitchFamily="34" charset="0"/>
                <a:ea typeface="Times New Roman" pitchFamily="18" charset="0"/>
                <a:cs typeface="Courier New" pitchFamily="49" charset="0"/>
              </a:rPr>
              <a:t>,</a:t>
            </a:r>
            <a:endParaRPr lang="fr-FR" sz="1200" dirty="0" smtClean="0">
              <a:latin typeface="Calibri" pitchFamily="34" charset="0"/>
              <a:cs typeface="Courier New" pitchFamily="49" charset="0"/>
            </a:endParaRPr>
          </a:p>
          <a:p>
            <a:pPr eaLnBrk="0" fontAlgn="base" hangingPunct="0">
              <a:spcBef>
                <a:spcPct val="0"/>
              </a:spcBef>
              <a:spcAft>
                <a:spcPct val="0"/>
              </a:spcAft>
            </a:pPr>
            <a:r>
              <a:rPr lang="en-US" sz="1600" dirty="0" smtClean="0">
                <a:solidFill>
                  <a:srgbClr val="000000"/>
                </a:solidFill>
                <a:latin typeface="Calibri" pitchFamily="34" charset="0"/>
                <a:ea typeface="Times New Roman" pitchFamily="18" charset="0"/>
                <a:cs typeface="Courier New" pitchFamily="49" charset="0"/>
              </a:rPr>
              <a:t>  </a:t>
            </a:r>
            <a:r>
              <a:rPr lang="en-US" sz="1600" dirty="0" err="1" smtClean="0">
                <a:solidFill>
                  <a:srgbClr val="000000"/>
                </a:solidFill>
                <a:latin typeface="Calibri" pitchFamily="34" charset="0"/>
                <a:ea typeface="Times New Roman" pitchFamily="18" charset="0"/>
                <a:cs typeface="Courier New" pitchFamily="49" charset="0"/>
              </a:rPr>
              <a:t>target_dtype</a:t>
            </a:r>
            <a:r>
              <a:rPr lang="en-US" sz="1600" b="1" dirty="0" smtClean="0">
                <a:solidFill>
                  <a:srgbClr val="000080"/>
                </a:solidFill>
                <a:latin typeface="Calibri" pitchFamily="34" charset="0"/>
                <a:ea typeface="Times New Roman" pitchFamily="18" charset="0"/>
                <a:cs typeface="Courier New" pitchFamily="49" charset="0"/>
              </a:rPr>
              <a:t>=</a:t>
            </a:r>
            <a:r>
              <a:rPr lang="en-US" sz="1600" dirty="0" smtClean="0">
                <a:solidFill>
                  <a:srgbClr val="000000"/>
                </a:solidFill>
                <a:latin typeface="Calibri" pitchFamily="34" charset="0"/>
                <a:ea typeface="Times New Roman" pitchFamily="18" charset="0"/>
                <a:cs typeface="Courier New" pitchFamily="49" charset="0"/>
              </a:rPr>
              <a:t>np</a:t>
            </a:r>
            <a:r>
              <a:rPr lang="en-US" sz="1600" b="1" dirty="0" smtClean="0">
                <a:solidFill>
                  <a:srgbClr val="000080"/>
                </a:solidFill>
                <a:latin typeface="Calibri" pitchFamily="34" charset="0"/>
                <a:ea typeface="Times New Roman" pitchFamily="18" charset="0"/>
                <a:cs typeface="Courier New" pitchFamily="49" charset="0"/>
              </a:rPr>
              <a:t>.</a:t>
            </a:r>
            <a:r>
              <a:rPr lang="en-US" sz="1600" dirty="0" smtClean="0">
                <a:solidFill>
                  <a:srgbClr val="000000"/>
                </a:solidFill>
                <a:latin typeface="Calibri" pitchFamily="34" charset="0"/>
                <a:ea typeface="Times New Roman" pitchFamily="18" charset="0"/>
                <a:cs typeface="Courier New" pitchFamily="49" charset="0"/>
              </a:rPr>
              <a:t>int</a:t>
            </a:r>
            <a:r>
              <a:rPr lang="en-US" sz="1600" b="1" dirty="0" smtClean="0">
                <a:solidFill>
                  <a:srgbClr val="000080"/>
                </a:solidFill>
                <a:latin typeface="Calibri" pitchFamily="34" charset="0"/>
                <a:ea typeface="Times New Roman" pitchFamily="18" charset="0"/>
                <a:cs typeface="Courier New" pitchFamily="49" charset="0"/>
              </a:rPr>
              <a:t>,</a:t>
            </a:r>
            <a:endParaRPr lang="fr-FR" sz="1200" dirty="0" smtClean="0">
              <a:latin typeface="Calibri" pitchFamily="34" charset="0"/>
              <a:cs typeface="Courier New" pitchFamily="49" charset="0"/>
            </a:endParaRPr>
          </a:p>
          <a:p>
            <a:pPr eaLnBrk="0" fontAlgn="base" hangingPunct="0">
              <a:spcBef>
                <a:spcPct val="0"/>
              </a:spcBef>
              <a:spcAft>
                <a:spcPct val="0"/>
              </a:spcAft>
            </a:pPr>
            <a:r>
              <a:rPr lang="en-US" sz="1600" dirty="0" smtClean="0">
                <a:solidFill>
                  <a:srgbClr val="000000"/>
                </a:solidFill>
                <a:latin typeface="Calibri" pitchFamily="34" charset="0"/>
                <a:ea typeface="Times New Roman" pitchFamily="18" charset="0"/>
                <a:cs typeface="Courier New" pitchFamily="49" charset="0"/>
              </a:rPr>
              <a:t>  </a:t>
            </a:r>
            <a:r>
              <a:rPr lang="en-US" sz="1600" dirty="0" err="1" smtClean="0">
                <a:solidFill>
                  <a:srgbClr val="000000"/>
                </a:solidFill>
                <a:latin typeface="Calibri" pitchFamily="34" charset="0"/>
                <a:ea typeface="Times New Roman" pitchFamily="18" charset="0"/>
                <a:cs typeface="Courier New" pitchFamily="49" charset="0"/>
              </a:rPr>
              <a:t>features_dtype</a:t>
            </a:r>
            <a:r>
              <a:rPr lang="en-US" sz="1600" b="1" dirty="0" smtClean="0">
                <a:solidFill>
                  <a:srgbClr val="000080"/>
                </a:solidFill>
                <a:latin typeface="Calibri" pitchFamily="34" charset="0"/>
                <a:ea typeface="Times New Roman" pitchFamily="18" charset="0"/>
                <a:cs typeface="Courier New" pitchFamily="49" charset="0"/>
              </a:rPr>
              <a:t>=</a:t>
            </a:r>
            <a:r>
              <a:rPr lang="en-US" sz="1600" dirty="0" smtClean="0">
                <a:solidFill>
                  <a:srgbClr val="000000"/>
                </a:solidFill>
                <a:latin typeface="Calibri" pitchFamily="34" charset="0"/>
                <a:ea typeface="Times New Roman" pitchFamily="18" charset="0"/>
                <a:cs typeface="Courier New" pitchFamily="49" charset="0"/>
              </a:rPr>
              <a:t>np</a:t>
            </a:r>
            <a:r>
              <a:rPr lang="en-US" sz="1600" b="1" dirty="0" smtClean="0">
                <a:solidFill>
                  <a:srgbClr val="000080"/>
                </a:solidFill>
                <a:latin typeface="Calibri" pitchFamily="34" charset="0"/>
                <a:ea typeface="Times New Roman" pitchFamily="18" charset="0"/>
                <a:cs typeface="Courier New" pitchFamily="49" charset="0"/>
              </a:rPr>
              <a:t>.</a:t>
            </a:r>
            <a:r>
              <a:rPr lang="en-US" sz="1600" dirty="0" smtClean="0">
                <a:solidFill>
                  <a:srgbClr val="000000"/>
                </a:solidFill>
                <a:latin typeface="Calibri" pitchFamily="34" charset="0"/>
                <a:ea typeface="Times New Roman" pitchFamily="18" charset="0"/>
                <a:cs typeface="Courier New" pitchFamily="49" charset="0"/>
              </a:rPr>
              <a:t>float32</a:t>
            </a:r>
            <a:r>
              <a:rPr lang="en-US" sz="1600" b="1" dirty="0" smtClean="0">
                <a:solidFill>
                  <a:srgbClr val="000080"/>
                </a:solidFill>
                <a:latin typeface="Calibri" pitchFamily="34" charset="0"/>
                <a:ea typeface="Times New Roman" pitchFamily="18" charset="0"/>
                <a:cs typeface="Courier New" pitchFamily="49" charset="0"/>
              </a:rPr>
              <a:t>)</a:t>
            </a:r>
            <a:endParaRPr lang="fr-FR" sz="1200" dirty="0" smtClean="0">
              <a:latin typeface="Calibri" pitchFamily="34"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Autofit/>
          </a:bodyPr>
          <a:lstStyle/>
          <a:p>
            <a:r>
              <a:rPr lang="fr-FR" sz="3200" dirty="0" smtClean="0">
                <a:solidFill>
                  <a:srgbClr val="002060"/>
                </a:solidFill>
              </a:rPr>
              <a:t/>
            </a:r>
            <a:br>
              <a:rPr lang="fr-FR" sz="3200" dirty="0" smtClean="0">
                <a:solidFill>
                  <a:srgbClr val="002060"/>
                </a:solidFill>
              </a:rPr>
            </a:br>
            <a:r>
              <a:rPr lang="fr-FR" sz="3200" b="1" dirty="0" err="1" smtClean="0">
                <a:solidFill>
                  <a:srgbClr val="002060"/>
                </a:solidFill>
              </a:rPr>
              <a:t>Estimator</a:t>
            </a:r>
            <a:r>
              <a:rPr lang="fr-FR" sz="3200" b="1" dirty="0" smtClean="0">
                <a:solidFill>
                  <a:srgbClr val="002060"/>
                </a:solidFill>
              </a:rPr>
              <a:t>  / base de données IRIS</a:t>
            </a:r>
            <a:r>
              <a:rPr lang="fr-FR" sz="3200" dirty="0" smtClean="0">
                <a:solidFill>
                  <a:srgbClr val="002060"/>
                </a:solidFill>
              </a:rPr>
              <a:t/>
            </a:r>
            <a:br>
              <a:rPr lang="fr-FR" sz="3200" dirty="0" smtClean="0">
                <a:solidFill>
                  <a:srgbClr val="002060"/>
                </a:solidFill>
              </a:rPr>
            </a:br>
            <a:endParaRPr lang="fr-FR" sz="2800" dirty="0">
              <a:solidFill>
                <a:srgbClr val="002060"/>
              </a:solidFill>
            </a:endParaRPr>
          </a:p>
        </p:txBody>
      </p:sp>
      <p:sp>
        <p:nvSpPr>
          <p:cNvPr id="5" name="Espace réservé du contenu 4"/>
          <p:cNvSpPr>
            <a:spLocks noGrp="1"/>
          </p:cNvSpPr>
          <p:nvPr>
            <p:ph idx="1"/>
          </p:nvPr>
        </p:nvSpPr>
        <p:spPr/>
        <p:txBody>
          <a:bodyPr/>
          <a:lstStyle/>
          <a:p>
            <a:pPr marL="514350" indent="-514350">
              <a:buNone/>
            </a:pPr>
            <a:r>
              <a:rPr lang="fr-FR" sz="2800" dirty="0" smtClean="0"/>
              <a:t>Création du réseau :</a:t>
            </a:r>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a:p>
            <a:pPr marL="514350" indent="-514350">
              <a:buNone/>
            </a:pPr>
            <a:r>
              <a:rPr lang="fr-FR" sz="2800" dirty="0" smtClean="0"/>
              <a:t>Notez le </a:t>
            </a:r>
            <a:r>
              <a:rPr lang="fr-FR" sz="2800" dirty="0" err="1" smtClean="0"/>
              <a:t>model_dir</a:t>
            </a:r>
            <a:r>
              <a:rPr lang="fr-FR" sz="2800" dirty="0" smtClean="0"/>
              <a:t> pour TensorBoard</a:t>
            </a:r>
          </a:p>
        </p:txBody>
      </p:sp>
      <p:sp>
        <p:nvSpPr>
          <p:cNvPr id="2" name="Rectangle 1"/>
          <p:cNvSpPr/>
          <p:nvPr/>
        </p:nvSpPr>
        <p:spPr>
          <a:xfrm>
            <a:off x="0" y="0"/>
            <a:ext cx="9144000" cy="6463308"/>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4" name="Rectangle 3"/>
          <p:cNvSpPr/>
          <p:nvPr/>
        </p:nvSpPr>
        <p:spPr>
          <a:xfrm>
            <a:off x="0" y="785794"/>
            <a:ext cx="9144000" cy="5078313"/>
          </a:xfrm>
          <a:prstGeom prst="rect">
            <a:avLst/>
          </a:prstGeom>
        </p:spPr>
        <p:txBody>
          <a:bodyPr wrap="square">
            <a:spAutoFit/>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p:txBody>
      </p:sp>
      <p:sp>
        <p:nvSpPr>
          <p:cNvPr id="6" name="ZoneTexte 5"/>
          <p:cNvSpPr txBox="1"/>
          <p:nvPr/>
        </p:nvSpPr>
        <p:spPr>
          <a:xfrm>
            <a:off x="1071538" y="2857496"/>
            <a:ext cx="7000924" cy="2000548"/>
          </a:xfrm>
          <a:prstGeom prst="rect">
            <a:avLst/>
          </a:prstGeom>
          <a:solidFill>
            <a:schemeClr val="bg1">
              <a:lumMod val="95000"/>
            </a:schemeClr>
          </a:solidFill>
        </p:spPr>
        <p:txBody>
          <a:bodyPr wrap="square" rtlCol="0">
            <a:spAutoFit/>
          </a:bodyPr>
          <a:lstStyle/>
          <a:p>
            <a:pPr lvl="0" fontAlgn="base">
              <a:spcBef>
                <a:spcPct val="0"/>
              </a:spcBef>
              <a:spcAft>
                <a:spcPct val="0"/>
              </a:spcAft>
            </a:pPr>
            <a:r>
              <a:rPr lang="en-US" sz="1600" dirty="0" smtClean="0">
                <a:solidFill>
                  <a:srgbClr val="008000"/>
                </a:solidFill>
                <a:ea typeface="Times New Roman" pitchFamily="18" charset="0"/>
                <a:cs typeface="Courier New" pitchFamily="49" charset="0"/>
              </a:rPr>
              <a:t># Specify that all features have real-value data</a:t>
            </a:r>
            <a:endParaRPr lang="fr-FR" sz="1200" dirty="0" smtClean="0">
              <a:cs typeface="Courier New" pitchFamily="49" charset="0"/>
            </a:endParaRPr>
          </a:p>
          <a:p>
            <a:pPr lvl="0" eaLnBrk="0" fontAlgn="base" hangingPunct="0">
              <a:spcBef>
                <a:spcPct val="0"/>
              </a:spcBef>
              <a:spcAft>
                <a:spcPct val="0"/>
              </a:spcAft>
            </a:pPr>
            <a:r>
              <a:rPr lang="en-US" sz="1600" dirty="0" err="1" smtClean="0">
                <a:solidFill>
                  <a:srgbClr val="000000"/>
                </a:solidFill>
                <a:ea typeface="Times New Roman" pitchFamily="18" charset="0"/>
                <a:cs typeface="Courier New" pitchFamily="49" charset="0"/>
              </a:rPr>
              <a:t>feature_columns</a:t>
            </a:r>
            <a:r>
              <a:rPr lang="en-US" sz="1600" dirty="0" smtClean="0">
                <a:solidFill>
                  <a:srgbClr val="000000"/>
                </a:solidFill>
                <a:ea typeface="Times New Roman" pitchFamily="18" charset="0"/>
                <a:cs typeface="Courier New" pitchFamily="49" charset="0"/>
              </a:rPr>
              <a:t> </a:t>
            </a:r>
            <a:r>
              <a:rPr lang="en-US" sz="1600" b="1" dirty="0" smtClean="0">
                <a:solidFill>
                  <a:srgbClr val="000080"/>
                </a:solidFill>
                <a:ea typeface="Times New Roman" pitchFamily="18" charset="0"/>
                <a:cs typeface="Courier New" pitchFamily="49" charset="0"/>
              </a:rPr>
              <a:t>=</a:t>
            </a:r>
            <a:r>
              <a:rPr lang="en-US" sz="1600" dirty="0" smtClean="0">
                <a:solidFill>
                  <a:srgbClr val="000000"/>
                </a:solidFill>
                <a:ea typeface="Times New Roman" pitchFamily="18" charset="0"/>
                <a:cs typeface="Courier New" pitchFamily="49" charset="0"/>
              </a:rPr>
              <a:t> </a:t>
            </a:r>
            <a:r>
              <a:rPr lang="en-US" sz="1600" b="1" dirty="0" smtClean="0">
                <a:solidFill>
                  <a:srgbClr val="000080"/>
                </a:solidFill>
                <a:ea typeface="Times New Roman" pitchFamily="18" charset="0"/>
                <a:cs typeface="Courier New" pitchFamily="49" charset="0"/>
              </a:rPr>
              <a:t>[</a:t>
            </a:r>
            <a:r>
              <a:rPr lang="en-US" sz="1600" dirty="0" err="1" smtClean="0">
                <a:solidFill>
                  <a:srgbClr val="000000"/>
                </a:solidFill>
                <a:ea typeface="Times New Roman" pitchFamily="18" charset="0"/>
                <a:cs typeface="Courier New" pitchFamily="49" charset="0"/>
              </a:rPr>
              <a:t>tf</a:t>
            </a:r>
            <a:r>
              <a:rPr lang="en-US" sz="1600" b="1" dirty="0" err="1" smtClean="0">
                <a:solidFill>
                  <a:srgbClr val="000080"/>
                </a:solidFill>
                <a:ea typeface="Times New Roman" pitchFamily="18" charset="0"/>
                <a:cs typeface="Courier New" pitchFamily="49" charset="0"/>
              </a:rPr>
              <a:t>.</a:t>
            </a:r>
            <a:r>
              <a:rPr lang="en-US" sz="1600" dirty="0" err="1" smtClean="0">
                <a:solidFill>
                  <a:srgbClr val="000000"/>
                </a:solidFill>
                <a:ea typeface="Times New Roman" pitchFamily="18" charset="0"/>
                <a:cs typeface="Courier New" pitchFamily="49" charset="0"/>
              </a:rPr>
              <a:t>feature_column</a:t>
            </a:r>
            <a:r>
              <a:rPr lang="en-US" sz="1600" b="1" dirty="0" err="1" smtClean="0">
                <a:solidFill>
                  <a:srgbClr val="000080"/>
                </a:solidFill>
                <a:ea typeface="Times New Roman" pitchFamily="18" charset="0"/>
                <a:cs typeface="Courier New" pitchFamily="49" charset="0"/>
              </a:rPr>
              <a:t>.</a:t>
            </a:r>
            <a:r>
              <a:rPr lang="en-US" sz="1600" dirty="0" err="1" smtClean="0">
                <a:solidFill>
                  <a:srgbClr val="000000"/>
                </a:solidFill>
                <a:ea typeface="Times New Roman" pitchFamily="18" charset="0"/>
                <a:cs typeface="Courier New" pitchFamily="49" charset="0"/>
              </a:rPr>
              <a:t>numeric_column</a:t>
            </a:r>
            <a:r>
              <a:rPr lang="en-US" sz="1600" b="1" dirty="0" smtClean="0">
                <a:solidFill>
                  <a:srgbClr val="000080"/>
                </a:solidFill>
                <a:ea typeface="Times New Roman" pitchFamily="18" charset="0"/>
                <a:cs typeface="Courier New" pitchFamily="49" charset="0"/>
              </a:rPr>
              <a:t>(</a:t>
            </a:r>
            <a:r>
              <a:rPr lang="en-US" sz="1600" dirty="0" smtClean="0">
                <a:solidFill>
                  <a:srgbClr val="808080"/>
                </a:solidFill>
                <a:ea typeface="Times New Roman" pitchFamily="18" charset="0"/>
                <a:cs typeface="Courier New" pitchFamily="49" charset="0"/>
              </a:rPr>
              <a:t>"x"</a:t>
            </a:r>
            <a:r>
              <a:rPr lang="en-US" sz="1600" b="1" dirty="0" smtClean="0">
                <a:solidFill>
                  <a:srgbClr val="000080"/>
                </a:solidFill>
                <a:ea typeface="Times New Roman" pitchFamily="18" charset="0"/>
                <a:cs typeface="Courier New" pitchFamily="49" charset="0"/>
              </a:rPr>
              <a:t>,</a:t>
            </a:r>
            <a:r>
              <a:rPr lang="en-US" sz="1600" dirty="0" smtClean="0">
                <a:solidFill>
                  <a:srgbClr val="000000"/>
                </a:solidFill>
                <a:ea typeface="Times New Roman" pitchFamily="18" charset="0"/>
                <a:cs typeface="Courier New" pitchFamily="49" charset="0"/>
              </a:rPr>
              <a:t> shape</a:t>
            </a:r>
            <a:r>
              <a:rPr lang="en-US" sz="1600" b="1" dirty="0" smtClean="0">
                <a:solidFill>
                  <a:srgbClr val="000080"/>
                </a:solidFill>
                <a:ea typeface="Times New Roman" pitchFamily="18" charset="0"/>
                <a:cs typeface="Courier New" pitchFamily="49" charset="0"/>
              </a:rPr>
              <a:t>=[</a:t>
            </a:r>
            <a:r>
              <a:rPr lang="en-US" sz="1600" dirty="0" smtClean="0">
                <a:solidFill>
                  <a:srgbClr val="FF0000"/>
                </a:solidFill>
                <a:ea typeface="Times New Roman" pitchFamily="18" charset="0"/>
                <a:cs typeface="Courier New" pitchFamily="49" charset="0"/>
              </a:rPr>
              <a:t>4</a:t>
            </a:r>
            <a:r>
              <a:rPr lang="en-US" sz="1600" b="1" dirty="0" smtClean="0">
                <a:solidFill>
                  <a:srgbClr val="000080"/>
                </a:solidFill>
                <a:ea typeface="Times New Roman" pitchFamily="18" charset="0"/>
                <a:cs typeface="Courier New" pitchFamily="49" charset="0"/>
              </a:rPr>
              <a:t>])]</a:t>
            </a:r>
          </a:p>
          <a:p>
            <a:pPr lvl="0" eaLnBrk="0" fontAlgn="base" hangingPunct="0">
              <a:spcBef>
                <a:spcPct val="0"/>
              </a:spcBef>
              <a:spcAft>
                <a:spcPct val="0"/>
              </a:spcAft>
            </a:pPr>
            <a:endParaRPr lang="fr-FR" sz="1200" dirty="0" smtClean="0">
              <a:cs typeface="Courier New" pitchFamily="49" charset="0"/>
            </a:endParaRPr>
          </a:p>
          <a:p>
            <a:pPr lvl="0" eaLnBrk="0" fontAlgn="base" hangingPunct="0">
              <a:spcBef>
                <a:spcPct val="0"/>
              </a:spcBef>
              <a:spcAft>
                <a:spcPct val="0"/>
              </a:spcAft>
            </a:pPr>
            <a:r>
              <a:rPr lang="en-US" sz="1600" dirty="0" smtClean="0">
                <a:solidFill>
                  <a:srgbClr val="008000"/>
                </a:solidFill>
                <a:ea typeface="Times New Roman" pitchFamily="18" charset="0"/>
                <a:cs typeface="Courier New" pitchFamily="49" charset="0"/>
              </a:rPr>
              <a:t># Build 3 layer DNN with 10, 20, 10 units respectively.</a:t>
            </a:r>
            <a:endParaRPr lang="fr-FR" sz="1200" dirty="0" smtClean="0">
              <a:cs typeface="Courier New" pitchFamily="49" charset="0"/>
            </a:endParaRPr>
          </a:p>
          <a:p>
            <a:pPr lvl="0" eaLnBrk="0" fontAlgn="base" hangingPunct="0">
              <a:spcBef>
                <a:spcPct val="0"/>
              </a:spcBef>
              <a:spcAft>
                <a:spcPct val="0"/>
              </a:spcAft>
            </a:pPr>
            <a:r>
              <a:rPr lang="en-US" sz="1600" dirty="0" smtClean="0">
                <a:solidFill>
                  <a:srgbClr val="000000"/>
                </a:solidFill>
                <a:ea typeface="Times New Roman" pitchFamily="18" charset="0"/>
                <a:cs typeface="Courier New" pitchFamily="49" charset="0"/>
              </a:rPr>
              <a:t>classifier </a:t>
            </a:r>
            <a:r>
              <a:rPr lang="en-US" sz="1600" b="1" dirty="0" smtClean="0">
                <a:solidFill>
                  <a:srgbClr val="000080"/>
                </a:solidFill>
                <a:ea typeface="Times New Roman" pitchFamily="18" charset="0"/>
                <a:cs typeface="Courier New" pitchFamily="49" charset="0"/>
              </a:rPr>
              <a:t>=</a:t>
            </a:r>
            <a:r>
              <a:rPr lang="en-US" sz="1600" dirty="0" smtClean="0">
                <a:solidFill>
                  <a:srgbClr val="000000"/>
                </a:solidFill>
                <a:ea typeface="Times New Roman" pitchFamily="18" charset="0"/>
                <a:cs typeface="Courier New" pitchFamily="49" charset="0"/>
              </a:rPr>
              <a:t> </a:t>
            </a:r>
            <a:r>
              <a:rPr lang="en-US" sz="1600" dirty="0" err="1" smtClean="0">
                <a:solidFill>
                  <a:srgbClr val="000000"/>
                </a:solidFill>
                <a:ea typeface="Times New Roman" pitchFamily="18" charset="0"/>
                <a:cs typeface="Courier New" pitchFamily="49" charset="0"/>
              </a:rPr>
              <a:t>tf</a:t>
            </a:r>
            <a:r>
              <a:rPr lang="en-US" sz="1600" b="1" dirty="0" err="1" smtClean="0">
                <a:solidFill>
                  <a:srgbClr val="000080"/>
                </a:solidFill>
                <a:ea typeface="Times New Roman" pitchFamily="18" charset="0"/>
                <a:cs typeface="Courier New" pitchFamily="49" charset="0"/>
              </a:rPr>
              <a:t>.</a:t>
            </a:r>
            <a:r>
              <a:rPr lang="en-US" sz="1600" dirty="0" err="1" smtClean="0">
                <a:solidFill>
                  <a:srgbClr val="000000"/>
                </a:solidFill>
                <a:ea typeface="Times New Roman" pitchFamily="18" charset="0"/>
                <a:cs typeface="Courier New" pitchFamily="49" charset="0"/>
              </a:rPr>
              <a:t>estimator</a:t>
            </a:r>
            <a:r>
              <a:rPr lang="en-US" sz="1600" b="1" dirty="0" err="1" smtClean="0">
                <a:solidFill>
                  <a:srgbClr val="000080"/>
                </a:solidFill>
                <a:ea typeface="Times New Roman" pitchFamily="18" charset="0"/>
                <a:cs typeface="Courier New" pitchFamily="49" charset="0"/>
              </a:rPr>
              <a:t>.</a:t>
            </a:r>
            <a:r>
              <a:rPr lang="en-US" sz="1600" dirty="0" err="1" smtClean="0">
                <a:solidFill>
                  <a:srgbClr val="000000"/>
                </a:solidFill>
                <a:ea typeface="Times New Roman" pitchFamily="18" charset="0"/>
                <a:cs typeface="Courier New" pitchFamily="49" charset="0"/>
              </a:rPr>
              <a:t>DNNClassifier</a:t>
            </a:r>
            <a:r>
              <a:rPr lang="en-US" sz="1600" b="1" dirty="0" smtClean="0">
                <a:solidFill>
                  <a:srgbClr val="000080"/>
                </a:solidFill>
                <a:ea typeface="Times New Roman" pitchFamily="18" charset="0"/>
                <a:cs typeface="Courier New" pitchFamily="49" charset="0"/>
              </a:rPr>
              <a:t>(</a:t>
            </a:r>
            <a:r>
              <a:rPr lang="en-US" sz="1600" dirty="0" err="1" smtClean="0">
                <a:solidFill>
                  <a:srgbClr val="000000"/>
                </a:solidFill>
                <a:ea typeface="Times New Roman" pitchFamily="18" charset="0"/>
                <a:cs typeface="Courier New" pitchFamily="49" charset="0"/>
              </a:rPr>
              <a:t>feature_columns</a:t>
            </a:r>
            <a:r>
              <a:rPr lang="en-US" sz="1600" b="1" dirty="0" smtClean="0">
                <a:solidFill>
                  <a:srgbClr val="000080"/>
                </a:solidFill>
                <a:ea typeface="Times New Roman" pitchFamily="18" charset="0"/>
                <a:cs typeface="Courier New" pitchFamily="49" charset="0"/>
              </a:rPr>
              <a:t>=</a:t>
            </a:r>
            <a:r>
              <a:rPr lang="en-US" sz="1600" dirty="0" err="1" smtClean="0">
                <a:solidFill>
                  <a:srgbClr val="000000"/>
                </a:solidFill>
                <a:ea typeface="Times New Roman" pitchFamily="18" charset="0"/>
                <a:cs typeface="Courier New" pitchFamily="49" charset="0"/>
              </a:rPr>
              <a:t>feature_columns</a:t>
            </a:r>
            <a:r>
              <a:rPr lang="en-US" sz="1600" b="1" dirty="0" smtClean="0">
                <a:solidFill>
                  <a:srgbClr val="000080"/>
                </a:solidFill>
                <a:ea typeface="Times New Roman" pitchFamily="18" charset="0"/>
                <a:cs typeface="Courier New" pitchFamily="49" charset="0"/>
              </a:rPr>
              <a:t>,</a:t>
            </a:r>
            <a:endParaRPr lang="fr-FR" sz="1200" dirty="0" smtClean="0">
              <a:cs typeface="Courier New" pitchFamily="49" charset="0"/>
            </a:endParaRPr>
          </a:p>
          <a:p>
            <a:pPr lvl="0" eaLnBrk="0" fontAlgn="base" hangingPunct="0">
              <a:spcBef>
                <a:spcPct val="0"/>
              </a:spcBef>
              <a:spcAft>
                <a:spcPct val="0"/>
              </a:spcAft>
            </a:pPr>
            <a:r>
              <a:rPr lang="en-US" sz="1600" dirty="0" smtClean="0">
                <a:solidFill>
                  <a:srgbClr val="000000"/>
                </a:solidFill>
                <a:ea typeface="Times New Roman" pitchFamily="18" charset="0"/>
                <a:cs typeface="Courier New" pitchFamily="49" charset="0"/>
              </a:rPr>
              <a:t>                                      </a:t>
            </a:r>
            <a:r>
              <a:rPr lang="en-US" sz="1600" dirty="0" err="1" smtClean="0">
                <a:solidFill>
                  <a:srgbClr val="000000"/>
                </a:solidFill>
                <a:ea typeface="Times New Roman" pitchFamily="18" charset="0"/>
                <a:cs typeface="Courier New" pitchFamily="49" charset="0"/>
              </a:rPr>
              <a:t>hidden_units</a:t>
            </a:r>
            <a:r>
              <a:rPr lang="en-US" sz="1600" b="1" dirty="0" smtClean="0">
                <a:solidFill>
                  <a:srgbClr val="000080"/>
                </a:solidFill>
                <a:ea typeface="Times New Roman" pitchFamily="18" charset="0"/>
                <a:cs typeface="Courier New" pitchFamily="49" charset="0"/>
              </a:rPr>
              <a:t>=[</a:t>
            </a:r>
            <a:r>
              <a:rPr lang="en-US" sz="1600" dirty="0" smtClean="0">
                <a:solidFill>
                  <a:srgbClr val="FF0000"/>
                </a:solidFill>
                <a:ea typeface="Times New Roman" pitchFamily="18" charset="0"/>
                <a:cs typeface="Courier New" pitchFamily="49" charset="0"/>
              </a:rPr>
              <a:t>10</a:t>
            </a:r>
            <a:r>
              <a:rPr lang="en-US" sz="1600" b="1" dirty="0" smtClean="0">
                <a:solidFill>
                  <a:srgbClr val="000080"/>
                </a:solidFill>
                <a:ea typeface="Times New Roman" pitchFamily="18" charset="0"/>
                <a:cs typeface="Courier New" pitchFamily="49" charset="0"/>
              </a:rPr>
              <a:t>,</a:t>
            </a:r>
            <a:r>
              <a:rPr lang="en-US" sz="1600" dirty="0" smtClean="0">
                <a:solidFill>
                  <a:srgbClr val="000000"/>
                </a:solidFill>
                <a:ea typeface="Times New Roman" pitchFamily="18" charset="0"/>
                <a:cs typeface="Courier New" pitchFamily="49" charset="0"/>
              </a:rPr>
              <a:t> </a:t>
            </a:r>
            <a:r>
              <a:rPr lang="en-US" sz="1600" dirty="0" smtClean="0">
                <a:solidFill>
                  <a:srgbClr val="FF0000"/>
                </a:solidFill>
                <a:ea typeface="Times New Roman" pitchFamily="18" charset="0"/>
                <a:cs typeface="Courier New" pitchFamily="49" charset="0"/>
              </a:rPr>
              <a:t>20</a:t>
            </a:r>
            <a:r>
              <a:rPr lang="en-US" sz="1600" b="1" dirty="0" smtClean="0">
                <a:solidFill>
                  <a:srgbClr val="000080"/>
                </a:solidFill>
                <a:ea typeface="Times New Roman" pitchFamily="18" charset="0"/>
                <a:cs typeface="Courier New" pitchFamily="49" charset="0"/>
              </a:rPr>
              <a:t>,</a:t>
            </a:r>
            <a:r>
              <a:rPr lang="en-US" sz="1600" dirty="0" smtClean="0">
                <a:solidFill>
                  <a:srgbClr val="000000"/>
                </a:solidFill>
                <a:ea typeface="Times New Roman" pitchFamily="18" charset="0"/>
                <a:cs typeface="Courier New" pitchFamily="49" charset="0"/>
              </a:rPr>
              <a:t> </a:t>
            </a:r>
            <a:r>
              <a:rPr lang="en-US" sz="1600" dirty="0" smtClean="0">
                <a:solidFill>
                  <a:srgbClr val="FF0000"/>
                </a:solidFill>
                <a:ea typeface="Times New Roman" pitchFamily="18" charset="0"/>
                <a:cs typeface="Courier New" pitchFamily="49" charset="0"/>
              </a:rPr>
              <a:t>10</a:t>
            </a:r>
            <a:r>
              <a:rPr lang="en-US" sz="1600" b="1" dirty="0" smtClean="0">
                <a:solidFill>
                  <a:srgbClr val="000080"/>
                </a:solidFill>
                <a:ea typeface="Times New Roman" pitchFamily="18" charset="0"/>
                <a:cs typeface="Courier New" pitchFamily="49" charset="0"/>
              </a:rPr>
              <a:t>],</a:t>
            </a:r>
            <a:endParaRPr lang="fr-FR" sz="1200" dirty="0" smtClean="0">
              <a:cs typeface="Courier New" pitchFamily="49" charset="0"/>
            </a:endParaRPr>
          </a:p>
          <a:p>
            <a:pPr lvl="0" eaLnBrk="0" fontAlgn="base" hangingPunct="0">
              <a:spcBef>
                <a:spcPct val="0"/>
              </a:spcBef>
              <a:spcAft>
                <a:spcPct val="0"/>
              </a:spcAft>
            </a:pPr>
            <a:r>
              <a:rPr lang="en-US" sz="1600" dirty="0" smtClean="0">
                <a:solidFill>
                  <a:srgbClr val="000000"/>
                </a:solidFill>
                <a:ea typeface="Times New Roman" pitchFamily="18" charset="0"/>
                <a:cs typeface="Courier New" pitchFamily="49" charset="0"/>
              </a:rPr>
              <a:t>                                      </a:t>
            </a:r>
            <a:r>
              <a:rPr lang="en-US" sz="1600" dirty="0" err="1" smtClean="0">
                <a:solidFill>
                  <a:srgbClr val="000000"/>
                </a:solidFill>
                <a:ea typeface="Times New Roman" pitchFamily="18" charset="0"/>
                <a:cs typeface="Courier New" pitchFamily="49" charset="0"/>
              </a:rPr>
              <a:t>n_classes</a:t>
            </a:r>
            <a:r>
              <a:rPr lang="en-US" sz="1600" b="1" dirty="0" smtClean="0">
                <a:solidFill>
                  <a:srgbClr val="000080"/>
                </a:solidFill>
                <a:ea typeface="Times New Roman" pitchFamily="18" charset="0"/>
                <a:cs typeface="Courier New" pitchFamily="49" charset="0"/>
              </a:rPr>
              <a:t>=</a:t>
            </a:r>
            <a:r>
              <a:rPr lang="en-US" sz="1600" dirty="0" smtClean="0">
                <a:solidFill>
                  <a:srgbClr val="FF0000"/>
                </a:solidFill>
                <a:ea typeface="Times New Roman" pitchFamily="18" charset="0"/>
                <a:cs typeface="Courier New" pitchFamily="49" charset="0"/>
              </a:rPr>
              <a:t>3</a:t>
            </a:r>
            <a:r>
              <a:rPr lang="en-US" sz="1600" b="1" dirty="0" smtClean="0">
                <a:solidFill>
                  <a:srgbClr val="000080"/>
                </a:solidFill>
                <a:ea typeface="Times New Roman" pitchFamily="18" charset="0"/>
                <a:cs typeface="Courier New" pitchFamily="49" charset="0"/>
              </a:rPr>
              <a:t>,</a:t>
            </a:r>
            <a:endParaRPr lang="fr-FR" sz="1200" dirty="0" smtClean="0">
              <a:cs typeface="Courier New" pitchFamily="49" charset="0"/>
            </a:endParaRPr>
          </a:p>
          <a:p>
            <a:pPr lvl="0" eaLnBrk="0" fontAlgn="base" hangingPunct="0">
              <a:spcBef>
                <a:spcPct val="0"/>
              </a:spcBef>
              <a:spcAft>
                <a:spcPct val="0"/>
              </a:spcAft>
            </a:pPr>
            <a:r>
              <a:rPr lang="en-US" sz="1600" dirty="0" smtClean="0">
                <a:solidFill>
                  <a:srgbClr val="000000"/>
                </a:solidFill>
                <a:ea typeface="Times New Roman" pitchFamily="18" charset="0"/>
                <a:cs typeface="Courier New" pitchFamily="49" charset="0"/>
              </a:rPr>
              <a:t>                                      </a:t>
            </a:r>
            <a:r>
              <a:rPr lang="en-US" sz="1600" dirty="0" err="1" smtClean="0">
                <a:solidFill>
                  <a:srgbClr val="000000"/>
                </a:solidFill>
                <a:ea typeface="Times New Roman" pitchFamily="18" charset="0"/>
                <a:cs typeface="Courier New" pitchFamily="49" charset="0"/>
              </a:rPr>
              <a:t>model_dir</a:t>
            </a:r>
            <a:r>
              <a:rPr lang="en-US" sz="1600" b="1" dirty="0" smtClean="0">
                <a:solidFill>
                  <a:srgbClr val="000080"/>
                </a:solidFill>
                <a:ea typeface="Times New Roman" pitchFamily="18" charset="0"/>
                <a:cs typeface="Courier New" pitchFamily="49" charset="0"/>
              </a:rPr>
              <a:t>=</a:t>
            </a:r>
            <a:r>
              <a:rPr lang="en-US" sz="1600" dirty="0" smtClean="0">
                <a:solidFill>
                  <a:srgbClr val="808080"/>
                </a:solidFill>
                <a:ea typeface="Times New Roman" pitchFamily="18" charset="0"/>
                <a:cs typeface="Courier New" pitchFamily="49" charset="0"/>
              </a:rPr>
              <a:t>"./</a:t>
            </a:r>
            <a:r>
              <a:rPr lang="en-US" sz="1600" dirty="0" err="1" smtClean="0">
                <a:solidFill>
                  <a:srgbClr val="808080"/>
                </a:solidFill>
                <a:ea typeface="Times New Roman" pitchFamily="18" charset="0"/>
                <a:cs typeface="Courier New" pitchFamily="49" charset="0"/>
              </a:rPr>
              <a:t>Iris_model</a:t>
            </a:r>
            <a:r>
              <a:rPr lang="en-US" sz="1600" dirty="0" smtClean="0">
                <a:solidFill>
                  <a:srgbClr val="808080"/>
                </a:solidFill>
                <a:ea typeface="Times New Roman" pitchFamily="18" charset="0"/>
                <a:cs typeface="Courier New" pitchFamily="49" charset="0"/>
              </a:rPr>
              <a:t>"</a:t>
            </a:r>
            <a:r>
              <a:rPr lang="en-US" sz="1600" b="1" dirty="0" smtClean="0">
                <a:solidFill>
                  <a:srgbClr val="000080"/>
                </a:solidFill>
                <a:ea typeface="Times New Roman" pitchFamily="18" charset="0"/>
                <a:cs typeface="Courier New" pitchFamily="49" charset="0"/>
              </a:rPr>
              <a:t>)</a:t>
            </a:r>
            <a:endParaRPr lang="fr-FR" sz="1200" dirty="0" smtClean="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Autofit/>
          </a:bodyPr>
          <a:lstStyle/>
          <a:p>
            <a:r>
              <a:rPr lang="fr-FR" sz="3200" dirty="0" smtClean="0">
                <a:solidFill>
                  <a:srgbClr val="002060"/>
                </a:solidFill>
              </a:rPr>
              <a:t/>
            </a:r>
            <a:br>
              <a:rPr lang="fr-FR" sz="3200" dirty="0" smtClean="0">
                <a:solidFill>
                  <a:srgbClr val="002060"/>
                </a:solidFill>
              </a:rPr>
            </a:br>
            <a:r>
              <a:rPr lang="fr-FR" sz="3200" b="1" dirty="0" err="1" smtClean="0">
                <a:solidFill>
                  <a:srgbClr val="002060"/>
                </a:solidFill>
              </a:rPr>
              <a:t>Estimator</a:t>
            </a:r>
            <a:r>
              <a:rPr lang="fr-FR" sz="3200" b="1" dirty="0" smtClean="0">
                <a:solidFill>
                  <a:srgbClr val="002060"/>
                </a:solidFill>
              </a:rPr>
              <a:t>  / base de données IRIS</a:t>
            </a:r>
            <a:r>
              <a:rPr lang="fr-FR" sz="3200" dirty="0" smtClean="0">
                <a:solidFill>
                  <a:srgbClr val="002060"/>
                </a:solidFill>
              </a:rPr>
              <a:t/>
            </a:r>
            <a:br>
              <a:rPr lang="fr-FR" sz="3200" dirty="0" smtClean="0">
                <a:solidFill>
                  <a:srgbClr val="002060"/>
                </a:solidFill>
              </a:rPr>
            </a:br>
            <a:endParaRPr lang="fr-FR" sz="2800" dirty="0">
              <a:solidFill>
                <a:srgbClr val="002060"/>
              </a:solidFill>
            </a:endParaRPr>
          </a:p>
        </p:txBody>
      </p:sp>
      <p:sp>
        <p:nvSpPr>
          <p:cNvPr id="5" name="Espace réservé du contenu 4"/>
          <p:cNvSpPr>
            <a:spLocks noGrp="1"/>
          </p:cNvSpPr>
          <p:nvPr>
            <p:ph idx="1"/>
          </p:nvPr>
        </p:nvSpPr>
        <p:spPr/>
        <p:txBody>
          <a:bodyPr>
            <a:normAutofit/>
          </a:bodyPr>
          <a:lstStyle/>
          <a:p>
            <a:pPr marL="514350" indent="-514350">
              <a:buNone/>
            </a:pPr>
            <a:r>
              <a:rPr lang="fr-FR" sz="2800" dirty="0" smtClean="0"/>
              <a:t>Apprentissage / Evaluation :</a:t>
            </a:r>
          </a:p>
          <a:p>
            <a:pPr marL="514350" indent="-514350">
              <a:buNone/>
            </a:pPr>
            <a:r>
              <a:rPr lang="fr-FR" sz="2800" dirty="0" smtClean="0"/>
              <a:t>		comme avant.</a:t>
            </a:r>
          </a:p>
          <a:p>
            <a:pPr marL="514350" indent="-514350">
              <a:buNone/>
            </a:pPr>
            <a:endParaRPr lang="fr-FR" sz="2800" dirty="0" smtClean="0"/>
          </a:p>
          <a:p>
            <a:pPr marL="514350" indent="-514350">
              <a:buNone/>
            </a:pPr>
            <a:r>
              <a:rPr lang="fr-FR" sz="2800" dirty="0" smtClean="0"/>
              <a:t>Résultats obtenus :</a:t>
            </a:r>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a:p>
            <a:pPr marL="514350" indent="-514350">
              <a:buNone/>
            </a:pPr>
            <a:r>
              <a:rPr lang="fr-FR" sz="2800" dirty="0" smtClean="0"/>
              <a:t>Temps de calcul : ~ 12s</a:t>
            </a:r>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p:txBody>
      </p:sp>
      <p:sp>
        <p:nvSpPr>
          <p:cNvPr id="2" name="Rectangle 1"/>
          <p:cNvSpPr/>
          <p:nvPr/>
        </p:nvSpPr>
        <p:spPr>
          <a:xfrm>
            <a:off x="0" y="0"/>
            <a:ext cx="9144000" cy="6463308"/>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4" name="Rectangle 3"/>
          <p:cNvSpPr/>
          <p:nvPr/>
        </p:nvSpPr>
        <p:spPr>
          <a:xfrm>
            <a:off x="0" y="785794"/>
            <a:ext cx="9144000" cy="5078313"/>
          </a:xfrm>
          <a:prstGeom prst="rect">
            <a:avLst/>
          </a:prstGeom>
        </p:spPr>
        <p:txBody>
          <a:bodyPr wrap="square">
            <a:spAutoFit/>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p:txBody>
      </p:sp>
      <p:sp>
        <p:nvSpPr>
          <p:cNvPr id="8" name="Rectangle 7"/>
          <p:cNvSpPr/>
          <p:nvPr/>
        </p:nvSpPr>
        <p:spPr>
          <a:xfrm>
            <a:off x="2286000" y="2828836"/>
            <a:ext cx="4572000" cy="646331"/>
          </a:xfrm>
          <a:prstGeom prst="rect">
            <a:avLst/>
          </a:prstGeom>
        </p:spPr>
        <p:txBody>
          <a:bodyPr>
            <a:spAutoFit/>
          </a:bodyPr>
          <a:lstStyle/>
          <a:p>
            <a:endParaRPr lang="en-US" dirty="0" smtClean="0"/>
          </a:p>
          <a:p>
            <a:endParaRPr lang="en-US" dirty="0" smtClean="0"/>
          </a:p>
        </p:txBody>
      </p:sp>
      <p:sp>
        <p:nvSpPr>
          <p:cNvPr id="9" name="Rectangle 8"/>
          <p:cNvSpPr/>
          <p:nvPr/>
        </p:nvSpPr>
        <p:spPr>
          <a:xfrm>
            <a:off x="1000100" y="4214818"/>
            <a:ext cx="7143800" cy="923330"/>
          </a:xfrm>
          <a:prstGeom prst="rect">
            <a:avLst/>
          </a:prstGeom>
          <a:solidFill>
            <a:schemeClr val="bg2">
              <a:lumMod val="75000"/>
            </a:schemeClr>
          </a:solidFill>
        </p:spPr>
        <p:txBody>
          <a:bodyPr wrap="square">
            <a:spAutoFit/>
          </a:bodyPr>
          <a:lstStyle/>
          <a:p>
            <a:pPr eaLnBrk="0" fontAlgn="base" hangingPunct="0">
              <a:spcBef>
                <a:spcPct val="0"/>
              </a:spcBef>
              <a:spcAft>
                <a:spcPct val="0"/>
              </a:spcAft>
            </a:pPr>
            <a:r>
              <a:rPr lang="en-US" dirty="0" smtClean="0"/>
              <a:t>Learning Accuracy: 1.000000</a:t>
            </a:r>
          </a:p>
          <a:p>
            <a:pPr eaLnBrk="0" fontAlgn="base" hangingPunct="0">
              <a:spcBef>
                <a:spcPct val="0"/>
              </a:spcBef>
              <a:spcAft>
                <a:spcPct val="0"/>
              </a:spcAft>
            </a:pPr>
            <a:endParaRPr lang="en-US" dirty="0" smtClean="0"/>
          </a:p>
          <a:p>
            <a:r>
              <a:rPr lang="en-US" dirty="0" smtClean="0"/>
              <a:t>Test Accuracy: 0.966667</a:t>
            </a:r>
            <a:endParaRPr lang="fr-F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Autofit/>
          </a:bodyPr>
          <a:lstStyle/>
          <a:p>
            <a:r>
              <a:rPr lang="fr-FR" sz="3200" dirty="0" smtClean="0">
                <a:solidFill>
                  <a:srgbClr val="002060"/>
                </a:solidFill>
              </a:rPr>
              <a:t/>
            </a:r>
            <a:br>
              <a:rPr lang="fr-FR" sz="3200" dirty="0" smtClean="0">
                <a:solidFill>
                  <a:srgbClr val="002060"/>
                </a:solidFill>
              </a:rPr>
            </a:br>
            <a:r>
              <a:rPr lang="fr-FR" sz="3200" b="1" dirty="0" err="1" smtClean="0">
                <a:solidFill>
                  <a:srgbClr val="002060"/>
                </a:solidFill>
              </a:rPr>
              <a:t>Estimator</a:t>
            </a:r>
            <a:r>
              <a:rPr lang="fr-FR" sz="3200" b="1" dirty="0" smtClean="0">
                <a:solidFill>
                  <a:srgbClr val="002060"/>
                </a:solidFill>
              </a:rPr>
              <a:t>  / base de données IRIS</a:t>
            </a:r>
            <a:r>
              <a:rPr lang="fr-FR" sz="3200" dirty="0" smtClean="0">
                <a:solidFill>
                  <a:srgbClr val="002060"/>
                </a:solidFill>
              </a:rPr>
              <a:t/>
            </a:r>
            <a:br>
              <a:rPr lang="fr-FR" sz="3200" dirty="0" smtClean="0">
                <a:solidFill>
                  <a:srgbClr val="002060"/>
                </a:solidFill>
              </a:rPr>
            </a:br>
            <a:endParaRPr lang="fr-FR" sz="2800" dirty="0">
              <a:solidFill>
                <a:srgbClr val="002060"/>
              </a:solidFill>
            </a:endParaRPr>
          </a:p>
        </p:txBody>
      </p:sp>
      <p:sp>
        <p:nvSpPr>
          <p:cNvPr id="5" name="Espace réservé du contenu 4"/>
          <p:cNvSpPr>
            <a:spLocks noGrp="1"/>
          </p:cNvSpPr>
          <p:nvPr>
            <p:ph idx="1"/>
          </p:nvPr>
        </p:nvSpPr>
        <p:spPr>
          <a:xfrm>
            <a:off x="457200" y="1500174"/>
            <a:ext cx="8229600" cy="4824426"/>
          </a:xfrm>
        </p:spPr>
        <p:txBody>
          <a:bodyPr/>
          <a:lstStyle/>
          <a:p>
            <a:pPr marL="514350" indent="-514350">
              <a:buNone/>
            </a:pPr>
            <a:r>
              <a:rPr lang="fr-FR" sz="2800" dirty="0" smtClean="0"/>
              <a:t>Ajout d’une phase de prédiction </a:t>
            </a:r>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p:txBody>
      </p:sp>
      <p:sp>
        <p:nvSpPr>
          <p:cNvPr id="2" name="Rectangle 1"/>
          <p:cNvSpPr/>
          <p:nvPr/>
        </p:nvSpPr>
        <p:spPr>
          <a:xfrm>
            <a:off x="0" y="0"/>
            <a:ext cx="9144000" cy="6463308"/>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4" name="Rectangle 3"/>
          <p:cNvSpPr/>
          <p:nvPr/>
        </p:nvSpPr>
        <p:spPr>
          <a:xfrm>
            <a:off x="0" y="785794"/>
            <a:ext cx="9144000" cy="5078313"/>
          </a:xfrm>
          <a:prstGeom prst="rect">
            <a:avLst/>
          </a:prstGeom>
        </p:spPr>
        <p:txBody>
          <a:bodyPr wrap="square">
            <a:spAutoFit/>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p:txBody>
      </p:sp>
      <p:sp>
        <p:nvSpPr>
          <p:cNvPr id="8" name="Rectangle 7"/>
          <p:cNvSpPr/>
          <p:nvPr/>
        </p:nvSpPr>
        <p:spPr>
          <a:xfrm>
            <a:off x="2286000" y="2828836"/>
            <a:ext cx="4572000" cy="646331"/>
          </a:xfrm>
          <a:prstGeom prst="rect">
            <a:avLst/>
          </a:prstGeom>
        </p:spPr>
        <p:txBody>
          <a:bodyPr>
            <a:spAutoFit/>
          </a:bodyPr>
          <a:lstStyle/>
          <a:p>
            <a:endParaRPr lang="en-US" dirty="0" smtClean="0"/>
          </a:p>
          <a:p>
            <a:endParaRPr lang="en-US" dirty="0" smtClean="0"/>
          </a:p>
        </p:txBody>
      </p:sp>
      <p:sp>
        <p:nvSpPr>
          <p:cNvPr id="10" name="ZoneTexte 9"/>
          <p:cNvSpPr txBox="1"/>
          <p:nvPr/>
        </p:nvSpPr>
        <p:spPr>
          <a:xfrm>
            <a:off x="1285852" y="2000240"/>
            <a:ext cx="6929486" cy="4247317"/>
          </a:xfrm>
          <a:prstGeom prst="rect">
            <a:avLst/>
          </a:prstGeom>
          <a:solidFill>
            <a:schemeClr val="bg1">
              <a:lumMod val="95000"/>
            </a:schemeClr>
          </a:solidFill>
        </p:spPr>
        <p:txBody>
          <a:bodyPr wrap="square" rtlCol="0">
            <a:spAutoFit/>
          </a:bodyPr>
          <a:lstStyle/>
          <a:p>
            <a:pPr lvl="0" eaLnBrk="0" fontAlgn="base" hangingPunct="0">
              <a:spcBef>
                <a:spcPct val="0"/>
              </a:spcBef>
              <a:spcAft>
                <a:spcPct val="0"/>
              </a:spcAft>
            </a:pPr>
            <a:r>
              <a:rPr lang="en-US" dirty="0" smtClean="0">
                <a:solidFill>
                  <a:srgbClr val="008000"/>
                </a:solidFill>
                <a:latin typeface="Calibri" pitchFamily="34" charset="0"/>
                <a:ea typeface="Times New Roman" pitchFamily="18" charset="0"/>
                <a:cs typeface="Courier New" pitchFamily="49" charset="0"/>
              </a:rPr>
              <a:t># Classify two new flower samples.</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err="1" smtClean="0">
                <a:solidFill>
                  <a:srgbClr val="000000"/>
                </a:solidFill>
                <a:latin typeface="Calibri" pitchFamily="34" charset="0"/>
                <a:ea typeface="Times New Roman" pitchFamily="18" charset="0"/>
                <a:cs typeface="Courier New" pitchFamily="49" charset="0"/>
              </a:rPr>
              <a:t>new_samples</a:t>
            </a:r>
            <a:r>
              <a:rPr lang="en-US" dirty="0" smtClean="0">
                <a:solidFill>
                  <a:srgbClr val="000000"/>
                </a:solidFill>
                <a:latin typeface="Calibri" pitchFamily="34" charset="0"/>
                <a:ea typeface="Times New Roman" pitchFamily="18" charset="0"/>
                <a:cs typeface="Courier New" pitchFamily="49" charset="0"/>
              </a:rPr>
              <a:t>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np</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array</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FF0000"/>
                </a:solidFill>
                <a:latin typeface="Calibri" pitchFamily="34" charset="0"/>
                <a:ea typeface="Times New Roman" pitchFamily="18" charset="0"/>
                <a:cs typeface="Courier New" pitchFamily="49" charset="0"/>
              </a:rPr>
              <a:t>6.9</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smtClean="0">
                <a:solidFill>
                  <a:srgbClr val="FF0000"/>
                </a:solidFill>
                <a:latin typeface="Calibri" pitchFamily="34" charset="0"/>
                <a:ea typeface="Times New Roman" pitchFamily="18" charset="0"/>
                <a:cs typeface="Courier New" pitchFamily="49" charset="0"/>
              </a:rPr>
              <a:t>3.2</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smtClean="0">
                <a:solidFill>
                  <a:srgbClr val="FF0000"/>
                </a:solidFill>
                <a:latin typeface="Calibri" pitchFamily="34" charset="0"/>
                <a:ea typeface="Times New Roman" pitchFamily="18" charset="0"/>
                <a:cs typeface="Courier New" pitchFamily="49" charset="0"/>
              </a:rPr>
              <a:t>4.5</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smtClean="0">
                <a:solidFill>
                  <a:srgbClr val="FF0000"/>
                </a:solidFill>
                <a:latin typeface="Calibri" pitchFamily="34" charset="0"/>
                <a:ea typeface="Times New Roman" pitchFamily="18" charset="0"/>
                <a:cs typeface="Courier New" pitchFamily="49" charset="0"/>
              </a:rPr>
              <a:t>1.5</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FF0000"/>
                </a:solidFill>
                <a:latin typeface="Calibri" pitchFamily="34" charset="0"/>
                <a:ea typeface="Times New Roman" pitchFamily="18" charset="0"/>
                <a:cs typeface="Courier New" pitchFamily="49" charset="0"/>
              </a:rPr>
              <a:t>4.8</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smtClean="0">
                <a:solidFill>
                  <a:srgbClr val="FF0000"/>
                </a:solidFill>
                <a:latin typeface="Calibri" pitchFamily="34" charset="0"/>
                <a:ea typeface="Times New Roman" pitchFamily="18" charset="0"/>
                <a:cs typeface="Courier New" pitchFamily="49" charset="0"/>
              </a:rPr>
              <a:t>3.1</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smtClean="0">
                <a:solidFill>
                  <a:srgbClr val="FF0000"/>
                </a:solidFill>
                <a:latin typeface="Calibri" pitchFamily="34" charset="0"/>
                <a:ea typeface="Times New Roman" pitchFamily="18" charset="0"/>
                <a:cs typeface="Courier New" pitchFamily="49" charset="0"/>
              </a:rPr>
              <a:t>5.0</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smtClean="0">
                <a:solidFill>
                  <a:srgbClr val="FF0000"/>
                </a:solidFill>
                <a:latin typeface="Calibri" pitchFamily="34" charset="0"/>
                <a:ea typeface="Times New Roman" pitchFamily="18" charset="0"/>
                <a:cs typeface="Courier New" pitchFamily="49" charset="0"/>
              </a:rPr>
              <a:t>1.7</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dtype</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np</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float32</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endParaRPr lang="en-US" dirty="0" smtClean="0">
              <a:solidFill>
                <a:srgbClr val="000000"/>
              </a:solidFill>
              <a:latin typeface="Calibri" pitchFamily="34" charset="0"/>
              <a:ea typeface="Times New Roman" pitchFamily="18" charset="0"/>
              <a:cs typeface="Courier New" pitchFamily="49" charset="0"/>
            </a:endParaRPr>
          </a:p>
          <a:p>
            <a:pPr lvl="0" eaLnBrk="0" fontAlgn="base" hangingPunct="0">
              <a:spcBef>
                <a:spcPct val="0"/>
              </a:spcBef>
              <a:spcAft>
                <a:spcPct val="0"/>
              </a:spcAft>
            </a:pPr>
            <a:r>
              <a:rPr lang="en-US" dirty="0" err="1" smtClean="0">
                <a:solidFill>
                  <a:srgbClr val="000000"/>
                </a:solidFill>
                <a:latin typeface="Calibri" pitchFamily="34" charset="0"/>
                <a:ea typeface="Times New Roman" pitchFamily="18" charset="0"/>
                <a:cs typeface="Courier New" pitchFamily="49" charset="0"/>
              </a:rPr>
              <a:t>predict_input_fn</a:t>
            </a:r>
            <a:r>
              <a:rPr lang="en-US" dirty="0" smtClean="0">
                <a:solidFill>
                  <a:srgbClr val="000000"/>
                </a:solidFill>
                <a:latin typeface="Calibri" pitchFamily="34" charset="0"/>
                <a:ea typeface="Times New Roman" pitchFamily="18" charset="0"/>
                <a:cs typeface="Courier New" pitchFamily="49" charset="0"/>
              </a:rPr>
              <a:t>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tf</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estimator</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inputs</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numpy_input_fn</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     x</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808080"/>
                </a:solidFill>
                <a:latin typeface="Calibri" pitchFamily="34" charset="0"/>
                <a:ea typeface="Times New Roman" pitchFamily="18" charset="0"/>
                <a:cs typeface="Courier New" pitchFamily="49" charset="0"/>
              </a:rPr>
              <a:t>"x"</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new_samples</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num_epochs</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FF0000"/>
                </a:solidFill>
                <a:latin typeface="Calibri" pitchFamily="34" charset="0"/>
                <a:ea typeface="Times New Roman" pitchFamily="18" charset="0"/>
                <a:cs typeface="Courier New" pitchFamily="49" charset="0"/>
              </a:rPr>
              <a:t>1</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     shuffle</a:t>
            </a:r>
            <a:r>
              <a:rPr lang="en-US" b="1" dirty="0" smtClean="0">
                <a:solidFill>
                  <a:srgbClr val="000080"/>
                </a:solidFill>
                <a:latin typeface="Calibri" pitchFamily="34" charset="0"/>
                <a:ea typeface="Times New Roman" pitchFamily="18" charset="0"/>
                <a:cs typeface="Courier New" pitchFamily="49" charset="0"/>
              </a:rPr>
              <a:t>=</a:t>
            </a:r>
            <a:r>
              <a:rPr lang="en-US" b="1" dirty="0" smtClean="0">
                <a:solidFill>
                  <a:srgbClr val="0000FF"/>
                </a:solidFill>
                <a:latin typeface="Calibri" pitchFamily="34" charset="0"/>
                <a:ea typeface="Times New Roman" pitchFamily="18" charset="0"/>
                <a:cs typeface="Courier New" pitchFamily="49" charset="0"/>
              </a:rPr>
              <a:t>False</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endParaRPr lang="en-US" dirty="0" smtClean="0">
              <a:solidFill>
                <a:srgbClr val="000000"/>
              </a:solidFill>
              <a:latin typeface="Calibri" pitchFamily="34" charset="0"/>
              <a:ea typeface="Times New Roman" pitchFamily="18" charset="0"/>
              <a:cs typeface="Courier New" pitchFamily="49"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predictions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classifier</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predict</a:t>
            </a:r>
            <a:r>
              <a:rPr lang="en-US" b="1" dirty="0"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input_fn</a:t>
            </a:r>
            <a:r>
              <a:rPr lang="en-US" b="1" dirty="0"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predict_input_fn</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endParaRPr lang="en-US" b="1" dirty="0" smtClean="0">
              <a:solidFill>
                <a:srgbClr val="0000FF"/>
              </a:solidFill>
              <a:latin typeface="Calibri" pitchFamily="34" charset="0"/>
              <a:ea typeface="Times New Roman" pitchFamily="18" charset="0"/>
              <a:cs typeface="Courier New" pitchFamily="49" charset="0"/>
            </a:endParaRPr>
          </a:p>
          <a:p>
            <a:pPr lvl="0" eaLnBrk="0" fontAlgn="base" hangingPunct="0">
              <a:spcBef>
                <a:spcPct val="0"/>
              </a:spcBef>
              <a:spcAft>
                <a:spcPct val="0"/>
              </a:spcAft>
            </a:pPr>
            <a:r>
              <a:rPr lang="en-US" b="1" dirty="0" smtClean="0">
                <a:solidFill>
                  <a:srgbClr val="0000FF"/>
                </a:solidFill>
                <a:latin typeface="Calibri" pitchFamily="34" charset="0"/>
                <a:ea typeface="Times New Roman" pitchFamily="18" charset="0"/>
                <a:cs typeface="Courier New" pitchFamily="49" charset="0"/>
              </a:rPr>
              <a:t>for</a:t>
            </a:r>
            <a:r>
              <a:rPr lang="en-US" dirty="0" smtClean="0">
                <a:solidFill>
                  <a:srgbClr val="000000"/>
                </a:solidFill>
                <a:latin typeface="Calibri" pitchFamily="34" charset="0"/>
                <a:ea typeface="Times New Roman" pitchFamily="18" charset="0"/>
                <a:cs typeface="Courier New" pitchFamily="49" charset="0"/>
              </a:rPr>
              <a:t> p </a:t>
            </a:r>
            <a:r>
              <a:rPr lang="en-US" b="1" dirty="0" smtClean="0">
                <a:solidFill>
                  <a:srgbClr val="0000FF"/>
                </a:solidFill>
                <a:latin typeface="Calibri" pitchFamily="34" charset="0"/>
                <a:ea typeface="Times New Roman" pitchFamily="18" charset="0"/>
                <a:cs typeface="Courier New" pitchFamily="49" charset="0"/>
              </a:rPr>
              <a:t>in</a:t>
            </a:r>
            <a:r>
              <a:rPr lang="en-US" dirty="0" smtClean="0">
                <a:solidFill>
                  <a:srgbClr val="000000"/>
                </a:solidFill>
                <a:latin typeface="Calibri" pitchFamily="34" charset="0"/>
                <a:ea typeface="Times New Roman" pitchFamily="18" charset="0"/>
                <a:cs typeface="Courier New" pitchFamily="49" charset="0"/>
              </a:rPr>
              <a:t> list</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predictions) </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chaine</a:t>
            </a:r>
            <a:r>
              <a:rPr lang="en-US" dirty="0" smtClean="0">
                <a:solidFill>
                  <a:srgbClr val="000000"/>
                </a:solidFill>
                <a:latin typeface="Calibri" pitchFamily="34" charset="0"/>
                <a:ea typeface="Times New Roman" pitchFamily="18" charset="0"/>
                <a:cs typeface="Courier New" pitchFamily="49" charset="0"/>
              </a:rPr>
              <a:t>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p</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808080"/>
                </a:solidFill>
                <a:latin typeface="Calibri" pitchFamily="34" charset="0"/>
                <a:ea typeface="Times New Roman" pitchFamily="18" charset="0"/>
                <a:cs typeface="Courier New" pitchFamily="49" charset="0"/>
              </a:rPr>
              <a:t>"classes"</a:t>
            </a:r>
            <a:r>
              <a:rPr lang="en-US" b="1" dirty="0" smtClean="0">
                <a:solidFill>
                  <a:srgbClr val="000080"/>
                </a:solidFill>
                <a:latin typeface="Calibri" pitchFamily="34" charset="0"/>
                <a:ea typeface="Times New Roman" pitchFamily="18" charset="0"/>
                <a:cs typeface="Courier New" pitchFamily="49" charset="0"/>
              </a:rPr>
              <a:t>]</a:t>
            </a:r>
            <a:endParaRPr lang="fr-FR" b="1" dirty="0" smtClean="0">
              <a:solidFill>
                <a:srgbClr val="0000FF"/>
              </a:solidFill>
              <a:latin typeface="Calibri" pitchFamily="34" charset="0"/>
              <a:ea typeface="Times New Roman" pitchFamily="18" charset="0"/>
              <a:cs typeface="Courier New" pitchFamily="49" charset="0"/>
            </a:endParaRPr>
          </a:p>
          <a:p>
            <a:pPr lvl="0" eaLnBrk="0" fontAlgn="base" hangingPunct="0">
              <a:spcBef>
                <a:spcPct val="0"/>
              </a:spcBef>
              <a:spcAft>
                <a:spcPct val="0"/>
              </a:spcAft>
            </a:pPr>
            <a:r>
              <a:rPr lang="fr-FR" b="1" dirty="0" smtClean="0">
                <a:solidFill>
                  <a:srgbClr val="0000FF"/>
                </a:solidFill>
                <a:latin typeface="Calibri" pitchFamily="34" charset="0"/>
                <a:ea typeface="Times New Roman" pitchFamily="18" charset="0"/>
                <a:cs typeface="Courier New" pitchFamily="49" charset="0"/>
              </a:rPr>
              <a:t>       print</a:t>
            </a:r>
            <a:r>
              <a:rPr lang="fr-FR" dirty="0" smtClean="0">
                <a:solidFill>
                  <a:srgbClr val="000000"/>
                </a:solidFill>
                <a:latin typeface="Calibri" pitchFamily="34" charset="0"/>
                <a:ea typeface="Times New Roman" pitchFamily="18" charset="0"/>
                <a:cs typeface="Courier New" pitchFamily="49" charset="0"/>
              </a:rPr>
              <a:t> </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808080"/>
                </a:solidFill>
                <a:latin typeface="Calibri" pitchFamily="34" charset="0"/>
                <a:ea typeface="Times New Roman" pitchFamily="18" charset="0"/>
                <a:cs typeface="Courier New" pitchFamily="49" charset="0"/>
              </a:rPr>
              <a:t>"classe "</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chaine</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FF0000"/>
                </a:solidFill>
                <a:latin typeface="Calibri" pitchFamily="34" charset="0"/>
                <a:ea typeface="Times New Roman" pitchFamily="18" charset="0"/>
                <a:cs typeface="Courier New" pitchFamily="49" charset="0"/>
              </a:rPr>
              <a:t>0</a:t>
            </a:r>
            <a:r>
              <a:rPr lang="fr-FR" b="1" dirty="0"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decode</a:t>
            </a:r>
            <a:r>
              <a:rPr lang="fr-FR" b="1" dirty="0" smtClean="0">
                <a:solidFill>
                  <a:srgbClr val="000080"/>
                </a:solidFill>
                <a:latin typeface="Calibri" pitchFamily="34" charset="0"/>
                <a:ea typeface="Times New Roman" pitchFamily="18" charset="0"/>
                <a:cs typeface="Courier New" pitchFamily="49" charset="0"/>
              </a:rPr>
              <a:t>())</a:t>
            </a:r>
            <a:r>
              <a:rPr lang="fr-FR" sz="1400" dirty="0" smtClean="0">
                <a:latin typeface="Calibri" pitchFamily="34" charset="0"/>
                <a:cs typeface="Arial" pitchFamily="34" charset="0"/>
              </a:rPr>
              <a:t> </a:t>
            </a:r>
            <a:endParaRPr lang="fr-FR" sz="4000" dirty="0" smtClean="0">
              <a:latin typeface="Calibri"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p:txBody>
          <a:bodyPr>
            <a:noAutofit/>
          </a:bodyPr>
          <a:lstStyle/>
          <a:p>
            <a:pPr algn="ctr"/>
            <a:r>
              <a:rPr lang="fr-FR" sz="4400" dirty="0" smtClean="0"/>
              <a:t>TensorFlow / base MNIST</a:t>
            </a:r>
            <a:endParaRPr lang="fr-FR" sz="4000" dirty="0" smtClean="0"/>
          </a:p>
        </p:txBody>
      </p:sp>
      <p:sp>
        <p:nvSpPr>
          <p:cNvPr id="5" name="Espace réservé du contenu 4"/>
          <p:cNvSpPr>
            <a:spLocks noGrp="1"/>
          </p:cNvSpPr>
          <p:nvPr>
            <p:ph idx="1"/>
          </p:nvPr>
        </p:nvSpPr>
        <p:spPr/>
        <p:txBody>
          <a:bodyPr>
            <a:normAutofit/>
          </a:bodyPr>
          <a:lstStyle/>
          <a:p>
            <a:pPr>
              <a:buNone/>
            </a:pPr>
            <a:r>
              <a:rPr lang="fr-FR" dirty="0" smtClean="0">
                <a:latin typeface="Calibri" pitchFamily="34" charset="0"/>
              </a:rPr>
              <a:t>Base MNIST classique.</a:t>
            </a:r>
          </a:p>
          <a:p>
            <a:pPr>
              <a:buNone/>
            </a:pPr>
            <a:endParaRPr lang="fr-FR" dirty="0" smtClean="0">
              <a:latin typeface="Calibri" pitchFamily="34" charset="0"/>
            </a:endParaRPr>
          </a:p>
          <a:p>
            <a:pPr>
              <a:buNone/>
            </a:pPr>
            <a:r>
              <a:rPr lang="fr-FR" dirty="0" smtClean="0">
                <a:latin typeface="Calibri" pitchFamily="34" charset="0"/>
              </a:rPr>
              <a:t>Tests :</a:t>
            </a:r>
          </a:p>
          <a:p>
            <a:r>
              <a:rPr lang="fr-FR" dirty="0" smtClean="0">
                <a:latin typeface="Calibri" pitchFamily="34" charset="0"/>
              </a:rPr>
              <a:t>réseau monocouche</a:t>
            </a:r>
          </a:p>
          <a:p>
            <a:pPr lvl="1">
              <a:buNone/>
            </a:pPr>
            <a:endParaRPr lang="fr-FR" dirty="0" smtClean="0">
              <a:latin typeface="Calibri" pitchFamily="34" charset="0"/>
            </a:endParaRPr>
          </a:p>
          <a:p>
            <a:r>
              <a:rPr lang="fr-FR" dirty="0" smtClean="0">
                <a:latin typeface="Calibri" pitchFamily="34" charset="0"/>
              </a:rPr>
              <a:t>Apprentissage :</a:t>
            </a:r>
          </a:p>
          <a:p>
            <a:pPr lvl="1"/>
            <a:r>
              <a:rPr lang="fr-FR" dirty="0" smtClean="0">
                <a:latin typeface="Calibri" pitchFamily="34" charset="0"/>
              </a:rPr>
              <a:t>Minimisation de l’entropie croisée</a:t>
            </a:r>
          </a:p>
          <a:p>
            <a:pPr lvl="1"/>
            <a:r>
              <a:rPr lang="fr-FR" dirty="0" smtClean="0">
                <a:latin typeface="Calibri" pitchFamily="34" charset="0"/>
              </a:rPr>
              <a:t>Minimisé par descente du gradient (pas = 0.5)</a:t>
            </a:r>
          </a:p>
          <a:p>
            <a:pPr lvl="1"/>
            <a:r>
              <a:rPr lang="fr-FR" dirty="0" smtClean="0">
                <a:latin typeface="Calibri" pitchFamily="34" charset="0"/>
              </a:rPr>
              <a:t>1000 passes sur des lots de 100 exemples</a:t>
            </a:r>
          </a:p>
          <a:p>
            <a:pPr>
              <a:buNone/>
            </a:pPr>
            <a:endParaRPr lang="fr-FR" dirty="0" smtClean="0">
              <a:latin typeface="Calibri" pitchFamily="34" charset="0"/>
            </a:endParaRPr>
          </a:p>
          <a:p>
            <a:pPr>
              <a:buNone/>
            </a:pPr>
            <a:endParaRPr lang="fr-FR" dirty="0" smtClean="0">
              <a:latin typeface="Calibri" pitchFamily="34" charset="0"/>
            </a:endParaRPr>
          </a:p>
          <a:p>
            <a:endParaRPr lang="fr-FR" sz="2400" dirty="0" smtClean="0">
              <a:latin typeface="Calibri" pitchFamily="34" charset="0"/>
            </a:endParaRPr>
          </a:p>
          <a:p>
            <a:endParaRPr lang="fr-FR" dirty="0"/>
          </a:p>
        </p:txBody>
      </p:sp>
      <p:sp>
        <p:nvSpPr>
          <p:cNvPr id="4" name="Rectangle 3"/>
          <p:cNvSpPr/>
          <p:nvPr/>
        </p:nvSpPr>
        <p:spPr>
          <a:xfrm>
            <a:off x="214282" y="1142984"/>
            <a:ext cx="8358246" cy="1077218"/>
          </a:xfrm>
          <a:prstGeom prst="rect">
            <a:avLst/>
          </a:prstGeom>
        </p:spPr>
        <p:txBody>
          <a:bodyPr wrap="square">
            <a:spAutoFit/>
          </a:bodyPr>
          <a:lstStyle/>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p:txBody>
          <a:bodyPr>
            <a:noAutofit/>
          </a:bodyPr>
          <a:lstStyle/>
          <a:p>
            <a:pPr algn="ctr"/>
            <a:r>
              <a:rPr lang="fr-FR" sz="4400" dirty="0" smtClean="0"/>
              <a:t>TensorFlow / base MNIST</a:t>
            </a:r>
            <a:endParaRPr lang="fr-FR" sz="4000" dirty="0" smtClean="0"/>
          </a:p>
        </p:txBody>
      </p:sp>
      <p:sp>
        <p:nvSpPr>
          <p:cNvPr id="5" name="Espace réservé du contenu 4"/>
          <p:cNvSpPr>
            <a:spLocks noGrp="1"/>
          </p:cNvSpPr>
          <p:nvPr>
            <p:ph idx="1"/>
          </p:nvPr>
        </p:nvSpPr>
        <p:spPr/>
        <p:txBody>
          <a:bodyPr>
            <a:normAutofit/>
          </a:bodyPr>
          <a:lstStyle/>
          <a:p>
            <a:pPr>
              <a:buNone/>
            </a:pPr>
            <a:r>
              <a:rPr lang="fr-FR" dirty="0" smtClean="0"/>
              <a:t>Modèle monocouche de 10 neurones linéaires.</a:t>
            </a:r>
            <a:endParaRPr lang="fr-FR" dirty="0"/>
          </a:p>
        </p:txBody>
      </p:sp>
      <p:sp>
        <p:nvSpPr>
          <p:cNvPr id="4" name="Rectangle 3"/>
          <p:cNvSpPr/>
          <p:nvPr/>
        </p:nvSpPr>
        <p:spPr>
          <a:xfrm>
            <a:off x="214282" y="1142984"/>
            <a:ext cx="8358246" cy="1077218"/>
          </a:xfrm>
          <a:prstGeom prst="rect">
            <a:avLst/>
          </a:prstGeom>
        </p:spPr>
        <p:txBody>
          <a:bodyPr wrap="square">
            <a:spAutoFit/>
          </a:bodyPr>
          <a:lstStyle/>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p:txBody>
      </p:sp>
      <p:pic>
        <p:nvPicPr>
          <p:cNvPr id="6" name="Image 5" descr="ReseauMonoCouche.png"/>
          <p:cNvPicPr>
            <a:picLocks noChangeAspect="1"/>
          </p:cNvPicPr>
          <p:nvPr/>
        </p:nvPicPr>
        <p:blipFill>
          <a:blip r:embed="rId3"/>
          <a:stretch>
            <a:fillRect/>
          </a:stretch>
        </p:blipFill>
        <p:spPr>
          <a:xfrm>
            <a:off x="785786" y="2500306"/>
            <a:ext cx="4133465" cy="3561815"/>
          </a:xfrm>
          <a:prstGeom prst="rect">
            <a:avLst/>
          </a:prstGeom>
        </p:spPr>
      </p:pic>
      <p:graphicFrame>
        <p:nvGraphicFramePr>
          <p:cNvPr id="7" name="Objet 6"/>
          <p:cNvGraphicFramePr>
            <a:graphicFrameLocks noChangeAspect="1"/>
          </p:cNvGraphicFramePr>
          <p:nvPr/>
        </p:nvGraphicFramePr>
        <p:xfrm>
          <a:off x="4929190" y="4500570"/>
          <a:ext cx="3283597" cy="785818"/>
        </p:xfrm>
        <a:graphic>
          <a:graphicData uri="http://schemas.openxmlformats.org/presentationml/2006/ole">
            <p:oleObj spid="_x0000_s1026" name="Équation" r:id="rId4" imgW="1485720" imgH="355320" progId="Equation.3">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p:txBody>
          <a:bodyPr>
            <a:noAutofit/>
          </a:bodyPr>
          <a:lstStyle/>
          <a:p>
            <a:pPr algn="ctr"/>
            <a:r>
              <a:rPr lang="fr-FR" sz="4400" dirty="0" smtClean="0"/>
              <a:t>TensorFlow / base MNIST</a:t>
            </a:r>
            <a:endParaRPr lang="fr-FR" sz="4000" dirty="0" smtClean="0"/>
          </a:p>
        </p:txBody>
      </p:sp>
      <p:sp>
        <p:nvSpPr>
          <p:cNvPr id="5" name="Espace réservé du contenu 4"/>
          <p:cNvSpPr>
            <a:spLocks noGrp="1"/>
          </p:cNvSpPr>
          <p:nvPr>
            <p:ph idx="1"/>
          </p:nvPr>
        </p:nvSpPr>
        <p:spPr/>
        <p:txBody>
          <a:bodyPr>
            <a:normAutofit/>
          </a:bodyPr>
          <a:lstStyle/>
          <a:p>
            <a:pPr>
              <a:buNone/>
            </a:pPr>
            <a:r>
              <a:rPr lang="fr-FR" dirty="0" smtClean="0"/>
              <a:t>Mise en place du modèle :</a:t>
            </a:r>
            <a:endParaRPr lang="fr-FR" dirty="0"/>
          </a:p>
        </p:txBody>
      </p:sp>
      <p:sp>
        <p:nvSpPr>
          <p:cNvPr id="4" name="Rectangle 3"/>
          <p:cNvSpPr/>
          <p:nvPr/>
        </p:nvSpPr>
        <p:spPr>
          <a:xfrm>
            <a:off x="214282" y="1142984"/>
            <a:ext cx="8358246" cy="1077218"/>
          </a:xfrm>
          <a:prstGeom prst="rect">
            <a:avLst/>
          </a:prstGeom>
        </p:spPr>
        <p:txBody>
          <a:bodyPr wrap="square">
            <a:spAutoFit/>
          </a:bodyPr>
          <a:lstStyle/>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p:txBody>
      </p:sp>
      <p:sp>
        <p:nvSpPr>
          <p:cNvPr id="8" name="ZoneTexte 7"/>
          <p:cNvSpPr txBox="1"/>
          <p:nvPr/>
        </p:nvSpPr>
        <p:spPr>
          <a:xfrm>
            <a:off x="1785918" y="2786058"/>
            <a:ext cx="5357818" cy="3354765"/>
          </a:xfrm>
          <a:prstGeom prst="rect">
            <a:avLst/>
          </a:prstGeom>
          <a:solidFill>
            <a:schemeClr val="bg1">
              <a:lumMod val="95000"/>
            </a:schemeClr>
          </a:solidFill>
        </p:spPr>
        <p:txBody>
          <a:bodyPr wrap="square" rtlCol="0">
            <a:spAutoFit/>
          </a:bodyPr>
          <a:lstStyle/>
          <a:p>
            <a:pPr eaLnBrk="0" fontAlgn="base" hangingPunct="0">
              <a:spcBef>
                <a:spcPct val="0"/>
              </a:spcBef>
              <a:spcAft>
                <a:spcPct val="0"/>
              </a:spcAft>
            </a:pPr>
            <a:r>
              <a:rPr lang="fr-FR" dirty="0" smtClean="0">
                <a:solidFill>
                  <a:srgbClr val="008000"/>
                </a:solidFill>
                <a:latin typeface="Calibri" pitchFamily="34" charset="0"/>
                <a:ea typeface="Times New Roman" pitchFamily="18" charset="0"/>
                <a:cs typeface="Courier New" pitchFamily="49" charset="0"/>
              </a:rPr>
              <a:t># entrées</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x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tf</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placeholder</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tf</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float32</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b="1" dirty="0" smtClean="0">
                <a:solidFill>
                  <a:srgbClr val="000080"/>
                </a:solidFill>
                <a:latin typeface="Calibri" pitchFamily="34" charset="0"/>
                <a:ea typeface="Times New Roman" pitchFamily="18" charset="0"/>
                <a:cs typeface="Courier New" pitchFamily="49" charset="0"/>
              </a:rPr>
              <a:t>[</a:t>
            </a:r>
            <a:r>
              <a:rPr lang="en-US" b="1" dirty="0" smtClean="0">
                <a:solidFill>
                  <a:srgbClr val="0000FF"/>
                </a:solidFill>
                <a:latin typeface="Calibri" pitchFamily="34" charset="0"/>
                <a:ea typeface="Times New Roman" pitchFamily="18" charset="0"/>
                <a:cs typeface="Courier New" pitchFamily="49" charset="0"/>
              </a:rPr>
              <a:t>None</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smtClean="0">
                <a:solidFill>
                  <a:srgbClr val="FF0000"/>
                </a:solidFill>
                <a:latin typeface="Calibri" pitchFamily="34" charset="0"/>
                <a:ea typeface="Times New Roman" pitchFamily="18" charset="0"/>
                <a:cs typeface="Courier New" pitchFamily="49" charset="0"/>
              </a:rPr>
              <a:t>784</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endParaRPr lang="fr-FR" dirty="0" smtClean="0">
              <a:solidFill>
                <a:srgbClr val="008000"/>
              </a:solidFill>
              <a:latin typeface="Calibri" pitchFamily="34" charset="0"/>
              <a:ea typeface="Times New Roman" pitchFamily="18" charset="0"/>
              <a:cs typeface="Courier New" pitchFamily="49" charset="0"/>
            </a:endParaRPr>
          </a:p>
          <a:p>
            <a:pPr lvl="0" eaLnBrk="0" fontAlgn="base" hangingPunct="0">
              <a:spcBef>
                <a:spcPct val="0"/>
              </a:spcBef>
              <a:spcAft>
                <a:spcPct val="0"/>
              </a:spcAft>
            </a:pPr>
            <a:r>
              <a:rPr lang="fr-FR" dirty="0" smtClean="0">
                <a:solidFill>
                  <a:srgbClr val="008000"/>
                </a:solidFill>
                <a:latin typeface="Calibri" pitchFamily="34" charset="0"/>
                <a:ea typeface="Times New Roman" pitchFamily="18" charset="0"/>
                <a:cs typeface="Courier New" pitchFamily="49" charset="0"/>
              </a:rPr>
              <a:t># sorties voulues</a:t>
            </a:r>
            <a:endParaRPr lang="fr-FR" sz="1400" dirty="0" smtClean="0">
              <a:latin typeface="Calibri" pitchFamily="34" charset="0"/>
              <a:cs typeface="Arial" pitchFamily="34" charset="0"/>
            </a:endParaRPr>
          </a:p>
          <a:p>
            <a:pPr lvl="0" eaLnBrk="0" fontAlgn="base" hangingPunct="0">
              <a:spcBef>
                <a:spcPct val="0"/>
              </a:spcBef>
              <a:spcAft>
                <a:spcPct val="0"/>
              </a:spcAft>
            </a:pPr>
            <a:r>
              <a:rPr lang="fr-FR" dirty="0" smtClean="0">
                <a:solidFill>
                  <a:srgbClr val="000000"/>
                </a:solidFill>
                <a:latin typeface="Calibri" pitchFamily="34" charset="0"/>
                <a:ea typeface="Times New Roman" pitchFamily="18" charset="0"/>
                <a:cs typeface="Courier New" pitchFamily="49" charset="0"/>
              </a:rPr>
              <a:t>y_ </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tf</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placeholder</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tf</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float32</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a:t>
            </a:r>
            <a:r>
              <a:rPr lang="fr-FR" b="1" dirty="0" smtClean="0">
                <a:solidFill>
                  <a:srgbClr val="000080"/>
                </a:solidFill>
                <a:latin typeface="Calibri" pitchFamily="34" charset="0"/>
                <a:ea typeface="Times New Roman" pitchFamily="18" charset="0"/>
                <a:cs typeface="Courier New" pitchFamily="49" charset="0"/>
              </a:rPr>
              <a:t>[</a:t>
            </a:r>
            <a:r>
              <a:rPr lang="fr-FR" b="1" dirty="0" smtClean="0">
                <a:solidFill>
                  <a:srgbClr val="0000FF"/>
                </a:solidFill>
                <a:latin typeface="Calibri" pitchFamily="34" charset="0"/>
                <a:ea typeface="Times New Roman" pitchFamily="18" charset="0"/>
                <a:cs typeface="Courier New" pitchFamily="49" charset="0"/>
              </a:rPr>
              <a:t>None</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a:t>
            </a:r>
            <a:r>
              <a:rPr lang="fr-FR" dirty="0" smtClean="0">
                <a:solidFill>
                  <a:srgbClr val="FF0000"/>
                </a:solidFill>
                <a:latin typeface="Calibri" pitchFamily="34" charset="0"/>
                <a:ea typeface="Times New Roman" pitchFamily="18" charset="0"/>
                <a:cs typeface="Courier New" pitchFamily="49" charset="0"/>
              </a:rPr>
              <a:t>10</a:t>
            </a:r>
            <a:r>
              <a:rPr lang="fr-FR" b="1" dirty="0" smtClean="0">
                <a:solidFill>
                  <a:srgbClr val="000080"/>
                </a:solidFill>
                <a:latin typeface="Calibri" pitchFamily="34" charset="0"/>
                <a:ea typeface="Times New Roman" pitchFamily="18" charset="0"/>
                <a:cs typeface="Courier New" pitchFamily="49" charset="0"/>
              </a:rPr>
              <a:t>])</a:t>
            </a:r>
          </a:p>
          <a:p>
            <a:pPr lvl="0" eaLnBrk="0" fontAlgn="base" hangingPunct="0">
              <a:spcBef>
                <a:spcPct val="0"/>
              </a:spcBef>
              <a:spcAft>
                <a:spcPct val="0"/>
              </a:spcAft>
            </a:pPr>
            <a:endParaRPr lang="fr-FR" sz="1400" dirty="0" smtClean="0">
              <a:latin typeface="Calibri" pitchFamily="34" charset="0"/>
              <a:cs typeface="Arial" pitchFamily="34" charset="0"/>
            </a:endParaRPr>
          </a:p>
          <a:p>
            <a:pPr lvl="0" eaLnBrk="0" fontAlgn="base" hangingPunct="0">
              <a:spcBef>
                <a:spcPct val="0"/>
              </a:spcBef>
              <a:spcAft>
                <a:spcPct val="0"/>
              </a:spcAft>
            </a:pPr>
            <a:r>
              <a:rPr lang="fr-FR" dirty="0" smtClean="0">
                <a:solidFill>
                  <a:srgbClr val="008000"/>
                </a:solidFill>
                <a:latin typeface="Calibri" pitchFamily="34" charset="0"/>
                <a:ea typeface="Times New Roman" pitchFamily="18" charset="0"/>
                <a:cs typeface="Courier New" pitchFamily="49" charset="0"/>
              </a:rPr>
              <a:t># Le modèle</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W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tf</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Variable</a:t>
            </a:r>
            <a:r>
              <a:rPr lang="en-US" b="1" dirty="0"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tf</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zeros</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FF0000"/>
                </a:solidFill>
                <a:latin typeface="Calibri" pitchFamily="34" charset="0"/>
                <a:ea typeface="Times New Roman" pitchFamily="18" charset="0"/>
                <a:cs typeface="Courier New" pitchFamily="49" charset="0"/>
              </a:rPr>
              <a:t>784</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smtClean="0">
                <a:solidFill>
                  <a:srgbClr val="FF0000"/>
                </a:solidFill>
                <a:latin typeface="Calibri" pitchFamily="34" charset="0"/>
                <a:ea typeface="Times New Roman" pitchFamily="18" charset="0"/>
                <a:cs typeface="Courier New" pitchFamily="49" charset="0"/>
              </a:rPr>
              <a:t>10</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b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tf</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Variable</a:t>
            </a:r>
            <a:r>
              <a:rPr lang="en-US" b="1" dirty="0"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tf</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zeros</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FF0000"/>
                </a:solidFill>
                <a:latin typeface="Calibri" pitchFamily="34" charset="0"/>
                <a:ea typeface="Times New Roman" pitchFamily="18" charset="0"/>
                <a:cs typeface="Courier New" pitchFamily="49" charset="0"/>
              </a:rPr>
              <a:t>10</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endParaRPr lang="fr-FR" dirty="0" smtClean="0">
              <a:solidFill>
                <a:srgbClr val="008000"/>
              </a:solidFill>
              <a:latin typeface="Calibri" pitchFamily="34" charset="0"/>
              <a:ea typeface="Times New Roman" pitchFamily="18" charset="0"/>
              <a:cs typeface="Courier New" pitchFamily="49" charset="0"/>
            </a:endParaRPr>
          </a:p>
          <a:p>
            <a:pPr lvl="0" eaLnBrk="0" fontAlgn="base" hangingPunct="0">
              <a:spcBef>
                <a:spcPct val="0"/>
              </a:spcBef>
              <a:spcAft>
                <a:spcPct val="0"/>
              </a:spcAft>
            </a:pPr>
            <a:r>
              <a:rPr lang="fr-FR" sz="1400" dirty="0" smtClean="0">
                <a:solidFill>
                  <a:srgbClr val="008000"/>
                </a:solidFill>
                <a:latin typeface="Calibri" pitchFamily="34" charset="0"/>
                <a:ea typeface="Times New Roman" pitchFamily="18" charset="0"/>
                <a:cs typeface="Courier New" pitchFamily="49" charset="0"/>
              </a:rPr>
              <a:t># sorties calcules </a:t>
            </a:r>
            <a:endParaRPr lang="fr-FR" sz="11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score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tf</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matmul</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x</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W</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b</a:t>
            </a:r>
            <a:endParaRPr lang="fr-FR" sz="1400" dirty="0" smtClean="0">
              <a:latin typeface="Calibri"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p:txBody>
          <a:bodyPr>
            <a:noAutofit/>
          </a:bodyPr>
          <a:lstStyle/>
          <a:p>
            <a:pPr algn="ctr"/>
            <a:r>
              <a:rPr lang="fr-FR" sz="4400" dirty="0" smtClean="0"/>
              <a:t>TensorFlow / base MNIST</a:t>
            </a:r>
            <a:endParaRPr lang="fr-FR" sz="4000" dirty="0" smtClean="0"/>
          </a:p>
        </p:txBody>
      </p:sp>
      <p:sp>
        <p:nvSpPr>
          <p:cNvPr id="5" name="Espace réservé du contenu 4"/>
          <p:cNvSpPr>
            <a:spLocks noGrp="1"/>
          </p:cNvSpPr>
          <p:nvPr>
            <p:ph idx="1"/>
          </p:nvPr>
        </p:nvSpPr>
        <p:spPr/>
        <p:txBody>
          <a:bodyPr>
            <a:normAutofit/>
          </a:bodyPr>
          <a:lstStyle/>
          <a:p>
            <a:pPr>
              <a:buNone/>
            </a:pPr>
            <a:r>
              <a:rPr lang="fr-FR" dirty="0" smtClean="0"/>
              <a:t>Qualité de la prédiction : entropie croisée</a:t>
            </a:r>
          </a:p>
          <a:p>
            <a:pPr lvl="1"/>
            <a:r>
              <a:rPr lang="fr-FR" dirty="0" smtClean="0"/>
              <a:t>Transformation score -&gt; probabilité (</a:t>
            </a:r>
            <a:r>
              <a:rPr lang="fr-FR" dirty="0" err="1" smtClean="0"/>
              <a:t>softmax</a:t>
            </a:r>
            <a:r>
              <a:rPr lang="fr-FR" dirty="0" smtClean="0"/>
              <a:t>)</a:t>
            </a:r>
          </a:p>
          <a:p>
            <a:pPr lvl="1"/>
            <a:r>
              <a:rPr lang="fr-FR" dirty="0" smtClean="0"/>
              <a:t>Entropie croisée entre sortie calculée / sortie voulue</a:t>
            </a:r>
          </a:p>
          <a:p>
            <a:pPr lvl="1">
              <a:buNone/>
            </a:pPr>
            <a:endParaRPr lang="fr-FR" dirty="0" smtClean="0"/>
          </a:p>
          <a:p>
            <a:pPr lvl="1">
              <a:buNone/>
            </a:pPr>
            <a:endParaRPr lang="fr-FR" dirty="0" smtClean="0"/>
          </a:p>
          <a:p>
            <a:pPr lvl="1">
              <a:buNone/>
            </a:pPr>
            <a:endParaRPr lang="fr-FR" dirty="0" smtClean="0"/>
          </a:p>
          <a:p>
            <a:pPr>
              <a:buNone/>
            </a:pPr>
            <a:r>
              <a:rPr lang="fr-FR" dirty="0" smtClean="0"/>
              <a:t>Taux de bonnes classifications :</a:t>
            </a:r>
          </a:p>
          <a:p>
            <a:pPr>
              <a:buNone/>
            </a:pPr>
            <a:endParaRPr lang="fr-FR" dirty="0" smtClean="0"/>
          </a:p>
          <a:p>
            <a:pPr lvl="1"/>
            <a:endParaRPr lang="fr-FR" dirty="0" smtClean="0"/>
          </a:p>
          <a:p>
            <a:pPr>
              <a:buNone/>
            </a:pPr>
            <a:endParaRPr lang="fr-FR" dirty="0" smtClean="0"/>
          </a:p>
          <a:p>
            <a:pPr>
              <a:buNone/>
            </a:pPr>
            <a:endParaRPr lang="fr-FR" dirty="0"/>
          </a:p>
        </p:txBody>
      </p:sp>
      <p:sp>
        <p:nvSpPr>
          <p:cNvPr id="4" name="Rectangle 3"/>
          <p:cNvSpPr/>
          <p:nvPr/>
        </p:nvSpPr>
        <p:spPr>
          <a:xfrm>
            <a:off x="214282" y="1142984"/>
            <a:ext cx="8358246" cy="1077218"/>
          </a:xfrm>
          <a:prstGeom prst="rect">
            <a:avLst/>
          </a:prstGeom>
        </p:spPr>
        <p:txBody>
          <a:bodyPr wrap="square">
            <a:spAutoFit/>
          </a:bodyPr>
          <a:lstStyle/>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p:txBody>
      </p:sp>
      <p:sp>
        <p:nvSpPr>
          <p:cNvPr id="8" name="ZoneTexte 7"/>
          <p:cNvSpPr txBox="1"/>
          <p:nvPr/>
        </p:nvSpPr>
        <p:spPr>
          <a:xfrm>
            <a:off x="428596" y="3357562"/>
            <a:ext cx="8215370" cy="923330"/>
          </a:xfrm>
          <a:prstGeom prst="rect">
            <a:avLst/>
          </a:prstGeom>
          <a:solidFill>
            <a:schemeClr val="bg1">
              <a:lumMod val="95000"/>
            </a:schemeClr>
          </a:solidFill>
        </p:spPr>
        <p:txBody>
          <a:bodyPr wrap="square" rtlCol="0">
            <a:spAutoFit/>
          </a:bodyPr>
          <a:lstStyle/>
          <a:p>
            <a:pPr lvl="0" eaLnBrk="0" fontAlgn="base" hangingPunct="0">
              <a:spcBef>
                <a:spcPct val="0"/>
              </a:spcBef>
              <a:spcAft>
                <a:spcPct val="0"/>
              </a:spcAft>
            </a:pPr>
            <a:r>
              <a:rPr lang="fr-FR" dirty="0" smtClean="0">
                <a:solidFill>
                  <a:srgbClr val="000000"/>
                </a:solidFill>
                <a:latin typeface="Calibri" pitchFamily="34" charset="0"/>
                <a:ea typeface="Times New Roman" pitchFamily="18" charset="0"/>
                <a:cs typeface="Courier New" pitchFamily="49" charset="0"/>
              </a:rPr>
              <a:t>y </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a:t>
            </a:r>
            <a:r>
              <a:rPr lang="fr-FR" dirty="0" err="1" smtClean="0">
                <a:solidFill>
                  <a:srgbClr val="000000"/>
                </a:solidFill>
                <a:latin typeface="Calibri" pitchFamily="34" charset="0"/>
                <a:ea typeface="Times New Roman" pitchFamily="18" charset="0"/>
                <a:cs typeface="Courier New" pitchFamily="49" charset="0"/>
              </a:rPr>
              <a:t>tf</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nn</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softmax</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score</a:t>
            </a:r>
            <a:r>
              <a:rPr lang="fr-FR"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err="1" smtClean="0">
                <a:solidFill>
                  <a:srgbClr val="000000"/>
                </a:solidFill>
                <a:latin typeface="Calibri" pitchFamily="34" charset="0"/>
                <a:ea typeface="Times New Roman" pitchFamily="18" charset="0"/>
                <a:cs typeface="Courier New" pitchFamily="49" charset="0"/>
              </a:rPr>
              <a:t>cross_entropy</a:t>
            </a:r>
            <a:r>
              <a:rPr lang="en-US" dirty="0" smtClean="0">
                <a:solidFill>
                  <a:srgbClr val="000000"/>
                </a:solidFill>
                <a:latin typeface="Calibri" pitchFamily="34" charset="0"/>
                <a:ea typeface="Times New Roman" pitchFamily="18" charset="0"/>
                <a:cs typeface="Courier New" pitchFamily="49" charset="0"/>
              </a:rPr>
              <a:t>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tf</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reduce_mean</a:t>
            </a:r>
            <a:r>
              <a:rPr lang="en-US" b="1" dirty="0"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tf</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reduce_sum</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y_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tf</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log</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y</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reduction_indices</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FF0000"/>
                </a:solidFill>
                <a:latin typeface="Calibri" pitchFamily="34" charset="0"/>
                <a:ea typeface="Times New Roman" pitchFamily="18" charset="0"/>
                <a:cs typeface="Courier New" pitchFamily="49" charset="0"/>
              </a:rPr>
              <a:t>1</a:t>
            </a:r>
            <a:r>
              <a:rPr lang="en-US" b="1" dirty="0" smtClean="0">
                <a:solidFill>
                  <a:srgbClr val="000080"/>
                </a:solidFill>
                <a:latin typeface="Calibri" pitchFamily="34" charset="0"/>
                <a:ea typeface="Times New Roman" pitchFamily="18" charset="0"/>
                <a:cs typeface="Courier New" pitchFamily="49" charset="0"/>
              </a:rPr>
              <a:t>]))</a:t>
            </a:r>
            <a:endParaRPr lang="en-US" sz="4000" dirty="0" smtClean="0">
              <a:latin typeface="Calibri" pitchFamily="34" charset="0"/>
              <a:cs typeface="Arial" pitchFamily="34" charset="0"/>
            </a:endParaRPr>
          </a:p>
        </p:txBody>
      </p:sp>
      <p:sp>
        <p:nvSpPr>
          <p:cNvPr id="7" name="ZoneTexte 6"/>
          <p:cNvSpPr txBox="1"/>
          <p:nvPr/>
        </p:nvSpPr>
        <p:spPr>
          <a:xfrm>
            <a:off x="428596" y="5291752"/>
            <a:ext cx="8215370" cy="923330"/>
          </a:xfrm>
          <a:prstGeom prst="rect">
            <a:avLst/>
          </a:prstGeom>
          <a:solidFill>
            <a:schemeClr val="bg1">
              <a:lumMod val="95000"/>
            </a:schemeClr>
          </a:solidFill>
        </p:spPr>
        <p:txBody>
          <a:bodyPr wrap="square" rtlCol="0">
            <a:spAutoFit/>
          </a:bodyPr>
          <a:lstStyle/>
          <a:p>
            <a:pPr lvl="0" fontAlgn="base">
              <a:spcBef>
                <a:spcPct val="0"/>
              </a:spcBef>
              <a:spcAft>
                <a:spcPct val="0"/>
              </a:spcAft>
            </a:pPr>
            <a:r>
              <a:rPr lang="fr-FR" dirty="0" smtClean="0">
                <a:solidFill>
                  <a:srgbClr val="008000"/>
                </a:solidFill>
                <a:latin typeface="Calibri" pitchFamily="34" charset="0"/>
                <a:ea typeface="Times New Roman" pitchFamily="18" charset="0"/>
                <a:cs typeface="Courier New" pitchFamily="49" charset="0"/>
              </a:rPr>
              <a:t># Calcul de la prédiction finale</a:t>
            </a:r>
            <a:endParaRPr lang="fr-FR" sz="1400" dirty="0" smtClean="0">
              <a:latin typeface="Calibri" pitchFamily="34" charset="0"/>
              <a:cs typeface="Arial" pitchFamily="34" charset="0"/>
            </a:endParaRPr>
          </a:p>
          <a:p>
            <a:pPr lvl="0" eaLnBrk="0" fontAlgn="base" hangingPunct="0">
              <a:spcBef>
                <a:spcPct val="0"/>
              </a:spcBef>
              <a:spcAft>
                <a:spcPct val="0"/>
              </a:spcAft>
            </a:pPr>
            <a:r>
              <a:rPr lang="fr-FR" dirty="0" err="1" smtClean="0">
                <a:solidFill>
                  <a:srgbClr val="000000"/>
                </a:solidFill>
                <a:latin typeface="Calibri" pitchFamily="34" charset="0"/>
                <a:ea typeface="Times New Roman" pitchFamily="18" charset="0"/>
                <a:cs typeface="Courier New" pitchFamily="49" charset="0"/>
              </a:rPr>
              <a:t>correct_prediction</a:t>
            </a:r>
            <a:r>
              <a:rPr lang="fr-FR" dirty="0" smtClean="0">
                <a:solidFill>
                  <a:srgbClr val="000000"/>
                </a:solidFill>
                <a:latin typeface="Calibri" pitchFamily="34" charset="0"/>
                <a:ea typeface="Times New Roman" pitchFamily="18" charset="0"/>
                <a:cs typeface="Courier New" pitchFamily="49" charset="0"/>
              </a:rPr>
              <a:t> </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a:t>
            </a:r>
            <a:r>
              <a:rPr lang="fr-FR" dirty="0" err="1" smtClean="0">
                <a:solidFill>
                  <a:srgbClr val="000000"/>
                </a:solidFill>
                <a:latin typeface="Calibri" pitchFamily="34" charset="0"/>
                <a:ea typeface="Times New Roman" pitchFamily="18" charset="0"/>
                <a:cs typeface="Courier New" pitchFamily="49" charset="0"/>
              </a:rPr>
              <a:t>tf</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equal</a:t>
            </a:r>
            <a:r>
              <a:rPr lang="fr-FR" b="1" dirty="0"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tf</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argmax</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y_</a:t>
            </a:r>
            <a:r>
              <a:rPr lang="fr-FR" dirty="0" smtClean="0">
                <a:solidFill>
                  <a:srgbClr val="000080"/>
                </a:solidFill>
                <a:latin typeface="Calibri" pitchFamily="34" charset="0"/>
                <a:ea typeface="Times New Roman" pitchFamily="18" charset="0"/>
                <a:cs typeface="Courier New" pitchFamily="49" charset="0"/>
              </a:rPr>
              <a:t>,</a:t>
            </a:r>
            <a:r>
              <a:rPr lang="fr-FR" dirty="0" smtClean="0">
                <a:solidFill>
                  <a:srgbClr val="FF0000"/>
                </a:solidFill>
                <a:latin typeface="Calibri" pitchFamily="34" charset="0"/>
                <a:ea typeface="Times New Roman" pitchFamily="18" charset="0"/>
                <a:cs typeface="Courier New" pitchFamily="49" charset="0"/>
              </a:rPr>
              <a:t>1</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a:t>
            </a:r>
            <a:r>
              <a:rPr lang="fr-FR" dirty="0" err="1" smtClean="0">
                <a:solidFill>
                  <a:srgbClr val="000000"/>
                </a:solidFill>
                <a:latin typeface="Calibri" pitchFamily="34" charset="0"/>
                <a:ea typeface="Times New Roman" pitchFamily="18" charset="0"/>
                <a:cs typeface="Courier New" pitchFamily="49" charset="0"/>
              </a:rPr>
              <a:t>tf</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argmax</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score</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FF0000"/>
                </a:solidFill>
                <a:latin typeface="Calibri" pitchFamily="34" charset="0"/>
                <a:ea typeface="Times New Roman" pitchFamily="18" charset="0"/>
                <a:cs typeface="Courier New" pitchFamily="49" charset="0"/>
              </a:rPr>
              <a:t>1</a:t>
            </a:r>
            <a:r>
              <a:rPr lang="fr-FR"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accuracy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tf</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reduce_mean</a:t>
            </a:r>
            <a:r>
              <a:rPr lang="en-US" b="1" dirty="0"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tf</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cast</a:t>
            </a:r>
            <a:r>
              <a:rPr lang="en-US" b="1" dirty="0"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correct_prediction</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tf</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float32</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1172289"/>
          </a:xfrm>
          <a:prstGeom prst="rect">
            <a:avLst/>
          </a:prstGeom>
        </p:spPr>
        <p:txBody>
          <a:bodyPr wrap="square">
            <a:spAutoFit/>
          </a:bodyPr>
          <a:lstStyle/>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r>
              <a:rPr lang="fr-FR" b="1" dirty="0" smtClean="0">
                <a:solidFill>
                  <a:schemeClr val="tx2">
                    <a:lumMod val="10000"/>
                  </a:schemeClr>
                </a:solidFill>
              </a:rPr>
              <a:t>                                                                                             </a:t>
            </a:r>
          </a:p>
        </p:txBody>
      </p:sp>
      <p:sp>
        <p:nvSpPr>
          <p:cNvPr id="3" name="Titre 2"/>
          <p:cNvSpPr>
            <a:spLocks noGrp="1"/>
          </p:cNvSpPr>
          <p:nvPr>
            <p:ph type="title"/>
          </p:nvPr>
        </p:nvSpPr>
        <p:spPr/>
        <p:txBody>
          <a:bodyPr/>
          <a:lstStyle/>
          <a:p>
            <a:r>
              <a:rPr lang="fr-FR" sz="5400" dirty="0" smtClean="0"/>
              <a:t>Installation des logiciels :</a:t>
            </a:r>
          </a:p>
        </p:txBody>
      </p:sp>
      <p:sp>
        <p:nvSpPr>
          <p:cNvPr id="4" name="Espace réservé du contenu 3"/>
          <p:cNvSpPr>
            <a:spLocks noGrp="1"/>
          </p:cNvSpPr>
          <p:nvPr>
            <p:ph idx="1"/>
          </p:nvPr>
        </p:nvSpPr>
        <p:spPr>
          <a:xfrm>
            <a:off x="285720" y="2214554"/>
            <a:ext cx="8229600" cy="3357586"/>
          </a:xfrm>
        </p:spPr>
        <p:txBody>
          <a:bodyPr/>
          <a:lstStyle/>
          <a:p>
            <a:pPr lvl="2">
              <a:buFont typeface="Arial" pitchFamily="34" charset="0"/>
              <a:buChar char="•"/>
            </a:pPr>
            <a:r>
              <a:rPr lang="fr-FR" sz="3600" dirty="0" smtClean="0">
                <a:latin typeface="Calibri" pitchFamily="34" charset="0"/>
              </a:rPr>
              <a:t>Notepad ++</a:t>
            </a:r>
          </a:p>
          <a:p>
            <a:pPr lvl="2">
              <a:buFont typeface="Arial" pitchFamily="34" charset="0"/>
              <a:buChar char="•"/>
            </a:pPr>
            <a:r>
              <a:rPr lang="fr-FR" sz="3600" dirty="0" smtClean="0">
                <a:latin typeface="Calibri" pitchFamily="34" charset="0"/>
              </a:rPr>
              <a:t>Git &amp; </a:t>
            </a:r>
            <a:r>
              <a:rPr lang="fr-FR" sz="3600" dirty="0" err="1" smtClean="0">
                <a:latin typeface="Calibri" pitchFamily="34" charset="0"/>
              </a:rPr>
              <a:t>GitKraKen</a:t>
            </a:r>
            <a:endParaRPr lang="fr-FR" sz="3600" dirty="0" smtClean="0">
              <a:latin typeface="Calibri" pitchFamily="34" charset="0"/>
            </a:endParaRPr>
          </a:p>
          <a:p>
            <a:pPr lvl="2">
              <a:buFont typeface="Arial" pitchFamily="34" charset="0"/>
              <a:buChar char="•"/>
            </a:pPr>
            <a:r>
              <a:rPr lang="fr-FR" sz="3600" dirty="0" smtClean="0">
                <a:latin typeface="Calibri" pitchFamily="34" charset="0"/>
              </a:rPr>
              <a:t>Python</a:t>
            </a:r>
          </a:p>
          <a:p>
            <a:pPr lvl="2">
              <a:buFont typeface="Arial" pitchFamily="34" charset="0"/>
              <a:buChar char="•"/>
            </a:pPr>
            <a:r>
              <a:rPr lang="fr-FR" sz="3600" dirty="0" smtClean="0">
                <a:latin typeface="Calibri" pitchFamily="34" charset="0"/>
              </a:rPr>
              <a:t>TensorFlow</a:t>
            </a:r>
          </a:p>
          <a:p>
            <a:pPr>
              <a:buFont typeface="Arial" pitchFamily="34" charset="0"/>
              <a:buChar char="•"/>
            </a:pPr>
            <a:endParaRPr lang="fr-FR" sz="3600" b="1" dirty="0" smtClean="0">
              <a:latin typeface="Calibri" pitchFamily="34" charset="0"/>
            </a:endParaRPr>
          </a:p>
          <a:p>
            <a:endParaRPr lang="fr-F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457200" y="1643050"/>
            <a:ext cx="8229600" cy="4857784"/>
          </a:xfrm>
        </p:spPr>
        <p:txBody>
          <a:bodyPr>
            <a:normAutofit/>
          </a:bodyPr>
          <a:lstStyle/>
          <a:p>
            <a:pPr>
              <a:buNone/>
            </a:pPr>
            <a:r>
              <a:rPr lang="fr-FR" dirty="0" err="1" smtClean="0"/>
              <a:t>Run</a:t>
            </a:r>
            <a:r>
              <a:rPr lang="fr-FR" dirty="0" smtClean="0"/>
              <a:t> et résultats</a:t>
            </a:r>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r>
              <a:rPr lang="fr-FR" dirty="0" smtClean="0"/>
              <a:t>Temps de calcul : ~4s</a:t>
            </a:r>
            <a:endParaRPr lang="fr-FR" dirty="0"/>
          </a:p>
        </p:txBody>
      </p:sp>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ZoneTexte 2"/>
          <p:cNvSpPr txBox="1"/>
          <p:nvPr/>
        </p:nvSpPr>
        <p:spPr>
          <a:xfrm>
            <a:off x="285720" y="2143116"/>
            <a:ext cx="8501122" cy="2800767"/>
          </a:xfrm>
          <a:prstGeom prst="rect">
            <a:avLst/>
          </a:prstGeom>
          <a:solidFill>
            <a:schemeClr val="bg1">
              <a:lumMod val="95000"/>
            </a:schemeClr>
          </a:solidFill>
        </p:spPr>
        <p:txBody>
          <a:bodyPr wrap="square" rtlCol="0">
            <a:spAutoFit/>
          </a:bodyPr>
          <a:lstStyle/>
          <a:p>
            <a:pPr lvl="0" eaLnBrk="0" fontAlgn="base" hangingPunct="0">
              <a:spcBef>
                <a:spcPct val="0"/>
              </a:spcBef>
              <a:spcAft>
                <a:spcPct val="0"/>
              </a:spcAft>
            </a:pPr>
            <a:r>
              <a:rPr lang="fr-FR" dirty="0" smtClean="0">
                <a:solidFill>
                  <a:srgbClr val="008000"/>
                </a:solidFill>
                <a:latin typeface="Calibri" pitchFamily="34" charset="0"/>
                <a:ea typeface="Times New Roman" pitchFamily="18" charset="0"/>
                <a:cs typeface="Courier New" pitchFamily="49" charset="0"/>
              </a:rPr>
              <a:t># Apprentissage</a:t>
            </a:r>
            <a:endParaRPr lang="en-US" b="1" dirty="0" smtClean="0">
              <a:solidFill>
                <a:srgbClr val="0000FF"/>
              </a:solidFill>
              <a:latin typeface="Calibri" pitchFamily="34" charset="0"/>
              <a:ea typeface="Times New Roman" pitchFamily="18" charset="0"/>
              <a:cs typeface="Courier New" pitchFamily="49" charset="0"/>
            </a:endParaRPr>
          </a:p>
          <a:p>
            <a:pPr lvl="0" eaLnBrk="0" fontAlgn="base" hangingPunct="0">
              <a:spcBef>
                <a:spcPct val="0"/>
              </a:spcBef>
              <a:spcAft>
                <a:spcPct val="0"/>
              </a:spcAft>
            </a:pPr>
            <a:r>
              <a:rPr lang="en-US" b="1" dirty="0" smtClean="0">
                <a:solidFill>
                  <a:srgbClr val="0000FF"/>
                </a:solidFill>
                <a:latin typeface="Calibri" pitchFamily="34" charset="0"/>
                <a:ea typeface="Times New Roman" pitchFamily="18" charset="0"/>
                <a:cs typeface="Courier New" pitchFamily="49" charset="0"/>
              </a:rPr>
              <a:t>for</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i</a:t>
            </a:r>
            <a:r>
              <a:rPr lang="en-US" dirty="0" smtClean="0">
                <a:solidFill>
                  <a:srgbClr val="000000"/>
                </a:solidFill>
                <a:latin typeface="Calibri" pitchFamily="34" charset="0"/>
                <a:ea typeface="Times New Roman" pitchFamily="18" charset="0"/>
                <a:cs typeface="Courier New" pitchFamily="49" charset="0"/>
              </a:rPr>
              <a:t> </a:t>
            </a:r>
            <a:r>
              <a:rPr lang="en-US" b="1" dirty="0" smtClean="0">
                <a:solidFill>
                  <a:srgbClr val="0000FF"/>
                </a:solidFill>
                <a:latin typeface="Calibri" pitchFamily="34" charset="0"/>
                <a:ea typeface="Times New Roman" pitchFamily="18" charset="0"/>
                <a:cs typeface="Courier New" pitchFamily="49" charset="0"/>
              </a:rPr>
              <a:t>in</a:t>
            </a:r>
            <a:r>
              <a:rPr lang="en-US" dirty="0" smtClean="0">
                <a:solidFill>
                  <a:srgbClr val="000000"/>
                </a:solidFill>
                <a:latin typeface="Calibri" pitchFamily="34" charset="0"/>
                <a:ea typeface="Times New Roman" pitchFamily="18" charset="0"/>
                <a:cs typeface="Courier New" pitchFamily="49" charset="0"/>
              </a:rPr>
              <a:t> range</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FF0000"/>
                </a:solidFill>
                <a:latin typeface="Calibri" pitchFamily="34" charset="0"/>
                <a:ea typeface="Times New Roman" pitchFamily="18" charset="0"/>
                <a:cs typeface="Courier New" pitchFamily="49" charset="0"/>
              </a:rPr>
              <a:t>1000</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batch_xs</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batch_ys</a:t>
            </a:r>
            <a:r>
              <a:rPr lang="en-US" dirty="0" smtClean="0">
                <a:solidFill>
                  <a:srgbClr val="000000"/>
                </a:solidFill>
                <a:latin typeface="Calibri" pitchFamily="34" charset="0"/>
                <a:ea typeface="Times New Roman" pitchFamily="18" charset="0"/>
                <a:cs typeface="Courier New" pitchFamily="49" charset="0"/>
              </a:rPr>
              <a:t>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mnist</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train</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next_batch</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FF0000"/>
                </a:solidFill>
                <a:latin typeface="Calibri" pitchFamily="34" charset="0"/>
                <a:ea typeface="Times New Roman" pitchFamily="18" charset="0"/>
                <a:cs typeface="Courier New" pitchFamily="49" charset="0"/>
              </a:rPr>
              <a:t>100</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sess</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run</a:t>
            </a:r>
            <a:r>
              <a:rPr lang="en-US" b="1" dirty="0"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train_step</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feed_dict</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x</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batch_xs</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y_</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batch_ys</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endParaRPr lang="en-US" sz="1400" dirty="0" smtClean="0">
              <a:solidFill>
                <a:srgbClr val="000000"/>
              </a:solidFill>
              <a:latin typeface="Calibri" pitchFamily="34" charset="0"/>
              <a:cs typeface="Courier New" pitchFamily="49" charset="0"/>
            </a:endParaRPr>
          </a:p>
          <a:p>
            <a:pPr lvl="0" eaLnBrk="0" fontAlgn="base" hangingPunct="0">
              <a:spcBef>
                <a:spcPct val="0"/>
              </a:spcBef>
              <a:spcAft>
                <a:spcPct val="0"/>
              </a:spcAft>
            </a:pPr>
            <a:r>
              <a:rPr lang="fr-FR" dirty="0" smtClean="0">
                <a:solidFill>
                  <a:srgbClr val="008000"/>
                </a:solidFill>
                <a:latin typeface="Calibri" pitchFamily="34" charset="0"/>
                <a:ea typeface="Times New Roman" pitchFamily="18" charset="0"/>
                <a:cs typeface="Courier New" pitchFamily="49" charset="0"/>
              </a:rPr>
              <a:t># Evaluation</a:t>
            </a:r>
            <a:endParaRPr lang="fr-FR" dirty="0" smtClean="0">
              <a:latin typeface="Calibri" pitchFamily="34" charset="0"/>
              <a:cs typeface="Arial" pitchFamily="34" charset="0"/>
            </a:endParaRPr>
          </a:p>
          <a:p>
            <a:pPr lvl="0" eaLnBrk="0" fontAlgn="base" hangingPunct="0">
              <a:spcBef>
                <a:spcPct val="0"/>
              </a:spcBef>
              <a:spcAft>
                <a:spcPct val="0"/>
              </a:spcAft>
            </a:pPr>
            <a:r>
              <a:rPr lang="fr-FR" b="1" dirty="0" smtClean="0">
                <a:solidFill>
                  <a:srgbClr val="0000FF"/>
                </a:solidFill>
                <a:latin typeface="Calibri" pitchFamily="34" charset="0"/>
                <a:ea typeface="Times New Roman" pitchFamily="18" charset="0"/>
                <a:cs typeface="Courier New" pitchFamily="49" charset="0"/>
              </a:rPr>
              <a:t>print</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808080"/>
                </a:solidFill>
                <a:latin typeface="Calibri" pitchFamily="34" charset="0"/>
                <a:ea typeface="Times New Roman" pitchFamily="18" charset="0"/>
                <a:cs typeface="Courier New" pitchFamily="49" charset="0"/>
              </a:rPr>
              <a:t>"</a:t>
            </a:r>
            <a:r>
              <a:rPr lang="fr-FR" dirty="0" err="1" smtClean="0">
                <a:solidFill>
                  <a:srgbClr val="808080"/>
                </a:solidFill>
                <a:latin typeface="Calibri" pitchFamily="34" charset="0"/>
                <a:ea typeface="Times New Roman" pitchFamily="18" charset="0"/>
                <a:cs typeface="Courier New" pitchFamily="49" charset="0"/>
              </a:rPr>
              <a:t>Resultats</a:t>
            </a:r>
            <a:r>
              <a:rPr lang="fr-FR" dirty="0" smtClean="0">
                <a:solidFill>
                  <a:srgbClr val="808080"/>
                </a:solidFill>
                <a:latin typeface="Calibri" pitchFamily="34" charset="0"/>
                <a:ea typeface="Times New Roman" pitchFamily="18" charset="0"/>
                <a:cs typeface="Courier New" pitchFamily="49" charset="0"/>
              </a:rPr>
              <a:t> en Apprentissage"</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sess</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run</a:t>
            </a:r>
            <a:r>
              <a:rPr lang="fr-FR" b="1" dirty="0"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accuracy</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a:t>
            </a:r>
            <a:r>
              <a:rPr lang="fr-FR" dirty="0" err="1" smtClean="0">
                <a:solidFill>
                  <a:srgbClr val="000000"/>
                </a:solidFill>
                <a:latin typeface="Calibri" pitchFamily="34" charset="0"/>
                <a:ea typeface="Times New Roman" pitchFamily="18" charset="0"/>
                <a:cs typeface="Courier New" pitchFamily="49" charset="0"/>
              </a:rPr>
              <a:t>feed_dict</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x</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a:t>
            </a:r>
            <a:r>
              <a:rPr lang="fr-FR" dirty="0" err="1" smtClean="0">
                <a:solidFill>
                  <a:srgbClr val="000000"/>
                </a:solidFill>
                <a:latin typeface="Calibri" pitchFamily="34" charset="0"/>
                <a:ea typeface="Times New Roman" pitchFamily="18" charset="0"/>
                <a:cs typeface="Courier New" pitchFamily="49" charset="0"/>
              </a:rPr>
              <a:t>mnist</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train</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images</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y_</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a:t>
            </a:r>
            <a:r>
              <a:rPr lang="fr-FR" dirty="0" err="1" smtClean="0">
                <a:solidFill>
                  <a:srgbClr val="000000"/>
                </a:solidFill>
                <a:latin typeface="Calibri" pitchFamily="34" charset="0"/>
                <a:ea typeface="Times New Roman" pitchFamily="18" charset="0"/>
                <a:cs typeface="Courier New" pitchFamily="49" charset="0"/>
              </a:rPr>
              <a:t>mnist</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train</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labels</a:t>
            </a:r>
            <a:r>
              <a:rPr lang="fr-FR"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fr-FR" b="1" dirty="0" smtClean="0">
                <a:solidFill>
                  <a:srgbClr val="0000FF"/>
                </a:solidFill>
                <a:latin typeface="Calibri" pitchFamily="34" charset="0"/>
                <a:ea typeface="Times New Roman" pitchFamily="18" charset="0"/>
                <a:cs typeface="Courier New" pitchFamily="49" charset="0"/>
              </a:rPr>
              <a:t>print</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808080"/>
                </a:solidFill>
                <a:latin typeface="Calibri" pitchFamily="34" charset="0"/>
                <a:ea typeface="Times New Roman" pitchFamily="18" charset="0"/>
                <a:cs typeface="Courier New" pitchFamily="49" charset="0"/>
              </a:rPr>
              <a:t>"Résultats en Généralisation"</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sess</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run</a:t>
            </a:r>
            <a:r>
              <a:rPr lang="fr-FR" b="1" dirty="0"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accuracy</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a:t>
            </a:r>
            <a:r>
              <a:rPr lang="fr-FR" dirty="0" err="1" smtClean="0">
                <a:solidFill>
                  <a:srgbClr val="000000"/>
                </a:solidFill>
                <a:latin typeface="Calibri" pitchFamily="34" charset="0"/>
                <a:ea typeface="Times New Roman" pitchFamily="18" charset="0"/>
                <a:cs typeface="Courier New" pitchFamily="49" charset="0"/>
              </a:rPr>
              <a:t>feed_dict</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x</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a:t>
            </a:r>
            <a:r>
              <a:rPr lang="fr-FR" dirty="0" err="1" smtClean="0">
                <a:solidFill>
                  <a:srgbClr val="000000"/>
                </a:solidFill>
                <a:latin typeface="Calibri" pitchFamily="34" charset="0"/>
                <a:ea typeface="Times New Roman" pitchFamily="18" charset="0"/>
                <a:cs typeface="Courier New" pitchFamily="49" charset="0"/>
              </a:rPr>
              <a:t>mnist</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test</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images</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y_</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a:t>
            </a:r>
            <a:r>
              <a:rPr lang="fr-FR" dirty="0" err="1" smtClean="0">
                <a:solidFill>
                  <a:srgbClr val="000000"/>
                </a:solidFill>
                <a:latin typeface="Calibri" pitchFamily="34" charset="0"/>
                <a:ea typeface="Times New Roman" pitchFamily="18" charset="0"/>
                <a:cs typeface="Courier New" pitchFamily="49" charset="0"/>
              </a:rPr>
              <a:t>mnist</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test</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labels</a:t>
            </a:r>
            <a:r>
              <a:rPr lang="fr-FR" b="1" dirty="0" smtClean="0">
                <a:solidFill>
                  <a:srgbClr val="000080"/>
                </a:solidFill>
                <a:latin typeface="Calibri" pitchFamily="34" charset="0"/>
                <a:ea typeface="Times New Roman" pitchFamily="18" charset="0"/>
                <a:cs typeface="Courier New" pitchFamily="49" charset="0"/>
              </a:rPr>
              <a:t>}))</a:t>
            </a:r>
          </a:p>
        </p:txBody>
      </p:sp>
      <p:sp>
        <p:nvSpPr>
          <p:cNvPr id="6" name="ZoneTexte 5"/>
          <p:cNvSpPr txBox="1"/>
          <p:nvPr/>
        </p:nvSpPr>
        <p:spPr>
          <a:xfrm>
            <a:off x="1571604" y="5072074"/>
            <a:ext cx="5000660" cy="646331"/>
          </a:xfrm>
          <a:prstGeom prst="rect">
            <a:avLst/>
          </a:prstGeom>
          <a:solidFill>
            <a:schemeClr val="accent1">
              <a:lumMod val="20000"/>
              <a:lumOff val="80000"/>
            </a:schemeClr>
          </a:solidFill>
        </p:spPr>
        <p:txBody>
          <a:bodyPr wrap="square" rtlCol="0">
            <a:spAutoFit/>
          </a:bodyPr>
          <a:lstStyle/>
          <a:p>
            <a:r>
              <a:rPr lang="fr-FR" dirty="0" smtClean="0">
                <a:latin typeface="+mj-lt"/>
              </a:rPr>
              <a:t>Résultats en Apprentissage 0.91827273</a:t>
            </a:r>
          </a:p>
          <a:p>
            <a:r>
              <a:rPr lang="fr-FR" dirty="0" smtClean="0">
                <a:latin typeface="+mj-lt"/>
              </a:rPr>
              <a:t>Résultats en Généralisation 0.9178</a:t>
            </a:r>
          </a:p>
        </p:txBody>
      </p:sp>
      <p:sp>
        <p:nvSpPr>
          <p:cNvPr id="5" name="Titre 4"/>
          <p:cNvSpPr>
            <a:spLocks noGrp="1"/>
          </p:cNvSpPr>
          <p:nvPr>
            <p:ph type="title"/>
          </p:nvPr>
        </p:nvSpPr>
        <p:spPr>
          <a:xfrm>
            <a:off x="457200" y="428604"/>
            <a:ext cx="8229600" cy="1143000"/>
          </a:xfrm>
        </p:spPr>
        <p:txBody>
          <a:bodyPr/>
          <a:lstStyle/>
          <a:p>
            <a:r>
              <a:rPr lang="fr-FR" sz="5400" dirty="0" smtClean="0"/>
              <a:t>TensorFlow / base MNIST</a:t>
            </a:r>
            <a:endParaRPr lang="fr-F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
            <a:ext cx="9144000" cy="8494633"/>
          </a:xfrm>
          <a:prstGeom prst="rect">
            <a:avLst/>
          </a:prstGeom>
        </p:spPr>
        <p:txBody>
          <a:bodyPr wrap="square">
            <a:spAutoFit/>
          </a:bodyPr>
          <a:lstStyle/>
          <a:p>
            <a:pPr lvl="0" algn="just" fontAlgn="base">
              <a:spcBef>
                <a:spcPct val="0"/>
              </a:spcBef>
              <a:spcAft>
                <a:spcPct val="0"/>
              </a:spcAft>
            </a:pPr>
            <a:endParaRPr kumimoji="0" lang="fr-FR" sz="4400" b="1" i="0" u="none" strike="noStrike" cap="none" normalizeH="0" baseline="0" dirty="0" smtClean="0">
              <a:ln>
                <a:noFill/>
              </a:ln>
              <a:solidFill>
                <a:srgbClr val="365F91"/>
              </a:solidFill>
              <a:effectLst/>
              <a:latin typeface="Cambria" pitchFamily="18" charset="0"/>
              <a:ea typeface="Times New Roman" pitchFamily="18" charset="0"/>
              <a:cs typeface="Times New Roman" pitchFamily="18" charset="0"/>
            </a:endParaRPr>
          </a:p>
          <a:p>
            <a:pPr lvl="0" algn="just" fontAlgn="base">
              <a:spcBef>
                <a:spcPct val="0"/>
              </a:spcBef>
              <a:spcAft>
                <a:spcPct val="0"/>
              </a:spcAft>
            </a:pPr>
            <a:endParaRPr lang="fr-FR" sz="4400" b="1" dirty="0">
              <a:solidFill>
                <a:srgbClr val="365F91"/>
              </a:solidFill>
              <a:latin typeface="Cambria" pitchFamily="18" charset="0"/>
              <a:ea typeface="Times New Roman" pitchFamily="18" charset="0"/>
              <a:cs typeface="Times New Roman" pitchFamily="18" charset="0"/>
            </a:endParaRPr>
          </a:p>
          <a:p>
            <a:pPr lvl="0" algn="ctr" fontAlgn="base">
              <a:spcBef>
                <a:spcPct val="0"/>
              </a:spcBef>
              <a:spcAft>
                <a:spcPct val="0"/>
              </a:spcAft>
            </a:pPr>
            <a:endParaRPr kumimoji="0" lang="fr-FR" sz="7200" b="1" i="0" u="none" strike="noStrike" cap="none" normalizeH="0" baseline="0" dirty="0" smtClean="0">
              <a:ln>
                <a:noFill/>
              </a:ln>
              <a:solidFill>
                <a:schemeClr val="tx2">
                  <a:lumMod val="50000"/>
                </a:schemeClr>
              </a:solidFill>
              <a:effectLst/>
              <a:latin typeface="+mj-lt"/>
              <a:ea typeface="Times New Roman" pitchFamily="18" charset="0"/>
              <a:cs typeface="Times New Roman" pitchFamily="18" charset="0"/>
            </a:endParaRPr>
          </a:p>
          <a:p>
            <a:pPr lvl="0" eaLnBrk="0" fontAlgn="base" hangingPunct="0">
              <a:spcBef>
                <a:spcPct val="0"/>
              </a:spcBef>
              <a:spcAft>
                <a:spcPct val="0"/>
              </a:spcAft>
            </a:pPr>
            <a:endParaRPr lang="fr-FR" sz="20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endParaRPr lang="fr-FR" sz="20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endParaRPr lang="fr-FR" sz="20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endParaRPr lang="fr-FR" sz="20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endParaRPr lang="fr-FR" sz="20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endParaRPr lang="fr-FR" sz="20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endParaRPr lang="fr-FR" sz="20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endParaRPr lang="fr-FR" sz="20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r>
              <a:rPr lang="fr-FR" sz="2000" b="1" i="1" dirty="0" smtClean="0">
                <a:latin typeface="Calibri" pitchFamily="34" charset="0"/>
                <a:cs typeface="Times New Roman" pitchFamily="18" charset="0"/>
              </a:rPr>
              <a:t>M.IKNI Layachi</a:t>
            </a:r>
          </a:p>
          <a:p>
            <a:pPr lvl="0" eaLnBrk="0" fontAlgn="base" hangingPunct="0">
              <a:spcBef>
                <a:spcPct val="0"/>
              </a:spcBef>
              <a:spcAft>
                <a:spcPct val="0"/>
              </a:spcAft>
            </a:pPr>
            <a:r>
              <a:rPr lang="fr-FR" sz="2000" b="1" i="1" dirty="0" smtClean="0">
                <a:latin typeface="Calibri" pitchFamily="34" charset="0"/>
                <a:cs typeface="Times New Roman" pitchFamily="18" charset="0"/>
              </a:rPr>
              <a:t>02/02/2018   </a:t>
            </a:r>
            <a:endParaRPr kumimoji="0" lang="fr-FR" sz="4400" b="1" i="1" u="none" strike="noStrike" cap="none" normalizeH="0" baseline="0" dirty="0" smtClean="0">
              <a:ln>
                <a:noFill/>
              </a:ln>
              <a:effectLst/>
              <a:latin typeface="Calibri" pitchFamily="34" charset="0"/>
              <a:cs typeface="Times New Roman" pitchFamily="18" charset="0"/>
            </a:endParaRPr>
          </a:p>
          <a:p>
            <a:pPr lvl="0" eaLnBrk="0" fontAlgn="base" hangingPunct="0">
              <a:spcBef>
                <a:spcPct val="0"/>
              </a:spcBef>
              <a:spcAft>
                <a:spcPct val="0"/>
              </a:spcAft>
            </a:pPr>
            <a:endParaRPr kumimoji="0" lang="fr-FR" sz="2800" b="1" i="0" u="none" strike="noStrike" cap="none" normalizeH="0" baseline="0" dirty="0" smtClean="0">
              <a:ln>
                <a:noFill/>
              </a:ln>
              <a:solidFill>
                <a:schemeClr val="tx2">
                  <a:lumMod val="10000"/>
                </a:schemeClr>
              </a:solidFill>
              <a:effectLst/>
              <a:latin typeface="Calibri" pitchFamily="34" charset="0"/>
              <a:cs typeface="Arial" pitchFamily="34" charset="0"/>
            </a:endParaRPr>
          </a:p>
          <a:p>
            <a:pPr lvl="0" algn="just" eaLnBrk="0" fontAlgn="base" hangingPunct="0">
              <a:spcBef>
                <a:spcPct val="0"/>
              </a:spcBef>
              <a:spcAft>
                <a:spcPct val="0"/>
              </a:spcAft>
            </a:pPr>
            <a:r>
              <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br>
              <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lvl="0" algn="just" eaLnBrk="0" fontAlgn="base" hangingPunct="0">
              <a:spcBef>
                <a:spcPct val="0"/>
              </a:spcBef>
              <a:spcAft>
                <a:spcPct val="0"/>
              </a:spcAft>
            </a:pPr>
            <a:endParaRPr lang="fr-FR" dirty="0">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lang="fr-FR" dirty="0">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lang="fr-FR" dirty="0">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kumimoji="0" lang="fr-FR"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Image 2"/>
          <p:cNvPicPr/>
          <p:nvPr/>
        </p:nvPicPr>
        <p:blipFill>
          <a:blip r:embed="rId3"/>
          <a:srcRect/>
          <a:stretch>
            <a:fillRect/>
          </a:stretch>
        </p:blipFill>
        <p:spPr bwMode="auto">
          <a:xfrm>
            <a:off x="6072198" y="428604"/>
            <a:ext cx="2643174" cy="1214422"/>
          </a:xfrm>
          <a:prstGeom prst="rect">
            <a:avLst/>
          </a:prstGeom>
          <a:noFill/>
          <a:ln w="9525">
            <a:noFill/>
            <a:miter lim="800000"/>
            <a:headEnd/>
            <a:tailEnd/>
          </a:ln>
        </p:spPr>
      </p:pic>
      <p:pic>
        <p:nvPicPr>
          <p:cNvPr id="1026" name="Picture 2" descr="C:\Users\IKNI\Desktop\q8sc1KuZ_400x400.jpg"/>
          <p:cNvPicPr>
            <a:picLocks noChangeAspect="1" noChangeArrowheads="1"/>
          </p:cNvPicPr>
          <p:nvPr/>
        </p:nvPicPr>
        <p:blipFill>
          <a:blip r:embed="rId4">
            <a:lum bright="-10000" contrast="-10000"/>
          </a:blip>
          <a:srcRect/>
          <a:stretch>
            <a:fillRect/>
          </a:stretch>
        </p:blipFill>
        <p:spPr bwMode="auto">
          <a:xfrm>
            <a:off x="7215206" y="4714884"/>
            <a:ext cx="1428760" cy="1214446"/>
          </a:xfrm>
          <a:prstGeom prst="rect">
            <a:avLst/>
          </a:prstGeom>
          <a:noFill/>
          <a:effectLst/>
        </p:spPr>
      </p:pic>
      <p:pic>
        <p:nvPicPr>
          <p:cNvPr id="6" name="Image 5"/>
          <p:cNvPicPr/>
          <p:nvPr/>
        </p:nvPicPr>
        <p:blipFill>
          <a:blip r:embed="rId5" cstate="print"/>
          <a:srcRect/>
          <a:stretch>
            <a:fillRect/>
          </a:stretch>
        </p:blipFill>
        <p:spPr bwMode="auto">
          <a:xfrm>
            <a:off x="357158" y="357166"/>
            <a:ext cx="2857520" cy="1214446"/>
          </a:xfrm>
          <a:prstGeom prst="rect">
            <a:avLst/>
          </a:prstGeom>
          <a:noFill/>
          <a:ln w="9525">
            <a:noFill/>
            <a:miter lim="800000"/>
            <a:headEnd/>
            <a:tailEnd/>
          </a:ln>
        </p:spPr>
      </p:pic>
      <p:sp>
        <p:nvSpPr>
          <p:cNvPr id="8" name="Titre 2"/>
          <p:cNvSpPr txBox="1">
            <a:spLocks/>
          </p:cNvSpPr>
          <p:nvPr/>
        </p:nvSpPr>
        <p:spPr>
          <a:xfrm>
            <a:off x="571472" y="2786058"/>
            <a:ext cx="8305800" cy="1571636"/>
          </a:xfrm>
          <a:prstGeom prst="rect">
            <a:avLst/>
          </a:prstGeom>
          <a:ln>
            <a:noFill/>
          </a:ln>
        </p:spPr>
        <p:txBody>
          <a:bodyPr vert="horz" lIns="0" tIns="0" rIns="18288" bIns="0" anchor="b">
            <a:normAutofit fontScale="92500"/>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8800" b="1" i="1" u="none" strike="noStrike" kern="1200" cap="none" spc="0" normalizeH="0" baseline="0" noProof="0" dirty="0" smtClean="0">
                <a:ln>
                  <a:noFill/>
                </a:ln>
                <a:solidFill>
                  <a:srgbClr val="FFC000"/>
                </a:solidFill>
                <a:effectLst>
                  <a:outerShdw blurRad="38100" dist="25400" dir="5400000" algn="tl" rotWithShape="0">
                    <a:srgbClr val="000000">
                      <a:alpha val="43000"/>
                    </a:srgbClr>
                  </a:outerShdw>
                </a:effectLst>
                <a:uLnTx/>
                <a:uFillTx/>
                <a:latin typeface="+mj-lt"/>
                <a:ea typeface="+mj-ea"/>
                <a:cs typeface="+mj-cs"/>
              </a:rPr>
              <a:t>Troisième semaine</a:t>
            </a:r>
            <a:r>
              <a:rPr kumimoji="0" lang="fr-FR" sz="8000" b="1" i="0" u="none" strike="noStrike" kern="1200" cap="none" spc="0" normalizeH="0" baseline="0" noProof="0" dirty="0" smtClean="0">
                <a:ln>
                  <a:noFill/>
                </a:ln>
                <a:solidFill>
                  <a:srgbClr val="FFC000"/>
                </a:solidFill>
                <a:effectLst>
                  <a:outerShdw blurRad="38100" dist="25400" dir="5400000" algn="tl" rotWithShape="0">
                    <a:srgbClr val="000000">
                      <a:alpha val="43000"/>
                    </a:srgbClr>
                  </a:outerShdw>
                </a:effectLst>
                <a:uLnTx/>
                <a:uFillTx/>
                <a:latin typeface="+mj-lt"/>
                <a:ea typeface="+mj-ea"/>
                <a:cs typeface="+mj-cs"/>
              </a:rPr>
              <a:t> </a:t>
            </a:r>
            <a:endParaRPr kumimoji="0" lang="fr-FR" sz="8000" b="1" i="0" u="none" strike="noStrike" kern="1200" cap="none" spc="0" normalizeH="0" baseline="0" noProof="0" dirty="0">
              <a:ln>
                <a:noFill/>
              </a:ln>
              <a:solidFill>
                <a:srgbClr val="FFC000"/>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85861"/>
            <a:ext cx="9144000" cy="5109091"/>
          </a:xfrm>
          <a:prstGeom prst="rect">
            <a:avLst/>
          </a:prstGeom>
        </p:spPr>
        <p:txBody>
          <a:bodyPr wrap="square">
            <a:spAutoFit/>
          </a:bodyPr>
          <a:lstStyle/>
          <a:p>
            <a:pPr>
              <a:buFont typeface="Arial" pitchFamily="34" charset="0"/>
              <a:buChar char="•"/>
            </a:pPr>
            <a:r>
              <a:rPr lang="fr-FR" sz="2800" dirty="0" smtClean="0">
                <a:latin typeface="+mj-lt"/>
              </a:rPr>
              <a:t>  Rédaction du rapport du stage.</a:t>
            </a:r>
          </a:p>
          <a:p>
            <a:pPr>
              <a:buFont typeface="Arial" pitchFamily="34" charset="0"/>
              <a:buChar char="•"/>
            </a:pPr>
            <a:endParaRPr lang="fr-FR" sz="2800" dirty="0" smtClean="0">
              <a:latin typeface="+mj-lt"/>
            </a:endParaRPr>
          </a:p>
          <a:p>
            <a:pPr>
              <a:buFont typeface="Arial" pitchFamily="34" charset="0"/>
              <a:buChar char="•"/>
            </a:pPr>
            <a:r>
              <a:rPr lang="fr-FR" sz="2800" dirty="0" smtClean="0">
                <a:latin typeface="+mj-lt"/>
              </a:rPr>
              <a:t> TensorFlow  :</a:t>
            </a:r>
          </a:p>
          <a:p>
            <a:pPr lvl="1">
              <a:buFont typeface="Arial" pitchFamily="34" charset="0"/>
              <a:buChar char="•"/>
            </a:pPr>
            <a:r>
              <a:rPr lang="fr-FR" sz="2800" dirty="0" smtClean="0">
                <a:latin typeface="+mj-lt"/>
              </a:rPr>
              <a:t> Ajout de la base FashionMnist</a:t>
            </a:r>
          </a:p>
          <a:p>
            <a:pPr lvl="1">
              <a:lnSpc>
                <a:spcPct val="150000"/>
              </a:lnSpc>
              <a:buFont typeface="Arial" pitchFamily="34" charset="0"/>
              <a:buChar char="•"/>
            </a:pPr>
            <a:r>
              <a:rPr lang="fr-FR" sz="2800" dirty="0" smtClean="0">
                <a:latin typeface="+mj-lt"/>
              </a:rPr>
              <a:t> Gros travail d’harmonisation</a:t>
            </a:r>
          </a:p>
          <a:p>
            <a:pPr lvl="2">
              <a:buFont typeface="Arial" pitchFamily="34" charset="0"/>
              <a:buChar char="•"/>
            </a:pPr>
            <a:r>
              <a:rPr lang="fr-FR" sz="2800" dirty="0" smtClean="0">
                <a:latin typeface="+mj-lt"/>
              </a:rPr>
              <a:t> </a:t>
            </a:r>
            <a:r>
              <a:rPr lang="fr-FR" sz="2000" dirty="0" smtClean="0">
                <a:latin typeface="+mj-lt"/>
              </a:rPr>
              <a:t>2 modèles :</a:t>
            </a:r>
          </a:p>
          <a:p>
            <a:pPr lvl="3">
              <a:buFont typeface="Arial" pitchFamily="34" charset="0"/>
              <a:buChar char="•"/>
            </a:pPr>
            <a:r>
              <a:rPr lang="fr-FR" sz="2000" dirty="0" smtClean="0">
                <a:latin typeface="+mj-lt"/>
              </a:rPr>
              <a:t> monocouche (boite blanche)</a:t>
            </a:r>
          </a:p>
          <a:p>
            <a:pPr lvl="3">
              <a:buFont typeface="Arial" pitchFamily="34" charset="0"/>
              <a:buChar char="•"/>
            </a:pPr>
            <a:r>
              <a:rPr lang="fr-FR" sz="2000" dirty="0" smtClean="0">
                <a:latin typeface="+mj-lt"/>
              </a:rPr>
              <a:t> multicouche (boite noire)</a:t>
            </a:r>
          </a:p>
          <a:p>
            <a:pPr lvl="2">
              <a:buFont typeface="Arial" pitchFamily="34" charset="0"/>
              <a:buChar char="•"/>
            </a:pPr>
            <a:r>
              <a:rPr lang="fr-FR" sz="2000" dirty="0" smtClean="0">
                <a:latin typeface="+mj-lt"/>
              </a:rPr>
              <a:t> Sur 3 bases.</a:t>
            </a:r>
          </a:p>
          <a:p>
            <a:pPr lvl="1">
              <a:lnSpc>
                <a:spcPct val="150000"/>
              </a:lnSpc>
              <a:buFont typeface="Arial" pitchFamily="34" charset="0"/>
              <a:buChar char="•"/>
            </a:pPr>
            <a:r>
              <a:rPr lang="fr-FR" sz="2800" dirty="0" smtClean="0">
                <a:latin typeface="+mj-lt"/>
              </a:rPr>
              <a:t> Ajout d’un prédicteur  dans les 6 programmes</a:t>
            </a:r>
          </a:p>
          <a:p>
            <a:pPr lvl="1">
              <a:lnSpc>
                <a:spcPct val="150000"/>
              </a:lnSpc>
              <a:buFont typeface="Arial" pitchFamily="34" charset="0"/>
              <a:buChar char="•"/>
            </a:pPr>
            <a:r>
              <a:rPr lang="fr-FR" sz="2800" dirty="0" smtClean="0">
                <a:latin typeface="+mj-lt"/>
              </a:rPr>
              <a:t> Boite blanche : Séparation Train / Evaluate / Predict </a:t>
            </a:r>
            <a:endParaRPr lang="fr-FR" dirty="0">
              <a:latin typeface="+mj-lt"/>
            </a:endParaRPr>
          </a:p>
        </p:txBody>
      </p:sp>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a:xfrm>
            <a:off x="457200" y="214290"/>
            <a:ext cx="8305800" cy="785818"/>
          </a:xfrm>
        </p:spPr>
        <p:txBody>
          <a:bodyPr>
            <a:normAutofit fontScale="90000"/>
          </a:bodyPr>
          <a:lstStyle/>
          <a:p>
            <a:pPr algn="ctr"/>
            <a:r>
              <a:rPr lang="fr-FR" sz="4800" dirty="0" smtClean="0"/>
              <a:t/>
            </a:r>
            <a:br>
              <a:rPr lang="fr-FR" sz="4800" dirty="0" smtClean="0"/>
            </a:br>
            <a:r>
              <a:rPr lang="fr-FR" sz="4800" dirty="0" smtClean="0"/>
              <a:t/>
            </a:r>
            <a:br>
              <a:rPr lang="fr-FR" sz="4800" dirty="0" smtClean="0"/>
            </a:br>
            <a:r>
              <a:rPr lang="fr-FR" sz="4800" dirty="0" smtClean="0"/>
              <a:t/>
            </a:r>
            <a:br>
              <a:rPr lang="fr-FR" sz="4800" dirty="0" smtClean="0"/>
            </a:br>
            <a:r>
              <a:rPr lang="fr-FR" sz="4800" dirty="0" smtClean="0"/>
              <a:t/>
            </a:r>
            <a:br>
              <a:rPr lang="fr-FR" sz="4800" dirty="0" smtClean="0"/>
            </a:br>
            <a:r>
              <a:rPr lang="fr-FR" sz="4800" dirty="0" smtClean="0"/>
              <a:t/>
            </a:r>
            <a:br>
              <a:rPr lang="fr-FR" sz="4800" dirty="0" smtClean="0"/>
            </a:br>
            <a:r>
              <a:rPr lang="fr-FR" sz="4800" dirty="0" smtClean="0"/>
              <a:t/>
            </a:r>
            <a:br>
              <a:rPr lang="fr-FR" sz="4800" dirty="0" smtClean="0"/>
            </a:br>
            <a:r>
              <a:rPr lang="fr-FR" sz="5400" dirty="0" smtClean="0"/>
              <a:t/>
            </a:r>
            <a:br>
              <a:rPr lang="fr-FR" sz="5400" dirty="0" smtClean="0"/>
            </a:br>
            <a:r>
              <a:rPr lang="fr-FR" sz="4800" dirty="0" smtClean="0"/>
              <a:t> Travail réalisé</a:t>
            </a:r>
            <a:endParaRPr lang="fr-FR" dirty="0"/>
          </a:p>
        </p:txBody>
      </p:sp>
      <p:sp>
        <p:nvSpPr>
          <p:cNvPr id="6" name="Accolade fermante 5"/>
          <p:cNvSpPr/>
          <p:nvPr/>
        </p:nvSpPr>
        <p:spPr>
          <a:xfrm>
            <a:off x="5000628" y="3643314"/>
            <a:ext cx="285752" cy="150019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ZoneTexte 6"/>
          <p:cNvSpPr txBox="1"/>
          <p:nvPr/>
        </p:nvSpPr>
        <p:spPr>
          <a:xfrm>
            <a:off x="5429256" y="4202676"/>
            <a:ext cx="1643074" cy="369332"/>
          </a:xfrm>
          <a:prstGeom prst="rect">
            <a:avLst/>
          </a:prstGeom>
          <a:noFill/>
        </p:spPr>
        <p:txBody>
          <a:bodyPr wrap="square" rtlCol="0">
            <a:spAutoFit/>
          </a:bodyPr>
          <a:lstStyle/>
          <a:p>
            <a:r>
              <a:rPr lang="fr-FR" dirty="0" smtClean="0"/>
              <a:t>6 programmes</a:t>
            </a:r>
            <a:endParaRPr lang="fr-F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p:txBody>
          <a:bodyPr>
            <a:noAutofit/>
          </a:bodyPr>
          <a:lstStyle/>
          <a:p>
            <a:pPr algn="ctr"/>
            <a:r>
              <a:rPr lang="fr-FR" sz="4400" dirty="0" smtClean="0"/>
              <a:t>Ajout de Fashion MNIST</a:t>
            </a:r>
            <a:endParaRPr lang="fr-FR" sz="4000" dirty="0" smtClean="0"/>
          </a:p>
        </p:txBody>
      </p:sp>
      <p:sp>
        <p:nvSpPr>
          <p:cNvPr id="5" name="Espace réservé du contenu 4"/>
          <p:cNvSpPr>
            <a:spLocks noGrp="1"/>
          </p:cNvSpPr>
          <p:nvPr>
            <p:ph idx="1"/>
          </p:nvPr>
        </p:nvSpPr>
        <p:spPr/>
        <p:txBody>
          <a:bodyPr>
            <a:normAutofit/>
          </a:bodyPr>
          <a:lstStyle/>
          <a:p>
            <a:pPr>
              <a:buNone/>
            </a:pPr>
            <a:r>
              <a:rPr lang="fr-FR" dirty="0" smtClean="0">
                <a:latin typeface="Calibri" pitchFamily="34" charset="0"/>
              </a:rPr>
              <a:t>Base très similaire à MNIST</a:t>
            </a:r>
          </a:p>
          <a:p>
            <a:pPr>
              <a:buNone/>
            </a:pPr>
            <a:endParaRPr lang="fr-FR" dirty="0" smtClean="0">
              <a:latin typeface="Calibri" pitchFamily="34" charset="0"/>
            </a:endParaRPr>
          </a:p>
          <a:p>
            <a:pPr>
              <a:buNone/>
            </a:pPr>
            <a:r>
              <a:rPr lang="fr-FR" dirty="0" smtClean="0">
                <a:latin typeface="Calibri" pitchFamily="34" charset="0"/>
              </a:rPr>
              <a:t>	=&gt; programmes quasi identique.</a:t>
            </a:r>
          </a:p>
          <a:p>
            <a:pPr>
              <a:buNone/>
            </a:pPr>
            <a:endParaRPr lang="fr-FR" dirty="0" smtClean="0">
              <a:latin typeface="Calibri" pitchFamily="34" charset="0"/>
            </a:endParaRPr>
          </a:p>
          <a:p>
            <a:pPr>
              <a:buNone/>
            </a:pPr>
            <a:endParaRPr lang="fr-FR" dirty="0" smtClean="0">
              <a:latin typeface="Calibri" pitchFamily="34" charset="0"/>
            </a:endParaRPr>
          </a:p>
          <a:p>
            <a:pPr>
              <a:buNone/>
            </a:pPr>
            <a:r>
              <a:rPr lang="fr-FR" dirty="0" smtClean="0">
                <a:latin typeface="Calibri" pitchFamily="34" charset="0"/>
              </a:rPr>
              <a:t>	=&gt; Attention : Si les fichiers sont absents, la procédure de chargement des données va télécharger MNIST !</a:t>
            </a:r>
          </a:p>
          <a:p>
            <a:pPr>
              <a:buNone/>
            </a:pPr>
            <a:endParaRPr lang="fr-FR" dirty="0" smtClean="0">
              <a:latin typeface="Calibri" pitchFamily="34" charset="0"/>
            </a:endParaRPr>
          </a:p>
          <a:p>
            <a:endParaRPr lang="fr-FR" sz="2400" dirty="0" smtClean="0">
              <a:latin typeface="Calibri" pitchFamily="34" charset="0"/>
            </a:endParaRPr>
          </a:p>
          <a:p>
            <a:endParaRPr lang="fr-FR" dirty="0"/>
          </a:p>
        </p:txBody>
      </p:sp>
      <p:sp>
        <p:nvSpPr>
          <p:cNvPr id="4" name="Rectangle 3"/>
          <p:cNvSpPr/>
          <p:nvPr/>
        </p:nvSpPr>
        <p:spPr>
          <a:xfrm>
            <a:off x="214282" y="1142984"/>
            <a:ext cx="8358246" cy="1077218"/>
          </a:xfrm>
          <a:prstGeom prst="rect">
            <a:avLst/>
          </a:prstGeom>
        </p:spPr>
        <p:txBody>
          <a:bodyPr wrap="square">
            <a:spAutoFit/>
          </a:bodyPr>
          <a:lstStyle/>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p:txBody>
          <a:bodyPr>
            <a:noAutofit/>
          </a:bodyPr>
          <a:lstStyle/>
          <a:p>
            <a:pPr algn="ctr"/>
            <a:r>
              <a:rPr lang="fr-FR" sz="4400" dirty="0" smtClean="0"/>
              <a:t>Harmonisation</a:t>
            </a:r>
            <a:endParaRPr lang="fr-FR" sz="4000" dirty="0" smtClean="0"/>
          </a:p>
        </p:txBody>
      </p:sp>
      <p:sp>
        <p:nvSpPr>
          <p:cNvPr id="5" name="Espace réservé du contenu 4"/>
          <p:cNvSpPr>
            <a:spLocks noGrp="1"/>
          </p:cNvSpPr>
          <p:nvPr>
            <p:ph idx="1"/>
          </p:nvPr>
        </p:nvSpPr>
        <p:spPr/>
        <p:txBody>
          <a:bodyPr>
            <a:normAutofit/>
          </a:bodyPr>
          <a:lstStyle/>
          <a:p>
            <a:pPr>
              <a:buNone/>
            </a:pPr>
            <a:r>
              <a:rPr lang="fr-FR" dirty="0" smtClean="0"/>
              <a:t>Objectif : pour chaque couple (base/modèle) :</a:t>
            </a:r>
          </a:p>
          <a:p>
            <a:pPr>
              <a:buNone/>
            </a:pPr>
            <a:r>
              <a:rPr lang="fr-FR" dirty="0" smtClean="0"/>
              <a:t>		avoir 4 programmes</a:t>
            </a:r>
          </a:p>
          <a:p>
            <a:endParaRPr lang="fr-FR" dirty="0" smtClean="0"/>
          </a:p>
          <a:p>
            <a:pPr lvl="1"/>
            <a:r>
              <a:rPr lang="fr-FR" dirty="0" smtClean="0"/>
              <a:t>Complete (train, evaluate, predict)</a:t>
            </a:r>
          </a:p>
          <a:p>
            <a:pPr lvl="1"/>
            <a:r>
              <a:rPr lang="fr-FR" dirty="0" smtClean="0"/>
              <a:t>Train (train and save) </a:t>
            </a:r>
          </a:p>
          <a:p>
            <a:pPr lvl="1"/>
            <a:r>
              <a:rPr lang="fr-FR" dirty="0" smtClean="0"/>
              <a:t>Evaluate (load and evaluate)</a:t>
            </a:r>
          </a:p>
          <a:p>
            <a:pPr lvl="1"/>
            <a:r>
              <a:rPr lang="fr-FR" dirty="0" smtClean="0"/>
              <a:t>Predict (load and prédict)</a:t>
            </a:r>
          </a:p>
          <a:p>
            <a:pPr lvl="1">
              <a:buNone/>
            </a:pPr>
            <a:endParaRPr lang="fr-FR" dirty="0" smtClean="0"/>
          </a:p>
          <a:p>
            <a:pPr lvl="1">
              <a:buNone/>
            </a:pPr>
            <a:r>
              <a:rPr lang="fr-FR" dirty="0" smtClean="0"/>
              <a:t>Intérêt : Ne pas ré-entrainer le réseau inutilement</a:t>
            </a:r>
          </a:p>
          <a:p>
            <a:pPr lvl="1">
              <a:buNone/>
            </a:pPr>
            <a:endParaRPr lang="fr-FR" dirty="0" smtClean="0"/>
          </a:p>
        </p:txBody>
      </p:sp>
      <p:sp>
        <p:nvSpPr>
          <p:cNvPr id="4" name="Rectangle 3"/>
          <p:cNvSpPr/>
          <p:nvPr/>
        </p:nvSpPr>
        <p:spPr>
          <a:xfrm>
            <a:off x="214282" y="1142984"/>
            <a:ext cx="8358246" cy="1077218"/>
          </a:xfrm>
          <a:prstGeom prst="rect">
            <a:avLst/>
          </a:prstGeom>
        </p:spPr>
        <p:txBody>
          <a:bodyPr wrap="square">
            <a:spAutoFit/>
          </a:bodyPr>
          <a:lstStyle/>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p:txBody>
          <a:bodyPr>
            <a:noAutofit/>
          </a:bodyPr>
          <a:lstStyle/>
          <a:p>
            <a:pPr algn="ctr"/>
            <a:r>
              <a:rPr lang="fr-FR" sz="4400" dirty="0" smtClean="0"/>
              <a:t>Insertion des données</a:t>
            </a:r>
            <a:endParaRPr lang="fr-FR" sz="4000" dirty="0" smtClean="0"/>
          </a:p>
        </p:txBody>
      </p:sp>
      <p:sp>
        <p:nvSpPr>
          <p:cNvPr id="5" name="Espace réservé du contenu 4"/>
          <p:cNvSpPr>
            <a:spLocks noGrp="1"/>
          </p:cNvSpPr>
          <p:nvPr>
            <p:ph idx="1"/>
          </p:nvPr>
        </p:nvSpPr>
        <p:spPr/>
        <p:txBody>
          <a:bodyPr>
            <a:normAutofit lnSpcReduction="10000"/>
          </a:bodyPr>
          <a:lstStyle/>
          <a:p>
            <a:pPr>
              <a:buNone/>
            </a:pPr>
            <a:r>
              <a:rPr lang="fr-FR" dirty="0" smtClean="0"/>
              <a:t>Pour MNIST et FashionMNIST,</a:t>
            </a:r>
          </a:p>
          <a:p>
            <a:pPr>
              <a:buNone/>
            </a:pPr>
            <a:endParaRPr lang="fr-FR" dirty="0" smtClean="0"/>
          </a:p>
          <a:p>
            <a:pPr>
              <a:buNone/>
            </a:pPr>
            <a:r>
              <a:rPr lang="fr-FR" dirty="0" smtClean="0"/>
              <a:t>Le prédicteur :</a:t>
            </a:r>
          </a:p>
          <a:p>
            <a:pPr lvl="1"/>
            <a:r>
              <a:rPr lang="fr-FR" dirty="0" smtClean="0"/>
              <a:t>Lit une image</a:t>
            </a:r>
          </a:p>
          <a:p>
            <a:pPr lvl="1"/>
            <a:r>
              <a:rPr lang="fr-FR" dirty="0" smtClean="0"/>
              <a:t>La prépare (invert contrast, resize)</a:t>
            </a:r>
          </a:p>
          <a:p>
            <a:pPr lvl="1"/>
            <a:r>
              <a:rPr lang="fr-FR" dirty="0" smtClean="0"/>
              <a:t>La transforme en vecteur (dim : 784)</a:t>
            </a:r>
          </a:p>
          <a:p>
            <a:endParaRPr lang="fr-FR" dirty="0" smtClean="0"/>
          </a:p>
          <a:p>
            <a:pPr>
              <a:buNone/>
            </a:pPr>
            <a:r>
              <a:rPr lang="fr-FR" dirty="0" smtClean="0"/>
              <a:t>Préparation : à améliorer </a:t>
            </a:r>
          </a:p>
          <a:p>
            <a:pPr lvl="1"/>
            <a:r>
              <a:rPr lang="fr-FR" dirty="0" smtClean="0"/>
              <a:t>(resize = déformation</a:t>
            </a:r>
          </a:p>
          <a:p>
            <a:pPr lvl="1"/>
            <a:r>
              <a:rPr lang="fr-FR" dirty="0" smtClean="0"/>
              <a:t>centrer)</a:t>
            </a:r>
          </a:p>
          <a:p>
            <a:pPr lvl="1">
              <a:buNone/>
            </a:pPr>
            <a:endParaRPr lang="fr-FR" dirty="0" smtClean="0"/>
          </a:p>
        </p:txBody>
      </p:sp>
      <p:sp>
        <p:nvSpPr>
          <p:cNvPr id="4" name="Rectangle 3"/>
          <p:cNvSpPr/>
          <p:nvPr/>
        </p:nvSpPr>
        <p:spPr>
          <a:xfrm>
            <a:off x="214282" y="1142984"/>
            <a:ext cx="8358246" cy="1077218"/>
          </a:xfrm>
          <a:prstGeom prst="rect">
            <a:avLst/>
          </a:prstGeom>
        </p:spPr>
        <p:txBody>
          <a:bodyPr wrap="square">
            <a:spAutoFit/>
          </a:bodyPr>
          <a:lstStyle/>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p:txBody>
          <a:bodyPr>
            <a:noAutofit/>
          </a:bodyPr>
          <a:lstStyle/>
          <a:p>
            <a:pPr algn="ctr"/>
            <a:r>
              <a:rPr lang="fr-FR" sz="4400" dirty="0" smtClean="0"/>
              <a:t>Démonstration</a:t>
            </a:r>
            <a:endParaRPr lang="fr-FR" sz="4000" dirty="0" smtClean="0"/>
          </a:p>
        </p:txBody>
      </p:sp>
      <p:sp>
        <p:nvSpPr>
          <p:cNvPr id="5" name="Espace réservé du contenu 4"/>
          <p:cNvSpPr>
            <a:spLocks noGrp="1"/>
          </p:cNvSpPr>
          <p:nvPr>
            <p:ph idx="1"/>
          </p:nvPr>
        </p:nvSpPr>
        <p:spPr/>
        <p:txBody>
          <a:bodyPr>
            <a:normAutofit/>
          </a:bodyPr>
          <a:lstStyle/>
          <a:p>
            <a:pPr algn="ctr">
              <a:buNone/>
            </a:pPr>
            <a:endParaRPr lang="fr-FR" dirty="0" smtClean="0"/>
          </a:p>
          <a:p>
            <a:pPr algn="ctr">
              <a:buNone/>
            </a:pPr>
            <a:endParaRPr lang="fr-FR" dirty="0" smtClean="0"/>
          </a:p>
          <a:p>
            <a:pPr algn="ctr">
              <a:buNone/>
            </a:pPr>
            <a:endParaRPr lang="fr-FR" dirty="0" smtClean="0"/>
          </a:p>
          <a:p>
            <a:pPr algn="ctr">
              <a:buNone/>
            </a:pPr>
            <a:r>
              <a:rPr lang="fr-FR" dirty="0" smtClean="0"/>
              <a:t>Quelques tests avec les </a:t>
            </a:r>
            <a:r>
              <a:rPr lang="fr-FR" dirty="0" err="1" smtClean="0"/>
              <a:t>prédicteurs</a:t>
            </a:r>
            <a:endParaRPr lang="fr-FR" dirty="0" smtClean="0"/>
          </a:p>
          <a:p>
            <a:pPr algn="ctr">
              <a:buNone/>
            </a:pPr>
            <a:r>
              <a:rPr lang="fr-FR" dirty="0" smtClean="0"/>
              <a:t>…</a:t>
            </a:r>
          </a:p>
          <a:p>
            <a:pPr lvl="1">
              <a:buNone/>
            </a:pPr>
            <a:endParaRPr lang="fr-FR" dirty="0" smtClean="0"/>
          </a:p>
        </p:txBody>
      </p:sp>
      <p:sp>
        <p:nvSpPr>
          <p:cNvPr id="4" name="Rectangle 3"/>
          <p:cNvSpPr/>
          <p:nvPr/>
        </p:nvSpPr>
        <p:spPr>
          <a:xfrm>
            <a:off x="214282" y="1142984"/>
            <a:ext cx="8358246" cy="1077218"/>
          </a:xfrm>
          <a:prstGeom prst="rect">
            <a:avLst/>
          </a:prstGeom>
        </p:spPr>
        <p:txBody>
          <a:bodyPr wrap="square">
            <a:spAutoFit/>
          </a:bodyPr>
          <a:lstStyle/>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a:xfrm>
            <a:off x="457200" y="704088"/>
            <a:ext cx="8229600" cy="867524"/>
          </a:xfrm>
        </p:spPr>
        <p:txBody>
          <a:bodyPr>
            <a:noAutofit/>
          </a:bodyPr>
          <a:lstStyle/>
          <a:p>
            <a:pPr algn="ctr"/>
            <a:r>
              <a:rPr lang="fr-FR" sz="4400" dirty="0" smtClean="0"/>
              <a:t>Performances</a:t>
            </a:r>
            <a:endParaRPr lang="fr-FR" sz="4000" dirty="0" smtClean="0"/>
          </a:p>
        </p:txBody>
      </p:sp>
      <p:sp>
        <p:nvSpPr>
          <p:cNvPr id="5" name="Espace réservé du contenu 4"/>
          <p:cNvSpPr>
            <a:spLocks noGrp="1"/>
          </p:cNvSpPr>
          <p:nvPr>
            <p:ph idx="1"/>
          </p:nvPr>
        </p:nvSpPr>
        <p:spPr/>
        <p:txBody>
          <a:bodyPr>
            <a:normAutofit/>
          </a:bodyPr>
          <a:lstStyle/>
          <a:p>
            <a:pPr>
              <a:buNone/>
            </a:pPr>
            <a:r>
              <a:rPr lang="fr-FR" dirty="0" smtClean="0"/>
              <a:t>Performances obtenues</a:t>
            </a:r>
          </a:p>
          <a:p>
            <a:pPr lvl="1">
              <a:buNone/>
            </a:pPr>
            <a:endParaRPr lang="fr-FR" dirty="0" smtClean="0"/>
          </a:p>
        </p:txBody>
      </p:sp>
      <p:sp>
        <p:nvSpPr>
          <p:cNvPr id="4" name="Rectangle 3"/>
          <p:cNvSpPr/>
          <p:nvPr/>
        </p:nvSpPr>
        <p:spPr>
          <a:xfrm>
            <a:off x="214282" y="1142984"/>
            <a:ext cx="8358246" cy="1077218"/>
          </a:xfrm>
          <a:prstGeom prst="rect">
            <a:avLst/>
          </a:prstGeom>
        </p:spPr>
        <p:txBody>
          <a:bodyPr wrap="square">
            <a:spAutoFit/>
          </a:bodyPr>
          <a:lstStyle/>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p:txBody>
      </p:sp>
      <p:graphicFrame>
        <p:nvGraphicFramePr>
          <p:cNvPr id="6" name="Tableau 5"/>
          <p:cNvGraphicFramePr>
            <a:graphicFrameLocks noGrp="1"/>
          </p:cNvGraphicFramePr>
          <p:nvPr/>
        </p:nvGraphicFramePr>
        <p:xfrm>
          <a:off x="428594" y="2714621"/>
          <a:ext cx="8429686" cy="2466069"/>
        </p:xfrm>
        <a:graphic>
          <a:graphicData uri="http://schemas.openxmlformats.org/drawingml/2006/table">
            <a:tbl>
              <a:tblPr/>
              <a:tblGrid>
                <a:gridCol w="2106808"/>
                <a:gridCol w="1053813"/>
                <a:gridCol w="1053813"/>
                <a:gridCol w="1053813"/>
                <a:gridCol w="1053813"/>
                <a:gridCol w="1053813"/>
                <a:gridCol w="1053813"/>
              </a:tblGrid>
              <a:tr h="337872">
                <a:tc rowSpan="2">
                  <a:txBody>
                    <a:bodyPr/>
                    <a:lstStyle/>
                    <a:p>
                      <a:pPr algn="just">
                        <a:lnSpc>
                          <a:spcPct val="115000"/>
                        </a:lnSpc>
                        <a:spcAft>
                          <a:spcPts val="0"/>
                        </a:spcAft>
                      </a:pPr>
                      <a:endParaRPr lang="fr-FR" sz="1000" b="1" dirty="0">
                        <a:latin typeface="Calibri"/>
                        <a:ea typeface="Calibri"/>
                        <a:cs typeface="Times New Roman"/>
                      </a:endParaRPr>
                    </a:p>
                  </a:txBody>
                  <a:tcPr marL="63660" marR="6366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a:txBody>
                    <a:bodyPr/>
                    <a:lstStyle/>
                    <a:p>
                      <a:pPr algn="ctr">
                        <a:lnSpc>
                          <a:spcPct val="115000"/>
                        </a:lnSpc>
                        <a:spcAft>
                          <a:spcPts val="0"/>
                        </a:spcAft>
                      </a:pPr>
                      <a:r>
                        <a:rPr lang="fr-FR" sz="1400" b="1" dirty="0">
                          <a:latin typeface="Calibri"/>
                          <a:ea typeface="Calibri"/>
                          <a:cs typeface="Times New Roman"/>
                        </a:rPr>
                        <a:t>Monocouche</a:t>
                      </a:r>
                    </a:p>
                  </a:txBody>
                  <a:tcPr marL="63660" marR="636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400" b="1">
                          <a:latin typeface="Calibri"/>
                          <a:ea typeface="Calibri"/>
                          <a:cs typeface="Times New Roman"/>
                        </a:rPr>
                        <a:t>Multicouche</a:t>
                      </a:r>
                    </a:p>
                  </a:txBody>
                  <a:tcPr marL="63660" marR="636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fr-FR"/>
                    </a:p>
                  </a:txBody>
                  <a:tcPr/>
                </a:tc>
                <a:tc hMerge="1">
                  <a:txBody>
                    <a:bodyPr/>
                    <a:lstStyle/>
                    <a:p>
                      <a:endParaRPr lang="fr-FR"/>
                    </a:p>
                  </a:txBody>
                  <a:tcPr/>
                </a:tc>
              </a:tr>
              <a:tr h="590821">
                <a:tc vMerge="1">
                  <a:txBody>
                    <a:bodyPr/>
                    <a:lstStyle/>
                    <a:p>
                      <a:endParaRPr lang="fr-FR"/>
                    </a:p>
                  </a:txBody>
                  <a:tcPr/>
                </a:tc>
                <a:tc>
                  <a:txBody>
                    <a:bodyPr/>
                    <a:lstStyle/>
                    <a:p>
                      <a:pPr algn="ctr">
                        <a:lnSpc>
                          <a:spcPct val="115000"/>
                        </a:lnSpc>
                        <a:spcAft>
                          <a:spcPts val="0"/>
                        </a:spcAft>
                      </a:pPr>
                      <a:r>
                        <a:rPr lang="fr-FR" sz="1400" b="1" dirty="0">
                          <a:latin typeface="Calibri"/>
                          <a:ea typeface="Calibri"/>
                          <a:cs typeface="Times New Roman"/>
                        </a:rPr>
                        <a:t>Précision A</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Aft>
                          <a:spcPts val="0"/>
                        </a:spcAft>
                      </a:pPr>
                      <a:r>
                        <a:rPr lang="fr-FR" sz="1400" b="1">
                          <a:latin typeface="Calibri"/>
                          <a:ea typeface="Calibri"/>
                          <a:cs typeface="Times New Roman"/>
                        </a:rPr>
                        <a:t>Précision G</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Aft>
                          <a:spcPts val="0"/>
                        </a:spcAft>
                      </a:pPr>
                      <a:r>
                        <a:rPr lang="fr-FR" sz="1400" b="1">
                          <a:latin typeface="Calibri"/>
                          <a:ea typeface="Calibri"/>
                          <a:cs typeface="Times New Roman"/>
                        </a:rPr>
                        <a:t>temps</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Aft>
                          <a:spcPts val="0"/>
                        </a:spcAft>
                      </a:pPr>
                      <a:r>
                        <a:rPr lang="fr-FR" sz="1400" b="1">
                          <a:latin typeface="Calibri"/>
                          <a:ea typeface="Calibri"/>
                          <a:cs typeface="Times New Roman"/>
                        </a:rPr>
                        <a:t>Précision A</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15000"/>
                        </a:lnSpc>
                        <a:spcAft>
                          <a:spcPts val="0"/>
                        </a:spcAft>
                      </a:pPr>
                      <a:r>
                        <a:rPr lang="fr-FR" sz="1400" b="1">
                          <a:latin typeface="Calibri"/>
                          <a:ea typeface="Calibri"/>
                          <a:cs typeface="Times New Roman"/>
                        </a:rPr>
                        <a:t>Précision G</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15000"/>
                        </a:lnSpc>
                        <a:spcAft>
                          <a:spcPts val="0"/>
                        </a:spcAft>
                      </a:pPr>
                      <a:r>
                        <a:rPr lang="fr-FR" sz="1400" b="1">
                          <a:latin typeface="Calibri"/>
                          <a:ea typeface="Calibri"/>
                          <a:cs typeface="Times New Roman"/>
                        </a:rPr>
                        <a:t>temps</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555468">
                <a:tc>
                  <a:txBody>
                    <a:bodyPr/>
                    <a:lstStyle/>
                    <a:p>
                      <a:pPr algn="ctr">
                        <a:spcAft>
                          <a:spcPts val="0"/>
                        </a:spcAft>
                      </a:pPr>
                      <a:r>
                        <a:rPr lang="fr-FR" sz="1400" b="1" dirty="0">
                          <a:latin typeface="Calibri"/>
                        </a:rPr>
                        <a:t>IRIS</a:t>
                      </a:r>
                      <a:endParaRPr lang="fr-FR" sz="1100" b="1" dirty="0">
                        <a:latin typeface="Calibri"/>
                      </a:endParaRP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lnSpc>
                          <a:spcPct val="115000"/>
                        </a:lnSpc>
                        <a:spcAft>
                          <a:spcPts val="0"/>
                        </a:spcAft>
                      </a:pPr>
                      <a:r>
                        <a:rPr lang="fr-FR" sz="1400" b="1" dirty="0">
                          <a:latin typeface="Calibri"/>
                          <a:ea typeface="Calibri"/>
                          <a:cs typeface="Times New Roman"/>
                        </a:rPr>
                        <a:t>0.991667</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lnSpc>
                          <a:spcPct val="115000"/>
                        </a:lnSpc>
                        <a:spcAft>
                          <a:spcPts val="0"/>
                        </a:spcAft>
                      </a:pPr>
                      <a:r>
                        <a:rPr lang="fr-FR" sz="1400" b="1">
                          <a:latin typeface="Calibri"/>
                          <a:ea typeface="Calibri"/>
                          <a:cs typeface="Times New Roman"/>
                        </a:rPr>
                        <a:t>0.96666664</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lnSpc>
                          <a:spcPct val="115000"/>
                        </a:lnSpc>
                        <a:spcAft>
                          <a:spcPts val="0"/>
                        </a:spcAft>
                      </a:pPr>
                      <a:r>
                        <a:rPr lang="fr-FR" sz="1400" b="1">
                          <a:latin typeface="Calibri"/>
                          <a:ea typeface="Calibri"/>
                          <a:cs typeface="Times New Roman"/>
                        </a:rPr>
                        <a:t>~ 15 s</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lnSpc>
                          <a:spcPct val="115000"/>
                        </a:lnSpc>
                        <a:spcAft>
                          <a:spcPts val="0"/>
                        </a:spcAft>
                      </a:pPr>
                      <a:r>
                        <a:rPr lang="fr-FR" sz="1400" b="1">
                          <a:latin typeface="Calibri"/>
                          <a:ea typeface="Calibri"/>
                          <a:cs typeface="Times New Roman"/>
                        </a:rPr>
                        <a:t>0.991667</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fr-FR" sz="1400" b="1" dirty="0">
                          <a:latin typeface="Calibri"/>
                          <a:ea typeface="Calibri"/>
                          <a:cs typeface="Times New Roman"/>
                        </a:rPr>
                        <a:t>0.966667</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fr-FR" sz="1400" b="1" dirty="0">
                          <a:latin typeface="Calibri"/>
                          <a:ea typeface="Calibri"/>
                          <a:cs typeface="Times New Roman"/>
                        </a:rPr>
                        <a:t>~ 30 s</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461431">
                <a:tc>
                  <a:txBody>
                    <a:bodyPr/>
                    <a:lstStyle/>
                    <a:p>
                      <a:pPr algn="ctr">
                        <a:lnSpc>
                          <a:spcPct val="115000"/>
                        </a:lnSpc>
                        <a:spcAft>
                          <a:spcPts val="0"/>
                        </a:spcAft>
                      </a:pPr>
                      <a:r>
                        <a:rPr lang="fr-FR" sz="1400" b="1" dirty="0">
                          <a:latin typeface="Calibri"/>
                          <a:ea typeface="Calibri"/>
                          <a:cs typeface="Times New Roman"/>
                        </a:rPr>
                        <a:t>MNIST</a:t>
                      </a:r>
                      <a:endParaRPr lang="fr-FR" sz="1100" b="1" dirty="0">
                        <a:latin typeface="Calibri"/>
                        <a:ea typeface="Calibri"/>
                        <a:cs typeface="Times New Roman"/>
                      </a:endParaRP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lnSpc>
                          <a:spcPct val="115000"/>
                        </a:lnSpc>
                        <a:spcAft>
                          <a:spcPts val="0"/>
                        </a:spcAft>
                      </a:pPr>
                      <a:r>
                        <a:rPr lang="fr-FR" sz="1400" b="1" dirty="0">
                          <a:latin typeface="Calibri"/>
                          <a:ea typeface="Calibri"/>
                          <a:cs typeface="Times New Roman"/>
                        </a:rPr>
                        <a:t>0.91425455</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lnSpc>
                          <a:spcPct val="115000"/>
                        </a:lnSpc>
                        <a:spcAft>
                          <a:spcPts val="0"/>
                        </a:spcAft>
                      </a:pPr>
                      <a:r>
                        <a:rPr lang="fr-FR" sz="1400" b="1" dirty="0">
                          <a:latin typeface="Calibri"/>
                          <a:ea typeface="Calibri"/>
                          <a:cs typeface="Times New Roman"/>
                        </a:rPr>
                        <a:t>0.9153</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lnSpc>
                          <a:spcPct val="115000"/>
                        </a:lnSpc>
                        <a:spcAft>
                          <a:spcPts val="0"/>
                        </a:spcAft>
                      </a:pPr>
                      <a:r>
                        <a:rPr lang="fr-FR" sz="1400" b="1">
                          <a:latin typeface="Calibri"/>
                          <a:ea typeface="Calibri"/>
                          <a:cs typeface="Times New Roman"/>
                        </a:rPr>
                        <a:t>~ 12 s</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lnSpc>
                          <a:spcPct val="115000"/>
                        </a:lnSpc>
                        <a:spcAft>
                          <a:spcPts val="0"/>
                        </a:spcAft>
                      </a:pPr>
                      <a:r>
                        <a:rPr lang="fr-FR" sz="1400" b="1" dirty="0">
                          <a:latin typeface="Calibri"/>
                          <a:ea typeface="Calibri"/>
                          <a:cs typeface="Times New Roman"/>
                        </a:rPr>
                        <a:t>0.997964</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fr-FR" sz="1400" b="1" dirty="0">
                          <a:latin typeface="Calibri"/>
                          <a:ea typeface="Calibri"/>
                          <a:cs typeface="Times New Roman"/>
                        </a:rPr>
                        <a:t>0.981500</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fr-FR" sz="1400" b="1" dirty="0">
                          <a:latin typeface="Calibri"/>
                          <a:ea typeface="Calibri"/>
                          <a:cs typeface="Times New Roman"/>
                        </a:rPr>
                        <a:t>~ 40 s</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520477">
                <a:tc>
                  <a:txBody>
                    <a:bodyPr/>
                    <a:lstStyle/>
                    <a:p>
                      <a:pPr algn="ctr">
                        <a:lnSpc>
                          <a:spcPct val="115000"/>
                        </a:lnSpc>
                        <a:spcAft>
                          <a:spcPts val="0"/>
                        </a:spcAft>
                      </a:pPr>
                      <a:r>
                        <a:rPr lang="fr-FR" sz="1400" b="1" dirty="0">
                          <a:latin typeface="Calibri"/>
                          <a:ea typeface="Calibri"/>
                          <a:cs typeface="Times New Roman"/>
                        </a:rPr>
                        <a:t>Fashion MNIST</a:t>
                      </a:r>
                      <a:endParaRPr lang="fr-FR" sz="1100" b="1" dirty="0">
                        <a:latin typeface="Calibri"/>
                        <a:ea typeface="Calibri"/>
                        <a:cs typeface="Times New Roman"/>
                      </a:endParaRP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lnSpc>
                          <a:spcPct val="115000"/>
                        </a:lnSpc>
                        <a:spcAft>
                          <a:spcPts val="0"/>
                        </a:spcAft>
                      </a:pPr>
                      <a:r>
                        <a:rPr lang="fr-FR" sz="1400" b="1" dirty="0">
                          <a:latin typeface="Calibri"/>
                          <a:ea typeface="Calibri"/>
                          <a:cs typeface="Times New Roman"/>
                        </a:rPr>
                        <a:t>0.7976364</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lnSpc>
                          <a:spcPct val="115000"/>
                        </a:lnSpc>
                        <a:spcAft>
                          <a:spcPts val="0"/>
                        </a:spcAft>
                      </a:pPr>
                      <a:r>
                        <a:rPr lang="fr-FR" sz="1400" b="1" dirty="0">
                          <a:latin typeface="Calibri"/>
                          <a:ea typeface="Calibri"/>
                          <a:cs typeface="Times New Roman"/>
                        </a:rPr>
                        <a:t>0.7792</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lnSpc>
                          <a:spcPct val="115000"/>
                        </a:lnSpc>
                        <a:spcAft>
                          <a:spcPts val="0"/>
                        </a:spcAft>
                      </a:pPr>
                      <a:r>
                        <a:rPr lang="fr-FR" sz="1400" b="1" dirty="0">
                          <a:latin typeface="Calibri"/>
                          <a:ea typeface="Calibri"/>
                          <a:cs typeface="Times New Roman"/>
                        </a:rPr>
                        <a:t>~ 10 s</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lnSpc>
                          <a:spcPct val="115000"/>
                        </a:lnSpc>
                        <a:spcAft>
                          <a:spcPts val="0"/>
                        </a:spcAft>
                      </a:pPr>
                      <a:r>
                        <a:rPr lang="fr-FR" sz="1400" b="1" dirty="0">
                          <a:latin typeface="Calibri"/>
                          <a:ea typeface="Calibri"/>
                          <a:cs typeface="Times New Roman"/>
                        </a:rPr>
                        <a:t>0.910455</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fr-FR" sz="1400" b="1" dirty="0">
                          <a:latin typeface="Calibri"/>
                          <a:ea typeface="Calibri"/>
                          <a:cs typeface="Times New Roman"/>
                        </a:rPr>
                        <a:t>0.881100</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fr-FR" sz="1400" b="1" dirty="0">
                          <a:latin typeface="Calibri"/>
                          <a:ea typeface="Calibri"/>
                          <a:cs typeface="Times New Roman"/>
                        </a:rPr>
                        <a:t>~50 s</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85861"/>
            <a:ext cx="9144000" cy="5047536"/>
          </a:xfrm>
          <a:prstGeom prst="rect">
            <a:avLst/>
          </a:prstGeom>
        </p:spPr>
        <p:txBody>
          <a:bodyPr wrap="square">
            <a:spAutoFit/>
          </a:bodyPr>
          <a:lstStyle/>
          <a:p>
            <a:pPr lvl="1">
              <a:lnSpc>
                <a:spcPct val="150000"/>
              </a:lnSpc>
            </a:pPr>
            <a:r>
              <a:rPr lang="fr-FR" sz="2800" dirty="0" smtClean="0">
                <a:latin typeface="+mj-lt"/>
              </a:rPr>
              <a:t> </a:t>
            </a:r>
          </a:p>
          <a:p>
            <a:pPr lvl="1">
              <a:lnSpc>
                <a:spcPct val="150000"/>
              </a:lnSpc>
              <a:buFont typeface="Arial" pitchFamily="34" charset="0"/>
              <a:buChar char="•"/>
            </a:pPr>
            <a:r>
              <a:rPr lang="fr-FR" sz="2800" dirty="0" smtClean="0">
                <a:latin typeface="+mj-lt"/>
              </a:rPr>
              <a:t>Nouveau cas d’étude : Base de fleurs M. </a:t>
            </a:r>
            <a:r>
              <a:rPr lang="fr-FR" sz="2800" dirty="0" err="1" smtClean="0">
                <a:latin typeface="+mj-lt"/>
              </a:rPr>
              <a:t>Nagau</a:t>
            </a:r>
            <a:endParaRPr lang="fr-FR" sz="2800" dirty="0" smtClean="0">
              <a:latin typeface="+mj-lt"/>
            </a:endParaRPr>
          </a:p>
          <a:p>
            <a:pPr lvl="1">
              <a:lnSpc>
                <a:spcPct val="150000"/>
              </a:lnSpc>
              <a:buFont typeface="Arial" pitchFamily="34" charset="0"/>
              <a:buChar char="•"/>
            </a:pPr>
            <a:r>
              <a:rPr lang="fr-FR" sz="2800" dirty="0" smtClean="0">
                <a:latin typeface="+mj-lt"/>
              </a:rPr>
              <a:t> Boite Noire : Séparer Train / Evaluate / Predict</a:t>
            </a:r>
          </a:p>
          <a:p>
            <a:pPr lvl="1">
              <a:lnSpc>
                <a:spcPct val="150000"/>
              </a:lnSpc>
              <a:buFont typeface="Arial" pitchFamily="34" charset="0"/>
              <a:buChar char="•"/>
            </a:pPr>
            <a:r>
              <a:rPr lang="fr-FR" sz="2800" dirty="0" smtClean="0">
                <a:latin typeface="+mj-lt"/>
              </a:rPr>
              <a:t> Finaliser tutoriel </a:t>
            </a:r>
          </a:p>
          <a:p>
            <a:pPr lvl="1">
              <a:lnSpc>
                <a:spcPct val="150000"/>
              </a:lnSpc>
              <a:buFont typeface="Arial" pitchFamily="34" charset="0"/>
              <a:buChar char="•"/>
            </a:pPr>
            <a:r>
              <a:rPr lang="fr-FR" sz="2800" dirty="0" smtClean="0">
                <a:latin typeface="+mj-lt"/>
              </a:rPr>
              <a:t> Finaliser rapport</a:t>
            </a:r>
          </a:p>
          <a:p>
            <a:endParaRPr lang="fr-FR" sz="2800" dirty="0" smtClean="0">
              <a:latin typeface="+mj-lt"/>
            </a:endParaRPr>
          </a:p>
          <a:p>
            <a:endParaRPr lang="fr-FR" sz="2800" dirty="0" smtClean="0">
              <a:latin typeface="+mj-lt"/>
            </a:endParaRPr>
          </a:p>
          <a:p>
            <a:endParaRPr lang="fr-FR" sz="2800" dirty="0" smtClean="0">
              <a:latin typeface="+mj-lt"/>
            </a:endParaRPr>
          </a:p>
          <a:p>
            <a:pPr algn="ctr"/>
            <a:r>
              <a:rPr lang="fr-FR" sz="2800" dirty="0" smtClean="0">
                <a:latin typeface="+mj-lt"/>
              </a:rPr>
              <a:t>Merci de votre attention</a:t>
            </a:r>
            <a:endParaRPr lang="fr-FR" dirty="0">
              <a:latin typeface="+mj-lt"/>
            </a:endParaRPr>
          </a:p>
        </p:txBody>
      </p:sp>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a:xfrm>
            <a:off x="457200" y="214290"/>
            <a:ext cx="8305800" cy="785818"/>
          </a:xfrm>
        </p:spPr>
        <p:txBody>
          <a:bodyPr>
            <a:normAutofit fontScale="90000"/>
          </a:bodyPr>
          <a:lstStyle/>
          <a:p>
            <a:pPr algn="ctr"/>
            <a:r>
              <a:rPr lang="fr-FR" sz="4800" dirty="0" smtClean="0"/>
              <a:t/>
            </a:r>
            <a:br>
              <a:rPr lang="fr-FR" sz="4800" dirty="0" smtClean="0"/>
            </a:br>
            <a:r>
              <a:rPr lang="fr-FR" sz="4800" dirty="0" smtClean="0"/>
              <a:t/>
            </a:r>
            <a:br>
              <a:rPr lang="fr-FR" sz="4800" dirty="0" smtClean="0"/>
            </a:br>
            <a:r>
              <a:rPr lang="fr-FR" sz="4800" dirty="0" smtClean="0"/>
              <a:t/>
            </a:r>
            <a:br>
              <a:rPr lang="fr-FR" sz="4800" dirty="0" smtClean="0"/>
            </a:br>
            <a:r>
              <a:rPr lang="fr-FR" sz="4800" dirty="0" smtClean="0"/>
              <a:t/>
            </a:r>
            <a:br>
              <a:rPr lang="fr-FR" sz="4800" dirty="0" smtClean="0"/>
            </a:br>
            <a:r>
              <a:rPr lang="fr-FR" sz="4800" dirty="0" smtClean="0"/>
              <a:t/>
            </a:r>
            <a:br>
              <a:rPr lang="fr-FR" sz="4800" dirty="0" smtClean="0"/>
            </a:br>
            <a:r>
              <a:rPr lang="fr-FR" sz="4800" dirty="0" smtClean="0"/>
              <a:t/>
            </a:r>
            <a:br>
              <a:rPr lang="fr-FR" sz="4800" dirty="0" smtClean="0"/>
            </a:br>
            <a:r>
              <a:rPr lang="fr-FR" sz="5400" dirty="0" smtClean="0"/>
              <a:t/>
            </a:r>
            <a:br>
              <a:rPr lang="fr-FR" sz="5400" dirty="0" smtClean="0"/>
            </a:br>
            <a:r>
              <a:rPr lang="fr-FR" sz="4800" dirty="0" smtClean="0"/>
              <a:t> Travail à venir</a:t>
            </a: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970318"/>
          </a:xfrm>
          <a:prstGeom prst="rect">
            <a:avLst/>
          </a:prstGeom>
        </p:spPr>
        <p:txBody>
          <a:bodyPr wrap="square">
            <a:spAutoFit/>
          </a:bodyPr>
          <a:lstStyle/>
          <a:p>
            <a:endParaRPr lang="fr-FR" b="1" dirty="0" smtClean="0">
              <a:latin typeface="Calibri" pitchFamily="34" charset="0"/>
            </a:endParaRPr>
          </a:p>
          <a:p>
            <a:endParaRPr lang="fr-FR" b="1" dirty="0">
              <a:latin typeface="Calibri" pitchFamily="34" charset="0"/>
            </a:endParaRPr>
          </a:p>
          <a:p>
            <a:endParaRPr lang="fr-FR" b="1" dirty="0" smtClean="0">
              <a:latin typeface="Calibri" pitchFamily="34" charset="0"/>
            </a:endParaRPr>
          </a:p>
          <a:p>
            <a:endParaRPr lang="fr-FR" b="1" dirty="0">
              <a:latin typeface="Calibri" pitchFamily="34" charset="0"/>
            </a:endParaRPr>
          </a:p>
          <a:p>
            <a:endParaRPr lang="fr-FR" b="1" dirty="0" smtClean="0">
              <a:latin typeface="Calibri" pitchFamily="34" charset="0"/>
            </a:endParaRPr>
          </a:p>
          <a:p>
            <a:endParaRPr lang="fr-FR" b="1" dirty="0" smtClean="0">
              <a:latin typeface="Calibri" pitchFamily="34" charset="0"/>
            </a:endParaRPr>
          </a:p>
          <a:p>
            <a:endParaRPr lang="fr-FR" b="1" dirty="0">
              <a:latin typeface="Calibri" pitchFamily="34" charset="0"/>
            </a:endParaRPr>
          </a:p>
          <a:p>
            <a:endParaRPr lang="fr-FR" dirty="0">
              <a:latin typeface="Calibri" pitchFamily="34" charset="0"/>
            </a:endParaRPr>
          </a:p>
          <a:p>
            <a:endParaRPr lang="fr-FR" dirty="0" smtClean="0">
              <a:latin typeface="Calibri" pitchFamily="34" charset="0"/>
            </a:endParaRPr>
          </a:p>
          <a:p>
            <a:endParaRPr lang="fr-FR" dirty="0">
              <a:latin typeface="Calibri" pitchFamily="34" charset="0"/>
            </a:endParaRPr>
          </a:p>
          <a:p>
            <a:endParaRPr lang="fr-FR" dirty="0" smtClean="0">
              <a:latin typeface="Calibri" pitchFamily="34" charset="0"/>
            </a:endParaRPr>
          </a:p>
          <a:p>
            <a:endParaRPr lang="fr-FR" dirty="0">
              <a:latin typeface="Calibri" pitchFamily="34" charset="0"/>
            </a:endParaRPr>
          </a:p>
          <a:p>
            <a:endParaRPr lang="fr-FR" dirty="0" smtClean="0">
              <a:latin typeface="Calibri" pitchFamily="34" charset="0"/>
            </a:endParaRPr>
          </a:p>
          <a:p>
            <a:endParaRPr lang="fr-FR" dirty="0">
              <a:latin typeface="Calibri" pitchFamily="34" charset="0"/>
            </a:endParaRPr>
          </a:p>
        </p:txBody>
      </p:sp>
      <p:sp>
        <p:nvSpPr>
          <p:cNvPr id="4" name="Titre 3"/>
          <p:cNvSpPr>
            <a:spLocks noGrp="1"/>
          </p:cNvSpPr>
          <p:nvPr>
            <p:ph type="title"/>
          </p:nvPr>
        </p:nvSpPr>
        <p:spPr/>
        <p:txBody>
          <a:bodyPr/>
          <a:lstStyle/>
          <a:p>
            <a:r>
              <a:rPr lang="fr-FR" dirty="0" smtClean="0"/>
              <a:t>Présentation de TensorFlow</a:t>
            </a:r>
            <a:endParaRPr lang="fr-FR" dirty="0"/>
          </a:p>
        </p:txBody>
      </p:sp>
      <p:sp>
        <p:nvSpPr>
          <p:cNvPr id="5" name="Espace réservé du contenu 4"/>
          <p:cNvSpPr>
            <a:spLocks noGrp="1"/>
          </p:cNvSpPr>
          <p:nvPr>
            <p:ph idx="1"/>
          </p:nvPr>
        </p:nvSpPr>
        <p:spPr>
          <a:xfrm>
            <a:off x="214282" y="1935480"/>
            <a:ext cx="8572560" cy="4389120"/>
          </a:xfrm>
        </p:spPr>
        <p:txBody>
          <a:bodyPr>
            <a:normAutofit fontScale="92500"/>
          </a:bodyPr>
          <a:lstStyle/>
          <a:p>
            <a:pPr algn="just">
              <a:lnSpc>
                <a:spcPct val="150000"/>
              </a:lnSpc>
            </a:pPr>
            <a:r>
              <a:rPr lang="fr-FR" sz="2400" dirty="0" smtClean="0">
                <a:latin typeface="Calibri" pitchFamily="34" charset="0"/>
              </a:rPr>
              <a:t>Librairie de calcul pour l'apprentissage automatique </a:t>
            </a:r>
            <a:r>
              <a:rPr lang="fr-FR" sz="2200" dirty="0" smtClean="0">
                <a:latin typeface="Calibri" pitchFamily="34" charset="0"/>
              </a:rPr>
              <a:t>(</a:t>
            </a:r>
            <a:r>
              <a:rPr lang="fr-FR" sz="2200" b="1" dirty="0" smtClean="0">
                <a:solidFill>
                  <a:srgbClr val="FFC000"/>
                </a:solidFill>
                <a:latin typeface="Calibri" pitchFamily="34" charset="0"/>
              </a:rPr>
              <a:t>Machine Learning</a:t>
            </a:r>
            <a:r>
              <a:rPr lang="fr-FR" sz="2200" dirty="0" smtClean="0">
                <a:latin typeface="Calibri" pitchFamily="34" charset="0"/>
              </a:rPr>
              <a:t>)</a:t>
            </a:r>
            <a:r>
              <a:rPr lang="fr-FR" sz="2400" dirty="0" smtClean="0">
                <a:latin typeface="Calibri" pitchFamily="34" charset="0"/>
              </a:rPr>
              <a:t>.</a:t>
            </a:r>
          </a:p>
          <a:p>
            <a:pPr algn="just">
              <a:lnSpc>
                <a:spcPct val="150000"/>
              </a:lnSpc>
            </a:pPr>
            <a:r>
              <a:rPr lang="fr-FR" sz="2400" dirty="0" smtClean="0">
                <a:latin typeface="Calibri" pitchFamily="34" charset="0"/>
              </a:rPr>
              <a:t>Développée et utilisée par Google pour</a:t>
            </a:r>
          </a:p>
          <a:p>
            <a:pPr lvl="1" algn="just">
              <a:lnSpc>
                <a:spcPct val="150000"/>
              </a:lnSpc>
            </a:pPr>
            <a:r>
              <a:rPr lang="fr-FR" sz="2200" dirty="0" smtClean="0">
                <a:latin typeface="Calibri" pitchFamily="34" charset="0"/>
              </a:rPr>
              <a:t> la reconnaissance de visages, écriture, formes syntaxiques.</a:t>
            </a:r>
          </a:p>
          <a:p>
            <a:pPr lvl="1" algn="just">
              <a:lnSpc>
                <a:spcPct val="150000"/>
              </a:lnSpc>
            </a:pPr>
            <a:r>
              <a:rPr lang="fr-FR" sz="2200" dirty="0" smtClean="0">
                <a:latin typeface="Calibri" pitchFamily="34" charset="0"/>
              </a:rPr>
              <a:t>La traduction automatique</a:t>
            </a:r>
          </a:p>
          <a:p>
            <a:pPr lvl="1" algn="just">
              <a:lnSpc>
                <a:spcPct val="150000"/>
              </a:lnSpc>
            </a:pPr>
            <a:r>
              <a:rPr lang="fr-FR" sz="2200" dirty="0" smtClean="0">
                <a:latin typeface="Calibri" pitchFamily="34" charset="0"/>
              </a:rPr>
              <a:t>L’IA des jeux d’échecs et de go</a:t>
            </a:r>
          </a:p>
          <a:p>
            <a:pPr lvl="1" algn="just">
              <a:lnSpc>
                <a:spcPct val="150000"/>
              </a:lnSpc>
            </a:pPr>
            <a:r>
              <a:rPr lang="fr-FR" sz="2200" dirty="0" smtClean="0">
                <a:latin typeface="Calibri" pitchFamily="34" charset="0"/>
              </a:rPr>
              <a:t>…</a:t>
            </a:r>
          </a:p>
          <a:p>
            <a:pPr algn="just">
              <a:lnSpc>
                <a:spcPct val="150000"/>
              </a:lnSpc>
            </a:pPr>
            <a:r>
              <a:rPr lang="fr-FR" sz="2400" dirty="0" smtClean="0">
                <a:latin typeface="Calibri" pitchFamily="34" charset="0"/>
              </a:rPr>
              <a:t>Utilisable avec python, java, C,.... Pour nous : python.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sz="5400" dirty="0" smtClean="0"/>
              <a:t>Concepts de TensorFlow (1/2)</a:t>
            </a:r>
            <a:endParaRPr lang="fr-FR" dirty="0"/>
          </a:p>
        </p:txBody>
      </p:sp>
      <p:sp>
        <p:nvSpPr>
          <p:cNvPr id="4" name="Espace réservé du contenu 3"/>
          <p:cNvSpPr>
            <a:spLocks noGrp="1"/>
          </p:cNvSpPr>
          <p:nvPr>
            <p:ph idx="1"/>
          </p:nvPr>
        </p:nvSpPr>
        <p:spPr/>
        <p:txBody>
          <a:bodyPr>
            <a:normAutofit/>
          </a:bodyPr>
          <a:lstStyle/>
          <a:p>
            <a:pPr>
              <a:buNone/>
            </a:pPr>
            <a:r>
              <a:rPr lang="fr-FR" sz="2400" dirty="0" smtClean="0"/>
              <a:t>Exemple de code python :</a:t>
            </a:r>
          </a:p>
          <a:p>
            <a:pPr>
              <a:buNone/>
            </a:pPr>
            <a:endParaRPr lang="fr-FR" sz="2400" dirty="0" smtClean="0"/>
          </a:p>
          <a:p>
            <a:pPr>
              <a:buNone/>
            </a:pPr>
            <a:endParaRPr lang="fr-FR" sz="2400" dirty="0" smtClean="0"/>
          </a:p>
          <a:p>
            <a:pPr>
              <a:buNone/>
            </a:pPr>
            <a:endParaRPr lang="fr-FR" sz="2400" dirty="0" smtClean="0"/>
          </a:p>
          <a:p>
            <a:pPr>
              <a:buNone/>
            </a:pPr>
            <a:endParaRPr lang="fr-FR" sz="2400" dirty="0" smtClean="0"/>
          </a:p>
          <a:p>
            <a:pPr>
              <a:buNone/>
            </a:pPr>
            <a:endParaRPr lang="fr-FR" sz="2400" dirty="0" smtClean="0"/>
          </a:p>
          <a:p>
            <a:pPr>
              <a:buNone/>
            </a:pPr>
            <a:r>
              <a:rPr lang="fr-FR" sz="2400" dirty="0" smtClean="0"/>
              <a:t>La sortie de ce programme est :</a:t>
            </a:r>
          </a:p>
          <a:p>
            <a:pPr>
              <a:buNone/>
            </a:pPr>
            <a:endParaRPr lang="fr-FR" sz="2400" dirty="0" smtClean="0"/>
          </a:p>
          <a:p>
            <a:endParaRPr lang="fr-FR" sz="2400" dirty="0" smtClean="0"/>
          </a:p>
          <a:p>
            <a:pPr>
              <a:buNone/>
            </a:pPr>
            <a:endParaRPr lang="fr-FR" dirty="0"/>
          </a:p>
        </p:txBody>
      </p:sp>
      <p:sp>
        <p:nvSpPr>
          <p:cNvPr id="5" name="ZoneTexte 4"/>
          <p:cNvSpPr txBox="1"/>
          <p:nvPr/>
        </p:nvSpPr>
        <p:spPr>
          <a:xfrm>
            <a:off x="1142976" y="2714620"/>
            <a:ext cx="2214578" cy="1477328"/>
          </a:xfrm>
          <a:prstGeom prst="rect">
            <a:avLst/>
          </a:prstGeom>
          <a:solidFill>
            <a:schemeClr val="bg1">
              <a:lumMod val="95000"/>
            </a:schemeClr>
          </a:solidFill>
        </p:spPr>
        <p:txBody>
          <a:bodyPr wrap="square" rtlCol="0">
            <a:spAutoFit/>
          </a:bodyPr>
          <a:lstStyle/>
          <a:p>
            <a:r>
              <a:rPr lang="fr-FR" dirty="0" smtClean="0"/>
              <a:t>x </a:t>
            </a:r>
            <a:r>
              <a:rPr lang="fr-FR" b="1" dirty="0" smtClean="0"/>
              <a:t>=</a:t>
            </a:r>
            <a:r>
              <a:rPr lang="fr-FR" dirty="0" smtClean="0"/>
              <a:t> </a:t>
            </a:r>
            <a:r>
              <a:rPr lang="fr-FR" dirty="0" smtClean="0">
                <a:solidFill>
                  <a:srgbClr val="FF0000"/>
                </a:solidFill>
              </a:rPr>
              <a:t>2</a:t>
            </a:r>
          </a:p>
          <a:p>
            <a:r>
              <a:rPr lang="fr-FR" dirty="0" smtClean="0"/>
              <a:t>W = 0.3</a:t>
            </a:r>
          </a:p>
          <a:p>
            <a:r>
              <a:rPr lang="fr-FR" dirty="0" smtClean="0"/>
              <a:t>b = -0.3</a:t>
            </a:r>
          </a:p>
          <a:p>
            <a:r>
              <a:rPr lang="fr-FR" dirty="0" smtClean="0"/>
              <a:t>y </a:t>
            </a:r>
            <a:r>
              <a:rPr lang="fr-FR" b="1" dirty="0" smtClean="0"/>
              <a:t>=</a:t>
            </a:r>
            <a:r>
              <a:rPr lang="fr-FR" dirty="0" smtClean="0"/>
              <a:t> W*x+b</a:t>
            </a:r>
          </a:p>
          <a:p>
            <a:r>
              <a:rPr lang="fr-FR" b="1" dirty="0" smtClean="0">
                <a:solidFill>
                  <a:srgbClr val="002060"/>
                </a:solidFill>
              </a:rPr>
              <a:t>print</a:t>
            </a:r>
            <a:r>
              <a:rPr lang="fr-FR" b="1" dirty="0" smtClean="0"/>
              <a:t>(</a:t>
            </a:r>
            <a:r>
              <a:rPr lang="fr-FR" dirty="0" smtClean="0"/>
              <a:t>y</a:t>
            </a:r>
            <a:r>
              <a:rPr lang="fr-FR" b="1" dirty="0" smtClean="0"/>
              <a:t>)</a:t>
            </a:r>
          </a:p>
        </p:txBody>
      </p:sp>
      <p:sp>
        <p:nvSpPr>
          <p:cNvPr id="6" name="ZoneTexte 5"/>
          <p:cNvSpPr txBox="1"/>
          <p:nvPr/>
        </p:nvSpPr>
        <p:spPr>
          <a:xfrm>
            <a:off x="4714876" y="4643446"/>
            <a:ext cx="3429024" cy="369332"/>
          </a:xfrm>
          <a:prstGeom prst="rect">
            <a:avLst/>
          </a:prstGeom>
          <a:solidFill>
            <a:schemeClr val="accent1">
              <a:lumMod val="20000"/>
              <a:lumOff val="80000"/>
            </a:schemeClr>
          </a:solidFill>
        </p:spPr>
        <p:txBody>
          <a:bodyPr wrap="square" rtlCol="0">
            <a:spAutoFit/>
          </a:bodyPr>
          <a:lstStyle/>
          <a:p>
            <a:r>
              <a:rPr lang="fr-FR" b="1" dirty="0" smtClean="0"/>
              <a:t>0.3</a:t>
            </a:r>
            <a:endParaRPr lang="fr-FR" dirty="0"/>
          </a:p>
        </p:txBody>
      </p:sp>
      <p:sp>
        <p:nvSpPr>
          <p:cNvPr id="2" name="Rectangle 1"/>
          <p:cNvSpPr/>
          <p:nvPr/>
        </p:nvSpPr>
        <p:spPr>
          <a:xfrm>
            <a:off x="0" y="0"/>
            <a:ext cx="9144000" cy="7048083"/>
          </a:xfrm>
          <a:prstGeom prst="rect">
            <a:avLst/>
          </a:prstGeom>
        </p:spPr>
        <p:txBody>
          <a:bodyPr wrap="square">
            <a:spAutoFit/>
          </a:bodyPr>
          <a:lstStyle/>
          <a:p>
            <a:endParaRPr lang="fr-FR" sz="2800" dirty="0" smtClean="0"/>
          </a:p>
          <a:p>
            <a:endParaRPr lang="fr-FR" sz="2800" dirty="0" smtClean="0">
              <a:latin typeface="+mj-lt"/>
            </a:endParaRPr>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357158" y="2000240"/>
            <a:ext cx="8229600" cy="4389120"/>
          </a:xfrm>
        </p:spPr>
        <p:txBody>
          <a:bodyPr>
            <a:normAutofit/>
          </a:bodyPr>
          <a:lstStyle/>
          <a:p>
            <a:pPr>
              <a:buNone/>
            </a:pPr>
            <a:r>
              <a:rPr lang="fr-FR" dirty="0" smtClean="0"/>
              <a:t>Exemple du même code en TensorFlow</a:t>
            </a:r>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r>
              <a:rPr lang="fr-FR" dirty="0" smtClean="0"/>
              <a:t>La sortie est </a:t>
            </a:r>
          </a:p>
          <a:p>
            <a:pPr>
              <a:buNone/>
            </a:pPr>
            <a:endParaRPr lang="fr-FR" dirty="0" smtClean="0"/>
          </a:p>
          <a:p>
            <a:pPr>
              <a:buNone/>
            </a:pPr>
            <a:r>
              <a:rPr lang="fr-FR" dirty="0" smtClean="0"/>
              <a:t>		Ce programme ne fait pas de calcul !</a:t>
            </a:r>
            <a:endParaRPr lang="fr-FR" dirty="0"/>
          </a:p>
        </p:txBody>
      </p:sp>
      <p:sp>
        <p:nvSpPr>
          <p:cNvPr id="3" name="Rectangle 2"/>
          <p:cNvSpPr/>
          <p:nvPr/>
        </p:nvSpPr>
        <p:spPr>
          <a:xfrm>
            <a:off x="0" y="0"/>
            <a:ext cx="9144000" cy="5970865"/>
          </a:xfrm>
          <a:prstGeom prst="rect">
            <a:avLst/>
          </a:prstGeom>
        </p:spPr>
        <p:txBody>
          <a:bodyPr wrap="square">
            <a:spAutoFit/>
          </a:bodyPr>
          <a:lstStyle/>
          <a:p>
            <a:pPr lvl="0" algn="just" fontAlgn="base">
              <a:spcBef>
                <a:spcPct val="0"/>
              </a:spcBef>
              <a:spcAft>
                <a:spcPct val="0"/>
              </a:spcAft>
            </a:pPr>
            <a:endParaRPr lang="en-US" b="1" dirty="0" smtClean="0">
              <a:solidFill>
                <a:srgbClr val="0000FF"/>
              </a:solidFill>
              <a:latin typeface="Courier New" pitchFamily="49" charset="0"/>
              <a:ea typeface="Calibri" pitchFamily="34" charset="0"/>
              <a:cs typeface="Courier New" pitchFamily="49" charset="0"/>
            </a:endParaRPr>
          </a:p>
          <a:p>
            <a:pPr lvl="0" algn="just" eaLnBrk="0" fontAlgn="base" hangingPunct="0">
              <a:spcBef>
                <a:spcPct val="0"/>
              </a:spcBef>
              <a:spcAft>
                <a:spcPct val="0"/>
              </a:spcAft>
            </a:pPr>
            <a:endParaRPr lang="fr-FR" sz="4000" b="1" dirty="0" smtClean="0">
              <a:latin typeface="Calibri" pitchFamily="34" charset="0"/>
              <a:ea typeface="Calibri" pitchFamily="34"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p:txBody>
      </p:sp>
      <p:sp>
        <p:nvSpPr>
          <p:cNvPr id="4" name="ZoneTexte 3"/>
          <p:cNvSpPr txBox="1"/>
          <p:nvPr/>
        </p:nvSpPr>
        <p:spPr>
          <a:xfrm>
            <a:off x="642910" y="2786058"/>
            <a:ext cx="4000528" cy="1754326"/>
          </a:xfrm>
          <a:prstGeom prst="rect">
            <a:avLst/>
          </a:prstGeom>
          <a:solidFill>
            <a:schemeClr val="bg1">
              <a:lumMod val="95000"/>
            </a:schemeClr>
          </a:solidFill>
        </p:spPr>
        <p:txBody>
          <a:bodyPr wrap="square" rtlCol="0">
            <a:spAutoFit/>
          </a:bodyPr>
          <a:lstStyle/>
          <a:p>
            <a:pPr lvl="0" algn="just" fontAlgn="base">
              <a:spcBef>
                <a:spcPct val="0"/>
              </a:spcBef>
              <a:spcAft>
                <a:spcPct val="0"/>
              </a:spcAft>
            </a:pPr>
            <a:r>
              <a:rPr lang="en-US" b="1" dirty="0" smtClean="0">
                <a:solidFill>
                  <a:srgbClr val="002060"/>
                </a:solidFill>
                <a:latin typeface="Calibri" pitchFamily="34" charset="0"/>
                <a:ea typeface="Calibri" pitchFamily="34" charset="0"/>
                <a:cs typeface="Courier New" pitchFamily="49" charset="0"/>
              </a:rPr>
              <a:t>import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tensorflow</a:t>
            </a:r>
            <a:r>
              <a:rPr lang="en-US" dirty="0" smtClean="0">
                <a:solidFill>
                  <a:srgbClr val="000000"/>
                </a:solidFill>
                <a:latin typeface="Calibri" pitchFamily="34" charset="0"/>
                <a:ea typeface="Calibri" pitchFamily="34" charset="0"/>
                <a:cs typeface="Courier New" pitchFamily="49" charset="0"/>
              </a:rPr>
              <a:t> </a:t>
            </a:r>
            <a:r>
              <a:rPr lang="en-US" b="1" dirty="0" smtClean="0">
                <a:solidFill>
                  <a:srgbClr val="002060"/>
                </a:solidFill>
                <a:latin typeface="Calibri" pitchFamily="34" charset="0"/>
                <a:ea typeface="Calibri" pitchFamily="34" charset="0"/>
                <a:cs typeface="Courier New" pitchFamily="49" charset="0"/>
              </a:rPr>
              <a:t>as</a:t>
            </a:r>
            <a:r>
              <a:rPr lang="en-US" dirty="0" smtClean="0">
                <a:solidFill>
                  <a:srgbClr val="000000"/>
                </a:solidFill>
                <a:latin typeface="Calibri" pitchFamily="34" charset="0"/>
                <a:ea typeface="Calibri" pitchFamily="34" charset="0"/>
                <a:cs typeface="Courier New" pitchFamily="49" charset="0"/>
              </a:rPr>
              <a:t> </a:t>
            </a:r>
            <a:r>
              <a:rPr lang="en-US" dirty="0" err="1" smtClean="0">
                <a:latin typeface="Calibri" pitchFamily="34" charset="0"/>
                <a:ea typeface="Calibri" pitchFamily="34" charset="0"/>
                <a:cs typeface="Courier New" pitchFamily="49" charset="0"/>
              </a:rPr>
              <a:t>tf</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x </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 tf</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placeholder</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tf</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float32</a:t>
            </a:r>
            <a:r>
              <a:rPr lang="en-US" b="1" dirty="0" smtClean="0">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W </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 tf</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Variable</a:t>
            </a:r>
            <a:r>
              <a:rPr lang="en-US" b="1" dirty="0" smtClean="0">
                <a:latin typeface="Calibri" pitchFamily="34" charset="0"/>
                <a:ea typeface="Calibri" pitchFamily="34" charset="0"/>
                <a:cs typeface="Courier New" pitchFamily="49" charset="0"/>
              </a:rPr>
              <a:t>([</a:t>
            </a:r>
            <a:r>
              <a:rPr lang="en-US" dirty="0" smtClean="0">
                <a:solidFill>
                  <a:srgbClr val="FF0000"/>
                </a:solidFill>
                <a:latin typeface="Calibri" pitchFamily="34" charset="0"/>
                <a:ea typeface="Calibri" pitchFamily="34" charset="0"/>
                <a:cs typeface="Courier New" pitchFamily="49" charset="0"/>
              </a:rPr>
              <a:t>.3</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 dtype</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tf</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float32</a:t>
            </a:r>
            <a:r>
              <a:rPr lang="en-US" b="1" dirty="0" smtClean="0">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b </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 tf</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Variable</a:t>
            </a:r>
            <a:r>
              <a:rPr lang="en-US" b="1" dirty="0" smtClean="0">
                <a:latin typeface="Calibri" pitchFamily="34" charset="0"/>
                <a:ea typeface="Calibri" pitchFamily="34" charset="0"/>
                <a:cs typeface="Courier New" pitchFamily="49" charset="0"/>
              </a:rPr>
              <a:t>([-</a:t>
            </a:r>
            <a:r>
              <a:rPr lang="en-US" dirty="0" smtClean="0">
                <a:solidFill>
                  <a:srgbClr val="FF0000"/>
                </a:solidFill>
                <a:latin typeface="Calibri" pitchFamily="34" charset="0"/>
                <a:ea typeface="Calibri" pitchFamily="34" charset="0"/>
                <a:cs typeface="Courier New" pitchFamily="49" charset="0"/>
              </a:rPr>
              <a:t>.3</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 dtype</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tf</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float32</a:t>
            </a:r>
            <a:r>
              <a:rPr lang="en-US" b="1" dirty="0" smtClean="0">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fr-FR" dirty="0" smtClean="0">
                <a:latin typeface="Calibri" pitchFamily="34" charset="0"/>
                <a:ea typeface="Calibri" pitchFamily="34" charset="0"/>
                <a:cs typeface="Courier New" pitchFamily="49" charset="0"/>
              </a:rPr>
              <a:t>y</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latin typeface="Calibri" pitchFamily="34" charset="0"/>
                <a:ea typeface="Calibri" pitchFamily="34" charset="0"/>
                <a:cs typeface="Courier New" pitchFamily="49" charset="0"/>
              </a:rPr>
              <a:t>W</a:t>
            </a:r>
            <a:r>
              <a:rPr lang="fr-FR" b="1" dirty="0" smtClean="0">
                <a:solidFill>
                  <a:srgbClr val="00206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x</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latin typeface="Calibri" pitchFamily="34" charset="0"/>
                <a:ea typeface="Calibri" pitchFamily="34" charset="0"/>
                <a:cs typeface="Courier New" pitchFamily="49" charset="0"/>
              </a:rPr>
              <a:t>b</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fr-FR" b="1" dirty="0" smtClean="0">
                <a:solidFill>
                  <a:srgbClr val="002060"/>
                </a:solidFill>
                <a:latin typeface="Calibri" pitchFamily="34" charset="0"/>
                <a:ea typeface="Calibri" pitchFamily="34" charset="0"/>
                <a:cs typeface="Courier New" pitchFamily="49" charset="0"/>
              </a:rPr>
              <a:t>print</a:t>
            </a:r>
            <a:r>
              <a:rPr lang="fr-FR" b="1" dirty="0" smtClean="0">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y</a:t>
            </a:r>
            <a:r>
              <a:rPr lang="fr-FR" b="1" dirty="0" smtClean="0">
                <a:latin typeface="Calibri" pitchFamily="34" charset="0"/>
                <a:ea typeface="Calibri" pitchFamily="34" charset="0"/>
                <a:cs typeface="Courier New" pitchFamily="49" charset="0"/>
              </a:rPr>
              <a:t>)</a:t>
            </a:r>
          </a:p>
        </p:txBody>
      </p:sp>
      <p:sp>
        <p:nvSpPr>
          <p:cNvPr id="5" name="Titre 4"/>
          <p:cNvSpPr>
            <a:spLocks noGrp="1"/>
          </p:cNvSpPr>
          <p:nvPr>
            <p:ph type="title"/>
          </p:nvPr>
        </p:nvSpPr>
        <p:spPr/>
        <p:txBody>
          <a:bodyPr>
            <a:normAutofit/>
          </a:bodyPr>
          <a:lstStyle/>
          <a:p>
            <a:r>
              <a:rPr lang="fr-FR" dirty="0" smtClean="0"/>
              <a:t>Concept de TensorFlow (2/2)</a:t>
            </a:r>
            <a:endParaRPr lang="fr-FR" dirty="0"/>
          </a:p>
        </p:txBody>
      </p:sp>
      <p:sp>
        <p:nvSpPr>
          <p:cNvPr id="7" name="ZoneTexte 6"/>
          <p:cNvSpPr txBox="1"/>
          <p:nvPr/>
        </p:nvSpPr>
        <p:spPr>
          <a:xfrm>
            <a:off x="2571736" y="4929198"/>
            <a:ext cx="4071966" cy="369332"/>
          </a:xfrm>
          <a:prstGeom prst="rect">
            <a:avLst/>
          </a:prstGeom>
          <a:solidFill>
            <a:schemeClr val="accent1">
              <a:lumMod val="20000"/>
              <a:lumOff val="80000"/>
            </a:schemeClr>
          </a:solidFill>
        </p:spPr>
        <p:txBody>
          <a:bodyPr wrap="square" rtlCol="0">
            <a:spAutoFit/>
          </a:bodyPr>
          <a:lstStyle/>
          <a:p>
            <a:r>
              <a:rPr lang="fr-FR" dirty="0" err="1" smtClean="0"/>
              <a:t>Tensor</a:t>
            </a:r>
            <a:r>
              <a:rPr lang="fr-FR" dirty="0" smtClean="0"/>
              <a:t>("</a:t>
            </a:r>
            <a:r>
              <a:rPr lang="fr-FR" dirty="0" err="1" smtClean="0"/>
              <a:t>add</a:t>
            </a:r>
            <a:r>
              <a:rPr lang="fr-FR" dirty="0" smtClean="0"/>
              <a:t>:0", dtype=float32)</a:t>
            </a:r>
            <a:endParaRPr lang="fr-FR" dirty="0"/>
          </a:p>
        </p:txBody>
      </p:sp>
      <p:sp>
        <p:nvSpPr>
          <p:cNvPr id="8" name="Flèche droite 7"/>
          <p:cNvSpPr/>
          <p:nvPr/>
        </p:nvSpPr>
        <p:spPr>
          <a:xfrm rot="10800000" flipV="1">
            <a:off x="4143372" y="3214686"/>
            <a:ext cx="171451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droite 8"/>
          <p:cNvSpPr/>
          <p:nvPr/>
        </p:nvSpPr>
        <p:spPr>
          <a:xfrm rot="10800000" flipV="1">
            <a:off x="4500562" y="3643314"/>
            <a:ext cx="135732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droite 9"/>
          <p:cNvSpPr/>
          <p:nvPr/>
        </p:nvSpPr>
        <p:spPr>
          <a:xfrm rot="10800000" flipV="1">
            <a:off x="4143373" y="4071942"/>
            <a:ext cx="171451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5857884" y="3071810"/>
            <a:ext cx="1857388" cy="369332"/>
          </a:xfrm>
          <a:prstGeom prst="rect">
            <a:avLst/>
          </a:prstGeom>
          <a:solidFill>
            <a:schemeClr val="accent1">
              <a:lumMod val="40000"/>
              <a:lumOff val="60000"/>
            </a:schemeClr>
          </a:solidFill>
        </p:spPr>
        <p:txBody>
          <a:bodyPr wrap="square" rtlCol="0">
            <a:spAutoFit/>
          </a:bodyPr>
          <a:lstStyle/>
          <a:p>
            <a:r>
              <a:rPr lang="fr-FR" dirty="0" smtClean="0"/>
              <a:t>Entrée</a:t>
            </a:r>
          </a:p>
        </p:txBody>
      </p:sp>
      <p:sp>
        <p:nvSpPr>
          <p:cNvPr id="12" name="ZoneTexte 11"/>
          <p:cNvSpPr txBox="1"/>
          <p:nvPr/>
        </p:nvSpPr>
        <p:spPr>
          <a:xfrm>
            <a:off x="5857884" y="3488296"/>
            <a:ext cx="1857388" cy="369332"/>
          </a:xfrm>
          <a:prstGeom prst="rect">
            <a:avLst/>
          </a:prstGeom>
          <a:solidFill>
            <a:schemeClr val="accent1">
              <a:lumMod val="40000"/>
              <a:lumOff val="60000"/>
            </a:schemeClr>
          </a:solidFill>
        </p:spPr>
        <p:txBody>
          <a:bodyPr wrap="square" rtlCol="0">
            <a:spAutoFit/>
          </a:bodyPr>
          <a:lstStyle/>
          <a:p>
            <a:r>
              <a:rPr lang="fr-FR" dirty="0" smtClean="0"/>
              <a:t>2 Variables</a:t>
            </a:r>
          </a:p>
        </p:txBody>
      </p:sp>
      <p:sp>
        <p:nvSpPr>
          <p:cNvPr id="13" name="ZoneTexte 12"/>
          <p:cNvSpPr txBox="1"/>
          <p:nvPr/>
        </p:nvSpPr>
        <p:spPr>
          <a:xfrm>
            <a:off x="5857884" y="3916924"/>
            <a:ext cx="1857388" cy="369332"/>
          </a:xfrm>
          <a:prstGeom prst="rect">
            <a:avLst/>
          </a:prstGeom>
          <a:solidFill>
            <a:schemeClr val="accent1">
              <a:lumMod val="40000"/>
              <a:lumOff val="60000"/>
            </a:schemeClr>
          </a:solidFill>
        </p:spPr>
        <p:txBody>
          <a:bodyPr wrap="square" rtlCol="0">
            <a:spAutoFit/>
          </a:bodyPr>
          <a:lstStyle/>
          <a:p>
            <a:r>
              <a:rPr lang="fr-FR" dirty="0" smtClean="0"/>
              <a:t>Sortie calculée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graph_large_attrs_key=_too_large_attrs&amp;limit_attr_size=1024&amp;run= (1).png"/>
          <p:cNvPicPr/>
          <p:nvPr/>
        </p:nvPicPr>
        <p:blipFill>
          <a:blip r:embed="rId3"/>
          <a:stretch>
            <a:fillRect/>
          </a:stretch>
        </p:blipFill>
        <p:spPr>
          <a:xfrm>
            <a:off x="1357290" y="3000372"/>
            <a:ext cx="6286544" cy="3643314"/>
          </a:xfrm>
          <a:prstGeom prst="rect">
            <a:avLst/>
          </a:prstGeom>
        </p:spPr>
      </p:pic>
      <p:sp>
        <p:nvSpPr>
          <p:cNvPr id="3" name="Titre 2"/>
          <p:cNvSpPr>
            <a:spLocks noGrp="1"/>
          </p:cNvSpPr>
          <p:nvPr>
            <p:ph type="title"/>
          </p:nvPr>
        </p:nvSpPr>
        <p:spPr/>
        <p:txBody>
          <a:bodyPr/>
          <a:lstStyle/>
          <a:p>
            <a:r>
              <a:rPr lang="fr-FR" dirty="0" smtClean="0"/>
              <a:t>Graphe de Calcul</a:t>
            </a:r>
            <a:endParaRPr lang="fr-FR" dirty="0"/>
          </a:p>
        </p:txBody>
      </p:sp>
      <p:sp>
        <p:nvSpPr>
          <p:cNvPr id="4" name="Espace réservé du contenu 3"/>
          <p:cNvSpPr>
            <a:spLocks noGrp="1"/>
          </p:cNvSpPr>
          <p:nvPr>
            <p:ph idx="1"/>
          </p:nvPr>
        </p:nvSpPr>
        <p:spPr/>
        <p:txBody>
          <a:bodyPr/>
          <a:lstStyle/>
          <a:p>
            <a:pPr>
              <a:buNone/>
            </a:pPr>
            <a:r>
              <a:rPr lang="fr-FR" dirty="0" smtClean="0"/>
              <a:t>TensorFlow utilise la notion de </a:t>
            </a:r>
            <a:r>
              <a:rPr lang="fr-FR" b="1" dirty="0" smtClean="0"/>
              <a:t>graphe de calcul</a:t>
            </a:r>
            <a:r>
              <a:rPr lang="fr-FR" dirty="0" smtClean="0"/>
              <a:t>.</a:t>
            </a:r>
          </a:p>
          <a:p>
            <a:pPr>
              <a:buNone/>
            </a:pPr>
            <a:r>
              <a:rPr lang="fr-FR" dirty="0" smtClean="0"/>
              <a:t>Notre programme : description du graphe</a:t>
            </a: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720" y="357167"/>
            <a:ext cx="8858280" cy="584775"/>
          </a:xfrm>
          <a:prstGeom prst="rect">
            <a:avLst/>
          </a:prstGeom>
        </p:spPr>
        <p:txBody>
          <a:bodyPr wrap="square">
            <a:spAutoFit/>
          </a:bodyPr>
          <a:lstStyle/>
          <a:p>
            <a:pPr lvl="0" algn="just" eaLnBrk="0" fontAlgn="base" hangingPunct="0">
              <a:spcBef>
                <a:spcPct val="0"/>
              </a:spcBef>
              <a:spcAft>
                <a:spcPct val="0"/>
              </a:spcAft>
            </a:pPr>
            <a:endParaRPr lang="fr-FR" sz="3200" b="1" dirty="0" smtClean="0">
              <a:solidFill>
                <a:srgbClr val="000080"/>
              </a:solidFill>
              <a:latin typeface="Calibri" pitchFamily="34" charset="0"/>
              <a:ea typeface="Calibri" pitchFamily="34" charset="0"/>
              <a:cs typeface="Courier New" pitchFamily="49" charset="0"/>
            </a:endParaRPr>
          </a:p>
        </p:txBody>
      </p:sp>
      <p:sp>
        <p:nvSpPr>
          <p:cNvPr id="5" name="ZoneTexte 4"/>
          <p:cNvSpPr txBox="1"/>
          <p:nvPr/>
        </p:nvSpPr>
        <p:spPr>
          <a:xfrm>
            <a:off x="1000100" y="2000240"/>
            <a:ext cx="5000660" cy="3416320"/>
          </a:xfrm>
          <a:prstGeom prst="rect">
            <a:avLst/>
          </a:prstGeom>
          <a:solidFill>
            <a:schemeClr val="bg1">
              <a:lumMod val="95000"/>
            </a:schemeClr>
          </a:solidFill>
        </p:spPr>
        <p:txBody>
          <a:bodyPr wrap="square" rtlCol="0">
            <a:spAutoFit/>
          </a:bodyPr>
          <a:lstStyle/>
          <a:p>
            <a:pPr lvl="0" algn="just" fontAlgn="base">
              <a:spcBef>
                <a:spcPct val="0"/>
              </a:spcBef>
              <a:spcAft>
                <a:spcPct val="0"/>
              </a:spcAft>
            </a:pPr>
            <a:r>
              <a:rPr lang="en-US" b="1" dirty="0" smtClean="0">
                <a:solidFill>
                  <a:srgbClr val="0000FF"/>
                </a:solidFill>
                <a:latin typeface="Calibri" pitchFamily="34" charset="0"/>
                <a:ea typeface="Calibri" pitchFamily="34" charset="0"/>
                <a:cs typeface="Courier New" pitchFamily="49" charset="0"/>
              </a:rPr>
              <a:t>import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tensorflow</a:t>
            </a:r>
            <a:r>
              <a:rPr lang="en-US" dirty="0" smtClean="0">
                <a:solidFill>
                  <a:srgbClr val="000000"/>
                </a:solidFill>
                <a:latin typeface="Calibri" pitchFamily="34" charset="0"/>
                <a:ea typeface="Calibri" pitchFamily="34" charset="0"/>
                <a:cs typeface="Courier New" pitchFamily="49" charset="0"/>
              </a:rPr>
              <a:t> </a:t>
            </a:r>
            <a:r>
              <a:rPr lang="en-US" b="1" dirty="0" smtClean="0">
                <a:solidFill>
                  <a:srgbClr val="0000FF"/>
                </a:solidFill>
                <a:latin typeface="Calibri" pitchFamily="34" charset="0"/>
                <a:ea typeface="Calibri" pitchFamily="34" charset="0"/>
                <a:cs typeface="Courier New" pitchFamily="49" charset="0"/>
              </a:rPr>
              <a:t>as</a:t>
            </a:r>
            <a:r>
              <a:rPr lang="en-US" dirty="0" smtClean="0">
                <a:solidFill>
                  <a:srgbClr val="000000"/>
                </a:solidFill>
                <a:latin typeface="Calibri" pitchFamily="34" charset="0"/>
                <a:ea typeface="Calibri" pitchFamily="34" charset="0"/>
                <a:cs typeface="Courier New" pitchFamily="49" charset="0"/>
              </a:rPr>
              <a:t> </a:t>
            </a:r>
            <a:r>
              <a:rPr lang="en-US" dirty="0" err="1" smtClean="0">
                <a:latin typeface="Calibri" pitchFamily="34" charset="0"/>
                <a:ea typeface="Calibri" pitchFamily="34" charset="0"/>
                <a:cs typeface="Courier New" pitchFamily="49" charset="0"/>
              </a:rPr>
              <a:t>tf</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x </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placeholder</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float32</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name</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FFFF00"/>
                </a:solidFill>
                <a:latin typeface="Calibri" pitchFamily="34" charset="0"/>
                <a:ea typeface="Calibri" pitchFamily="34" charset="0"/>
                <a:cs typeface="Courier New" pitchFamily="49" charset="0"/>
              </a:rPr>
              <a:t>"x"</a:t>
            </a:r>
            <a:r>
              <a:rPr lang="en-US"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W</a:t>
            </a:r>
            <a:r>
              <a:rPr lang="en-US" dirty="0" smtClean="0">
                <a:solidFill>
                  <a:srgbClr val="000000"/>
                </a:solidFill>
                <a:latin typeface="Calibri" pitchFamily="34" charset="0"/>
                <a:ea typeface="Calibri" pitchFamily="34" charset="0"/>
                <a:cs typeface="Courier New" pitchFamily="49" charset="0"/>
              </a:rPr>
              <a:t> </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Variable</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FF0000"/>
                </a:solidFill>
                <a:latin typeface="Calibri" pitchFamily="34" charset="0"/>
                <a:ea typeface="Calibri" pitchFamily="34" charset="0"/>
                <a:cs typeface="Courier New" pitchFamily="49" charset="0"/>
              </a:rPr>
              <a:t>.3</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dtype</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float32</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name</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FFFF00"/>
                </a:solidFill>
                <a:latin typeface="Calibri" pitchFamily="34" charset="0"/>
                <a:ea typeface="Calibri" pitchFamily="34" charset="0"/>
                <a:cs typeface="Courier New" pitchFamily="49" charset="0"/>
              </a:rPr>
              <a:t>"W"</a:t>
            </a:r>
            <a:r>
              <a:rPr lang="en-US"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b</a:t>
            </a:r>
            <a:r>
              <a:rPr lang="en-US" dirty="0" smtClean="0">
                <a:solidFill>
                  <a:srgbClr val="000000"/>
                </a:solidFill>
                <a:latin typeface="Calibri" pitchFamily="34" charset="0"/>
                <a:ea typeface="Calibri" pitchFamily="34" charset="0"/>
                <a:cs typeface="Courier New" pitchFamily="49" charset="0"/>
              </a:rPr>
              <a:t> </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Variable</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FF0000"/>
                </a:solidFill>
                <a:latin typeface="Calibri" pitchFamily="34" charset="0"/>
                <a:ea typeface="Calibri" pitchFamily="34" charset="0"/>
                <a:cs typeface="Courier New" pitchFamily="49" charset="0"/>
              </a:rPr>
              <a:t>.3</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dtype</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float32</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name</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FFFF00"/>
                </a:solidFill>
                <a:latin typeface="Calibri" pitchFamily="34" charset="0"/>
                <a:ea typeface="Calibri" pitchFamily="34" charset="0"/>
                <a:cs typeface="Courier New" pitchFamily="49" charset="0"/>
              </a:rPr>
              <a:t>"b"</a:t>
            </a:r>
            <a:r>
              <a:rPr lang="en-US"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fr-FR" dirty="0" smtClean="0">
                <a:latin typeface="Calibri" pitchFamily="34" charset="0"/>
                <a:ea typeface="Calibri" pitchFamily="34" charset="0"/>
                <a:cs typeface="Courier New" pitchFamily="49" charset="0"/>
              </a:rPr>
              <a:t>y </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latin typeface="Calibri" pitchFamily="34" charset="0"/>
                <a:ea typeface="Calibri" pitchFamily="34" charset="0"/>
                <a:cs typeface="Courier New" pitchFamily="49" charset="0"/>
              </a:rPr>
              <a:t>W</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x</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latin typeface="Calibri" pitchFamily="34" charset="0"/>
                <a:ea typeface="Calibri" pitchFamily="34" charset="0"/>
                <a:cs typeface="Courier New" pitchFamily="49" charset="0"/>
              </a:rPr>
              <a:t>b</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fr-FR" b="1" dirty="0" smtClean="0">
                <a:solidFill>
                  <a:srgbClr val="0000FF"/>
                </a:solidFill>
                <a:latin typeface="Calibri" pitchFamily="34" charset="0"/>
                <a:ea typeface="Calibri" pitchFamily="34" charset="0"/>
                <a:cs typeface="Courier New" pitchFamily="49" charset="0"/>
              </a:rPr>
              <a:t>print</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y</a:t>
            </a:r>
            <a:r>
              <a:rPr lang="fr-FR"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en-US" dirty="0" err="1" smtClean="0">
                <a:latin typeface="Calibri" pitchFamily="34" charset="0"/>
                <a:ea typeface="Calibri" pitchFamily="34" charset="0"/>
                <a:cs typeface="Courier New" pitchFamily="49" charset="0"/>
              </a:rPr>
              <a:t>sess</a:t>
            </a:r>
            <a:r>
              <a:rPr lang="en-US" dirty="0" smtClean="0">
                <a:solidFill>
                  <a:srgbClr val="000000"/>
                </a:solidFill>
                <a:latin typeface="Calibri" pitchFamily="34" charset="0"/>
                <a:ea typeface="Calibri" pitchFamily="34" charset="0"/>
                <a:cs typeface="Courier New" pitchFamily="49" charset="0"/>
              </a:rPr>
              <a:t> </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Session</a:t>
            </a:r>
            <a:r>
              <a:rPr lang="en-US"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init</a:t>
            </a:r>
            <a:r>
              <a:rPr lang="en-US" dirty="0" smtClean="0">
                <a:solidFill>
                  <a:srgbClr val="000000"/>
                </a:solidFill>
                <a:latin typeface="Calibri" pitchFamily="34" charset="0"/>
                <a:ea typeface="Calibri" pitchFamily="34" charset="0"/>
                <a:cs typeface="Courier New" pitchFamily="49" charset="0"/>
              </a:rPr>
              <a:t> </a:t>
            </a:r>
            <a:r>
              <a:rPr lang="en-US" b="1" dirty="0" smtClean="0">
                <a:solidFill>
                  <a:srgbClr val="000080"/>
                </a:solidFill>
                <a:latin typeface="Calibri" pitchFamily="34" charset="0"/>
                <a:ea typeface="Calibri" pitchFamily="34" charset="0"/>
                <a:cs typeface="Courier New" pitchFamily="49" charset="0"/>
              </a:rPr>
              <a: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tf</a:t>
            </a:r>
            <a:r>
              <a:rPr lang="en-US" b="1" dirty="0" smtClean="0">
                <a:solidFill>
                  <a:srgbClr val="000080"/>
                </a:solidFill>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global_variables_initializer</a:t>
            </a:r>
            <a:r>
              <a:rPr lang="en-US"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fr-FR" dirty="0" smtClean="0">
                <a:latin typeface="Calibri" pitchFamily="34" charset="0"/>
                <a:ea typeface="Calibri" pitchFamily="34" charset="0"/>
                <a:cs typeface="Courier New" pitchFamily="49" charset="0"/>
              </a:rPr>
              <a:t>sess</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run</a:t>
            </a:r>
            <a:r>
              <a:rPr lang="fr-FR" b="1" dirty="0" smtClean="0">
                <a:solidFill>
                  <a:srgbClr val="000080"/>
                </a:solidFill>
                <a:latin typeface="Calibri" pitchFamily="34" charset="0"/>
                <a:ea typeface="Calibri" pitchFamily="34" charset="0"/>
                <a:cs typeface="Courier New" pitchFamily="49" charset="0"/>
              </a:rPr>
              <a:t>(</a:t>
            </a:r>
            <a:r>
              <a:rPr lang="fr-FR" dirty="0" err="1" smtClean="0">
                <a:latin typeface="Calibri" pitchFamily="34" charset="0"/>
                <a:ea typeface="Calibri" pitchFamily="34" charset="0"/>
                <a:cs typeface="Courier New" pitchFamily="49" charset="0"/>
              </a:rPr>
              <a:t>init</a:t>
            </a:r>
            <a:r>
              <a:rPr lang="fr-FR"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fr-FR" dirty="0" smtClean="0">
                <a:latin typeface="Calibri" pitchFamily="34" charset="0"/>
                <a:ea typeface="Calibri" pitchFamily="34" charset="0"/>
                <a:cs typeface="Courier New" pitchFamily="49" charset="0"/>
              </a:rPr>
              <a:t>resu</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latin typeface="Calibri" pitchFamily="34" charset="0"/>
                <a:ea typeface="Calibri" pitchFamily="34" charset="0"/>
                <a:cs typeface="Courier New" pitchFamily="49" charset="0"/>
              </a:rPr>
              <a:t>sess</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run</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y</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x</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FF0000"/>
                </a:solidFill>
                <a:latin typeface="Calibri" pitchFamily="34" charset="0"/>
                <a:ea typeface="Calibri" pitchFamily="34" charset="0"/>
                <a:cs typeface="Courier New" pitchFamily="49" charset="0"/>
              </a:rPr>
              <a:t>2</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fr-FR" b="1" dirty="0" smtClean="0">
                <a:solidFill>
                  <a:srgbClr val="0000FF"/>
                </a:solidFill>
                <a:latin typeface="Calibri" pitchFamily="34" charset="0"/>
                <a:ea typeface="Calibri" pitchFamily="34" charset="0"/>
                <a:cs typeface="Courier New" pitchFamily="49" charset="0"/>
              </a:rPr>
              <a:t>print</a:t>
            </a:r>
            <a:r>
              <a:rPr lang="fr-FR" b="1" dirty="0" smtClean="0">
                <a:solidFill>
                  <a:srgbClr val="00008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resu</a:t>
            </a:r>
            <a:r>
              <a:rPr lang="fr-FR" b="1" dirty="0" smtClean="0">
                <a:solidFill>
                  <a:srgbClr val="000080"/>
                </a:solidFill>
                <a:latin typeface="Calibri" pitchFamily="34" charset="0"/>
                <a:ea typeface="Calibri" pitchFamily="34" charset="0"/>
                <a:cs typeface="Courier New" pitchFamily="49" charset="0"/>
              </a:rPr>
              <a:t>)</a:t>
            </a:r>
          </a:p>
          <a:p>
            <a:pPr lvl="0" algn="just" eaLnBrk="0" fontAlgn="base" hangingPunct="0">
              <a:spcBef>
                <a:spcPct val="0"/>
              </a:spcBef>
              <a:spcAft>
                <a:spcPct val="0"/>
              </a:spcAft>
            </a:pPr>
            <a:endParaRPr lang="fr-FR" b="1" dirty="0" smtClean="0">
              <a:solidFill>
                <a:srgbClr val="000080"/>
              </a:solidFill>
              <a:latin typeface="Calibri" pitchFamily="34" charset="0"/>
              <a:ea typeface="Calibri" pitchFamily="34" charset="0"/>
              <a:cs typeface="Courier New" pitchFamily="49" charset="0"/>
            </a:endParaRPr>
          </a:p>
        </p:txBody>
      </p:sp>
      <p:sp>
        <p:nvSpPr>
          <p:cNvPr id="6" name="Titre 5"/>
          <p:cNvSpPr>
            <a:spLocks noGrp="1"/>
          </p:cNvSpPr>
          <p:nvPr>
            <p:ph type="title"/>
          </p:nvPr>
        </p:nvSpPr>
        <p:spPr>
          <a:xfrm>
            <a:off x="1071538" y="704088"/>
            <a:ext cx="7615262" cy="1143000"/>
          </a:xfrm>
        </p:spPr>
        <p:txBody>
          <a:bodyPr>
            <a:normAutofit/>
          </a:bodyPr>
          <a:lstStyle/>
          <a:p>
            <a:r>
              <a:rPr lang="fr-FR" dirty="0" smtClean="0"/>
              <a:t>Calcul de sortie </a:t>
            </a:r>
            <a:endParaRPr lang="fr-FR" dirty="0"/>
          </a:p>
        </p:txBody>
      </p:sp>
      <p:sp>
        <p:nvSpPr>
          <p:cNvPr id="10" name="ZoneTexte 9"/>
          <p:cNvSpPr txBox="1"/>
          <p:nvPr/>
        </p:nvSpPr>
        <p:spPr>
          <a:xfrm>
            <a:off x="5643570" y="4059800"/>
            <a:ext cx="1857388" cy="369332"/>
          </a:xfrm>
          <a:prstGeom prst="rect">
            <a:avLst/>
          </a:prstGeom>
          <a:solidFill>
            <a:schemeClr val="accent1">
              <a:lumMod val="40000"/>
              <a:lumOff val="60000"/>
            </a:schemeClr>
          </a:solidFill>
        </p:spPr>
        <p:txBody>
          <a:bodyPr wrap="square" rtlCol="0">
            <a:spAutoFit/>
          </a:bodyPr>
          <a:lstStyle/>
          <a:p>
            <a:r>
              <a:rPr lang="fr-FR" dirty="0" smtClean="0"/>
              <a:t>initialisation</a:t>
            </a:r>
          </a:p>
        </p:txBody>
      </p:sp>
      <p:sp>
        <p:nvSpPr>
          <p:cNvPr id="11" name="ZoneTexte 10"/>
          <p:cNvSpPr txBox="1"/>
          <p:nvPr/>
        </p:nvSpPr>
        <p:spPr>
          <a:xfrm>
            <a:off x="6000760" y="4559866"/>
            <a:ext cx="1857388" cy="369332"/>
          </a:xfrm>
          <a:prstGeom prst="rect">
            <a:avLst/>
          </a:prstGeom>
          <a:solidFill>
            <a:schemeClr val="accent1">
              <a:lumMod val="40000"/>
              <a:lumOff val="60000"/>
            </a:schemeClr>
          </a:solidFill>
        </p:spPr>
        <p:txBody>
          <a:bodyPr wrap="square" rtlCol="0">
            <a:spAutoFit/>
          </a:bodyPr>
          <a:lstStyle/>
          <a:p>
            <a:r>
              <a:rPr lang="fr-FR" dirty="0" smtClean="0"/>
              <a:t>lance le calcul</a:t>
            </a:r>
          </a:p>
        </p:txBody>
      </p:sp>
      <p:sp>
        <p:nvSpPr>
          <p:cNvPr id="12" name="ZoneTexte 11"/>
          <p:cNvSpPr txBox="1"/>
          <p:nvPr/>
        </p:nvSpPr>
        <p:spPr>
          <a:xfrm>
            <a:off x="5000628" y="3559734"/>
            <a:ext cx="1857388" cy="338554"/>
          </a:xfrm>
          <a:prstGeom prst="rect">
            <a:avLst/>
          </a:prstGeom>
          <a:solidFill>
            <a:schemeClr val="accent1">
              <a:lumMod val="40000"/>
              <a:lumOff val="60000"/>
            </a:schemeClr>
          </a:solidFill>
        </p:spPr>
        <p:txBody>
          <a:bodyPr wrap="square" rtlCol="0">
            <a:spAutoFit/>
          </a:bodyPr>
          <a:lstStyle/>
          <a:p>
            <a:r>
              <a:rPr lang="fr-FR" sz="1600" dirty="0" smtClean="0"/>
              <a:t>construit le graphe</a:t>
            </a:r>
          </a:p>
        </p:txBody>
      </p:sp>
      <p:sp>
        <p:nvSpPr>
          <p:cNvPr id="13" name="Flèche droite 12"/>
          <p:cNvSpPr/>
          <p:nvPr/>
        </p:nvSpPr>
        <p:spPr>
          <a:xfrm rot="10800000" flipV="1">
            <a:off x="3857620" y="3740470"/>
            <a:ext cx="995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droite 13"/>
          <p:cNvSpPr/>
          <p:nvPr/>
        </p:nvSpPr>
        <p:spPr>
          <a:xfrm rot="10800000" flipV="1">
            <a:off x="3857620" y="4740602"/>
            <a:ext cx="2066771" cy="45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droite 14"/>
          <p:cNvSpPr/>
          <p:nvPr/>
        </p:nvSpPr>
        <p:spPr>
          <a:xfrm rot="10800000" flipV="1">
            <a:off x="4576932" y="4214818"/>
            <a:ext cx="995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076639" y="5572140"/>
            <a:ext cx="1423659" cy="369332"/>
          </a:xfrm>
          <a:prstGeom prst="rect">
            <a:avLst/>
          </a:prstGeom>
        </p:spPr>
        <p:txBody>
          <a:bodyPr wrap="none">
            <a:spAutoFit/>
          </a:bodyPr>
          <a:lstStyle/>
          <a:p>
            <a:pPr>
              <a:buNone/>
            </a:pPr>
            <a:r>
              <a:rPr lang="fr-FR" dirty="0" smtClean="0"/>
              <a:t>La sortie est </a:t>
            </a:r>
          </a:p>
        </p:txBody>
      </p:sp>
      <p:sp>
        <p:nvSpPr>
          <p:cNvPr id="17" name="Rectangle 16"/>
          <p:cNvSpPr/>
          <p:nvPr/>
        </p:nvSpPr>
        <p:spPr>
          <a:xfrm>
            <a:off x="2928926" y="5572140"/>
            <a:ext cx="1500198" cy="369332"/>
          </a:xfrm>
          <a:prstGeom prst="rect">
            <a:avLst/>
          </a:prstGeom>
          <a:solidFill>
            <a:schemeClr val="bg2">
              <a:lumMod val="75000"/>
            </a:schemeClr>
          </a:solidFill>
        </p:spPr>
        <p:txBody>
          <a:bodyPr wrap="square">
            <a:spAutoFit/>
          </a:bodyPr>
          <a:lstStyle/>
          <a:p>
            <a:pPr algn="ctr"/>
            <a:r>
              <a:rPr lang="fr-FR" dirty="0" smtClean="0">
                <a:latin typeface="Calibri" pitchFamily="34" charset="0"/>
              </a:rPr>
              <a:t>[0.3] </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4985980"/>
          </a:xfrm>
          <a:prstGeom prst="rect">
            <a:avLst/>
          </a:prstGeom>
        </p:spPr>
        <p:txBody>
          <a:bodyPr wrap="square">
            <a:spAutoFit/>
          </a:bodyPr>
          <a:lstStyle/>
          <a:p>
            <a:pPr>
              <a:defRPr/>
            </a:pPr>
            <a:endParaRPr lang="fr-FR" sz="2400" dirty="0" smtClean="0">
              <a:solidFill>
                <a:srgbClr val="FFFF00"/>
              </a:solidFill>
              <a:latin typeface="Calibri" pitchFamily="34" charset="0"/>
            </a:endParaRPr>
          </a:p>
          <a:p>
            <a:pPr>
              <a:defRPr/>
            </a:pPr>
            <a:endParaRPr lang="fr-FR" sz="2400" dirty="0" smtClean="0">
              <a:latin typeface="Calibri" pitchFamily="34" charset="0"/>
            </a:endParaRPr>
          </a:p>
          <a:p>
            <a:pPr>
              <a:defRPr/>
            </a:pPr>
            <a:endParaRPr lang="fr-FR" sz="2400" dirty="0" smtClean="0">
              <a:latin typeface="Calibri" pitchFamily="34" charset="0"/>
            </a:endParaRPr>
          </a:p>
          <a:p>
            <a:pPr>
              <a:defRPr/>
            </a:pPr>
            <a:r>
              <a:rPr lang="fr-FR" sz="2400" dirty="0" smtClean="0">
                <a:latin typeface="Calibri" pitchFamily="34" charset="0"/>
              </a:rPr>
              <a:t>Pour comprendre l'intérêt de ces concepts de graphe de calcul, ajoutons à la fin de notre programme existant le code suivant :</a:t>
            </a:r>
          </a:p>
          <a:p>
            <a:endParaRPr lang="fr-FR" sz="2400" dirty="0" smtClean="0">
              <a:latin typeface="Calibri" pitchFamily="34" charset="0"/>
            </a:endParaRPr>
          </a:p>
          <a:p>
            <a:pPr>
              <a:defRPr/>
            </a:pPr>
            <a:endParaRPr lang="fr-FR" sz="2400" dirty="0" smtClean="0">
              <a:latin typeface="Calibri" pitchFamily="34" charset="0"/>
            </a:endParaRPr>
          </a:p>
          <a:p>
            <a:pPr>
              <a:defRPr/>
            </a:pPr>
            <a:endParaRPr lang="fr-FR" sz="2400" dirty="0" smtClean="0">
              <a:latin typeface="Calibri" pitchFamily="34" charset="0"/>
            </a:endParaRPr>
          </a:p>
          <a:p>
            <a:pPr>
              <a:defRPr/>
            </a:pPr>
            <a:endParaRPr lang="fr-FR" dirty="0" smtClean="0">
              <a:latin typeface="Calibri" pitchFamily="34" charset="0"/>
            </a:endParaRPr>
          </a:p>
          <a:p>
            <a:pPr>
              <a:defRPr/>
            </a:pPr>
            <a:endParaRPr lang="fr-FR" dirty="0" smtClean="0">
              <a:latin typeface="Calibri" pitchFamily="34" charset="0"/>
            </a:endParaRPr>
          </a:p>
          <a:p>
            <a:pPr>
              <a:defRPr/>
            </a:pPr>
            <a:endParaRPr lang="fr-FR" dirty="0" smtClean="0">
              <a:latin typeface="Calibri" pitchFamily="34" charset="0"/>
            </a:endParaRPr>
          </a:p>
          <a:p>
            <a:pPr>
              <a:defRPr/>
            </a:pPr>
            <a:endParaRPr lang="fr-FR" dirty="0" smtClean="0">
              <a:latin typeface="Calibri" pitchFamily="34" charset="0"/>
            </a:endParaRPr>
          </a:p>
          <a:p>
            <a:pPr>
              <a:defRPr/>
            </a:pPr>
            <a:endParaRPr lang="fr-FR" dirty="0" smtClean="0">
              <a:latin typeface="Calibri" pitchFamily="34" charset="0"/>
            </a:endParaRPr>
          </a:p>
          <a:p>
            <a:pPr>
              <a:defRPr/>
            </a:pPr>
            <a:endParaRPr lang="fr-FR" dirty="0" smtClean="0">
              <a:latin typeface="Calibri" pitchFamily="34" charset="0"/>
            </a:endParaRPr>
          </a:p>
          <a:p>
            <a:endParaRPr lang="fr-FR" dirty="0">
              <a:latin typeface="Calibri" pitchFamily="34" charset="0"/>
            </a:endParaRPr>
          </a:p>
        </p:txBody>
      </p:sp>
      <p:sp>
        <p:nvSpPr>
          <p:cNvPr id="5" name="ZoneTexte 4"/>
          <p:cNvSpPr txBox="1"/>
          <p:nvPr/>
        </p:nvSpPr>
        <p:spPr>
          <a:xfrm>
            <a:off x="1142976" y="2139727"/>
            <a:ext cx="3286148" cy="646331"/>
          </a:xfrm>
          <a:prstGeom prst="rect">
            <a:avLst/>
          </a:prstGeom>
          <a:solidFill>
            <a:schemeClr val="bg1">
              <a:lumMod val="95000"/>
            </a:schemeClr>
          </a:solidFill>
        </p:spPr>
        <p:txBody>
          <a:bodyPr wrap="square" rtlCol="0">
            <a:spAutoFit/>
          </a:bodyPr>
          <a:lstStyle/>
          <a:p>
            <a:r>
              <a:rPr lang="fr-FR" dirty="0" smtClean="0">
                <a:latin typeface="Calibri" pitchFamily="34" charset="0"/>
              </a:rPr>
              <a:t>resu </a:t>
            </a:r>
            <a:r>
              <a:rPr lang="fr-FR" b="1" dirty="0" smtClean="0">
                <a:latin typeface="Calibri" pitchFamily="34" charset="0"/>
              </a:rPr>
              <a:t>=</a:t>
            </a:r>
            <a:r>
              <a:rPr lang="fr-FR" dirty="0" smtClean="0">
                <a:latin typeface="Calibri" pitchFamily="34" charset="0"/>
              </a:rPr>
              <a:t> sess</a:t>
            </a:r>
            <a:r>
              <a:rPr lang="fr-FR" b="1" dirty="0" smtClean="0">
                <a:latin typeface="Calibri" pitchFamily="34" charset="0"/>
              </a:rPr>
              <a:t>.</a:t>
            </a:r>
            <a:r>
              <a:rPr lang="fr-FR" dirty="0" smtClean="0">
                <a:latin typeface="Calibri" pitchFamily="34" charset="0"/>
              </a:rPr>
              <a:t>run</a:t>
            </a:r>
            <a:r>
              <a:rPr lang="fr-FR" b="1" dirty="0" smtClean="0">
                <a:latin typeface="Calibri" pitchFamily="34" charset="0"/>
              </a:rPr>
              <a:t>(</a:t>
            </a:r>
            <a:r>
              <a:rPr lang="fr-FR" dirty="0" smtClean="0">
                <a:latin typeface="Calibri" pitchFamily="34" charset="0"/>
              </a:rPr>
              <a:t>y</a:t>
            </a:r>
            <a:r>
              <a:rPr lang="fr-FR" b="1" dirty="0" smtClean="0">
                <a:latin typeface="Calibri" pitchFamily="34" charset="0"/>
              </a:rPr>
              <a:t>,</a:t>
            </a:r>
            <a:r>
              <a:rPr lang="fr-FR" dirty="0" smtClean="0">
                <a:latin typeface="Calibri" pitchFamily="34" charset="0"/>
              </a:rPr>
              <a:t> </a:t>
            </a:r>
            <a:r>
              <a:rPr lang="fr-FR" b="1" dirty="0" smtClean="0">
                <a:latin typeface="Calibri" pitchFamily="34" charset="0"/>
              </a:rPr>
              <a:t>{</a:t>
            </a:r>
            <a:r>
              <a:rPr lang="fr-FR" dirty="0" smtClean="0">
                <a:latin typeface="Calibri" pitchFamily="34" charset="0"/>
              </a:rPr>
              <a:t>x</a:t>
            </a:r>
            <a:r>
              <a:rPr lang="fr-FR" b="1" dirty="0" smtClean="0">
                <a:latin typeface="Calibri" pitchFamily="34" charset="0"/>
              </a:rPr>
              <a:t>:[</a:t>
            </a:r>
            <a:r>
              <a:rPr lang="fr-FR" dirty="0" smtClean="0">
                <a:solidFill>
                  <a:srgbClr val="FF0000"/>
                </a:solidFill>
                <a:latin typeface="Calibri" pitchFamily="34" charset="0"/>
              </a:rPr>
              <a:t>1</a:t>
            </a:r>
            <a:r>
              <a:rPr lang="fr-FR" b="1" dirty="0" smtClean="0">
                <a:latin typeface="Calibri" pitchFamily="34" charset="0"/>
              </a:rPr>
              <a:t>,</a:t>
            </a:r>
            <a:r>
              <a:rPr lang="fr-FR" dirty="0" smtClean="0">
                <a:latin typeface="Calibri" pitchFamily="34" charset="0"/>
              </a:rPr>
              <a:t> </a:t>
            </a:r>
            <a:r>
              <a:rPr lang="fr-FR" dirty="0" smtClean="0">
                <a:solidFill>
                  <a:srgbClr val="FF0000"/>
                </a:solidFill>
                <a:latin typeface="Calibri" pitchFamily="34" charset="0"/>
              </a:rPr>
              <a:t>2</a:t>
            </a:r>
            <a:r>
              <a:rPr lang="fr-FR" b="1" dirty="0" smtClean="0">
                <a:latin typeface="Calibri" pitchFamily="34" charset="0"/>
              </a:rPr>
              <a:t>,</a:t>
            </a:r>
            <a:r>
              <a:rPr lang="fr-FR" dirty="0" smtClean="0">
                <a:latin typeface="Calibri" pitchFamily="34" charset="0"/>
              </a:rPr>
              <a:t> </a:t>
            </a:r>
            <a:r>
              <a:rPr lang="fr-FR" dirty="0" smtClean="0">
                <a:solidFill>
                  <a:srgbClr val="FF0000"/>
                </a:solidFill>
                <a:latin typeface="Calibri" pitchFamily="34" charset="0"/>
              </a:rPr>
              <a:t>3</a:t>
            </a:r>
            <a:r>
              <a:rPr lang="fr-FR" b="1" dirty="0" smtClean="0">
                <a:latin typeface="Calibri" pitchFamily="34" charset="0"/>
              </a:rPr>
              <a:t>]})</a:t>
            </a:r>
            <a:r>
              <a:rPr lang="fr-FR" dirty="0" smtClean="0">
                <a:latin typeface="Calibri" pitchFamily="34" charset="0"/>
              </a:rPr>
              <a:t> </a:t>
            </a:r>
          </a:p>
          <a:p>
            <a:r>
              <a:rPr lang="fr-FR" b="1" dirty="0" smtClean="0">
                <a:solidFill>
                  <a:srgbClr val="00B0F0"/>
                </a:solidFill>
                <a:latin typeface="Calibri" pitchFamily="34" charset="0"/>
              </a:rPr>
              <a:t> print</a:t>
            </a:r>
            <a:r>
              <a:rPr lang="fr-FR" b="1" dirty="0" smtClean="0">
                <a:latin typeface="Calibri" pitchFamily="34" charset="0"/>
              </a:rPr>
              <a:t>(</a:t>
            </a:r>
            <a:r>
              <a:rPr lang="fr-FR" dirty="0" smtClean="0">
                <a:latin typeface="Calibri" pitchFamily="34" charset="0"/>
              </a:rPr>
              <a:t>resu</a:t>
            </a:r>
            <a:r>
              <a:rPr lang="fr-FR" b="1" dirty="0" smtClean="0">
                <a:latin typeface="Calibri" pitchFamily="34" charset="0"/>
              </a:rPr>
              <a:t>)</a:t>
            </a:r>
            <a:endParaRPr lang="fr-FR" dirty="0" smtClean="0">
              <a:latin typeface="Calibri" pitchFamily="34" charset="0"/>
            </a:endParaRPr>
          </a:p>
        </p:txBody>
      </p:sp>
      <p:sp>
        <p:nvSpPr>
          <p:cNvPr id="6" name="Rectangle 5"/>
          <p:cNvSpPr/>
          <p:nvPr/>
        </p:nvSpPr>
        <p:spPr>
          <a:xfrm>
            <a:off x="1076639" y="3202544"/>
            <a:ext cx="1423659" cy="369332"/>
          </a:xfrm>
          <a:prstGeom prst="rect">
            <a:avLst/>
          </a:prstGeom>
        </p:spPr>
        <p:txBody>
          <a:bodyPr wrap="none">
            <a:spAutoFit/>
          </a:bodyPr>
          <a:lstStyle/>
          <a:p>
            <a:pPr>
              <a:buNone/>
            </a:pPr>
            <a:r>
              <a:rPr lang="fr-FR" dirty="0" smtClean="0"/>
              <a:t>La sortie est </a:t>
            </a:r>
          </a:p>
        </p:txBody>
      </p:sp>
      <p:sp>
        <p:nvSpPr>
          <p:cNvPr id="7" name="Rectangle 6"/>
          <p:cNvSpPr/>
          <p:nvPr/>
        </p:nvSpPr>
        <p:spPr>
          <a:xfrm>
            <a:off x="2928926" y="3202544"/>
            <a:ext cx="1500198" cy="369332"/>
          </a:xfrm>
          <a:prstGeom prst="rect">
            <a:avLst/>
          </a:prstGeom>
          <a:solidFill>
            <a:schemeClr val="bg2">
              <a:lumMod val="75000"/>
            </a:schemeClr>
          </a:solidFill>
        </p:spPr>
        <p:txBody>
          <a:bodyPr wrap="square">
            <a:spAutoFit/>
          </a:bodyPr>
          <a:lstStyle/>
          <a:p>
            <a:pPr algn="ctr"/>
            <a:r>
              <a:rPr lang="fr-FR" dirty="0" smtClean="0">
                <a:latin typeface="Calibri" pitchFamily="34" charset="0"/>
              </a:rPr>
              <a:t>[0.  0.3   0.6] </a:t>
            </a:r>
            <a:endParaRPr lang="fr-F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1384</TotalTime>
  <Words>1924</Words>
  <Application>Microsoft Office PowerPoint</Application>
  <PresentationFormat>Affichage à l'écran (4:3)</PresentationFormat>
  <Paragraphs>1274</Paragraphs>
  <Slides>38</Slides>
  <Notes>17</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38</vt:i4>
      </vt:variant>
    </vt:vector>
  </HeadingPairs>
  <TitlesOfParts>
    <vt:vector size="40" baseType="lpstr">
      <vt:lpstr>Débit</vt:lpstr>
      <vt:lpstr>Équation</vt:lpstr>
      <vt:lpstr>Diapositive 1</vt:lpstr>
      <vt:lpstr>Travail réalisé :</vt:lpstr>
      <vt:lpstr>Installation des logiciels :</vt:lpstr>
      <vt:lpstr>Présentation de TensorFlow</vt:lpstr>
      <vt:lpstr>Concepts de TensorFlow (1/2)</vt:lpstr>
      <vt:lpstr>Concept de TensorFlow (2/2)</vt:lpstr>
      <vt:lpstr>Graphe de Calcul</vt:lpstr>
      <vt:lpstr>Calcul de sortie </vt:lpstr>
      <vt:lpstr>Diapositive 9</vt:lpstr>
      <vt:lpstr>Le programme complet </vt:lpstr>
      <vt:lpstr>TensorBoard et son fonctionnement </vt:lpstr>
      <vt:lpstr>Diapositive 12</vt:lpstr>
      <vt:lpstr>capture de la visualisation obtenue</vt:lpstr>
      <vt:lpstr>Deuxième semaine </vt:lpstr>
      <vt:lpstr>Travail réalisé  </vt:lpstr>
      <vt:lpstr>Estimator</vt:lpstr>
      <vt:lpstr>Estimator : Régression Linéaire</vt:lpstr>
      <vt:lpstr>Estimator : Training</vt:lpstr>
      <vt:lpstr>Estimator : Evaluation</vt:lpstr>
      <vt:lpstr>Estimator : Modèle personnalisé</vt:lpstr>
      <vt:lpstr>Estimator : Modèle personnalisé</vt:lpstr>
      <vt:lpstr> Estimator  / base de données IRIS </vt:lpstr>
      <vt:lpstr> Estimator  / base de données IRIS </vt:lpstr>
      <vt:lpstr> Estimator  / base de données IRIS </vt:lpstr>
      <vt:lpstr> Estimator  / base de données IRIS </vt:lpstr>
      <vt:lpstr>TensorFlow / base MNIST</vt:lpstr>
      <vt:lpstr>TensorFlow / base MNIST</vt:lpstr>
      <vt:lpstr>TensorFlow / base MNIST</vt:lpstr>
      <vt:lpstr>TensorFlow / base MNIST</vt:lpstr>
      <vt:lpstr>TensorFlow / base MNIST</vt:lpstr>
      <vt:lpstr>Diapositive 31</vt:lpstr>
      <vt:lpstr>        Travail réalisé</vt:lpstr>
      <vt:lpstr>Ajout de Fashion MNIST</vt:lpstr>
      <vt:lpstr>Harmonisation</vt:lpstr>
      <vt:lpstr>Insertion des données</vt:lpstr>
      <vt:lpstr>Démonstration</vt:lpstr>
      <vt:lpstr>Performances</vt:lpstr>
      <vt:lpstr>        Travail à venir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IKNI</dc:creator>
  <cp:lastModifiedBy>IKNI</cp:lastModifiedBy>
  <cp:revision>202</cp:revision>
  <dcterms:created xsi:type="dcterms:W3CDTF">2018-01-17T21:18:40Z</dcterms:created>
  <dcterms:modified xsi:type="dcterms:W3CDTF">2018-02-08T19:07:53Z</dcterms:modified>
</cp:coreProperties>
</file>