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58" r:id="rId3"/>
    <p:sldId id="274" r:id="rId4"/>
    <p:sldId id="257" r:id="rId5"/>
    <p:sldId id="259" r:id="rId6"/>
    <p:sldId id="260" r:id="rId7"/>
    <p:sldId id="261" r:id="rId8"/>
    <p:sldId id="266" r:id="rId9"/>
    <p:sldId id="268" r:id="rId10"/>
    <p:sldId id="270" r:id="rId11"/>
    <p:sldId id="271" r:id="rId12"/>
    <p:sldId id="275" r:id="rId13"/>
    <p:sldId id="276" r:id="rId14"/>
    <p:sldId id="277" r:id="rId15"/>
    <p:sldId id="291" r:id="rId16"/>
    <p:sldId id="292" r:id="rId17"/>
    <p:sldId id="278" r:id="rId18"/>
    <p:sldId id="294" r:id="rId19"/>
    <p:sldId id="280" r:id="rId20"/>
    <p:sldId id="295" r:id="rId21"/>
    <p:sldId id="296" r:id="rId22"/>
    <p:sldId id="297" r:id="rId23"/>
    <p:sldId id="284" r:id="rId24"/>
    <p:sldId id="298" r:id="rId25"/>
    <p:sldId id="299" r:id="rId26"/>
    <p:sldId id="300" r:id="rId27"/>
    <p:sldId id="286" r:id="rId28"/>
    <p:sldId id="312" r:id="rId29"/>
    <p:sldId id="303" r:id="rId30"/>
    <p:sldId id="305" r:id="rId31"/>
    <p:sldId id="308" r:id="rId32"/>
    <p:sldId id="309" r:id="rId33"/>
    <p:sldId id="311" r:id="rId34"/>
    <p:sldId id="310" r:id="rId35"/>
    <p:sldId id="306"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4310" autoAdjust="0"/>
    <p:restoredTop sz="86201" autoAdjust="0"/>
  </p:normalViewPr>
  <p:slideViewPr>
    <p:cSldViewPr>
      <p:cViewPr>
        <p:scale>
          <a:sx n="64" d="100"/>
          <a:sy n="64" d="100"/>
        </p:scale>
        <p:origin x="-13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D880D-397B-4B89-A771-7E4275AF3D64}" type="datetimeFigureOut">
              <a:rPr lang="fr-FR" smtClean="0"/>
              <a:pPr/>
              <a:t>08/02/2018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9D011F-6E1C-43B1-BB93-8296665ADE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15</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16</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17</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18</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28</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5</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graphe est .</a:t>
            </a:r>
          </a:p>
          <a:p>
            <a:r>
              <a:rPr lang="fr-FR" sz="1200" kern="1200" dirty="0" smtClean="0">
                <a:solidFill>
                  <a:schemeClr val="tx1"/>
                </a:solidFill>
                <a:latin typeface="+mn-lt"/>
                <a:ea typeface="+mn-ea"/>
                <a:cs typeface="+mn-cs"/>
              </a:rPr>
              <a:t>les variables au sens TensorFlow sont des nœuds de calculs qui peuvent être modifiés. Elle ne sont pas initialisées par leur déclaration.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-pour qu'elles agissent comme on s'y attend on doit les initialisés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0"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10</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fr-FR" sz="1200" kern="1200" dirty="0" smtClean="0">
                <a:solidFill>
                  <a:schemeClr val="tx1"/>
                </a:solidFill>
                <a:latin typeface="+mn-lt"/>
                <a:ea typeface="+mn-ea"/>
                <a:cs typeface="+mn-cs"/>
              </a:rPr>
              <a:t>on ne construit plus le graphe nous même et </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On ne lance plus de </a:t>
            </a:r>
            <a:r>
              <a:rPr lang="fr-FR" sz="1200" kern="1200" dirty="0" err="1" smtClean="0">
                <a:solidFill>
                  <a:schemeClr val="tx1"/>
                </a:solidFill>
                <a:latin typeface="+mn-lt"/>
                <a:ea typeface="+mn-ea"/>
                <a:cs typeface="+mn-cs"/>
              </a:rPr>
              <a:t>run</a:t>
            </a:r>
            <a:r>
              <a:rPr lang="fr-FR" sz="1200" kern="1200" dirty="0" smtClean="0">
                <a:solidFill>
                  <a:schemeClr val="tx1"/>
                </a:solidFill>
                <a:latin typeface="+mn-lt"/>
                <a:ea typeface="+mn-ea"/>
                <a:cs typeface="+mn-cs"/>
              </a:rPr>
              <a:t> manuellement. Tout ceci est fait dans les fonctions train et evaluate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9D011F-6E1C-43B1-BB93-8296665ADECC}"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7738A8-BB4A-48F0-B645-340F6686E806}"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7738A8-BB4A-48F0-B645-340F6686E80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2A38845-68AE-4B6D-BBAF-AB3C10371ADA}" type="datetimeFigureOut">
              <a:rPr lang="fr-FR" smtClean="0"/>
              <a:pPr/>
              <a:t>08/02/2018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3C7738A8-BB4A-48F0-B645-340F6686E806}"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A38845-68AE-4B6D-BBAF-AB3C10371ADA}" type="datetimeFigureOut">
              <a:rPr lang="fr-FR" smtClean="0"/>
              <a:pPr/>
              <a:t>08/02/2018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7738A8-BB4A-48F0-B645-340F6686E806}"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bright="35000" contrast="-49000"/>
          </a:blip>
          <a:srcRect/>
          <a:stretch>
            <a:fillRect l="-11000" r="-11000"/>
          </a:stretch>
        </a:blipFill>
        <a:effectLst/>
      </p:bgPr>
    </p:bg>
    <p:spTree>
      <p:nvGrpSpPr>
        <p:cNvPr id="1" name=""/>
        <p:cNvGrpSpPr/>
        <p:nvPr/>
      </p:nvGrpSpPr>
      <p:grpSpPr>
        <a:xfrm>
          <a:off x="0" y="0"/>
          <a:ext cx="0" cy="0"/>
          <a:chOff x="0" y="0"/>
          <a:chExt cx="0" cy="0"/>
        </a:xfrm>
      </p:grpSpPr>
      <p:sp>
        <p:nvSpPr>
          <p:cNvPr id="7" name="Rectangle 6"/>
          <p:cNvSpPr/>
          <p:nvPr/>
        </p:nvSpPr>
        <p:spPr>
          <a:xfrm>
            <a:off x="0" y="1"/>
            <a:ext cx="9144000" cy="9664184"/>
          </a:xfrm>
          <a:prstGeom prst="rect">
            <a:avLst/>
          </a:prstGeom>
        </p:spPr>
        <p:txBody>
          <a:bodyPr wrap="square">
            <a:spAutoFit/>
          </a:bodyPr>
          <a:lstStyle/>
          <a:p>
            <a:pPr lvl="0" algn="just" fontAlgn="base">
              <a:spcBef>
                <a:spcPct val="0"/>
              </a:spcBef>
              <a:spcAft>
                <a:spcPct val="0"/>
              </a:spcAft>
            </a:pPr>
            <a:endParaRPr kumimoji="0" lang="fr-FR" sz="4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lvl="0" algn="just" fontAlgn="base">
              <a:spcBef>
                <a:spcPct val="0"/>
              </a:spcBef>
              <a:spcAft>
                <a:spcPct val="0"/>
              </a:spcAft>
            </a:pPr>
            <a:endParaRPr lang="fr-FR" sz="4400" b="1" dirty="0">
              <a:solidFill>
                <a:srgbClr val="365F91"/>
              </a:solidFill>
              <a:latin typeface="Cambria" pitchFamily="18" charset="0"/>
              <a:ea typeface="Times New Roman" pitchFamily="18" charset="0"/>
              <a:cs typeface="Times New Roman" pitchFamily="18" charset="0"/>
            </a:endParaRPr>
          </a:p>
          <a:p>
            <a:pPr lvl="0" algn="ctr" fontAlgn="base">
              <a:spcBef>
                <a:spcPct val="0"/>
              </a:spcBef>
              <a:spcAft>
                <a:spcPct val="0"/>
              </a:spcAft>
            </a:pPr>
            <a:endParaRPr kumimoji="0" lang="fr-FR" sz="7200" b="1" i="0" u="none" strike="noStrike" cap="none" normalizeH="0" baseline="0" dirty="0" smtClean="0">
              <a:ln>
                <a:noFill/>
              </a:ln>
              <a:solidFill>
                <a:schemeClr val="tx2">
                  <a:lumMod val="50000"/>
                </a:schemeClr>
              </a:solidFill>
              <a:effectLst/>
              <a:latin typeface="+mj-lt"/>
              <a:ea typeface="Times New Roman" pitchFamily="18" charset="0"/>
              <a:cs typeface="Times New Roman" pitchFamily="18" charset="0"/>
            </a:endParaRPr>
          </a:p>
          <a:p>
            <a:pPr algn="ctr"/>
            <a:r>
              <a:rPr lang="fr-FR" sz="3600" b="1" i="1" dirty="0" smtClean="0">
                <a:solidFill>
                  <a:schemeClr val="accent1">
                    <a:lumMod val="50000"/>
                  </a:schemeClr>
                </a:solidFill>
              </a:rPr>
              <a:t>Prise </a:t>
            </a:r>
            <a:r>
              <a:rPr lang="fr-FR" sz="3600" b="1" i="1" dirty="0" smtClean="0">
                <a:solidFill>
                  <a:schemeClr val="accent1">
                    <a:lumMod val="50000"/>
                  </a:schemeClr>
                </a:solidFill>
              </a:rPr>
              <a:t>en main de la bibliothèque TensorFlow pour l'apprentissage automatique </a:t>
            </a:r>
            <a:endParaRPr lang="fr-FR" sz="4400" b="1" dirty="0" smtClean="0">
              <a:solidFill>
                <a:schemeClr val="accent1">
                  <a:lumMod val="50000"/>
                </a:schemeClr>
              </a:solidFill>
              <a:latin typeface="Calibri" pitchFamily="34" charset="0"/>
              <a:cs typeface="Times New Roman" pitchFamily="18" charset="0"/>
            </a:endParaRPr>
          </a:p>
          <a:p>
            <a:pPr lvl="0" eaLnBrk="0" fontAlgn="base" hangingPunct="0">
              <a:spcBef>
                <a:spcPct val="0"/>
              </a:spcBef>
              <a:spcAft>
                <a:spcPct val="0"/>
              </a:spcAft>
            </a:pPr>
            <a:endParaRPr lang="fr-FR" sz="44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dirty="0" smtClean="0">
                <a:solidFill>
                  <a:schemeClr val="tx2">
                    <a:lumMod val="10000"/>
                  </a:schemeClr>
                </a:solidFill>
                <a:latin typeface="Calibri" pitchFamily="34" charset="0"/>
                <a:cs typeface="Times New Roman" pitchFamily="18" charset="0"/>
              </a:rPr>
              <a:t>M.IKNI Layachi</a:t>
            </a:r>
          </a:p>
          <a:p>
            <a:pPr lvl="0" algn="ctr" eaLnBrk="0" fontAlgn="base" hangingPunct="0">
              <a:spcBef>
                <a:spcPct val="0"/>
              </a:spcBef>
              <a:spcAft>
                <a:spcPct val="0"/>
              </a:spcAft>
            </a:pPr>
            <a:endParaRPr kumimoji="0" lang="fr-FR" sz="4400" b="1" i="0" u="none" strike="noStrike" cap="none" normalizeH="0" baseline="0" dirty="0" smtClean="0">
              <a:ln>
                <a:noFill/>
              </a:ln>
              <a:solidFill>
                <a:schemeClr val="tx2">
                  <a:lumMod val="10000"/>
                </a:schemeClr>
              </a:solidFill>
              <a:effectLst/>
              <a:latin typeface="Calibri" pitchFamily="34" charset="0"/>
              <a:cs typeface="Times New Roman" pitchFamily="18" charset="0"/>
            </a:endParaRPr>
          </a:p>
          <a:p>
            <a:pPr lvl="0" eaLnBrk="0" fontAlgn="base" hangingPunct="0">
              <a:spcBef>
                <a:spcPct val="0"/>
              </a:spcBef>
              <a:spcAft>
                <a:spcPct val="0"/>
              </a:spcAft>
            </a:pPr>
            <a:endParaRPr kumimoji="0" lang="fr-FR" sz="2800" b="1" i="0" u="none" strike="noStrike" cap="none" normalizeH="0" baseline="0" dirty="0" smtClean="0">
              <a:ln>
                <a:noFill/>
              </a:ln>
              <a:solidFill>
                <a:schemeClr val="tx2">
                  <a:lumMod val="10000"/>
                </a:schemeClr>
              </a:solidFill>
              <a:effectLst/>
              <a:latin typeface="Calibri" pitchFamily="34" charset="0"/>
              <a:cs typeface="Arial" pitchFamily="34" charset="0"/>
            </a:endParaRPr>
          </a:p>
          <a:p>
            <a:pPr lvl="0" algn="just" eaLnBrk="0" fontAlgn="base" hangingPunct="0">
              <a:spcBef>
                <a:spcPct val="0"/>
              </a:spcBef>
              <a:spcAft>
                <a:spcPct val="0"/>
              </a:spcAft>
            </a:pP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b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p:cNvPicPr/>
          <p:nvPr/>
        </p:nvPicPr>
        <p:blipFill>
          <a:blip r:embed="rId4"/>
          <a:srcRect/>
          <a:stretch>
            <a:fillRect/>
          </a:stretch>
        </p:blipFill>
        <p:spPr bwMode="auto">
          <a:xfrm>
            <a:off x="6072198" y="928670"/>
            <a:ext cx="2643174" cy="1214422"/>
          </a:xfrm>
          <a:prstGeom prst="rect">
            <a:avLst/>
          </a:prstGeom>
          <a:noFill/>
          <a:ln w="9525">
            <a:noFill/>
            <a:miter lim="800000"/>
            <a:headEnd/>
            <a:tailEnd/>
          </a:ln>
        </p:spPr>
      </p:pic>
      <p:pic>
        <p:nvPicPr>
          <p:cNvPr id="1026" name="Picture 2" descr="C:\Users\IKNI\Desktop\q8sc1KuZ_400x400.jpg"/>
          <p:cNvPicPr>
            <a:picLocks noChangeAspect="1" noChangeArrowheads="1"/>
          </p:cNvPicPr>
          <p:nvPr/>
        </p:nvPicPr>
        <p:blipFill>
          <a:blip r:embed="rId5">
            <a:lum bright="10000" contrast="-30000"/>
          </a:blip>
          <a:srcRect/>
          <a:stretch>
            <a:fillRect/>
          </a:stretch>
        </p:blipFill>
        <p:spPr bwMode="auto">
          <a:xfrm>
            <a:off x="3786182" y="4214818"/>
            <a:ext cx="1428760" cy="1214446"/>
          </a:xfrm>
          <a:prstGeom prst="rect">
            <a:avLst/>
          </a:prstGeom>
          <a:noFill/>
          <a:effectLst/>
        </p:spPr>
      </p:pic>
      <p:pic>
        <p:nvPicPr>
          <p:cNvPr id="6" name="Image 5"/>
          <p:cNvPicPr/>
          <p:nvPr/>
        </p:nvPicPr>
        <p:blipFill>
          <a:blip r:embed="rId6" cstate="print"/>
          <a:srcRect/>
          <a:stretch>
            <a:fillRect/>
          </a:stretch>
        </p:blipFill>
        <p:spPr bwMode="auto">
          <a:xfrm>
            <a:off x="428596" y="928671"/>
            <a:ext cx="2857520"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01156" cy="6124754"/>
          </a:xfrm>
          <a:prstGeom prst="rect">
            <a:avLst/>
          </a:prstGeom>
        </p:spPr>
        <p:txBody>
          <a:bodyPr wrap="square">
            <a:spAutoFit/>
          </a:bodyPr>
          <a:lstStyle/>
          <a:p>
            <a:endParaRPr lang="fr-FR" sz="3200" dirty="0" smtClean="0">
              <a:latin typeface="Calibri" pitchFamily="34" charset="0"/>
            </a:endParaRP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pic>
        <p:nvPicPr>
          <p:cNvPr id="3" name="Image 2"/>
          <p:cNvPicPr/>
          <p:nvPr/>
        </p:nvPicPr>
        <p:blipFill>
          <a:blip r:embed="rId3" cstate="print"/>
          <a:srcRect/>
          <a:stretch>
            <a:fillRect/>
          </a:stretch>
        </p:blipFill>
        <p:spPr bwMode="auto">
          <a:xfrm>
            <a:off x="0" y="857232"/>
            <a:ext cx="9144000" cy="5500726"/>
          </a:xfrm>
          <a:prstGeom prst="rect">
            <a:avLst/>
          </a:prstGeom>
          <a:noFill/>
          <a:ln w="9525">
            <a:noFill/>
            <a:miter lim="800000"/>
            <a:headEnd/>
            <a:tailEnd/>
          </a:ln>
        </p:spPr>
      </p:pic>
      <p:sp>
        <p:nvSpPr>
          <p:cNvPr id="4" name="Titre 3"/>
          <p:cNvSpPr>
            <a:spLocks noGrp="1"/>
          </p:cNvSpPr>
          <p:nvPr>
            <p:ph type="title"/>
          </p:nvPr>
        </p:nvSpPr>
        <p:spPr>
          <a:xfrm>
            <a:off x="142844" y="71414"/>
            <a:ext cx="8305800" cy="510334"/>
          </a:xfrm>
        </p:spPr>
        <p:txBody>
          <a:bodyPr>
            <a:normAutofit fontScale="90000"/>
          </a:bodyPr>
          <a:lstStyle/>
          <a:p>
            <a:r>
              <a:rPr lang="fr-FR" dirty="0" smtClean="0"/>
              <a:t>capture de la visualisation obtenue</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1857364"/>
            <a:ext cx="8305800" cy="1428760"/>
          </a:xfrm>
        </p:spPr>
        <p:txBody>
          <a:bodyPr>
            <a:normAutofit/>
          </a:bodyPr>
          <a:lstStyle/>
          <a:p>
            <a:pPr algn="ctr"/>
            <a:r>
              <a:rPr lang="fr-FR" sz="7200" dirty="0" smtClean="0"/>
              <a:t>Deuxième semaine </a:t>
            </a:r>
            <a:endParaRPr lang="fr-FR" sz="7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rmAutofit fontScale="90000"/>
          </a:bodyPr>
          <a:lstStyle/>
          <a:p>
            <a:pPr algn="ctr"/>
            <a:r>
              <a:rPr lang="fr-FR" sz="4800" dirty="0" smtClean="0"/>
              <a:t>Travail réalisé</a:t>
            </a:r>
            <a:br>
              <a:rPr lang="fr-FR" sz="4800" dirty="0" smtClean="0"/>
            </a:br>
            <a:r>
              <a:rPr lang="fr-FR" sz="4800" dirty="0" smtClean="0"/>
              <a:t> </a:t>
            </a:r>
            <a:endParaRPr lang="fr-FR" dirty="0"/>
          </a:p>
        </p:txBody>
      </p:sp>
      <p:sp>
        <p:nvSpPr>
          <p:cNvPr id="5" name="Rectangle 4"/>
          <p:cNvSpPr/>
          <p:nvPr/>
        </p:nvSpPr>
        <p:spPr>
          <a:xfrm>
            <a:off x="0" y="1928802"/>
            <a:ext cx="9144000" cy="4801314"/>
          </a:xfrm>
          <a:prstGeom prst="rect">
            <a:avLst/>
          </a:prstGeom>
        </p:spPr>
        <p:txBody>
          <a:bodyPr wrap="square">
            <a:spAutoFit/>
          </a:bodyPr>
          <a:lstStyle/>
          <a:p>
            <a:pPr>
              <a:buFont typeface="Arial" pitchFamily="34" charset="0"/>
              <a:buChar char="•"/>
            </a:pPr>
            <a:r>
              <a:rPr lang="fr-FR" sz="3200" dirty="0" smtClean="0">
                <a:latin typeface="+mj-lt"/>
              </a:rPr>
              <a:t> Tutoriel rédigé en Latex.</a:t>
            </a:r>
          </a:p>
          <a:p>
            <a:pPr>
              <a:buFont typeface="Arial" pitchFamily="34" charset="0"/>
              <a:buChar char="•"/>
            </a:pPr>
            <a:r>
              <a:rPr lang="fr-FR" sz="3200" dirty="0" smtClean="0">
                <a:latin typeface="+mj-lt"/>
              </a:rPr>
              <a:t> Compréhension des Réseaux de Neurones.</a:t>
            </a:r>
          </a:p>
          <a:p>
            <a:endParaRPr lang="fr-FR" sz="3200" dirty="0" smtClean="0">
              <a:latin typeface="+mj-lt"/>
            </a:endParaRPr>
          </a:p>
          <a:p>
            <a:pPr>
              <a:buFont typeface="Arial" pitchFamily="34" charset="0"/>
              <a:buChar char="•"/>
            </a:pPr>
            <a:r>
              <a:rPr lang="fr-FR" sz="3200" dirty="0" smtClean="0">
                <a:latin typeface="+mj-lt"/>
              </a:rPr>
              <a:t> TensorFlow</a:t>
            </a:r>
          </a:p>
          <a:p>
            <a:pPr lvl="1">
              <a:buFont typeface="Arial" pitchFamily="34" charset="0"/>
              <a:buChar char="•"/>
            </a:pPr>
            <a:r>
              <a:rPr lang="fr-FR" sz="3200" dirty="0" smtClean="0">
                <a:latin typeface="+mj-lt"/>
              </a:rPr>
              <a:t> </a:t>
            </a:r>
            <a:r>
              <a:rPr lang="fr-FR" sz="3200" dirty="0" err="1" smtClean="0">
                <a:latin typeface="+mj-lt"/>
              </a:rPr>
              <a:t>Estimator</a:t>
            </a:r>
            <a:r>
              <a:rPr lang="fr-FR" sz="3200" dirty="0" smtClean="0">
                <a:latin typeface="+mj-lt"/>
              </a:rPr>
              <a:t> : TensorFlow en mode « Boite Noire » </a:t>
            </a:r>
          </a:p>
          <a:p>
            <a:pPr lvl="2">
              <a:buFont typeface="Arial" pitchFamily="34" charset="0"/>
              <a:buChar char="•"/>
            </a:pPr>
            <a:r>
              <a:rPr lang="fr-FR" sz="3200" dirty="0" smtClean="0">
                <a:latin typeface="+mj-lt"/>
              </a:rPr>
              <a:t> Utilisation basique.</a:t>
            </a:r>
          </a:p>
          <a:p>
            <a:pPr lvl="2">
              <a:buFont typeface="Arial" pitchFamily="34" charset="0"/>
              <a:buChar char="•"/>
            </a:pPr>
            <a:r>
              <a:rPr lang="fr-FR" sz="3200" dirty="0" smtClean="0">
                <a:latin typeface="+mj-lt"/>
              </a:rPr>
              <a:t> Modèle personnalisé.</a:t>
            </a:r>
          </a:p>
          <a:p>
            <a:pPr lvl="2">
              <a:buFont typeface="Arial" pitchFamily="34" charset="0"/>
              <a:buChar char="•"/>
            </a:pPr>
            <a:r>
              <a:rPr lang="fr-FR" sz="3200" dirty="0" smtClean="0">
                <a:latin typeface="+mj-lt"/>
              </a:rPr>
              <a:t> Utilisation sur la base IRIS (DNN 3 couches)</a:t>
            </a:r>
          </a:p>
          <a:p>
            <a:pPr lvl="1">
              <a:buFont typeface="Arial" pitchFamily="34" charset="0"/>
              <a:buChar char="•"/>
            </a:pPr>
            <a:r>
              <a:rPr lang="fr-FR" sz="3200" dirty="0" smtClean="0">
                <a:latin typeface="+mj-lt"/>
              </a:rPr>
              <a:t> Modèle monocouche sur les données MNIST</a:t>
            </a:r>
            <a:endParaRPr lang="fr-FR" dirty="0" smtClean="0">
              <a:latin typeface="+mj-lt"/>
            </a:endParaRPr>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lstStyle/>
          <a:p>
            <a:r>
              <a:rPr lang="fr-FR" sz="5400" dirty="0" err="1" smtClean="0"/>
              <a:t>Estimator</a:t>
            </a:r>
            <a:endParaRPr lang="fr-FR" dirty="0"/>
          </a:p>
        </p:txBody>
      </p:sp>
      <p:sp>
        <p:nvSpPr>
          <p:cNvPr id="1025" name="Rectangle 1"/>
          <p:cNvSpPr>
            <a:spLocks noChangeArrowheads="1"/>
          </p:cNvSpPr>
          <p:nvPr/>
        </p:nvSpPr>
        <p:spPr bwMode="auto">
          <a:xfrm>
            <a:off x="0" y="1857364"/>
            <a:ext cx="9144000" cy="48167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Bibliothèque TensorFlow de haut niveau</a:t>
            </a:r>
          </a:p>
          <a:p>
            <a:pPr lvl="0" algn="just" fontAlgn="base">
              <a:spcBef>
                <a:spcPct val="0"/>
              </a:spcBef>
              <a:spcAft>
                <a:spcPct val="0"/>
              </a:spcAft>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Simplifie l'apprentissage automatique :</a:t>
            </a:r>
          </a:p>
          <a:p>
            <a:pPr lvl="4" algn="just" eaLnBrk="0" fontAlgn="base" hangingPunct="0">
              <a:spcBef>
                <a:spcPct val="0"/>
              </a:spcBef>
              <a:spcAft>
                <a:spcPct val="0"/>
              </a:spcAft>
            </a:pPr>
            <a:endPar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4" algn="just" eaLnBrk="0" fontAlgn="base" hangingPunct="0">
              <a:spcBef>
                <a:spcPct val="0"/>
              </a:spcBef>
              <a:spcAft>
                <a:spcPct val="0"/>
              </a:spcAft>
              <a:buFontTx/>
              <a:buChar char="•"/>
            </a:pPr>
            <a:r>
              <a:rPr lang="fr-FR" sz="2800" dirty="0" smtClean="0">
                <a:latin typeface="Calibri" pitchFamily="34" charset="0"/>
                <a:cs typeface="Times New Roman" pitchFamily="18" charset="0"/>
              </a:rPr>
              <a:t> modèles prédéfinis (DNN, SVM…) </a:t>
            </a: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exécuter les boucles d'entraînement</a:t>
            </a:r>
            <a:endParaRPr kumimoji="0" lang="fr-FR" sz="1600" b="0" i="0" u="none" strike="noStrike" cap="none" normalizeH="0" baseline="0" dirty="0" smtClean="0">
              <a:ln>
                <a:noFill/>
              </a:ln>
              <a:solidFill>
                <a:schemeClr val="tx1"/>
              </a:solidFill>
              <a:effectLst/>
              <a:latin typeface="Calibri" pitchFamily="34" charset="0"/>
              <a:cs typeface="Arial" pitchFamily="34" charset="0"/>
            </a:endParaRP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exécuter </a:t>
            </a:r>
            <a:r>
              <a:rPr lang="fr-FR" sz="2800" dirty="0" smtClean="0">
                <a:latin typeface="Calibri" pitchFamily="34" charset="0"/>
                <a:ea typeface="Calibri" pitchFamily="34" charset="0"/>
                <a:cs typeface="Times New Roman" pitchFamily="18" charset="0"/>
              </a:rPr>
              <a:t>l</a:t>
            </a: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 boucles d'évaluation</a:t>
            </a:r>
            <a:endParaRPr kumimoji="0" lang="fr-FR" sz="1600" b="0" i="0" u="none" strike="noStrike" cap="none" normalizeH="0" baseline="0" dirty="0" smtClean="0">
              <a:ln>
                <a:noFill/>
              </a:ln>
              <a:solidFill>
                <a:schemeClr val="tx1"/>
              </a:solidFill>
              <a:effectLst/>
              <a:latin typeface="Calibri" pitchFamily="34" charset="0"/>
              <a:cs typeface="Arial" pitchFamily="34" charset="0"/>
            </a:endParaRPr>
          </a:p>
          <a:p>
            <a:pPr lvl="4" algn="just" eaLnBrk="0" fontAlgn="base" hangingPunct="0">
              <a:spcBef>
                <a:spcPct val="0"/>
              </a:spcBef>
              <a:spcAft>
                <a:spcPct val="0"/>
              </a:spcAft>
              <a:buFontTx/>
              <a:buChar char="•"/>
            </a:pPr>
            <a:r>
              <a:rPr kumimoji="0" lang="fr-FR"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gérer les ensembles de données</a:t>
            </a:r>
          </a:p>
          <a:p>
            <a:pPr lvl="0" algn="just" eaLnBrk="0" fontAlgn="base" hangingPunct="0">
              <a:spcBef>
                <a:spcPct val="0"/>
              </a:spcBef>
              <a:spcAft>
                <a:spcPct val="0"/>
              </a:spcAft>
            </a:pPr>
            <a:endParaRPr lang="fr-FR" sz="2800" dirty="0" smtClean="0">
              <a:latin typeface="Calibri" pitchFamily="34" charset="0"/>
            </a:endParaRPr>
          </a:p>
          <a:p>
            <a:pPr lvl="0" algn="just" eaLnBrk="0" fontAlgn="base" hangingPunct="0">
              <a:spcBef>
                <a:spcPct val="0"/>
              </a:spcBef>
              <a:spcAft>
                <a:spcPct val="0"/>
              </a:spcAft>
            </a:pPr>
            <a:r>
              <a:rPr lang="fr-FR" sz="2800" b="1" dirty="0" smtClean="0">
                <a:latin typeface="Calibri" pitchFamily="34" charset="0"/>
              </a:rPr>
              <a:t>Exemple sur la régression Linéaire</a:t>
            </a:r>
            <a:endParaRPr lang="fr-FR" sz="2800" b="1"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fr-FR" sz="1100"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fr-FR" sz="1100" dirty="0" smtClean="0">
              <a:latin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fr-FR" sz="1100" b="0" i="0" u="none" strike="noStrike" cap="none" normalizeH="0" baseline="0" dirty="0" smtClean="0">
              <a:ln>
                <a:noFill/>
              </a:ln>
              <a:solidFill>
                <a:schemeClr val="tx1"/>
              </a:solidFill>
              <a:effectLst/>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pPr>
              <a:buNone/>
            </a:pPr>
            <a:r>
              <a:rPr lang="fr-FR" dirty="0" smtClean="0"/>
              <a:t>Pas de graphe de calcul -&gt; programmation classique.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err="1" smtClean="0"/>
              <a:t>Estimator</a:t>
            </a:r>
            <a:r>
              <a:rPr lang="fr-FR" dirty="0" smtClean="0"/>
              <a:t>  fournit le modèle.</a:t>
            </a:r>
          </a:p>
          <a:p>
            <a:pPr>
              <a:buNone/>
            </a:pPr>
            <a:r>
              <a:rPr lang="fr-FR" dirty="0" smtClean="0"/>
              <a:t>Nous préparons les données d’entrainement.</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857224" y="3000372"/>
            <a:ext cx="6929486" cy="2246769"/>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import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numpy</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FF"/>
                </a:solidFill>
                <a:latin typeface="Calibri" pitchFamily="34" charset="0"/>
                <a:ea typeface="Calibri" pitchFamily="34" charset="0"/>
                <a:cs typeface="Courier New" pitchFamily="49" charset="0"/>
              </a:rPr>
              <a:t>as</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np</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import</a:t>
            </a:r>
            <a:r>
              <a:rPr lang="en-US" sz="1600" dirty="0" smtClean="0">
                <a:solidFill>
                  <a:srgbClr val="000000"/>
                </a:solidFill>
                <a:latin typeface="Calibri" pitchFamily="34" charset="0"/>
                <a:ea typeface="Calibri" pitchFamily="34" charset="0"/>
                <a:cs typeface="Courier New" pitchFamily="49" charset="0"/>
              </a:rPr>
              <a:t> tensorflow </a:t>
            </a:r>
            <a:r>
              <a:rPr lang="en-US" sz="1600" b="1" dirty="0" smtClean="0">
                <a:solidFill>
                  <a:srgbClr val="0000FF"/>
                </a:solidFill>
                <a:latin typeface="Calibri" pitchFamily="34" charset="0"/>
                <a:ea typeface="Calibri" pitchFamily="34" charset="0"/>
                <a:cs typeface="Courier New" pitchFamily="49" charset="0"/>
              </a:rPr>
              <a:t>as</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endParaRPr lang="en-US" sz="1600" dirty="0" smtClean="0">
              <a:solidFill>
                <a:srgbClr val="00000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feature_columns</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numeric_column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shape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endParaRPr lang="en-US" sz="1600" dirty="0" smtClean="0">
              <a:solidFill>
                <a:srgbClr val="00000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estimator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LinearRegressor</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feature_columns</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feature_columns</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x_train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4.</a:t>
            </a:r>
            <a:r>
              <a:rPr lang="fr-FR"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y_train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0.</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Régression Linéaire</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a:bodyPr>
          <a:lstStyle/>
          <a:p>
            <a:pPr>
              <a:buNone/>
            </a:pPr>
            <a:r>
              <a:rPr lang="fr-FR" dirty="0" smtClean="0"/>
              <a:t>Une tâche :</a:t>
            </a:r>
          </a:p>
          <a:p>
            <a:r>
              <a:rPr lang="fr-FR" dirty="0" smtClean="0"/>
              <a:t>Une fonction paramétrant la tâche</a:t>
            </a:r>
          </a:p>
          <a:p>
            <a:r>
              <a:rPr lang="fr-FR" dirty="0" smtClean="0"/>
              <a:t>Lancement de la tâche.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Ceci réalise l’apprentissage…</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857224" y="3929066"/>
            <a:ext cx="6929486" cy="1015663"/>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None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True</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endParaRPr lang="fr-FR" sz="1200" dirty="0" smtClean="0">
              <a:latin typeface="Calibri" pitchFamily="34" charset="0"/>
              <a:cs typeface="Arial" pitchFamily="34" charset="0"/>
            </a:endParaRPr>
          </a:p>
          <a:p>
            <a:pPr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steps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Training</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a:bodyPr>
          <a:lstStyle/>
          <a:p>
            <a:pPr>
              <a:buNone/>
            </a:pPr>
            <a:r>
              <a:rPr lang="fr-FR" dirty="0" smtClean="0"/>
              <a:t>Ici, évaluation sur la base d’apprentissage</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Avec la sortie suivante :</a:t>
            </a: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9" name="ZoneTexte 8"/>
          <p:cNvSpPr txBox="1"/>
          <p:nvPr/>
        </p:nvSpPr>
        <p:spPr>
          <a:xfrm>
            <a:off x="714348" y="2802435"/>
            <a:ext cx="6929486" cy="1569660"/>
          </a:xfrm>
          <a:prstGeom prst="rect">
            <a:avLst/>
          </a:prstGeom>
          <a:solidFill>
            <a:schemeClr val="bg1">
              <a:lumMod val="95000"/>
            </a:schemeClr>
          </a:solidFill>
        </p:spPr>
        <p:txBody>
          <a:bodyPr wrap="square" rtlCol="0">
            <a:spAutoFit/>
          </a:bodyPr>
          <a:lstStyle/>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train_input_fn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False</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lvl="0" algn="just"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train_metrics</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evaluate</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train_input_fn</a:t>
            </a:r>
            <a:r>
              <a:rPr lang="en-US" sz="1600" b="1" dirty="0" smtClean="0">
                <a:solidFill>
                  <a:srgbClr val="000080"/>
                </a:solidFill>
                <a:latin typeface="Calibri" pitchFamily="34" charset="0"/>
                <a:ea typeface="Calibri" pitchFamily="34" charset="0"/>
                <a:cs typeface="Courier New" pitchFamily="49" charset="0"/>
              </a:rPr>
              <a:t>)</a:t>
            </a:r>
          </a:p>
          <a:p>
            <a:pPr lvl="0" algn="just" eaLnBrk="0" fontAlgn="base" hangingPunct="0">
              <a:spcBef>
                <a:spcPct val="0"/>
              </a:spcBef>
              <a:spcAft>
                <a:spcPct val="0"/>
              </a:spcAft>
            </a:pPr>
            <a:endParaRPr lang="en-US" sz="1600" b="1" dirty="0" smtClean="0">
              <a:solidFill>
                <a:srgbClr val="000080"/>
              </a:solidFill>
              <a:latin typeface="Calibri" pitchFamily="34" charset="0"/>
              <a:ea typeface="Calibri" pitchFamily="34" charset="0"/>
              <a:cs typeface="Courier New" pitchFamily="49" charset="0"/>
            </a:endParaRPr>
          </a:p>
          <a:p>
            <a:pPr algn="just" eaLnBrk="0" fontAlgn="base" hangingPunct="0">
              <a:spcBef>
                <a:spcPct val="0"/>
              </a:spcBef>
              <a:spcAft>
                <a:spcPct val="0"/>
              </a:spcAft>
            </a:pPr>
            <a:r>
              <a:rPr lang="en-US" sz="1600" b="1" dirty="0" smtClean="0">
                <a:solidFill>
                  <a:srgbClr val="0000FF"/>
                </a:solidFill>
                <a:latin typeface="Calibri" pitchFamily="34" charset="0"/>
                <a:ea typeface="Calibri" pitchFamily="34" charset="0"/>
                <a:cs typeface="Courier New" pitchFamily="49" charset="0"/>
              </a:rPr>
              <a:t>print</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"train metrics: %r"</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train_metrics</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p:txBody>
      </p:sp>
      <p:sp>
        <p:nvSpPr>
          <p:cNvPr id="5" name="Titre 4"/>
          <p:cNvSpPr>
            <a:spLocks noGrp="1"/>
          </p:cNvSpPr>
          <p:nvPr>
            <p:ph type="title"/>
          </p:nvPr>
        </p:nvSpPr>
        <p:spPr/>
        <p:txBody>
          <a:bodyPr/>
          <a:lstStyle/>
          <a:p>
            <a:r>
              <a:rPr lang="fr-FR" dirty="0" err="1" smtClean="0"/>
              <a:t>Estimator</a:t>
            </a:r>
            <a:r>
              <a:rPr lang="fr-FR" dirty="0" smtClean="0"/>
              <a:t> : Evaluation</a:t>
            </a:r>
            <a:endParaRPr lang="fr-FR" dirty="0"/>
          </a:p>
        </p:txBody>
      </p:sp>
      <p:sp>
        <p:nvSpPr>
          <p:cNvPr id="7" name="Rectangle 6"/>
          <p:cNvSpPr/>
          <p:nvPr/>
        </p:nvSpPr>
        <p:spPr>
          <a:xfrm>
            <a:off x="928662" y="5286388"/>
            <a:ext cx="7143800" cy="646331"/>
          </a:xfrm>
          <a:prstGeom prst="rect">
            <a:avLst/>
          </a:prstGeom>
          <a:solidFill>
            <a:schemeClr val="bg2">
              <a:lumMod val="75000"/>
            </a:schemeClr>
          </a:solidFill>
        </p:spPr>
        <p:txBody>
          <a:bodyPr wrap="square">
            <a:spAutoFit/>
          </a:bodyPr>
          <a:lstStyle/>
          <a:p>
            <a:pPr lvl="0" eaLnBrk="0" fontAlgn="base" hangingPunct="0">
              <a:spcBef>
                <a:spcPct val="0"/>
              </a:spcBef>
              <a:spcAft>
                <a:spcPct val="0"/>
              </a:spcAft>
            </a:pPr>
            <a:r>
              <a:rPr lang="fr-FR" b="1" dirty="0" smtClean="0">
                <a:solidFill>
                  <a:srgbClr val="000080"/>
                </a:solidFill>
                <a:latin typeface="Calibri" pitchFamily="34" charset="0"/>
                <a:ea typeface="Calibri" pitchFamily="34" charset="0"/>
                <a:cs typeface="Courier New" pitchFamily="49" charset="0"/>
              </a:rPr>
              <a:t>train </a:t>
            </a:r>
            <a:r>
              <a:rPr lang="fr-FR" b="1" dirty="0" err="1" smtClean="0">
                <a:solidFill>
                  <a:srgbClr val="000080"/>
                </a:solidFill>
                <a:latin typeface="Calibri" pitchFamily="34" charset="0"/>
                <a:ea typeface="Calibri" pitchFamily="34" charset="0"/>
                <a:cs typeface="Courier New" pitchFamily="49" charset="0"/>
              </a:rPr>
              <a:t>metrics</a:t>
            </a:r>
            <a:r>
              <a:rPr lang="fr-FR" b="1" dirty="0" smtClean="0">
                <a:solidFill>
                  <a:srgbClr val="000080"/>
                </a:solidFill>
                <a:latin typeface="Calibri" pitchFamily="34" charset="0"/>
                <a:ea typeface="Calibri" pitchFamily="34" charset="0"/>
                <a:cs typeface="Courier New" pitchFamily="49" charset="0"/>
              </a:rPr>
              <a:t>: </a:t>
            </a:r>
          </a:p>
          <a:p>
            <a:pPr lvl="0" eaLnBrk="0" fontAlgn="base" hangingPunct="0">
              <a:spcBef>
                <a:spcPct val="0"/>
              </a:spcBef>
              <a:spcAft>
                <a:spcPct val="0"/>
              </a:spcAft>
            </a:pPr>
            <a:r>
              <a:rPr lang="fr-FR" b="1" dirty="0" smtClean="0">
                <a:solidFill>
                  <a:srgbClr val="000080"/>
                </a:solidFill>
                <a:latin typeface="Calibri" pitchFamily="34" charset="0"/>
                <a:ea typeface="Calibri" pitchFamily="34" charset="0"/>
                <a:cs typeface="Courier New" pitchFamily="49" charset="0"/>
              </a:rPr>
              <a:t>{'</a:t>
            </a:r>
            <a:r>
              <a:rPr lang="fr-FR" b="1" dirty="0" err="1" smtClean="0">
                <a:solidFill>
                  <a:srgbClr val="000080"/>
                </a:solidFill>
                <a:latin typeface="Calibri" pitchFamily="34" charset="0"/>
                <a:ea typeface="Calibri" pitchFamily="34" charset="0"/>
                <a:cs typeface="Courier New" pitchFamily="49" charset="0"/>
              </a:rPr>
              <a:t>average_loss</a:t>
            </a:r>
            <a:r>
              <a:rPr lang="fr-FR" b="1" dirty="0" smtClean="0">
                <a:solidFill>
                  <a:srgbClr val="000080"/>
                </a:solidFill>
                <a:latin typeface="Calibri" pitchFamily="34" charset="0"/>
                <a:ea typeface="Calibri" pitchFamily="34" charset="0"/>
                <a:cs typeface="Courier New" pitchFamily="49" charset="0"/>
              </a:rPr>
              <a:t>': 1.9529196e-09, '</a:t>
            </a:r>
            <a:r>
              <a:rPr lang="fr-FR" b="1" dirty="0" err="1" smtClean="0">
                <a:solidFill>
                  <a:srgbClr val="000080"/>
                </a:solidFill>
                <a:latin typeface="Calibri" pitchFamily="34" charset="0"/>
                <a:ea typeface="Calibri" pitchFamily="34" charset="0"/>
                <a:cs typeface="Courier New" pitchFamily="49" charset="0"/>
              </a:rPr>
              <a:t>loss</a:t>
            </a:r>
            <a:r>
              <a:rPr lang="fr-FR" b="1" dirty="0" smtClean="0">
                <a:solidFill>
                  <a:srgbClr val="000080"/>
                </a:solidFill>
                <a:latin typeface="Calibri" pitchFamily="34" charset="0"/>
                <a:ea typeface="Calibri" pitchFamily="34" charset="0"/>
                <a:cs typeface="Courier New" pitchFamily="49" charset="0"/>
              </a:rPr>
              <a:t>': 7.811678e-09, '</a:t>
            </a:r>
            <a:r>
              <a:rPr lang="fr-FR" b="1" dirty="0" err="1" smtClean="0">
                <a:solidFill>
                  <a:srgbClr val="000080"/>
                </a:solidFill>
                <a:latin typeface="Calibri" pitchFamily="34" charset="0"/>
                <a:ea typeface="Calibri" pitchFamily="34" charset="0"/>
                <a:cs typeface="Courier New" pitchFamily="49" charset="0"/>
              </a:rPr>
              <a:t>global_step</a:t>
            </a:r>
            <a:r>
              <a:rPr lang="fr-FR" b="1" dirty="0" smtClean="0">
                <a:solidFill>
                  <a:srgbClr val="000080"/>
                </a:solidFill>
                <a:latin typeface="Calibri" pitchFamily="34" charset="0"/>
                <a:ea typeface="Calibri" pitchFamily="34" charset="0"/>
                <a:cs typeface="Courier New" pitchFamily="49" charset="0"/>
              </a:rPr>
              <a:t>': 1000}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642918"/>
            <a:ext cx="8229600" cy="846980"/>
          </a:xfrm>
        </p:spPr>
        <p:txBody>
          <a:bodyPr>
            <a:noAutofit/>
          </a:bodyPr>
          <a:lstStyle/>
          <a:p>
            <a:r>
              <a:rPr lang="fr-FR" sz="4400" dirty="0" err="1" smtClean="0">
                <a:solidFill>
                  <a:srgbClr val="002060"/>
                </a:solidFill>
              </a:rPr>
              <a:t>Estimator</a:t>
            </a:r>
            <a:r>
              <a:rPr lang="fr-FR" sz="4400" dirty="0" smtClean="0">
                <a:solidFill>
                  <a:srgbClr val="002060"/>
                </a:solidFill>
              </a:rPr>
              <a:t> : Modèle personnalisé</a:t>
            </a:r>
          </a:p>
        </p:txBody>
      </p:sp>
      <p:sp>
        <p:nvSpPr>
          <p:cNvPr id="5" name="Espace réservé du contenu 4"/>
          <p:cNvSpPr>
            <a:spLocks noGrp="1"/>
          </p:cNvSpPr>
          <p:nvPr>
            <p:ph idx="1"/>
          </p:nvPr>
        </p:nvSpPr>
        <p:spPr>
          <a:xfrm>
            <a:off x="457200" y="1500174"/>
            <a:ext cx="8229600" cy="4824426"/>
          </a:xfrm>
        </p:spPr>
        <p:txBody>
          <a:bodyPr/>
          <a:lstStyle/>
          <a:p>
            <a:pPr>
              <a:buNone/>
            </a:pPr>
            <a:r>
              <a:rPr lang="fr-FR" dirty="0" smtClean="0"/>
              <a:t>Modèle spécifié par une fonction</a:t>
            </a:r>
            <a:endParaRPr lang="fr-FR" dirty="0"/>
          </a:p>
        </p:txBody>
      </p:sp>
      <p:sp>
        <p:nvSpPr>
          <p:cNvPr id="6" name="ZoneTexte 5"/>
          <p:cNvSpPr txBox="1"/>
          <p:nvPr/>
        </p:nvSpPr>
        <p:spPr>
          <a:xfrm>
            <a:off x="1928794" y="2000240"/>
            <a:ext cx="5715040" cy="4616648"/>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sz="1400" b="1" dirty="0" err="1" smtClean="0">
                <a:solidFill>
                  <a:srgbClr val="0000FF"/>
                </a:solidFill>
                <a:latin typeface="Calibri" pitchFamily="34" charset="0"/>
                <a:ea typeface="Calibri" pitchFamily="34" charset="0"/>
                <a:cs typeface="Courier New" pitchFamily="49" charset="0"/>
              </a:rPr>
              <a:t>def</a:t>
            </a: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FF00FF"/>
                </a:solidFill>
                <a:latin typeface="Calibri" pitchFamily="34" charset="0"/>
                <a:ea typeface="Calibri" pitchFamily="34" charset="0"/>
                <a:cs typeface="Courier New" pitchFamily="49" charset="0"/>
              </a:rPr>
              <a:t>ma_fn</a:t>
            </a:r>
            <a:r>
              <a:rPr lang="fr-FR" sz="1400" b="1" dirty="0" smtClean="0">
                <a:solidFill>
                  <a:srgbClr val="000080"/>
                </a:solidFill>
                <a:latin typeface="Calibri" pitchFamily="34" charset="0"/>
                <a:ea typeface="Calibri" pitchFamily="34" charset="0"/>
                <a:cs typeface="Courier New" pitchFamily="49" charset="0"/>
              </a:rPr>
              <a:t>(</a:t>
            </a:r>
            <a:r>
              <a:rPr lang="fr-FR" sz="1400" dirty="0" err="1" smtClean="0">
                <a:solidFill>
                  <a:srgbClr val="000000"/>
                </a:solidFill>
                <a:latin typeface="Calibri" pitchFamily="34" charset="0"/>
                <a:ea typeface="Calibri" pitchFamily="34" charset="0"/>
                <a:cs typeface="Courier New" pitchFamily="49" charset="0"/>
              </a:rPr>
              <a:t>features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 labels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 mode</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Build a linear model and predict values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W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get_variable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"W"</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dtype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tf</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float64</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b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get_variable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"b"</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dtype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tf</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float64</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y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W</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features</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808080"/>
                </a:solidFill>
                <a:latin typeface="Calibri" pitchFamily="34" charset="0"/>
                <a:ea typeface="Calibri" pitchFamily="34" charset="0"/>
                <a:cs typeface="Courier New" pitchFamily="49" charset="0"/>
              </a:rPr>
              <a:t>'x'</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b</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Loss sub-graph</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loss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reduce_sum</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square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y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labels</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Training sub-graph</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global_step</a:t>
            </a: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train</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get_global_step</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optimizer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train</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GradientDescentOptimizer</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FF0000"/>
                </a:solidFill>
                <a:latin typeface="Calibri" pitchFamily="34" charset="0"/>
                <a:ea typeface="Calibri" pitchFamily="34" charset="0"/>
                <a:cs typeface="Courier New" pitchFamily="49" charset="0"/>
              </a:rPr>
              <a:t>0.01</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train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group</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optimizer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minimize</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loss</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assign_add</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global_step</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FF0000"/>
                </a:solidFill>
                <a:latin typeface="Calibri" pitchFamily="34" charset="0"/>
                <a:ea typeface="Calibri" pitchFamily="34" charset="0"/>
                <a:cs typeface="Courier New" pitchFamily="49" charset="0"/>
              </a:rPr>
              <a:t>1</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a:t>
            </a:r>
            <a:r>
              <a:rPr lang="en-US" sz="1400" dirty="0" err="1" smtClean="0">
                <a:solidFill>
                  <a:srgbClr val="008000"/>
                </a:solidFill>
                <a:latin typeface="Calibri" pitchFamily="34" charset="0"/>
                <a:ea typeface="Calibri" pitchFamily="34" charset="0"/>
                <a:cs typeface="Courier New" pitchFamily="49" charset="0"/>
              </a:rPr>
              <a:t>EstimatorSpec</a:t>
            </a:r>
            <a:r>
              <a:rPr lang="en-US" sz="1400" dirty="0" smtClean="0">
                <a:solidFill>
                  <a:srgbClr val="008000"/>
                </a:solidFill>
                <a:latin typeface="Calibri" pitchFamily="34" charset="0"/>
                <a:ea typeface="Calibri" pitchFamily="34" charset="0"/>
                <a:cs typeface="Courier New" pitchFamily="49" charset="0"/>
              </a:rPr>
              <a:t> connects </a:t>
            </a:r>
            <a:r>
              <a:rPr lang="en-US" sz="1400" dirty="0" err="1" smtClean="0">
                <a:solidFill>
                  <a:srgbClr val="008000"/>
                </a:solidFill>
                <a:latin typeface="Calibri" pitchFamily="34" charset="0"/>
                <a:ea typeface="Calibri" pitchFamily="34" charset="0"/>
                <a:cs typeface="Courier New" pitchFamily="49" charset="0"/>
              </a:rPr>
              <a:t>subgraphs</a:t>
            </a:r>
            <a:r>
              <a:rPr lang="en-US" sz="1400" dirty="0" smtClean="0">
                <a:solidFill>
                  <a:srgbClr val="008000"/>
                </a:solidFill>
                <a:latin typeface="Calibri" pitchFamily="34" charset="0"/>
                <a:ea typeface="Calibri" pitchFamily="34" charset="0"/>
                <a:cs typeface="Courier New" pitchFamily="49" charset="0"/>
              </a:rPr>
              <a:t> we built to the</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dirty="0" smtClean="0">
                <a:solidFill>
                  <a:srgbClr val="008000"/>
                </a:solidFill>
                <a:latin typeface="Calibri" pitchFamily="34" charset="0"/>
                <a:ea typeface="Calibri" pitchFamily="34" charset="0"/>
                <a:cs typeface="Courier New" pitchFamily="49" charset="0"/>
              </a:rPr>
              <a:t># appropriate functionality.</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en-US" sz="1400" b="1" dirty="0" smtClean="0">
                <a:solidFill>
                  <a:srgbClr val="0000FF"/>
                </a:solidFill>
                <a:latin typeface="Calibri" pitchFamily="34" charset="0"/>
                <a:ea typeface="Calibri" pitchFamily="34" charset="0"/>
                <a:cs typeface="Courier New" pitchFamily="49" charset="0"/>
              </a:rPr>
              <a:t>return</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EstimatorSpec</a:t>
            </a:r>
            <a:r>
              <a:rPr lang="en-US"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      </a:t>
            </a:r>
            <a:r>
              <a:rPr lang="fr-FR" sz="1400" dirty="0" smtClean="0">
                <a:solidFill>
                  <a:srgbClr val="000000"/>
                </a:solidFill>
                <a:latin typeface="Calibri" pitchFamily="34" charset="0"/>
                <a:ea typeface="Calibri" pitchFamily="34" charset="0"/>
                <a:cs typeface="Courier New" pitchFamily="49" charset="0"/>
              </a:rPr>
              <a:t>mode</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mode</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000000"/>
                </a:solidFill>
                <a:latin typeface="Calibri" pitchFamily="34" charset="0"/>
                <a:ea typeface="Calibri" pitchFamily="34" charset="0"/>
                <a:cs typeface="Courier New" pitchFamily="49" charset="0"/>
              </a:rPr>
              <a:t>predictions</a:t>
            </a:r>
            <a:r>
              <a:rPr lang="fr-FR" sz="1400" b="1" dirty="0" smtClean="0">
                <a:solidFill>
                  <a:srgbClr val="000080"/>
                </a:solidFill>
                <a:latin typeface="Calibri" pitchFamily="34" charset="0"/>
                <a:ea typeface="Calibri" pitchFamily="34" charset="0"/>
                <a:cs typeface="Courier New" pitchFamily="49" charset="0"/>
              </a:rPr>
              <a:t>=</a:t>
            </a:r>
            <a:r>
              <a:rPr lang="fr-FR" sz="1400" dirty="0" smtClean="0">
                <a:solidFill>
                  <a:srgbClr val="000000"/>
                </a:solidFill>
                <a:latin typeface="Calibri" pitchFamily="34" charset="0"/>
                <a:ea typeface="Calibri" pitchFamily="34" charset="0"/>
                <a:cs typeface="Courier New" pitchFamily="49" charset="0"/>
              </a:rPr>
              <a:t>y</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fr-FR" sz="1400" dirty="0" err="1" smtClean="0">
                <a:solidFill>
                  <a:srgbClr val="000000"/>
                </a:solidFill>
                <a:latin typeface="Calibri" pitchFamily="34" charset="0"/>
                <a:ea typeface="Calibri" pitchFamily="34" charset="0"/>
                <a:cs typeface="Courier New" pitchFamily="49" charset="0"/>
              </a:rPr>
              <a:t>loss</a:t>
            </a:r>
            <a:r>
              <a:rPr lang="fr-FR" sz="1400" b="1" dirty="0" smtClean="0">
                <a:solidFill>
                  <a:srgbClr val="000080"/>
                </a:solidFill>
                <a:latin typeface="Calibri" pitchFamily="34" charset="0"/>
                <a:ea typeface="Calibri" pitchFamily="34" charset="0"/>
                <a:cs typeface="Courier New" pitchFamily="49" charset="0"/>
              </a:rPr>
              <a:t>=</a:t>
            </a:r>
            <a:r>
              <a:rPr lang="fr-FR" sz="1400" dirty="0" err="1" smtClean="0">
                <a:solidFill>
                  <a:srgbClr val="000000"/>
                </a:solidFill>
                <a:latin typeface="Calibri" pitchFamily="34" charset="0"/>
                <a:ea typeface="Calibri" pitchFamily="34" charset="0"/>
                <a:cs typeface="Courier New" pitchFamily="49" charset="0"/>
              </a:rPr>
              <a:t>loss</a:t>
            </a:r>
            <a:r>
              <a:rPr lang="fr-FR" sz="1400" b="1" dirty="0" smtClean="0">
                <a:solidFill>
                  <a:srgbClr val="000080"/>
                </a:solidFill>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train_op</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train</a:t>
            </a:r>
            <a:r>
              <a:rPr lang="en-US" sz="1400" b="1" dirty="0" smtClean="0">
                <a:solidFill>
                  <a:srgbClr val="000080"/>
                </a:solidFill>
                <a:latin typeface="Calibri" pitchFamily="34" charset="0"/>
                <a:ea typeface="Calibri" pitchFamily="34" charset="0"/>
                <a:cs typeface="Courier New" pitchFamily="49" charset="0"/>
              </a:rPr>
              <a:t>)</a:t>
            </a:r>
          </a:p>
          <a:p>
            <a:pPr lvl="0" eaLnBrk="0" fontAlgn="base" hangingPunct="0">
              <a:spcBef>
                <a:spcPct val="0"/>
              </a:spcBef>
              <a:spcAft>
                <a:spcPct val="0"/>
              </a:spcAft>
            </a:pPr>
            <a:endParaRPr lang="fr-FR" sz="1400" dirty="0" smtClean="0">
              <a:latin typeface="Calibri" pitchFamily="34" charset="0"/>
              <a:cs typeface="Arial" pitchFamily="34" charset="0"/>
            </a:endParaRPr>
          </a:p>
          <a:p>
            <a:pPr lvl="0" eaLnBrk="0" fontAlgn="base" hangingPunct="0">
              <a:spcBef>
                <a:spcPct val="0"/>
              </a:spcBef>
              <a:spcAft>
                <a:spcPct val="0"/>
              </a:spcAft>
            </a:pPr>
            <a:r>
              <a:rPr lang="en-US" sz="1400" dirty="0" smtClean="0">
                <a:solidFill>
                  <a:srgbClr val="000000"/>
                </a:solidFill>
                <a:latin typeface="Calibri" pitchFamily="34" charset="0"/>
                <a:ea typeface="Calibri" pitchFamily="34" charset="0"/>
                <a:cs typeface="Courier New" pitchFamily="49" charset="0"/>
              </a:rPr>
              <a:t>estimator </a:t>
            </a:r>
            <a:r>
              <a:rPr lang="en-US" sz="1400" b="1" dirty="0" smtClean="0">
                <a:solidFill>
                  <a:srgbClr val="000080"/>
                </a:solidFill>
                <a:latin typeface="Calibri" pitchFamily="34" charset="0"/>
                <a:ea typeface="Calibri" pitchFamily="34" charset="0"/>
                <a:cs typeface="Courier New" pitchFamily="49" charset="0"/>
              </a:rPr>
              <a:t>=</a:t>
            </a:r>
            <a:r>
              <a:rPr lang="en-US" sz="1400" dirty="0" smtClean="0">
                <a:solidFill>
                  <a:srgbClr val="000000"/>
                </a:solidFill>
                <a:latin typeface="Calibri" pitchFamily="34" charset="0"/>
                <a:ea typeface="Calibri" pitchFamily="34" charset="0"/>
                <a:cs typeface="Courier New" pitchFamily="49" charset="0"/>
              </a:rPr>
              <a:t> </a:t>
            </a:r>
            <a:r>
              <a:rPr lang="en-US" sz="1400" dirty="0" err="1" smtClean="0">
                <a:solidFill>
                  <a:srgbClr val="000000"/>
                </a:solidFill>
                <a:latin typeface="Calibri" pitchFamily="34" charset="0"/>
                <a:ea typeface="Calibri" pitchFamily="34" charset="0"/>
                <a:cs typeface="Courier New" pitchFamily="49" charset="0"/>
              </a:rPr>
              <a:t>tf</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err="1"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Estimator</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model_fn</a:t>
            </a:r>
            <a:r>
              <a:rPr lang="en-US" sz="1400" b="1" dirty="0" smtClean="0">
                <a:solidFill>
                  <a:srgbClr val="000080"/>
                </a:solidFill>
                <a:latin typeface="Calibri" pitchFamily="34" charset="0"/>
                <a:ea typeface="Calibri" pitchFamily="34" charset="0"/>
                <a:cs typeface="Courier New" pitchFamily="49" charset="0"/>
              </a:rPr>
              <a:t>=</a:t>
            </a:r>
            <a:r>
              <a:rPr lang="en-US" sz="1400" dirty="0" err="1" smtClean="0">
                <a:solidFill>
                  <a:srgbClr val="000000"/>
                </a:solidFill>
                <a:latin typeface="Calibri" pitchFamily="34" charset="0"/>
                <a:ea typeface="Calibri" pitchFamily="34" charset="0"/>
                <a:cs typeface="Courier New" pitchFamily="49" charset="0"/>
              </a:rPr>
              <a:t>ma_fn</a:t>
            </a:r>
            <a:r>
              <a:rPr lang="en-US" sz="1400" b="1" dirty="0" smtClean="0">
                <a:solidFill>
                  <a:srgbClr val="000080"/>
                </a:solidFill>
                <a:latin typeface="Calibri" pitchFamily="34" charset="0"/>
                <a:ea typeface="Calibri" pitchFamily="34" charset="0"/>
                <a:cs typeface="Courier New" pitchFamily="49" charset="0"/>
              </a:rPr>
              <a:t>)</a:t>
            </a:r>
            <a:endParaRPr lang="en-US" sz="1400" b="1" dirty="0" smtClean="0">
              <a:solidFill>
                <a:srgbClr val="000080"/>
              </a:solidFill>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642918"/>
            <a:ext cx="8229600" cy="846980"/>
          </a:xfrm>
        </p:spPr>
        <p:txBody>
          <a:bodyPr>
            <a:noAutofit/>
          </a:bodyPr>
          <a:lstStyle/>
          <a:p>
            <a:r>
              <a:rPr lang="fr-FR" sz="4400" dirty="0" err="1" smtClean="0">
                <a:solidFill>
                  <a:srgbClr val="002060"/>
                </a:solidFill>
              </a:rPr>
              <a:t>Estimator</a:t>
            </a:r>
            <a:r>
              <a:rPr lang="fr-FR" sz="4400" dirty="0" smtClean="0">
                <a:solidFill>
                  <a:srgbClr val="002060"/>
                </a:solidFill>
              </a:rPr>
              <a:t> : Modèle personnalisé</a:t>
            </a:r>
          </a:p>
        </p:txBody>
      </p:sp>
      <p:sp>
        <p:nvSpPr>
          <p:cNvPr id="5" name="Espace réservé du contenu 4"/>
          <p:cNvSpPr>
            <a:spLocks noGrp="1"/>
          </p:cNvSpPr>
          <p:nvPr>
            <p:ph idx="1"/>
          </p:nvPr>
        </p:nvSpPr>
        <p:spPr>
          <a:xfrm>
            <a:off x="457200" y="1500174"/>
            <a:ext cx="8229600" cy="4824426"/>
          </a:xfrm>
        </p:spPr>
        <p:txBody>
          <a:bodyPr/>
          <a:lstStyle/>
          <a:p>
            <a:pPr>
              <a:buNone/>
            </a:pPr>
            <a:r>
              <a:rPr lang="fr-FR" dirty="0" smtClean="0"/>
              <a:t>Apprentissage avec ce modèle </a:t>
            </a:r>
            <a:r>
              <a:rPr lang="fr-FR" dirty="0" err="1" smtClean="0"/>
              <a:t>personalisé</a:t>
            </a:r>
            <a:r>
              <a:rPr lang="fr-FR" dirty="0" smtClean="0"/>
              <a:t> :</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lgn="ctr">
              <a:buNone/>
            </a:pPr>
            <a:endParaRPr lang="fr-FR" dirty="0" smtClean="0"/>
          </a:p>
          <a:p>
            <a:pPr algn="ctr">
              <a:buNone/>
            </a:pPr>
            <a:endParaRPr lang="fr-FR" dirty="0" smtClean="0"/>
          </a:p>
          <a:p>
            <a:pPr algn="ctr">
              <a:buNone/>
            </a:pPr>
            <a:r>
              <a:rPr lang="fr-FR" dirty="0" smtClean="0"/>
              <a:t>comme auparavant !</a:t>
            </a:r>
            <a:endParaRPr lang="fr-FR" dirty="0"/>
          </a:p>
        </p:txBody>
      </p:sp>
      <p:sp>
        <p:nvSpPr>
          <p:cNvPr id="6" name="ZoneTexte 5"/>
          <p:cNvSpPr txBox="1"/>
          <p:nvPr/>
        </p:nvSpPr>
        <p:spPr>
          <a:xfrm>
            <a:off x="1714480" y="2500306"/>
            <a:ext cx="6286544" cy="2062103"/>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x_train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smtClean="0">
                <a:solidFill>
                  <a:srgbClr val="FF0000"/>
                </a:solidFill>
                <a:latin typeface="Calibri" pitchFamily="34" charset="0"/>
                <a:ea typeface="Calibri" pitchFamily="34" charset="0"/>
                <a:cs typeface="Courier New" pitchFamily="49" charset="0"/>
              </a:rPr>
              <a:t>4.</a:t>
            </a:r>
            <a:r>
              <a:rPr lang="fr-FR"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r>
              <a:rPr lang="fr-FR" sz="1600" dirty="0" err="1" smtClean="0">
                <a:solidFill>
                  <a:srgbClr val="000000"/>
                </a:solidFill>
                <a:latin typeface="Calibri" pitchFamily="34" charset="0"/>
                <a:ea typeface="Calibri" pitchFamily="34" charset="0"/>
                <a:cs typeface="Courier New" pitchFamily="49" charset="0"/>
              </a:rPr>
              <a:t>y_train</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dirty="0" err="1" smtClean="0">
                <a:solidFill>
                  <a:srgbClr val="000000"/>
                </a:solidFill>
                <a:latin typeface="Calibri" pitchFamily="34" charset="0"/>
                <a:ea typeface="Calibri" pitchFamily="34" charset="0"/>
                <a:cs typeface="Courier New" pitchFamily="49" charset="0"/>
              </a:rPr>
              <a:t>np</a:t>
            </a:r>
            <a:r>
              <a:rPr lang="fr-FR" sz="1600" b="1" dirty="0" err="1" smtClean="0">
                <a:solidFill>
                  <a:srgbClr val="000080"/>
                </a:solidFill>
                <a:latin typeface="Calibri" pitchFamily="34" charset="0"/>
                <a:ea typeface="Calibri" pitchFamily="34" charset="0"/>
                <a:cs typeface="Courier New" pitchFamily="49" charset="0"/>
              </a:rPr>
              <a:t>.</a:t>
            </a:r>
            <a:r>
              <a:rPr lang="fr-FR" sz="1600" dirty="0" err="1" smtClean="0">
                <a:solidFill>
                  <a:srgbClr val="000000"/>
                </a:solidFill>
                <a:latin typeface="Calibri" pitchFamily="34" charset="0"/>
                <a:ea typeface="Calibri" pitchFamily="34" charset="0"/>
                <a:cs typeface="Courier New" pitchFamily="49" charset="0"/>
              </a:rPr>
              <a:t>array</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0.</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1.</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2.</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000000"/>
                </a:solidFill>
                <a:latin typeface="Calibri" pitchFamily="34" charset="0"/>
                <a:ea typeface="Calibri" pitchFamily="34" charset="0"/>
                <a:cs typeface="Courier New" pitchFamily="49" charset="0"/>
              </a:rPr>
              <a:t> </a:t>
            </a:r>
            <a:r>
              <a:rPr lang="fr-FR" sz="1600" b="1" dirty="0" smtClean="0">
                <a:solidFill>
                  <a:srgbClr val="000080"/>
                </a:solidFill>
                <a:latin typeface="Calibri" pitchFamily="34" charset="0"/>
                <a:ea typeface="Calibri" pitchFamily="34" charset="0"/>
                <a:cs typeface="Courier New" pitchFamily="49" charset="0"/>
              </a:rPr>
              <a:t>-</a:t>
            </a:r>
            <a:r>
              <a:rPr lang="fr-FR" sz="1600" dirty="0" smtClean="0">
                <a:solidFill>
                  <a:srgbClr val="FF0000"/>
                </a:solidFill>
                <a:latin typeface="Calibri" pitchFamily="34" charset="0"/>
                <a:ea typeface="Calibri" pitchFamily="34" charset="0"/>
                <a:cs typeface="Courier New" pitchFamily="49" charset="0"/>
              </a:rPr>
              <a:t>3.</a:t>
            </a:r>
            <a:r>
              <a:rPr lang="fr-FR"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input_fn</a:t>
            </a: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inputs</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numpy_input_fn</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smtClean="0">
                <a:solidFill>
                  <a:srgbClr val="000000"/>
                </a:solidFill>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808080"/>
                </a:solidFill>
                <a:latin typeface="Calibri" pitchFamily="34" charset="0"/>
                <a:ea typeface="Calibri" pitchFamily="34" charset="0"/>
                <a:cs typeface="Courier New" pitchFamily="49" charset="0"/>
              </a:rPr>
              <a:t>"x"</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x_train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y_train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batch_size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4</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a:t>
            </a:r>
            <a:r>
              <a:rPr lang="en-US" sz="1600" dirty="0" err="1" smtClean="0">
                <a:solidFill>
                  <a:srgbClr val="000000"/>
                </a:solidFill>
                <a:latin typeface="Calibri" pitchFamily="34" charset="0"/>
                <a:ea typeface="Calibri" pitchFamily="34" charset="0"/>
                <a:cs typeface="Courier New" pitchFamily="49" charset="0"/>
              </a:rPr>
              <a:t>num_epochs</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None</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shuffle</a:t>
            </a:r>
            <a:r>
              <a:rPr lang="en-US" sz="1600" b="1" dirty="0" smtClean="0">
                <a:solidFill>
                  <a:srgbClr val="000080"/>
                </a:solidFill>
                <a:latin typeface="Calibri" pitchFamily="34" charset="0"/>
                <a:ea typeface="Calibri" pitchFamily="34" charset="0"/>
                <a:cs typeface="Courier New" pitchFamily="49" charset="0"/>
              </a:rPr>
              <a:t>=</a:t>
            </a:r>
            <a:r>
              <a:rPr lang="en-US" sz="1600" b="1" dirty="0" smtClean="0">
                <a:solidFill>
                  <a:srgbClr val="0000FF"/>
                </a:solidFill>
                <a:latin typeface="Calibri" pitchFamily="34" charset="0"/>
                <a:ea typeface="Calibri" pitchFamily="34" charset="0"/>
                <a:cs typeface="Courier New" pitchFamily="49" charset="0"/>
              </a:rPr>
              <a:t>True</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a:p>
            <a:pPr lvl="0" eaLnBrk="0" fontAlgn="base" hangingPunct="0">
              <a:spcBef>
                <a:spcPct val="0"/>
              </a:spcBef>
              <a:spcAft>
                <a:spcPct val="0"/>
              </a:spcAft>
            </a:pPr>
            <a:endParaRPr lang="en-US" sz="1600" dirty="0" smtClean="0">
              <a:solidFill>
                <a:srgbClr val="008000"/>
              </a:solidFill>
              <a:latin typeface="Calibri" pitchFamily="34" charset="0"/>
              <a:ea typeface="Calibri" pitchFamily="34" charset="0"/>
              <a:cs typeface="Courier New" pitchFamily="49" charset="0"/>
            </a:endParaRPr>
          </a:p>
          <a:p>
            <a:pPr lvl="0" eaLnBrk="0" fontAlgn="base" hangingPunct="0">
              <a:spcBef>
                <a:spcPct val="0"/>
              </a:spcBef>
              <a:spcAft>
                <a:spcPct val="0"/>
              </a:spcAft>
            </a:pPr>
            <a:r>
              <a:rPr lang="en-US" sz="1600" dirty="0" smtClean="0">
                <a:solidFill>
                  <a:srgbClr val="008000"/>
                </a:solidFill>
                <a:latin typeface="Calibri" pitchFamily="34" charset="0"/>
                <a:ea typeface="Calibri" pitchFamily="34" charset="0"/>
                <a:cs typeface="Courier New" pitchFamily="49" charset="0"/>
              </a:rPr>
              <a:t># train</a:t>
            </a:r>
            <a:endParaRPr lang="fr-FR" sz="1600" dirty="0" smtClean="0">
              <a:latin typeface="Calibri" pitchFamily="34" charset="0"/>
              <a:cs typeface="Arial" pitchFamily="34" charset="0"/>
            </a:endParaRPr>
          </a:p>
          <a:p>
            <a:pPr lvl="0" eaLnBrk="0" fontAlgn="base" hangingPunct="0">
              <a:spcBef>
                <a:spcPct val="0"/>
              </a:spcBef>
              <a:spcAft>
                <a:spcPct val="0"/>
              </a:spcAft>
            </a:pPr>
            <a:r>
              <a:rPr lang="en-US" sz="1600" dirty="0" err="1" smtClean="0">
                <a:solidFill>
                  <a:srgbClr val="000000"/>
                </a:solidFill>
                <a:latin typeface="Calibri" pitchFamily="34" charset="0"/>
                <a:ea typeface="Calibri" pitchFamily="34" charset="0"/>
                <a:cs typeface="Courier New" pitchFamily="49" charset="0"/>
              </a:rPr>
              <a:t>estimator</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train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solidFill>
                  <a:srgbClr val="000000"/>
                </a:solidFill>
                <a:latin typeface="Calibri" pitchFamily="34" charset="0"/>
                <a:ea typeface="Calibri" pitchFamily="34" charset="0"/>
                <a:cs typeface="Courier New" pitchFamily="49" charset="0"/>
              </a:rPr>
              <a:t>input_fn</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000000"/>
                </a:solidFill>
                <a:latin typeface="Calibri" pitchFamily="34" charset="0"/>
                <a:ea typeface="Calibri" pitchFamily="34" charset="0"/>
                <a:cs typeface="Courier New" pitchFamily="49" charset="0"/>
              </a:rPr>
              <a:t> steps</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1000</a:t>
            </a:r>
            <a:r>
              <a:rPr lang="en-US" sz="1600" b="1" dirty="0" smtClean="0">
                <a:solidFill>
                  <a:srgbClr val="000080"/>
                </a:solidFill>
                <a:latin typeface="Calibri" pitchFamily="34" charset="0"/>
                <a:ea typeface="Calibri" pitchFamily="34" charset="0"/>
                <a:cs typeface="Courier New" pitchFamily="49" charset="0"/>
              </a:rPr>
              <a:t>)</a:t>
            </a:r>
            <a:endParaRPr lang="fr-FR" sz="16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lstStyle/>
          <a:p>
            <a:pPr marL="514350" indent="-514350">
              <a:buNone/>
            </a:pPr>
            <a:r>
              <a:rPr lang="fr-FR" sz="2800" dirty="0" smtClean="0"/>
              <a:t>Chargement de fichiers CSV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lgn="ctr">
              <a:buNone/>
            </a:pPr>
            <a:r>
              <a:rPr lang="fr-FR" sz="2800" dirty="0" smtClean="0"/>
              <a:t>Et c’est tout !</a:t>
            </a:r>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6" name="ZoneTexte 5"/>
          <p:cNvSpPr txBox="1"/>
          <p:nvPr/>
        </p:nvSpPr>
        <p:spPr>
          <a:xfrm>
            <a:off x="1071538" y="2857496"/>
            <a:ext cx="6215106" cy="1077218"/>
          </a:xfrm>
          <a:prstGeom prst="rect">
            <a:avLst/>
          </a:prstGeom>
          <a:solidFill>
            <a:schemeClr val="bg1">
              <a:lumMod val="95000"/>
            </a:schemeClr>
          </a:solidFill>
        </p:spPr>
        <p:txBody>
          <a:bodyPr wrap="square" rtlCol="0">
            <a:spAutoFit/>
          </a:bodyPr>
          <a:lstStyle/>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training_set </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tf</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contrib</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learn</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datasets</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base</a:t>
            </a:r>
            <a:r>
              <a:rPr lang="en-US" sz="1600" b="1" dirty="0" err="1" smtClean="0">
                <a:solidFill>
                  <a:srgbClr val="000080"/>
                </a:solidFill>
                <a:latin typeface="Calibri" pitchFamily="34" charset="0"/>
                <a:ea typeface="Times New Roman" pitchFamily="18" charset="0"/>
                <a:cs typeface="Courier New" pitchFamily="49" charset="0"/>
              </a:rPr>
              <a:t>.</a:t>
            </a:r>
            <a:r>
              <a:rPr lang="en-US" sz="1600" dirty="0" err="1" smtClean="0">
                <a:solidFill>
                  <a:srgbClr val="000000"/>
                </a:solidFill>
                <a:latin typeface="Calibri" pitchFamily="34" charset="0"/>
                <a:ea typeface="Times New Roman" pitchFamily="18" charset="0"/>
                <a:cs typeface="Courier New" pitchFamily="49" charset="0"/>
              </a:rPr>
              <a:t>load_csv_with_header</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filename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“iris_training.csv”</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target_dtype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np</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int</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a:p>
            <a:pPr eaLnBrk="0" fontAlgn="base" hangingPunct="0">
              <a:spcBef>
                <a:spcPct val="0"/>
              </a:spcBef>
              <a:spcAft>
                <a:spcPct val="0"/>
              </a:spcAft>
            </a:pPr>
            <a:r>
              <a:rPr lang="en-US" sz="1600" dirty="0" smtClean="0">
                <a:solidFill>
                  <a:srgbClr val="000000"/>
                </a:solidFill>
                <a:latin typeface="Calibri" pitchFamily="34" charset="0"/>
                <a:ea typeface="Times New Roman" pitchFamily="18" charset="0"/>
                <a:cs typeface="Courier New" pitchFamily="49" charset="0"/>
              </a:rPr>
              <a:t>  </a:t>
            </a:r>
            <a:r>
              <a:rPr lang="en-US" sz="1600" dirty="0" err="1" smtClean="0">
                <a:solidFill>
                  <a:srgbClr val="000000"/>
                </a:solidFill>
                <a:latin typeface="Calibri" pitchFamily="34" charset="0"/>
                <a:ea typeface="Times New Roman" pitchFamily="18" charset="0"/>
                <a:cs typeface="Courier New" pitchFamily="49" charset="0"/>
              </a:rPr>
              <a:t>features_dtype</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np</a:t>
            </a:r>
            <a:r>
              <a:rPr lang="en-US" sz="1600" b="1" dirty="0" smtClean="0">
                <a:solidFill>
                  <a:srgbClr val="000080"/>
                </a:solidFill>
                <a:latin typeface="Calibri" pitchFamily="34" charset="0"/>
                <a:ea typeface="Times New Roman" pitchFamily="18" charset="0"/>
                <a:cs typeface="Courier New" pitchFamily="49" charset="0"/>
              </a:rPr>
              <a:t>.</a:t>
            </a:r>
            <a:r>
              <a:rPr lang="en-US" sz="1600" dirty="0" smtClean="0">
                <a:solidFill>
                  <a:srgbClr val="000000"/>
                </a:solidFill>
                <a:latin typeface="Calibri" pitchFamily="34" charset="0"/>
                <a:ea typeface="Times New Roman" pitchFamily="18" charset="0"/>
                <a:cs typeface="Courier New" pitchFamily="49" charset="0"/>
              </a:rPr>
              <a:t>float32</a:t>
            </a:r>
            <a:r>
              <a:rPr lang="en-US" sz="1600" b="1" dirty="0" smtClean="0">
                <a:solidFill>
                  <a:srgbClr val="000080"/>
                </a:solidFill>
                <a:latin typeface="Calibri" pitchFamily="34" charset="0"/>
                <a:ea typeface="Times New Roman" pitchFamily="18" charset="0"/>
                <a:cs typeface="Courier New" pitchFamily="49" charset="0"/>
              </a:rPr>
              <a:t>)</a:t>
            </a:r>
            <a:endParaRPr lang="fr-FR" sz="1200" dirty="0" smtClean="0">
              <a:latin typeface="Calibri" pitchFamily="34"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895290"/>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normAutofit/>
          </a:bodyPr>
          <a:lstStyle/>
          <a:p>
            <a:r>
              <a:rPr lang="fr-FR" sz="5400" dirty="0" smtClean="0"/>
              <a:t>Travail réalisé :</a:t>
            </a:r>
            <a:endParaRPr lang="fr-FR" dirty="0"/>
          </a:p>
        </p:txBody>
      </p:sp>
      <p:sp>
        <p:nvSpPr>
          <p:cNvPr id="4" name="Espace réservé du contenu 3"/>
          <p:cNvSpPr>
            <a:spLocks noGrp="1"/>
          </p:cNvSpPr>
          <p:nvPr>
            <p:ph idx="1"/>
          </p:nvPr>
        </p:nvSpPr>
        <p:spPr>
          <a:xfrm>
            <a:off x="214282" y="1857364"/>
            <a:ext cx="8643998" cy="4389120"/>
          </a:xfrm>
        </p:spPr>
        <p:txBody>
          <a:bodyPr/>
          <a:lstStyle/>
          <a:p>
            <a:pPr lvl="2">
              <a:buFont typeface="Arial" pitchFamily="34" charset="0"/>
              <a:buChar char="•"/>
            </a:pPr>
            <a:r>
              <a:rPr lang="fr-FR" sz="3600" dirty="0" smtClean="0">
                <a:latin typeface="Calibri" pitchFamily="34" charset="0"/>
              </a:rPr>
              <a:t>Prise </a:t>
            </a:r>
            <a:r>
              <a:rPr lang="fr-FR" sz="3600" dirty="0" smtClean="0">
                <a:latin typeface="Calibri" pitchFamily="34" charset="0"/>
              </a:rPr>
              <a:t>en main des </a:t>
            </a:r>
            <a:r>
              <a:rPr lang="fr-FR" sz="3600" dirty="0" smtClean="0">
                <a:latin typeface="Calibri" pitchFamily="34" charset="0"/>
              </a:rPr>
              <a:t>logiciels installer </a:t>
            </a:r>
            <a:endParaRPr lang="fr-FR" sz="3600" dirty="0" smtClean="0">
              <a:latin typeface="Calibri" pitchFamily="34" charset="0"/>
            </a:endParaRPr>
          </a:p>
          <a:p>
            <a:pPr lvl="2">
              <a:buFont typeface="Arial" pitchFamily="34" charset="0"/>
              <a:buChar char="•"/>
            </a:pPr>
            <a:r>
              <a:rPr lang="fr-FR" sz="3600" dirty="0" smtClean="0">
                <a:latin typeface="Calibri" pitchFamily="34" charset="0"/>
              </a:rPr>
              <a:t>Compréhension des concepts TensorFlow</a:t>
            </a:r>
          </a:p>
          <a:p>
            <a:pPr lvl="2">
              <a:buNone/>
            </a:pPr>
            <a:endParaRPr lang="fr-FR" sz="3600" dirty="0" smtClean="0">
              <a:latin typeface="Calibri" pitchFamily="34" charset="0"/>
            </a:endParaRPr>
          </a:p>
          <a:p>
            <a:endParaRPr lang="fr-FR" b="1" dirty="0" smtClean="0">
              <a:solidFill>
                <a:schemeClr val="tx2">
                  <a:lumMod val="10000"/>
                </a:schemeClr>
              </a:solidFill>
            </a:endParaRPr>
          </a:p>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lstStyle/>
          <a:p>
            <a:pPr marL="514350" indent="-514350">
              <a:buNone/>
            </a:pPr>
            <a:r>
              <a:rPr lang="fr-FR" sz="2800" dirty="0" smtClean="0"/>
              <a:t>Création du réseau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r>
              <a:rPr lang="fr-FR" sz="2800" dirty="0" smtClean="0"/>
              <a:t>Notez le </a:t>
            </a:r>
            <a:r>
              <a:rPr lang="fr-FR" sz="2800" dirty="0" err="1" smtClean="0"/>
              <a:t>model_dir</a:t>
            </a:r>
            <a:r>
              <a:rPr lang="fr-FR" sz="2800" dirty="0" smtClean="0"/>
              <a:t> pour TensorBoard</a:t>
            </a:r>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6" name="ZoneTexte 5"/>
          <p:cNvSpPr txBox="1"/>
          <p:nvPr/>
        </p:nvSpPr>
        <p:spPr>
          <a:xfrm>
            <a:off x="1071538" y="2857496"/>
            <a:ext cx="7000924" cy="2000548"/>
          </a:xfrm>
          <a:prstGeom prst="rect">
            <a:avLst/>
          </a:prstGeom>
          <a:solidFill>
            <a:schemeClr val="bg1">
              <a:lumMod val="95000"/>
            </a:schemeClr>
          </a:solidFill>
        </p:spPr>
        <p:txBody>
          <a:bodyPr wrap="square" rtlCol="0">
            <a:spAutoFit/>
          </a:bodyPr>
          <a:lstStyle/>
          <a:p>
            <a:pPr lvl="0" fontAlgn="base">
              <a:spcBef>
                <a:spcPct val="0"/>
              </a:spcBef>
              <a:spcAft>
                <a:spcPct val="0"/>
              </a:spcAft>
            </a:pPr>
            <a:r>
              <a:rPr lang="en-US" sz="1600" dirty="0" smtClean="0">
                <a:solidFill>
                  <a:srgbClr val="008000"/>
                </a:solidFill>
                <a:ea typeface="Times New Roman" pitchFamily="18" charset="0"/>
                <a:cs typeface="Courier New" pitchFamily="49" charset="0"/>
              </a:rPr>
              <a:t># Specify that all features have real-value data</a:t>
            </a:r>
            <a:endParaRPr lang="fr-FR" sz="1200" dirty="0" smtClean="0">
              <a:cs typeface="Courier New" pitchFamily="49" charset="0"/>
            </a:endParaRPr>
          </a:p>
          <a:p>
            <a:pPr lvl="0" eaLnBrk="0" fontAlgn="base" hangingPunct="0">
              <a:spcBef>
                <a:spcPct val="0"/>
              </a:spcBef>
              <a:spcAft>
                <a:spcPct val="0"/>
              </a:spcAft>
            </a:pPr>
            <a:r>
              <a:rPr lang="en-US" sz="1600" dirty="0" err="1" smtClean="0">
                <a:solidFill>
                  <a:srgbClr val="000000"/>
                </a:solidFill>
                <a:ea typeface="Times New Roman" pitchFamily="18" charset="0"/>
                <a:cs typeface="Courier New" pitchFamily="49" charset="0"/>
              </a:rPr>
              <a:t>feature_columns</a:t>
            </a:r>
            <a:r>
              <a:rPr lang="en-US" sz="1600" dirty="0" smtClean="0">
                <a:solidFill>
                  <a:srgbClr val="000000"/>
                </a:solidFill>
                <a:ea typeface="Times New Roman" pitchFamily="18" charset="0"/>
                <a:cs typeface="Courier New" pitchFamily="49" charset="0"/>
              </a:rPr>
              <a:t> </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tf</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numeric_column</a:t>
            </a:r>
            <a:r>
              <a:rPr lang="en-US" sz="1600" b="1" dirty="0" smtClean="0">
                <a:solidFill>
                  <a:srgbClr val="000080"/>
                </a:solidFill>
                <a:ea typeface="Times New Roman" pitchFamily="18" charset="0"/>
                <a:cs typeface="Courier New" pitchFamily="49" charset="0"/>
              </a:rPr>
              <a:t>(</a:t>
            </a:r>
            <a:r>
              <a:rPr lang="en-US" sz="1600" dirty="0" smtClean="0">
                <a:solidFill>
                  <a:srgbClr val="808080"/>
                </a:solidFill>
                <a:ea typeface="Times New Roman" pitchFamily="18" charset="0"/>
                <a:cs typeface="Courier New" pitchFamily="49" charset="0"/>
              </a:rPr>
              <a:t>"x"</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shape</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4</a:t>
            </a:r>
            <a:r>
              <a:rPr lang="en-US" sz="1600" b="1" dirty="0" smtClean="0">
                <a:solidFill>
                  <a:srgbClr val="000080"/>
                </a:solidFill>
                <a:ea typeface="Times New Roman" pitchFamily="18" charset="0"/>
                <a:cs typeface="Courier New" pitchFamily="49" charset="0"/>
              </a:rPr>
              <a:t>])]</a:t>
            </a:r>
          </a:p>
          <a:p>
            <a:pPr lvl="0" eaLnBrk="0" fontAlgn="base" hangingPunct="0">
              <a:spcBef>
                <a:spcPct val="0"/>
              </a:spcBef>
              <a:spcAft>
                <a:spcPct val="0"/>
              </a:spcAft>
            </a:pP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8000"/>
                </a:solidFill>
                <a:ea typeface="Times New Roman" pitchFamily="18" charset="0"/>
                <a:cs typeface="Courier New" pitchFamily="49" charset="0"/>
              </a:rPr>
              <a:t># Build 3 layer DNN with 10, 20, 10 units respectively.</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classifier </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tf</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estimator</a:t>
            </a:r>
            <a:r>
              <a:rPr lang="en-US" sz="1600" b="1" dirty="0" err="1"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DNNClassifier</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feature_columns</a:t>
            </a:r>
            <a:r>
              <a:rPr lang="en-US" sz="1600" b="1" dirty="0" smtClean="0">
                <a:solidFill>
                  <a:srgbClr val="000080"/>
                </a:solidFill>
                <a:ea typeface="Times New Roman" pitchFamily="18" charset="0"/>
                <a:cs typeface="Courier New" pitchFamily="49" charset="0"/>
              </a:rPr>
              <a:t>=</a:t>
            </a:r>
            <a:r>
              <a:rPr lang="en-US" sz="1600" dirty="0" err="1" smtClean="0">
                <a:solidFill>
                  <a:srgbClr val="000000"/>
                </a:solidFill>
                <a:ea typeface="Times New Roman" pitchFamily="18" charset="0"/>
                <a:cs typeface="Courier New" pitchFamily="49" charset="0"/>
              </a:rPr>
              <a:t>feature_columns</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hidden_units</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10</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smtClean="0">
                <a:solidFill>
                  <a:srgbClr val="FF0000"/>
                </a:solidFill>
                <a:ea typeface="Times New Roman" pitchFamily="18" charset="0"/>
                <a:cs typeface="Courier New" pitchFamily="49" charset="0"/>
              </a:rPr>
              <a:t>20</a:t>
            </a:r>
            <a:r>
              <a:rPr lang="en-US" sz="1600" b="1" dirty="0" smtClean="0">
                <a:solidFill>
                  <a:srgbClr val="000080"/>
                </a:solidFill>
                <a:ea typeface="Times New Roman" pitchFamily="18" charset="0"/>
                <a:cs typeface="Courier New" pitchFamily="49" charset="0"/>
              </a:rPr>
              <a:t>,</a:t>
            </a:r>
            <a:r>
              <a:rPr lang="en-US" sz="1600" dirty="0" smtClean="0">
                <a:solidFill>
                  <a:srgbClr val="000000"/>
                </a:solidFill>
                <a:ea typeface="Times New Roman" pitchFamily="18" charset="0"/>
                <a:cs typeface="Courier New" pitchFamily="49" charset="0"/>
              </a:rPr>
              <a:t> </a:t>
            </a:r>
            <a:r>
              <a:rPr lang="en-US" sz="1600" dirty="0" smtClean="0">
                <a:solidFill>
                  <a:srgbClr val="FF0000"/>
                </a:solidFill>
                <a:ea typeface="Times New Roman" pitchFamily="18" charset="0"/>
                <a:cs typeface="Courier New" pitchFamily="49" charset="0"/>
              </a:rPr>
              <a:t>10</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n_classes</a:t>
            </a:r>
            <a:r>
              <a:rPr lang="en-US" sz="1600" b="1" dirty="0" smtClean="0">
                <a:solidFill>
                  <a:srgbClr val="000080"/>
                </a:solidFill>
                <a:ea typeface="Times New Roman" pitchFamily="18" charset="0"/>
                <a:cs typeface="Courier New" pitchFamily="49" charset="0"/>
              </a:rPr>
              <a:t>=</a:t>
            </a:r>
            <a:r>
              <a:rPr lang="en-US" sz="1600" dirty="0" smtClean="0">
                <a:solidFill>
                  <a:srgbClr val="FF0000"/>
                </a:solidFill>
                <a:ea typeface="Times New Roman" pitchFamily="18" charset="0"/>
                <a:cs typeface="Courier New" pitchFamily="49" charset="0"/>
              </a:rPr>
              <a:t>3</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a:p>
            <a:pPr lvl="0" eaLnBrk="0" fontAlgn="base" hangingPunct="0">
              <a:spcBef>
                <a:spcPct val="0"/>
              </a:spcBef>
              <a:spcAft>
                <a:spcPct val="0"/>
              </a:spcAft>
            </a:pPr>
            <a:r>
              <a:rPr lang="en-US" sz="1600" dirty="0" smtClean="0">
                <a:solidFill>
                  <a:srgbClr val="000000"/>
                </a:solidFill>
                <a:ea typeface="Times New Roman" pitchFamily="18" charset="0"/>
                <a:cs typeface="Courier New" pitchFamily="49" charset="0"/>
              </a:rPr>
              <a:t>                                      </a:t>
            </a:r>
            <a:r>
              <a:rPr lang="en-US" sz="1600" dirty="0" err="1" smtClean="0">
                <a:solidFill>
                  <a:srgbClr val="000000"/>
                </a:solidFill>
                <a:ea typeface="Times New Roman" pitchFamily="18" charset="0"/>
                <a:cs typeface="Courier New" pitchFamily="49" charset="0"/>
              </a:rPr>
              <a:t>model_dir</a:t>
            </a:r>
            <a:r>
              <a:rPr lang="en-US" sz="1600" b="1" dirty="0" smtClean="0">
                <a:solidFill>
                  <a:srgbClr val="000080"/>
                </a:solidFill>
                <a:ea typeface="Times New Roman" pitchFamily="18" charset="0"/>
                <a:cs typeface="Courier New" pitchFamily="49" charset="0"/>
              </a:rPr>
              <a:t>=</a:t>
            </a:r>
            <a:r>
              <a:rPr lang="en-US" sz="1600" dirty="0" smtClean="0">
                <a:solidFill>
                  <a:srgbClr val="808080"/>
                </a:solidFill>
                <a:ea typeface="Times New Roman" pitchFamily="18" charset="0"/>
                <a:cs typeface="Courier New" pitchFamily="49" charset="0"/>
              </a:rPr>
              <a:t>"./</a:t>
            </a:r>
            <a:r>
              <a:rPr lang="en-US" sz="1600" dirty="0" err="1" smtClean="0">
                <a:solidFill>
                  <a:srgbClr val="808080"/>
                </a:solidFill>
                <a:ea typeface="Times New Roman" pitchFamily="18" charset="0"/>
                <a:cs typeface="Courier New" pitchFamily="49" charset="0"/>
              </a:rPr>
              <a:t>Iris_model</a:t>
            </a:r>
            <a:r>
              <a:rPr lang="en-US" sz="1600" dirty="0" smtClean="0">
                <a:solidFill>
                  <a:srgbClr val="808080"/>
                </a:solidFill>
                <a:ea typeface="Times New Roman" pitchFamily="18" charset="0"/>
                <a:cs typeface="Courier New" pitchFamily="49" charset="0"/>
              </a:rPr>
              <a:t>"</a:t>
            </a:r>
            <a:r>
              <a:rPr lang="en-US" sz="1600" b="1" dirty="0" smtClean="0">
                <a:solidFill>
                  <a:srgbClr val="000080"/>
                </a:solidFill>
                <a:ea typeface="Times New Roman" pitchFamily="18" charset="0"/>
                <a:cs typeface="Courier New" pitchFamily="49" charset="0"/>
              </a:rPr>
              <a:t>)</a:t>
            </a:r>
            <a:endParaRPr lang="fr-FR" sz="1200" dirty="0" smtClean="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p:txBody>
          <a:bodyPr>
            <a:normAutofit/>
          </a:bodyPr>
          <a:lstStyle/>
          <a:p>
            <a:pPr marL="514350" indent="-514350">
              <a:buNone/>
            </a:pPr>
            <a:r>
              <a:rPr lang="fr-FR" sz="2800" dirty="0" smtClean="0"/>
              <a:t>Apprentissage / Evaluation :</a:t>
            </a:r>
          </a:p>
          <a:p>
            <a:pPr marL="514350" indent="-514350">
              <a:buNone/>
            </a:pPr>
            <a:r>
              <a:rPr lang="fr-FR" sz="2800" dirty="0" smtClean="0"/>
              <a:t>		comme avant.</a:t>
            </a:r>
          </a:p>
          <a:p>
            <a:pPr marL="514350" indent="-514350">
              <a:buNone/>
            </a:pPr>
            <a:endParaRPr lang="fr-FR" sz="2800" dirty="0" smtClean="0"/>
          </a:p>
          <a:p>
            <a:pPr marL="514350" indent="-514350">
              <a:buNone/>
            </a:pPr>
            <a:r>
              <a:rPr lang="fr-FR" sz="2800" dirty="0" smtClean="0"/>
              <a:t>Résultats obtenus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r>
              <a:rPr lang="fr-FR" sz="2800" dirty="0" smtClean="0"/>
              <a:t>Temps de calcul : ~ 12s</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8" name="Rectangle 7"/>
          <p:cNvSpPr/>
          <p:nvPr/>
        </p:nvSpPr>
        <p:spPr>
          <a:xfrm>
            <a:off x="2286000" y="2828836"/>
            <a:ext cx="4572000" cy="646331"/>
          </a:xfrm>
          <a:prstGeom prst="rect">
            <a:avLst/>
          </a:prstGeom>
        </p:spPr>
        <p:txBody>
          <a:bodyPr>
            <a:spAutoFit/>
          </a:bodyPr>
          <a:lstStyle/>
          <a:p>
            <a:endParaRPr lang="en-US" dirty="0" smtClean="0"/>
          </a:p>
          <a:p>
            <a:endParaRPr lang="en-US" dirty="0" smtClean="0"/>
          </a:p>
        </p:txBody>
      </p:sp>
      <p:sp>
        <p:nvSpPr>
          <p:cNvPr id="9" name="Rectangle 8"/>
          <p:cNvSpPr/>
          <p:nvPr/>
        </p:nvSpPr>
        <p:spPr>
          <a:xfrm>
            <a:off x="1000100" y="4214818"/>
            <a:ext cx="7143800" cy="923330"/>
          </a:xfrm>
          <a:prstGeom prst="rect">
            <a:avLst/>
          </a:prstGeom>
          <a:solidFill>
            <a:schemeClr val="bg2">
              <a:lumMod val="75000"/>
            </a:schemeClr>
          </a:solidFill>
        </p:spPr>
        <p:txBody>
          <a:bodyPr wrap="square">
            <a:spAutoFit/>
          </a:bodyPr>
          <a:lstStyle/>
          <a:p>
            <a:pPr eaLnBrk="0" fontAlgn="base" hangingPunct="0">
              <a:spcBef>
                <a:spcPct val="0"/>
              </a:spcBef>
              <a:spcAft>
                <a:spcPct val="0"/>
              </a:spcAft>
            </a:pPr>
            <a:r>
              <a:rPr lang="en-US" dirty="0" smtClean="0"/>
              <a:t>Learning Accuracy: 1.000000</a:t>
            </a:r>
          </a:p>
          <a:p>
            <a:pPr eaLnBrk="0" fontAlgn="base" hangingPunct="0">
              <a:spcBef>
                <a:spcPct val="0"/>
              </a:spcBef>
              <a:spcAft>
                <a:spcPct val="0"/>
              </a:spcAft>
            </a:pPr>
            <a:endParaRPr lang="en-US" dirty="0" smtClean="0"/>
          </a:p>
          <a:p>
            <a:r>
              <a:rPr lang="en-US" dirty="0" smtClean="0"/>
              <a:t>Test Accuracy: 0.966667</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Autofit/>
          </a:bodyPr>
          <a:lstStyle/>
          <a:p>
            <a:r>
              <a:rPr lang="fr-FR" sz="3200" dirty="0" smtClean="0">
                <a:solidFill>
                  <a:srgbClr val="002060"/>
                </a:solidFill>
              </a:rPr>
              <a:t/>
            </a:r>
            <a:br>
              <a:rPr lang="fr-FR" sz="3200" dirty="0" smtClean="0">
                <a:solidFill>
                  <a:srgbClr val="002060"/>
                </a:solidFill>
              </a:rPr>
            </a:br>
            <a:r>
              <a:rPr lang="fr-FR" sz="3200" b="1" dirty="0" err="1" smtClean="0">
                <a:solidFill>
                  <a:srgbClr val="002060"/>
                </a:solidFill>
              </a:rPr>
              <a:t>Estimator</a:t>
            </a:r>
            <a:r>
              <a:rPr lang="fr-FR" sz="3200" b="1" dirty="0" smtClean="0">
                <a:solidFill>
                  <a:srgbClr val="002060"/>
                </a:solidFill>
              </a:rPr>
              <a:t>  / base de données IRIS</a:t>
            </a:r>
            <a:r>
              <a:rPr lang="fr-FR" sz="3200" dirty="0" smtClean="0">
                <a:solidFill>
                  <a:srgbClr val="002060"/>
                </a:solidFill>
              </a:rPr>
              <a:t/>
            </a:r>
            <a:br>
              <a:rPr lang="fr-FR" sz="3200" dirty="0" smtClean="0">
                <a:solidFill>
                  <a:srgbClr val="002060"/>
                </a:solidFill>
              </a:rPr>
            </a:br>
            <a:endParaRPr lang="fr-FR" sz="2800" dirty="0">
              <a:solidFill>
                <a:srgbClr val="002060"/>
              </a:solidFill>
            </a:endParaRPr>
          </a:p>
        </p:txBody>
      </p:sp>
      <p:sp>
        <p:nvSpPr>
          <p:cNvPr id="5" name="Espace réservé du contenu 4"/>
          <p:cNvSpPr>
            <a:spLocks noGrp="1"/>
          </p:cNvSpPr>
          <p:nvPr>
            <p:ph idx="1"/>
          </p:nvPr>
        </p:nvSpPr>
        <p:spPr>
          <a:xfrm>
            <a:off x="457200" y="1500174"/>
            <a:ext cx="8229600" cy="4824426"/>
          </a:xfrm>
        </p:spPr>
        <p:txBody>
          <a:bodyPr/>
          <a:lstStyle/>
          <a:p>
            <a:pPr marL="514350" indent="-514350">
              <a:buNone/>
            </a:pPr>
            <a:r>
              <a:rPr lang="fr-FR" sz="2800" dirty="0" smtClean="0"/>
              <a:t>Ajout d’une phase de prédiction </a:t>
            </a:r>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a:p>
            <a:pPr marL="514350" indent="-514350">
              <a:buNone/>
            </a:pPr>
            <a:endParaRPr lang="fr-FR" sz="2800" dirty="0" smtClean="0"/>
          </a:p>
        </p:txBody>
      </p:sp>
      <p:sp>
        <p:nvSpPr>
          <p:cNvPr id="2" name="Rectangle 1"/>
          <p:cNvSpPr/>
          <p:nvPr/>
        </p:nvSpPr>
        <p:spPr>
          <a:xfrm>
            <a:off x="0" y="0"/>
            <a:ext cx="9144000" cy="6463308"/>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4" name="Rectangle 3"/>
          <p:cNvSpPr/>
          <p:nvPr/>
        </p:nvSpPr>
        <p:spPr>
          <a:xfrm>
            <a:off x="0" y="785794"/>
            <a:ext cx="9144000" cy="5078313"/>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8" name="Rectangle 7"/>
          <p:cNvSpPr/>
          <p:nvPr/>
        </p:nvSpPr>
        <p:spPr>
          <a:xfrm>
            <a:off x="2286000" y="2828836"/>
            <a:ext cx="4572000" cy="646331"/>
          </a:xfrm>
          <a:prstGeom prst="rect">
            <a:avLst/>
          </a:prstGeom>
        </p:spPr>
        <p:txBody>
          <a:bodyPr>
            <a:spAutoFit/>
          </a:bodyPr>
          <a:lstStyle/>
          <a:p>
            <a:endParaRPr lang="en-US" dirty="0" smtClean="0"/>
          </a:p>
          <a:p>
            <a:endParaRPr lang="en-US" dirty="0" smtClean="0"/>
          </a:p>
        </p:txBody>
      </p:sp>
      <p:sp>
        <p:nvSpPr>
          <p:cNvPr id="10" name="ZoneTexte 9"/>
          <p:cNvSpPr txBox="1"/>
          <p:nvPr/>
        </p:nvSpPr>
        <p:spPr>
          <a:xfrm>
            <a:off x="1285852" y="2000240"/>
            <a:ext cx="6929486" cy="4247317"/>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en-US" dirty="0" smtClean="0">
                <a:solidFill>
                  <a:srgbClr val="008000"/>
                </a:solidFill>
                <a:latin typeface="Calibri" pitchFamily="34" charset="0"/>
                <a:ea typeface="Times New Roman" pitchFamily="18" charset="0"/>
                <a:cs typeface="Courier New" pitchFamily="49" charset="0"/>
              </a:rPr>
              <a:t># Classify two new flower samples.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new_samples</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np</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array</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6.9</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3.2</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4.5</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1.5</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4.8</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3.1</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5.0</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1.7</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dtype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np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dirty="0" smtClean="0">
              <a:solidFill>
                <a:srgbClr val="000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predict_input_fn</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estimator</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inputs</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numpy_input_fn</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80808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new_samples</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num_epochs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shuffle</a:t>
            </a:r>
            <a:r>
              <a:rPr lang="en-US" b="1" dirty="0" smtClean="0">
                <a:solidFill>
                  <a:srgbClr val="000080"/>
                </a:solidFill>
                <a:latin typeface="Calibri" pitchFamily="34" charset="0"/>
                <a:ea typeface="Times New Roman" pitchFamily="18" charset="0"/>
                <a:cs typeface="Courier New" pitchFamily="49" charset="0"/>
              </a:rPr>
              <a:t>=</a:t>
            </a:r>
            <a:r>
              <a:rPr lang="en-US" b="1" dirty="0" smtClean="0">
                <a:solidFill>
                  <a:srgbClr val="0000FF"/>
                </a:solidFill>
                <a:latin typeface="Calibri" pitchFamily="34" charset="0"/>
                <a:ea typeface="Times New Roman" pitchFamily="18" charset="0"/>
                <a:cs typeface="Courier New" pitchFamily="49" charset="0"/>
              </a:rPr>
              <a:t>False</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dirty="0" smtClean="0">
              <a:solidFill>
                <a:srgbClr val="000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predictions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classifier</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predict</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input_fn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predict_input_fn</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b="1" dirty="0" smtClean="0">
                <a:solidFill>
                  <a:srgbClr val="0000FF"/>
                </a:solidFill>
                <a:latin typeface="Calibri" pitchFamily="34" charset="0"/>
                <a:ea typeface="Times New Roman" pitchFamily="18" charset="0"/>
                <a:cs typeface="Courier New" pitchFamily="49" charset="0"/>
              </a:rPr>
              <a:t>for</a:t>
            </a:r>
            <a:r>
              <a:rPr lang="en-US" dirty="0" smtClean="0">
                <a:solidFill>
                  <a:srgbClr val="000000"/>
                </a:solidFill>
                <a:latin typeface="Calibri" pitchFamily="34" charset="0"/>
                <a:ea typeface="Times New Roman" pitchFamily="18" charset="0"/>
                <a:cs typeface="Courier New" pitchFamily="49" charset="0"/>
              </a:rPr>
              <a:t> p </a:t>
            </a:r>
            <a:r>
              <a:rPr lang="en-US" b="1" dirty="0" smtClean="0">
                <a:solidFill>
                  <a:srgbClr val="0000FF"/>
                </a:solidFill>
                <a:latin typeface="Calibri" pitchFamily="34" charset="0"/>
                <a:ea typeface="Times New Roman" pitchFamily="18" charset="0"/>
                <a:cs typeface="Courier New" pitchFamily="49" charset="0"/>
              </a:rPr>
              <a:t>in</a:t>
            </a:r>
            <a:r>
              <a:rPr lang="en-US" dirty="0" smtClean="0">
                <a:solidFill>
                  <a:srgbClr val="000000"/>
                </a:solidFill>
                <a:latin typeface="Calibri" pitchFamily="34" charset="0"/>
                <a:ea typeface="Times New Roman" pitchFamily="18" charset="0"/>
                <a:cs typeface="Courier New" pitchFamily="49" charset="0"/>
              </a:rPr>
              <a:t> list</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predictions) </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chaine</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808080"/>
                </a:solidFill>
                <a:latin typeface="Calibri" pitchFamily="34" charset="0"/>
                <a:ea typeface="Times New Roman" pitchFamily="18" charset="0"/>
                <a:cs typeface="Courier New" pitchFamily="49" charset="0"/>
              </a:rPr>
              <a:t>"classes"</a:t>
            </a:r>
            <a:r>
              <a:rPr lang="en-US" b="1" dirty="0" smtClean="0">
                <a:solidFill>
                  <a:srgbClr val="000080"/>
                </a:solidFill>
                <a:latin typeface="Calibri" pitchFamily="34" charset="0"/>
                <a:ea typeface="Times New Roman" pitchFamily="18" charset="0"/>
                <a:cs typeface="Courier New" pitchFamily="49" charset="0"/>
              </a:rPr>
              <a:t>]</a:t>
            </a:r>
            <a:endParaRPr lang="fr-FR"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       print</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"classe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chaine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0</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decode</a:t>
            </a:r>
            <a:r>
              <a:rPr lang="fr-FR" b="1" dirty="0" smtClean="0">
                <a:solidFill>
                  <a:srgbClr val="000080"/>
                </a:solidFill>
                <a:latin typeface="Calibri" pitchFamily="34" charset="0"/>
                <a:ea typeface="Times New Roman" pitchFamily="18" charset="0"/>
                <a:cs typeface="Courier New" pitchFamily="49" charset="0"/>
              </a:rPr>
              <a:t>())</a:t>
            </a:r>
            <a:r>
              <a:rPr lang="fr-FR" sz="1400" dirty="0" smtClean="0">
                <a:latin typeface="Calibri" pitchFamily="34" charset="0"/>
                <a:cs typeface="Arial" pitchFamily="34" charset="0"/>
              </a:rPr>
              <a:t> </a:t>
            </a:r>
            <a:endParaRPr lang="fr-FR" sz="40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latin typeface="Calibri" pitchFamily="34" charset="0"/>
              </a:rPr>
              <a:t>Base MNIST classique.</a:t>
            </a:r>
          </a:p>
          <a:p>
            <a:pPr>
              <a:buNone/>
            </a:pPr>
            <a:endParaRPr lang="fr-FR" dirty="0" smtClean="0">
              <a:latin typeface="Calibri" pitchFamily="34" charset="0"/>
            </a:endParaRPr>
          </a:p>
          <a:p>
            <a:pPr>
              <a:buNone/>
            </a:pPr>
            <a:r>
              <a:rPr lang="fr-FR" dirty="0" smtClean="0">
                <a:latin typeface="Calibri" pitchFamily="34" charset="0"/>
              </a:rPr>
              <a:t>Tests :</a:t>
            </a:r>
          </a:p>
          <a:p>
            <a:r>
              <a:rPr lang="fr-FR" dirty="0" smtClean="0">
                <a:latin typeface="Calibri" pitchFamily="34" charset="0"/>
              </a:rPr>
              <a:t>réseau monocouche</a:t>
            </a:r>
          </a:p>
          <a:p>
            <a:pPr lvl="1">
              <a:buNone/>
            </a:pPr>
            <a:endParaRPr lang="fr-FR" dirty="0" smtClean="0">
              <a:latin typeface="Calibri" pitchFamily="34" charset="0"/>
            </a:endParaRPr>
          </a:p>
          <a:p>
            <a:r>
              <a:rPr lang="fr-FR" dirty="0" smtClean="0">
                <a:latin typeface="Calibri" pitchFamily="34" charset="0"/>
              </a:rPr>
              <a:t>Apprentissage :</a:t>
            </a:r>
          </a:p>
          <a:p>
            <a:pPr lvl="1"/>
            <a:r>
              <a:rPr lang="fr-FR" dirty="0" smtClean="0">
                <a:latin typeface="Calibri" pitchFamily="34" charset="0"/>
              </a:rPr>
              <a:t>Minimisation de l’entropie croisée</a:t>
            </a:r>
          </a:p>
          <a:p>
            <a:pPr lvl="1"/>
            <a:r>
              <a:rPr lang="fr-FR" dirty="0" smtClean="0">
                <a:latin typeface="Calibri" pitchFamily="34" charset="0"/>
              </a:rPr>
              <a:t>Minimisé par descente du gradient (pas = 0.5)</a:t>
            </a:r>
          </a:p>
          <a:p>
            <a:pPr lvl="1"/>
            <a:r>
              <a:rPr lang="fr-FR" dirty="0" smtClean="0">
                <a:latin typeface="Calibri" pitchFamily="34" charset="0"/>
              </a:rPr>
              <a:t>1000 passes sur des lots de 100 exemples</a:t>
            </a:r>
          </a:p>
          <a:p>
            <a:pPr>
              <a:buNone/>
            </a:pPr>
            <a:endParaRPr lang="fr-FR" dirty="0" smtClean="0">
              <a:latin typeface="Calibri" pitchFamily="34" charset="0"/>
            </a:endParaRPr>
          </a:p>
          <a:p>
            <a:pPr>
              <a:buNone/>
            </a:pPr>
            <a:endParaRPr lang="fr-FR" dirty="0" smtClean="0">
              <a:latin typeface="Calibri" pitchFamily="34" charset="0"/>
            </a:endParaRPr>
          </a:p>
          <a:p>
            <a:endParaRPr lang="fr-FR" sz="2400" dirty="0" smtClean="0">
              <a:latin typeface="Calibri" pitchFamily="34" charset="0"/>
            </a:endParaRPr>
          </a:p>
          <a:p>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Modèle monocouche de 10 neurones linéaires.</a:t>
            </a: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pic>
        <p:nvPicPr>
          <p:cNvPr id="6" name="Image 5" descr="ReseauMonoCouche.png"/>
          <p:cNvPicPr>
            <a:picLocks noChangeAspect="1"/>
          </p:cNvPicPr>
          <p:nvPr/>
        </p:nvPicPr>
        <p:blipFill>
          <a:blip r:embed="rId3"/>
          <a:stretch>
            <a:fillRect/>
          </a:stretch>
        </p:blipFill>
        <p:spPr>
          <a:xfrm>
            <a:off x="785786" y="2500306"/>
            <a:ext cx="4133465" cy="3561815"/>
          </a:xfrm>
          <a:prstGeom prst="rect">
            <a:avLst/>
          </a:prstGeom>
        </p:spPr>
      </p:pic>
      <p:graphicFrame>
        <p:nvGraphicFramePr>
          <p:cNvPr id="7" name="Objet 6"/>
          <p:cNvGraphicFramePr>
            <a:graphicFrameLocks noChangeAspect="1"/>
          </p:cNvGraphicFramePr>
          <p:nvPr/>
        </p:nvGraphicFramePr>
        <p:xfrm>
          <a:off x="4929190" y="4500570"/>
          <a:ext cx="3283597" cy="785818"/>
        </p:xfrm>
        <a:graphic>
          <a:graphicData uri="http://schemas.openxmlformats.org/presentationml/2006/ole">
            <p:oleObj spid="_x0000_s1026" name="Équation" r:id="rId4" imgW="1485720" imgH="355320"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Mise en place du modèle :</a:t>
            </a: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
        <p:nvSpPr>
          <p:cNvPr id="8" name="ZoneTexte 7"/>
          <p:cNvSpPr txBox="1"/>
          <p:nvPr/>
        </p:nvSpPr>
        <p:spPr>
          <a:xfrm>
            <a:off x="1785918" y="2786058"/>
            <a:ext cx="5357818" cy="3354765"/>
          </a:xfrm>
          <a:prstGeom prst="rect">
            <a:avLst/>
          </a:prstGeom>
          <a:solidFill>
            <a:schemeClr val="bg1">
              <a:lumMod val="95000"/>
            </a:schemeClr>
          </a:solidFill>
        </p:spPr>
        <p:txBody>
          <a:bodyPr wrap="square" rtlCol="0">
            <a:spAutoFit/>
          </a:bodyPr>
          <a:lstStyle/>
          <a:p>
            <a:pPr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entrées</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x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placeholder</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b="1" dirty="0" smtClean="0">
                <a:solidFill>
                  <a:srgbClr val="0000FF"/>
                </a:solidFill>
                <a:latin typeface="Calibri" pitchFamily="34" charset="0"/>
                <a:ea typeface="Times New Roman" pitchFamily="18" charset="0"/>
                <a:cs typeface="Courier New" pitchFamily="49" charset="0"/>
              </a:rPr>
              <a:t>None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784</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fr-FR" dirty="0" smtClean="0">
              <a:solidFill>
                <a:srgbClr val="008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sorties voulues</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smtClean="0">
                <a:solidFill>
                  <a:srgbClr val="000000"/>
                </a:solidFill>
                <a:latin typeface="Calibri" pitchFamily="34" charset="0"/>
                <a:ea typeface="Times New Roman" pitchFamily="18" charset="0"/>
                <a:cs typeface="Courier New" pitchFamily="49" charset="0"/>
              </a:rPr>
              <a:t>y_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tf</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placeholder</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tf</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float32</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b="1" dirty="0" smtClean="0">
                <a:solidFill>
                  <a:srgbClr val="0000FF"/>
                </a:solidFill>
                <a:latin typeface="Calibri" pitchFamily="34" charset="0"/>
                <a:ea typeface="Times New Roman" pitchFamily="18" charset="0"/>
                <a:cs typeface="Courier New" pitchFamily="49" charset="0"/>
              </a:rPr>
              <a:t>None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smtClean="0">
                <a:solidFill>
                  <a:srgbClr val="FF0000"/>
                </a:solidFill>
                <a:latin typeface="Calibri" pitchFamily="34" charset="0"/>
                <a:ea typeface="Times New Roman" pitchFamily="18" charset="0"/>
                <a:cs typeface="Courier New" pitchFamily="49" charset="0"/>
              </a:rPr>
              <a:t>10</a:t>
            </a:r>
            <a:r>
              <a:rPr lang="fr-FR" b="1" dirty="0" smtClean="0">
                <a:solidFill>
                  <a:srgbClr val="000080"/>
                </a:solidFill>
                <a:latin typeface="Calibri" pitchFamily="34" charset="0"/>
                <a:ea typeface="Times New Roman" pitchFamily="18" charset="0"/>
                <a:cs typeface="Courier New" pitchFamily="49" charset="0"/>
              </a:rPr>
              <a:t>])</a:t>
            </a:r>
          </a:p>
          <a:p>
            <a:pPr lvl="0" eaLnBrk="0" fontAlgn="base" hangingPunct="0">
              <a:spcBef>
                <a:spcPct val="0"/>
              </a:spcBef>
              <a:spcAft>
                <a:spcPct val="0"/>
              </a:spcAft>
            </a:pP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Le modèle</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W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Variable</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zeros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784</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smtClean="0">
                <a:solidFill>
                  <a:srgbClr val="FF0000"/>
                </a:solidFill>
                <a:latin typeface="Calibri" pitchFamily="34" charset="0"/>
                <a:ea typeface="Times New Roman" pitchFamily="18" charset="0"/>
                <a:cs typeface="Courier New" pitchFamily="49" charset="0"/>
              </a:rPr>
              <a:t>10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b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Variable</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zeros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fr-FR" dirty="0" smtClean="0">
              <a:solidFill>
                <a:srgbClr val="008000"/>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fr-FR" sz="1400" dirty="0" smtClean="0">
                <a:solidFill>
                  <a:srgbClr val="008000"/>
                </a:solidFill>
                <a:latin typeface="Calibri" pitchFamily="34" charset="0"/>
                <a:ea typeface="Times New Roman" pitchFamily="18" charset="0"/>
                <a:cs typeface="Courier New" pitchFamily="49" charset="0"/>
              </a:rPr>
              <a:t># sorties calcules </a:t>
            </a:r>
            <a:endParaRPr lang="fr-FR" sz="11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score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matmul</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W</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b</a:t>
            </a:r>
            <a:endParaRPr lang="fr-FR" sz="14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TensorFlow / base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Qualité de la prédiction : entropie croisée</a:t>
            </a:r>
          </a:p>
          <a:p>
            <a:pPr lvl="1"/>
            <a:r>
              <a:rPr lang="fr-FR" dirty="0" smtClean="0"/>
              <a:t>Transformation score -&gt; probabilité (</a:t>
            </a:r>
            <a:r>
              <a:rPr lang="fr-FR" dirty="0" err="1" smtClean="0"/>
              <a:t>softmax</a:t>
            </a:r>
            <a:r>
              <a:rPr lang="fr-FR" dirty="0" smtClean="0"/>
              <a:t>)</a:t>
            </a:r>
          </a:p>
          <a:p>
            <a:pPr lvl="1"/>
            <a:r>
              <a:rPr lang="fr-FR" dirty="0" smtClean="0"/>
              <a:t>Entropie croisée entre sortie calculée / sortie voulue</a:t>
            </a:r>
          </a:p>
          <a:p>
            <a:pPr lvl="1">
              <a:buNone/>
            </a:pPr>
            <a:endParaRPr lang="fr-FR" dirty="0" smtClean="0"/>
          </a:p>
          <a:p>
            <a:pPr lvl="1">
              <a:buNone/>
            </a:pPr>
            <a:endParaRPr lang="fr-FR" dirty="0" smtClean="0"/>
          </a:p>
          <a:p>
            <a:pPr lvl="1">
              <a:buNone/>
            </a:pPr>
            <a:endParaRPr lang="fr-FR" dirty="0" smtClean="0"/>
          </a:p>
          <a:p>
            <a:pPr>
              <a:buNone/>
            </a:pPr>
            <a:r>
              <a:rPr lang="fr-FR" dirty="0" smtClean="0"/>
              <a:t>Taux de bonnes classifications :</a:t>
            </a:r>
          </a:p>
          <a:p>
            <a:pPr>
              <a:buNone/>
            </a:pPr>
            <a:endParaRPr lang="fr-FR" dirty="0" smtClean="0"/>
          </a:p>
          <a:p>
            <a:pPr lvl="1"/>
            <a:endParaRPr lang="fr-FR" dirty="0" smtClean="0"/>
          </a:p>
          <a:p>
            <a:pPr>
              <a:buNone/>
            </a:pPr>
            <a:endParaRPr lang="fr-FR" dirty="0" smtClean="0"/>
          </a:p>
          <a:p>
            <a:pPr>
              <a:buNone/>
            </a:pPr>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
        <p:nvSpPr>
          <p:cNvPr id="8" name="ZoneTexte 7"/>
          <p:cNvSpPr txBox="1"/>
          <p:nvPr/>
        </p:nvSpPr>
        <p:spPr>
          <a:xfrm>
            <a:off x="428596" y="3357562"/>
            <a:ext cx="8215370" cy="923330"/>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dirty="0" smtClean="0">
                <a:solidFill>
                  <a:srgbClr val="000000"/>
                </a:solidFill>
                <a:latin typeface="Calibri" pitchFamily="34" charset="0"/>
                <a:ea typeface="Times New Roman" pitchFamily="18" charset="0"/>
                <a:cs typeface="Courier New" pitchFamily="49" charset="0"/>
              </a:rPr>
              <a:t>y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nn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softmax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score</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err="1" smtClean="0">
                <a:solidFill>
                  <a:srgbClr val="000000"/>
                </a:solidFill>
                <a:latin typeface="Calibri" pitchFamily="34" charset="0"/>
                <a:ea typeface="Times New Roman" pitchFamily="18" charset="0"/>
                <a:cs typeface="Courier New" pitchFamily="49" charset="0"/>
              </a:rPr>
              <a:t>cross_entropy</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reduce_mean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reduce_sum</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y_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log</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y</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reduction_indices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a:t>
            </a:r>
            <a:r>
              <a:rPr lang="en-US" b="1" dirty="0" smtClean="0">
                <a:solidFill>
                  <a:srgbClr val="000080"/>
                </a:solidFill>
                <a:latin typeface="Calibri" pitchFamily="34" charset="0"/>
                <a:ea typeface="Times New Roman" pitchFamily="18" charset="0"/>
                <a:cs typeface="Courier New" pitchFamily="49" charset="0"/>
              </a:rPr>
              <a:t>]))</a:t>
            </a:r>
            <a:endParaRPr lang="en-US" sz="4000" dirty="0" smtClean="0">
              <a:latin typeface="Calibri" pitchFamily="34" charset="0"/>
              <a:cs typeface="Arial" pitchFamily="34" charset="0"/>
            </a:endParaRPr>
          </a:p>
        </p:txBody>
      </p:sp>
      <p:sp>
        <p:nvSpPr>
          <p:cNvPr id="7" name="ZoneTexte 6"/>
          <p:cNvSpPr txBox="1"/>
          <p:nvPr/>
        </p:nvSpPr>
        <p:spPr>
          <a:xfrm>
            <a:off x="428596" y="5291752"/>
            <a:ext cx="8215370" cy="923330"/>
          </a:xfrm>
          <a:prstGeom prst="rect">
            <a:avLst/>
          </a:prstGeom>
          <a:solidFill>
            <a:schemeClr val="bg1">
              <a:lumMod val="95000"/>
            </a:schemeClr>
          </a:solidFill>
        </p:spPr>
        <p:txBody>
          <a:bodyPr wrap="square" rtlCol="0">
            <a:spAutoFit/>
          </a:bodyPr>
          <a:lstStyle/>
          <a:p>
            <a:pPr lvl="0" fontAlgn="base">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Calcul de la prédiction finale</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dirty="0" err="1" smtClean="0">
                <a:solidFill>
                  <a:srgbClr val="000000"/>
                </a:solidFill>
                <a:latin typeface="Calibri" pitchFamily="34" charset="0"/>
                <a:ea typeface="Times New Roman" pitchFamily="18" charset="0"/>
                <a:cs typeface="Courier New" pitchFamily="49" charset="0"/>
              </a:rPr>
              <a:t>correct_prediction</a:t>
            </a:r>
            <a:r>
              <a:rPr lang="fr-FR" dirty="0" smtClean="0">
                <a:solidFill>
                  <a:srgbClr val="000000"/>
                </a:solidFill>
                <a:latin typeface="Calibri" pitchFamily="34" charset="0"/>
                <a:ea typeface="Times New Roman" pitchFamily="18" charset="0"/>
                <a:cs typeface="Courier New" pitchFamily="49" charset="0"/>
              </a:rPr>
              <a:t> </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equal</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argmax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y_</a:t>
            </a:r>
            <a:r>
              <a:rPr lang="fr-FR"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1</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tf</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argmax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score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FF0000"/>
                </a:solidFill>
                <a:latin typeface="Calibri" pitchFamily="34" charset="0"/>
                <a:ea typeface="Times New Roman" pitchFamily="18" charset="0"/>
                <a:cs typeface="Courier New" pitchFamily="49" charset="0"/>
              </a:rPr>
              <a:t>1</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accuracy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reduce_mean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tf</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cast</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correct_prediction</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tf</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float32</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457200" y="1643050"/>
            <a:ext cx="8229600" cy="4857784"/>
          </a:xfrm>
        </p:spPr>
        <p:txBody>
          <a:bodyPr>
            <a:normAutofit/>
          </a:bodyPr>
          <a:lstStyle/>
          <a:p>
            <a:pPr>
              <a:buNone/>
            </a:pPr>
            <a:r>
              <a:rPr lang="fr-FR" dirty="0" err="1" smtClean="0"/>
              <a:t>Run</a:t>
            </a:r>
            <a:r>
              <a:rPr lang="fr-FR" dirty="0" smtClean="0"/>
              <a:t> et résultats</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Temps de calcul : ~4s</a:t>
            </a:r>
            <a:endParaRPr lang="fr-FR" dirty="0"/>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ZoneTexte 2"/>
          <p:cNvSpPr txBox="1"/>
          <p:nvPr/>
        </p:nvSpPr>
        <p:spPr>
          <a:xfrm>
            <a:off x="285720" y="2143116"/>
            <a:ext cx="8501122" cy="2800767"/>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Apprentissage</a:t>
            </a:r>
            <a:endParaRPr lang="en-US" b="1" dirty="0" smtClean="0">
              <a:solidFill>
                <a:srgbClr val="0000FF"/>
              </a:solidFill>
              <a:latin typeface="Calibri" pitchFamily="34" charset="0"/>
              <a:ea typeface="Times New Roman" pitchFamily="18" charset="0"/>
              <a:cs typeface="Courier New" pitchFamily="49" charset="0"/>
            </a:endParaRPr>
          </a:p>
          <a:p>
            <a:pPr lvl="0" eaLnBrk="0" fontAlgn="base" hangingPunct="0">
              <a:spcBef>
                <a:spcPct val="0"/>
              </a:spcBef>
              <a:spcAft>
                <a:spcPct val="0"/>
              </a:spcAft>
            </a:pPr>
            <a:r>
              <a:rPr lang="en-US" b="1" dirty="0" smtClean="0">
                <a:solidFill>
                  <a:srgbClr val="0000FF"/>
                </a:solidFill>
                <a:latin typeface="Calibri" pitchFamily="34" charset="0"/>
                <a:ea typeface="Times New Roman" pitchFamily="18" charset="0"/>
                <a:cs typeface="Courier New" pitchFamily="49" charset="0"/>
              </a:rPr>
              <a:t>for</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i</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FF"/>
                </a:solidFill>
                <a:latin typeface="Calibri" pitchFamily="34" charset="0"/>
                <a:ea typeface="Times New Roman" pitchFamily="18" charset="0"/>
                <a:cs typeface="Courier New" pitchFamily="49" charset="0"/>
              </a:rPr>
              <a:t>in</a:t>
            </a:r>
            <a:r>
              <a:rPr lang="en-US" dirty="0" smtClean="0">
                <a:solidFill>
                  <a:srgbClr val="000000"/>
                </a:solidFill>
                <a:latin typeface="Calibri" pitchFamily="34" charset="0"/>
                <a:ea typeface="Times New Roman" pitchFamily="18" charset="0"/>
                <a:cs typeface="Courier New" pitchFamily="49" charset="0"/>
              </a:rPr>
              <a:t> range</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1000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batch_xs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batch_ys</a:t>
            </a:r>
            <a:r>
              <a:rPr lang="en-US" dirty="0" smtClean="0">
                <a:solidFill>
                  <a:srgbClr val="000000"/>
                </a:solidFill>
                <a:latin typeface="Calibri" pitchFamily="34" charset="0"/>
                <a:ea typeface="Times New Roman" pitchFamily="18" charset="0"/>
                <a:cs typeface="Courier New" pitchFamily="49" charset="0"/>
              </a:rPr>
              <a:t> </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mnist</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train</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next_batch</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FF0000"/>
                </a:solidFill>
                <a:latin typeface="Calibri" pitchFamily="34" charset="0"/>
                <a:ea typeface="Times New Roman" pitchFamily="18" charset="0"/>
                <a:cs typeface="Courier New" pitchFamily="49" charset="0"/>
              </a:rPr>
              <a:t>100</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sess</a:t>
            </a:r>
            <a:r>
              <a:rPr lang="en-US" b="1" dirty="0" err="1"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run</a:t>
            </a:r>
            <a:r>
              <a:rPr lang="en-US" b="1" dirty="0" smtClean="0">
                <a:solidFill>
                  <a:srgbClr val="000080"/>
                </a:solidFill>
                <a:latin typeface="Calibri" pitchFamily="34" charset="0"/>
                <a:ea typeface="Times New Roman" pitchFamily="18" charset="0"/>
                <a:cs typeface="Courier New" pitchFamily="49" charset="0"/>
              </a:rPr>
              <a:t>(</a:t>
            </a:r>
            <a:r>
              <a:rPr lang="en-US" dirty="0" err="1" smtClean="0">
                <a:solidFill>
                  <a:srgbClr val="000000"/>
                </a:solidFill>
                <a:latin typeface="Calibri" pitchFamily="34" charset="0"/>
                <a:ea typeface="Times New Roman" pitchFamily="18" charset="0"/>
                <a:cs typeface="Courier New" pitchFamily="49" charset="0"/>
              </a:rPr>
              <a:t>train_step</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feed_dict</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x</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batch_xs</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y_</a:t>
            </a:r>
            <a:r>
              <a:rPr lang="en-US" b="1" dirty="0" smtClean="0">
                <a:solidFill>
                  <a:srgbClr val="000080"/>
                </a:solidFill>
                <a:latin typeface="Calibri" pitchFamily="34" charset="0"/>
                <a:ea typeface="Times New Roman" pitchFamily="18" charset="0"/>
                <a:cs typeface="Courier New" pitchFamily="49" charset="0"/>
              </a:rPr>
              <a:t>:</a:t>
            </a:r>
            <a:r>
              <a:rPr lang="en-US" dirty="0" smtClean="0">
                <a:solidFill>
                  <a:srgbClr val="000000"/>
                </a:solidFill>
                <a:latin typeface="Calibri" pitchFamily="34" charset="0"/>
                <a:ea typeface="Times New Roman" pitchFamily="18" charset="0"/>
                <a:cs typeface="Courier New" pitchFamily="49" charset="0"/>
              </a:rPr>
              <a:t> </a:t>
            </a:r>
            <a:r>
              <a:rPr lang="en-US" dirty="0" err="1" smtClean="0">
                <a:solidFill>
                  <a:srgbClr val="000000"/>
                </a:solidFill>
                <a:latin typeface="Calibri" pitchFamily="34" charset="0"/>
                <a:ea typeface="Times New Roman" pitchFamily="18" charset="0"/>
                <a:cs typeface="Courier New" pitchFamily="49" charset="0"/>
              </a:rPr>
              <a:t>batch_ys</a:t>
            </a:r>
            <a:r>
              <a:rPr lang="en-US"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endParaRPr lang="en-US" sz="1400" dirty="0" smtClean="0">
              <a:solidFill>
                <a:srgbClr val="000000"/>
              </a:solidFill>
              <a:latin typeface="Calibri" pitchFamily="34" charset="0"/>
              <a:cs typeface="Courier New" pitchFamily="49" charset="0"/>
            </a:endParaRPr>
          </a:p>
          <a:p>
            <a:pPr lvl="0" eaLnBrk="0" fontAlgn="base" hangingPunct="0">
              <a:spcBef>
                <a:spcPct val="0"/>
              </a:spcBef>
              <a:spcAft>
                <a:spcPct val="0"/>
              </a:spcAft>
            </a:pPr>
            <a:r>
              <a:rPr lang="fr-FR" dirty="0" smtClean="0">
                <a:solidFill>
                  <a:srgbClr val="008000"/>
                </a:solidFill>
                <a:latin typeface="Calibri" pitchFamily="34" charset="0"/>
                <a:ea typeface="Times New Roman" pitchFamily="18" charset="0"/>
                <a:cs typeface="Courier New" pitchFamily="49" charset="0"/>
              </a:rPr>
              <a:t># Evaluation</a:t>
            </a:r>
            <a:endParaRPr lang="fr-FR" dirty="0" smtClean="0">
              <a:latin typeface="Calibri" pitchFamily="34" charset="0"/>
              <a:cs typeface="Arial" pitchFamily="34"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print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a:t>
            </a:r>
            <a:r>
              <a:rPr lang="fr-FR" dirty="0" err="1" smtClean="0">
                <a:solidFill>
                  <a:srgbClr val="808080"/>
                </a:solidFill>
                <a:latin typeface="Calibri" pitchFamily="34" charset="0"/>
                <a:ea typeface="Times New Roman" pitchFamily="18" charset="0"/>
                <a:cs typeface="Courier New" pitchFamily="49" charset="0"/>
              </a:rPr>
              <a:t>Resultats</a:t>
            </a:r>
            <a:r>
              <a:rPr lang="fr-FR" dirty="0" smtClean="0">
                <a:solidFill>
                  <a:srgbClr val="808080"/>
                </a:solidFill>
                <a:latin typeface="Calibri" pitchFamily="34" charset="0"/>
                <a:ea typeface="Times New Roman" pitchFamily="18" charset="0"/>
                <a:cs typeface="Courier New" pitchFamily="49" charset="0"/>
              </a:rPr>
              <a:t> en Apprentissage"</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sess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run</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accuracy</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feed_dict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train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images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y_</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train</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labels</a:t>
            </a:r>
            <a:r>
              <a:rPr lang="fr-FR" b="1" dirty="0" smtClean="0">
                <a:solidFill>
                  <a:srgbClr val="000080"/>
                </a:solidFill>
                <a:latin typeface="Calibri" pitchFamily="34" charset="0"/>
                <a:ea typeface="Times New Roman" pitchFamily="18" charset="0"/>
                <a:cs typeface="Courier New" pitchFamily="49" charset="0"/>
              </a:rPr>
              <a:t>}))</a:t>
            </a:r>
            <a:endParaRPr lang="fr-FR" sz="1400" dirty="0" smtClean="0">
              <a:latin typeface="Calibri" pitchFamily="34" charset="0"/>
              <a:cs typeface="Arial" pitchFamily="34" charset="0"/>
            </a:endParaRPr>
          </a:p>
          <a:p>
            <a:pPr lvl="0" eaLnBrk="0" fontAlgn="base" hangingPunct="0">
              <a:spcBef>
                <a:spcPct val="0"/>
              </a:spcBef>
              <a:spcAft>
                <a:spcPct val="0"/>
              </a:spcAft>
            </a:pPr>
            <a:r>
              <a:rPr lang="fr-FR" b="1" dirty="0" smtClean="0">
                <a:solidFill>
                  <a:srgbClr val="0000FF"/>
                </a:solidFill>
                <a:latin typeface="Calibri" pitchFamily="34" charset="0"/>
                <a:ea typeface="Times New Roman" pitchFamily="18" charset="0"/>
                <a:cs typeface="Courier New" pitchFamily="49" charset="0"/>
              </a:rPr>
              <a:t>print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808080"/>
                </a:solidFill>
                <a:latin typeface="Calibri" pitchFamily="34" charset="0"/>
                <a:ea typeface="Times New Roman" pitchFamily="18" charset="0"/>
                <a:cs typeface="Courier New" pitchFamily="49" charset="0"/>
              </a:rPr>
              <a:t>"Résultats en Généralisation"</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sess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run</a:t>
            </a:r>
            <a:r>
              <a:rPr lang="fr-FR" b="1" dirty="0"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accuracy</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feed_dict</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x</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test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images</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y_</a:t>
            </a:r>
            <a:r>
              <a:rPr lang="fr-FR" b="1" dirty="0" smtClean="0">
                <a:solidFill>
                  <a:srgbClr val="000080"/>
                </a:solidFill>
                <a:latin typeface="Calibri" pitchFamily="34" charset="0"/>
                <a:ea typeface="Times New Roman" pitchFamily="18" charset="0"/>
                <a:cs typeface="Courier New" pitchFamily="49" charset="0"/>
              </a:rPr>
              <a:t>:</a:t>
            </a:r>
            <a:r>
              <a:rPr lang="fr-FR" dirty="0" smtClean="0">
                <a:solidFill>
                  <a:srgbClr val="000000"/>
                </a:solidFill>
                <a:latin typeface="Calibri" pitchFamily="34" charset="0"/>
                <a:ea typeface="Times New Roman" pitchFamily="18" charset="0"/>
                <a:cs typeface="Courier New" pitchFamily="49" charset="0"/>
              </a:rPr>
              <a:t> </a:t>
            </a:r>
            <a:r>
              <a:rPr lang="fr-FR" dirty="0" err="1" smtClean="0">
                <a:solidFill>
                  <a:srgbClr val="000000"/>
                </a:solidFill>
                <a:latin typeface="Calibri" pitchFamily="34" charset="0"/>
                <a:ea typeface="Times New Roman" pitchFamily="18" charset="0"/>
                <a:cs typeface="Courier New" pitchFamily="49" charset="0"/>
              </a:rPr>
              <a:t>mnist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test</a:t>
            </a:r>
            <a:r>
              <a:rPr lang="fr-FR" b="1" dirty="0" err="1" smtClean="0">
                <a:solidFill>
                  <a:srgbClr val="000080"/>
                </a:solidFill>
                <a:latin typeface="Calibri" pitchFamily="34" charset="0"/>
                <a:ea typeface="Times New Roman" pitchFamily="18" charset="0"/>
                <a:cs typeface="Courier New" pitchFamily="49" charset="0"/>
              </a:rPr>
              <a:t>.</a:t>
            </a:r>
            <a:r>
              <a:rPr lang="fr-FR" dirty="0" err="1" smtClean="0">
                <a:solidFill>
                  <a:srgbClr val="000000"/>
                </a:solidFill>
                <a:latin typeface="Calibri" pitchFamily="34" charset="0"/>
                <a:ea typeface="Times New Roman" pitchFamily="18" charset="0"/>
                <a:cs typeface="Courier New" pitchFamily="49" charset="0"/>
              </a:rPr>
              <a:t>labels</a:t>
            </a:r>
            <a:r>
              <a:rPr lang="fr-FR" b="1" dirty="0" smtClean="0">
                <a:solidFill>
                  <a:srgbClr val="000080"/>
                </a:solidFill>
                <a:latin typeface="Calibri" pitchFamily="34" charset="0"/>
                <a:ea typeface="Times New Roman" pitchFamily="18" charset="0"/>
                <a:cs typeface="Courier New" pitchFamily="49" charset="0"/>
              </a:rPr>
              <a:t>}))</a:t>
            </a:r>
          </a:p>
        </p:txBody>
      </p:sp>
      <p:sp>
        <p:nvSpPr>
          <p:cNvPr id="6" name="ZoneTexte 5"/>
          <p:cNvSpPr txBox="1"/>
          <p:nvPr/>
        </p:nvSpPr>
        <p:spPr>
          <a:xfrm>
            <a:off x="1571604" y="5072074"/>
            <a:ext cx="5000660" cy="646331"/>
          </a:xfrm>
          <a:prstGeom prst="rect">
            <a:avLst/>
          </a:prstGeom>
          <a:solidFill>
            <a:schemeClr val="accent1">
              <a:lumMod val="20000"/>
              <a:lumOff val="80000"/>
            </a:schemeClr>
          </a:solidFill>
        </p:spPr>
        <p:txBody>
          <a:bodyPr wrap="square" rtlCol="0">
            <a:spAutoFit/>
          </a:bodyPr>
          <a:lstStyle/>
          <a:p>
            <a:r>
              <a:rPr lang="fr-FR" dirty="0" smtClean="0">
                <a:latin typeface="+mj-lt"/>
              </a:rPr>
              <a:t>Résultats en Apprentissage 0.91827273</a:t>
            </a:r>
          </a:p>
          <a:p>
            <a:r>
              <a:rPr lang="fr-FR" dirty="0" smtClean="0">
                <a:latin typeface="+mj-lt"/>
              </a:rPr>
              <a:t>Résultats en Généralisation 0.9178</a:t>
            </a:r>
          </a:p>
        </p:txBody>
      </p:sp>
      <p:sp>
        <p:nvSpPr>
          <p:cNvPr id="5" name="Titre 4"/>
          <p:cNvSpPr>
            <a:spLocks noGrp="1"/>
          </p:cNvSpPr>
          <p:nvPr>
            <p:ph type="title"/>
          </p:nvPr>
        </p:nvSpPr>
        <p:spPr>
          <a:xfrm>
            <a:off x="457200" y="428604"/>
            <a:ext cx="8229600" cy="1143000"/>
          </a:xfrm>
        </p:spPr>
        <p:txBody>
          <a:bodyPr/>
          <a:lstStyle/>
          <a:p>
            <a:r>
              <a:rPr lang="fr-FR" sz="5400" dirty="0" smtClean="0"/>
              <a:t>TensorFlow / base MNIST</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
            <a:ext cx="9144000" cy="8494633"/>
          </a:xfrm>
          <a:prstGeom prst="rect">
            <a:avLst/>
          </a:prstGeom>
        </p:spPr>
        <p:txBody>
          <a:bodyPr wrap="square">
            <a:spAutoFit/>
          </a:bodyPr>
          <a:lstStyle/>
          <a:p>
            <a:pPr lvl="0" algn="just" fontAlgn="base">
              <a:spcBef>
                <a:spcPct val="0"/>
              </a:spcBef>
              <a:spcAft>
                <a:spcPct val="0"/>
              </a:spcAft>
            </a:pPr>
            <a:endParaRPr kumimoji="0" lang="fr-FR" sz="4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lvl="0" algn="just" fontAlgn="base">
              <a:spcBef>
                <a:spcPct val="0"/>
              </a:spcBef>
              <a:spcAft>
                <a:spcPct val="0"/>
              </a:spcAft>
            </a:pPr>
            <a:endParaRPr lang="fr-FR" sz="4400" b="1" dirty="0">
              <a:solidFill>
                <a:srgbClr val="365F91"/>
              </a:solidFill>
              <a:latin typeface="Cambria" pitchFamily="18" charset="0"/>
              <a:ea typeface="Times New Roman" pitchFamily="18" charset="0"/>
              <a:cs typeface="Times New Roman" pitchFamily="18" charset="0"/>
            </a:endParaRPr>
          </a:p>
          <a:p>
            <a:pPr lvl="0" algn="ctr" fontAlgn="base">
              <a:spcBef>
                <a:spcPct val="0"/>
              </a:spcBef>
              <a:spcAft>
                <a:spcPct val="0"/>
              </a:spcAft>
            </a:pPr>
            <a:endParaRPr kumimoji="0" lang="fr-FR" sz="7200" b="1" i="0" u="none" strike="noStrike" cap="none" normalizeH="0" baseline="0" dirty="0" smtClean="0">
              <a:ln>
                <a:noFill/>
              </a:ln>
              <a:solidFill>
                <a:schemeClr val="tx2">
                  <a:lumMod val="50000"/>
                </a:schemeClr>
              </a:solidFill>
              <a:effectLst/>
              <a:latin typeface="+mj-lt"/>
              <a:ea typeface="Times New Roman" pitchFamily="18"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endParaRPr lang="fr-FR" sz="2000" b="1" dirty="0" smtClean="0">
              <a:solidFill>
                <a:schemeClr val="tx2">
                  <a:lumMod val="10000"/>
                </a:schemeClr>
              </a:solidFill>
              <a:latin typeface="Calibri" pitchFamily="34" charset="0"/>
              <a:cs typeface="Times New Roman" pitchFamily="18" charset="0"/>
            </a:endParaRPr>
          </a:p>
          <a:p>
            <a:pPr lvl="0" eaLnBrk="0" fontAlgn="base" hangingPunct="0">
              <a:spcBef>
                <a:spcPct val="0"/>
              </a:spcBef>
              <a:spcAft>
                <a:spcPct val="0"/>
              </a:spcAft>
            </a:pPr>
            <a:r>
              <a:rPr lang="fr-FR" sz="2000" b="1" i="1" dirty="0" smtClean="0">
                <a:latin typeface="Calibri" pitchFamily="34" charset="0"/>
                <a:cs typeface="Times New Roman" pitchFamily="18" charset="0"/>
              </a:rPr>
              <a:t>M.IKNI Layachi</a:t>
            </a:r>
          </a:p>
          <a:p>
            <a:pPr lvl="0" eaLnBrk="0" fontAlgn="base" hangingPunct="0">
              <a:spcBef>
                <a:spcPct val="0"/>
              </a:spcBef>
              <a:spcAft>
                <a:spcPct val="0"/>
              </a:spcAft>
            </a:pPr>
            <a:r>
              <a:rPr lang="fr-FR" sz="2000" b="1" i="1" dirty="0" smtClean="0">
                <a:latin typeface="Calibri" pitchFamily="34" charset="0"/>
                <a:cs typeface="Times New Roman" pitchFamily="18" charset="0"/>
              </a:rPr>
              <a:t>02/02/2018   </a:t>
            </a:r>
            <a:endParaRPr kumimoji="0" lang="fr-FR" sz="4400" b="1" i="1" u="none" strike="noStrike" cap="none" normalizeH="0" baseline="0" dirty="0" smtClean="0">
              <a:ln>
                <a:noFill/>
              </a:ln>
              <a:effectLst/>
              <a:latin typeface="Calibri" pitchFamily="34" charset="0"/>
              <a:cs typeface="Times New Roman" pitchFamily="18" charset="0"/>
            </a:endParaRPr>
          </a:p>
          <a:p>
            <a:pPr lvl="0" eaLnBrk="0" fontAlgn="base" hangingPunct="0">
              <a:spcBef>
                <a:spcPct val="0"/>
              </a:spcBef>
              <a:spcAft>
                <a:spcPct val="0"/>
              </a:spcAft>
            </a:pPr>
            <a:endParaRPr kumimoji="0" lang="fr-FR" sz="2800" b="1" i="0" u="none" strike="noStrike" cap="none" normalizeH="0" baseline="0" dirty="0" smtClean="0">
              <a:ln>
                <a:noFill/>
              </a:ln>
              <a:solidFill>
                <a:schemeClr val="tx2">
                  <a:lumMod val="10000"/>
                </a:schemeClr>
              </a:solidFill>
              <a:effectLst/>
              <a:latin typeface="Calibri" pitchFamily="34" charset="0"/>
              <a:cs typeface="Arial" pitchFamily="34" charset="0"/>
            </a:endParaRPr>
          </a:p>
          <a:p>
            <a:pPr lvl="0" algn="just" eaLnBrk="0" fontAlgn="base" hangingPunct="0">
              <a:spcBef>
                <a:spcPct val="0"/>
              </a:spcBef>
              <a:spcAft>
                <a:spcPct val="0"/>
              </a:spcAft>
            </a:pP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b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lang="fr-FR" dirty="0">
              <a:latin typeface="Calibri" pitchFamily="34" charset="0"/>
              <a:ea typeface="Calibri" pitchFamily="34" charset="0"/>
              <a:cs typeface="Times New Roman" pitchFamily="18" charset="0"/>
            </a:endParaRPr>
          </a:p>
          <a:p>
            <a:pPr lvl="0" algn="just" eaLnBrk="0" fontAlgn="base" hangingPunct="0">
              <a:spcBef>
                <a:spcPct val="0"/>
              </a:spcBef>
              <a:spcAft>
                <a:spcPct val="0"/>
              </a:spcAft>
            </a:pP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 2"/>
          <p:cNvPicPr/>
          <p:nvPr/>
        </p:nvPicPr>
        <p:blipFill>
          <a:blip r:embed="rId3"/>
          <a:srcRect/>
          <a:stretch>
            <a:fillRect/>
          </a:stretch>
        </p:blipFill>
        <p:spPr bwMode="auto">
          <a:xfrm>
            <a:off x="6072198" y="428604"/>
            <a:ext cx="2643174" cy="1214422"/>
          </a:xfrm>
          <a:prstGeom prst="rect">
            <a:avLst/>
          </a:prstGeom>
          <a:noFill/>
          <a:ln w="9525">
            <a:noFill/>
            <a:miter lim="800000"/>
            <a:headEnd/>
            <a:tailEnd/>
          </a:ln>
        </p:spPr>
      </p:pic>
      <p:pic>
        <p:nvPicPr>
          <p:cNvPr id="1026" name="Picture 2" descr="C:\Users\IKNI\Desktop\q8sc1KuZ_400x400.jpg"/>
          <p:cNvPicPr>
            <a:picLocks noChangeAspect="1" noChangeArrowheads="1"/>
          </p:cNvPicPr>
          <p:nvPr/>
        </p:nvPicPr>
        <p:blipFill>
          <a:blip r:embed="rId4">
            <a:lum bright="-10000" contrast="-10000"/>
          </a:blip>
          <a:srcRect/>
          <a:stretch>
            <a:fillRect/>
          </a:stretch>
        </p:blipFill>
        <p:spPr bwMode="auto">
          <a:xfrm>
            <a:off x="7215206" y="4714884"/>
            <a:ext cx="1428760" cy="1214446"/>
          </a:xfrm>
          <a:prstGeom prst="rect">
            <a:avLst/>
          </a:prstGeom>
          <a:noFill/>
          <a:effectLst/>
        </p:spPr>
      </p:pic>
      <p:pic>
        <p:nvPicPr>
          <p:cNvPr id="6" name="Image 5"/>
          <p:cNvPicPr/>
          <p:nvPr/>
        </p:nvPicPr>
        <p:blipFill>
          <a:blip r:embed="rId5" cstate="print"/>
          <a:srcRect/>
          <a:stretch>
            <a:fillRect/>
          </a:stretch>
        </p:blipFill>
        <p:spPr bwMode="auto">
          <a:xfrm>
            <a:off x="357158" y="357166"/>
            <a:ext cx="2857520" cy="1214446"/>
          </a:xfrm>
          <a:prstGeom prst="rect">
            <a:avLst/>
          </a:prstGeom>
          <a:noFill/>
          <a:ln w="9525">
            <a:noFill/>
            <a:miter lim="800000"/>
            <a:headEnd/>
            <a:tailEnd/>
          </a:ln>
        </p:spPr>
      </p:pic>
      <p:sp>
        <p:nvSpPr>
          <p:cNvPr id="8" name="Titre 2"/>
          <p:cNvSpPr txBox="1">
            <a:spLocks/>
          </p:cNvSpPr>
          <p:nvPr/>
        </p:nvSpPr>
        <p:spPr>
          <a:xfrm>
            <a:off x="571472" y="2786058"/>
            <a:ext cx="8305800" cy="1571636"/>
          </a:xfrm>
          <a:prstGeom prst="rect">
            <a:avLst/>
          </a:prstGeom>
          <a:ln>
            <a:noFill/>
          </a:ln>
        </p:spPr>
        <p:txBody>
          <a:bodyPr vert="horz" lIns="0" tIns="0" rIns="18288" bIns="0" anchor="b">
            <a:normAutofit fontScale="925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8800" b="1" i="1" u="none" strike="noStrike" kern="1200" cap="none" spc="0" normalizeH="0" baseline="0" noProof="0" dirty="0" smtClean="0">
                <a:ln>
                  <a:noFill/>
                </a:ln>
                <a:solidFill>
                  <a:srgbClr val="FFC000"/>
                </a:solidFill>
                <a:effectLst>
                  <a:outerShdw blurRad="38100" dist="25400" dir="5400000" algn="tl" rotWithShape="0">
                    <a:srgbClr val="000000">
                      <a:alpha val="43000"/>
                    </a:srgbClr>
                  </a:outerShdw>
                </a:effectLst>
                <a:uLnTx/>
                <a:uFillTx/>
                <a:latin typeface="+mj-lt"/>
                <a:ea typeface="+mj-ea"/>
                <a:cs typeface="+mj-cs"/>
              </a:rPr>
              <a:t>Troisième semaine</a:t>
            </a:r>
            <a:r>
              <a:rPr kumimoji="0" lang="fr-FR" sz="8000" b="1" i="0" u="none" strike="noStrike" kern="1200" cap="none" spc="0" normalizeH="0" baseline="0" noProof="0" dirty="0" smtClean="0">
                <a:ln>
                  <a:noFill/>
                </a:ln>
                <a:solidFill>
                  <a:srgbClr val="FFC000"/>
                </a:solidFill>
                <a:effectLst>
                  <a:outerShdw blurRad="38100" dist="25400" dir="5400000" algn="tl" rotWithShape="0">
                    <a:srgbClr val="000000">
                      <a:alpha val="43000"/>
                    </a:srgbClr>
                  </a:outerShdw>
                </a:effectLst>
                <a:uLnTx/>
                <a:uFillTx/>
                <a:latin typeface="+mj-lt"/>
                <a:ea typeface="+mj-ea"/>
                <a:cs typeface="+mj-cs"/>
              </a:rPr>
              <a:t> </a:t>
            </a:r>
            <a:endParaRPr kumimoji="0" lang="fr-FR" sz="8000" b="1" i="0" u="none" strike="noStrike" kern="1200" cap="none" spc="0" normalizeH="0" baseline="0" noProof="0" dirty="0">
              <a:ln>
                <a:noFill/>
              </a:ln>
              <a:solidFill>
                <a:srgbClr val="FFC000"/>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85861"/>
            <a:ext cx="9144000" cy="5109091"/>
          </a:xfrm>
          <a:prstGeom prst="rect">
            <a:avLst/>
          </a:prstGeom>
        </p:spPr>
        <p:txBody>
          <a:bodyPr wrap="square">
            <a:spAutoFit/>
          </a:bodyPr>
          <a:lstStyle/>
          <a:p>
            <a:pPr>
              <a:buFont typeface="Arial" pitchFamily="34" charset="0"/>
              <a:buChar char="•"/>
            </a:pPr>
            <a:r>
              <a:rPr lang="fr-FR" sz="2800" dirty="0" smtClean="0">
                <a:latin typeface="+mj-lt"/>
              </a:rPr>
              <a:t>  Rédaction du rapport du stage.</a:t>
            </a:r>
          </a:p>
          <a:p>
            <a:pPr>
              <a:buFont typeface="Arial" pitchFamily="34" charset="0"/>
              <a:buChar char="•"/>
            </a:pPr>
            <a:endParaRPr lang="fr-FR" sz="2800" dirty="0" smtClean="0">
              <a:latin typeface="+mj-lt"/>
            </a:endParaRPr>
          </a:p>
          <a:p>
            <a:pPr>
              <a:buFont typeface="Arial" pitchFamily="34" charset="0"/>
              <a:buChar char="•"/>
            </a:pPr>
            <a:r>
              <a:rPr lang="fr-FR" sz="2800" dirty="0" smtClean="0">
                <a:latin typeface="+mj-lt"/>
              </a:rPr>
              <a:t> TensorFlow  :</a:t>
            </a:r>
          </a:p>
          <a:p>
            <a:pPr lvl="1">
              <a:buFont typeface="Arial" pitchFamily="34" charset="0"/>
              <a:buChar char="•"/>
            </a:pPr>
            <a:r>
              <a:rPr lang="fr-FR" sz="2800" dirty="0" smtClean="0">
                <a:latin typeface="+mj-lt"/>
              </a:rPr>
              <a:t> Ajout de la base FashionMnist</a:t>
            </a:r>
          </a:p>
          <a:p>
            <a:pPr lvl="1">
              <a:lnSpc>
                <a:spcPct val="150000"/>
              </a:lnSpc>
              <a:buFont typeface="Arial" pitchFamily="34" charset="0"/>
              <a:buChar char="•"/>
            </a:pPr>
            <a:r>
              <a:rPr lang="fr-FR" sz="2800" dirty="0" smtClean="0">
                <a:latin typeface="+mj-lt"/>
              </a:rPr>
              <a:t> Gros travail d’harmonisation</a:t>
            </a:r>
          </a:p>
          <a:p>
            <a:pPr lvl="2">
              <a:buFont typeface="Arial" pitchFamily="34" charset="0"/>
              <a:buChar char="•"/>
            </a:pPr>
            <a:r>
              <a:rPr lang="fr-FR" sz="2800" dirty="0" smtClean="0">
                <a:latin typeface="+mj-lt"/>
              </a:rPr>
              <a:t> </a:t>
            </a:r>
            <a:r>
              <a:rPr lang="fr-FR" sz="2000" dirty="0" smtClean="0">
                <a:latin typeface="+mj-lt"/>
              </a:rPr>
              <a:t>2 modèles :</a:t>
            </a:r>
          </a:p>
          <a:p>
            <a:pPr lvl="3">
              <a:buFont typeface="Arial" pitchFamily="34" charset="0"/>
              <a:buChar char="•"/>
            </a:pPr>
            <a:r>
              <a:rPr lang="fr-FR" sz="2000" dirty="0" smtClean="0">
                <a:latin typeface="+mj-lt"/>
              </a:rPr>
              <a:t> monocouche (boite blanche)</a:t>
            </a:r>
          </a:p>
          <a:p>
            <a:pPr lvl="3">
              <a:buFont typeface="Arial" pitchFamily="34" charset="0"/>
              <a:buChar char="•"/>
            </a:pPr>
            <a:r>
              <a:rPr lang="fr-FR" sz="2000" dirty="0" smtClean="0">
                <a:latin typeface="+mj-lt"/>
              </a:rPr>
              <a:t> multicouche (boite noire)</a:t>
            </a:r>
          </a:p>
          <a:p>
            <a:pPr lvl="2">
              <a:buFont typeface="Arial" pitchFamily="34" charset="0"/>
              <a:buChar char="•"/>
            </a:pPr>
            <a:r>
              <a:rPr lang="fr-FR" sz="2000" dirty="0" smtClean="0">
                <a:latin typeface="+mj-lt"/>
              </a:rPr>
              <a:t> Sur 3 bases.</a:t>
            </a:r>
          </a:p>
          <a:p>
            <a:pPr lvl="1">
              <a:lnSpc>
                <a:spcPct val="150000"/>
              </a:lnSpc>
              <a:buFont typeface="Arial" pitchFamily="34" charset="0"/>
              <a:buChar char="•"/>
            </a:pPr>
            <a:r>
              <a:rPr lang="fr-FR" sz="2800" dirty="0" smtClean="0">
                <a:latin typeface="+mj-lt"/>
              </a:rPr>
              <a:t> Ajout d’un prédicteur  dans les 6 programmes</a:t>
            </a:r>
          </a:p>
          <a:p>
            <a:pPr lvl="1">
              <a:lnSpc>
                <a:spcPct val="150000"/>
              </a:lnSpc>
              <a:buFont typeface="Arial" pitchFamily="34" charset="0"/>
              <a:buChar char="•"/>
            </a:pPr>
            <a:r>
              <a:rPr lang="fr-FR" sz="2800" dirty="0" smtClean="0">
                <a:latin typeface="+mj-lt"/>
              </a:rPr>
              <a:t> Boite blanche : Séparation Train / Evaluate / Predict </a:t>
            </a:r>
            <a:endParaRPr lang="fr-FR" dirty="0">
              <a:latin typeface="+mj-lt"/>
            </a:endParaRP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214290"/>
            <a:ext cx="8305800" cy="785818"/>
          </a:xfrm>
        </p:spPr>
        <p:txBody>
          <a:bodyPr>
            <a:normAutofit fontScale="90000"/>
          </a:bodyPr>
          <a:lstStyle/>
          <a:p>
            <a:pPr algn="ct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5400" dirty="0" smtClean="0"/>
              <a:t/>
            </a:r>
            <a:br>
              <a:rPr lang="fr-FR" sz="5400" dirty="0" smtClean="0"/>
            </a:br>
            <a:r>
              <a:rPr lang="fr-FR" sz="4800" dirty="0" smtClean="0"/>
              <a:t> Travail réalisé</a:t>
            </a:r>
            <a:endParaRPr lang="fr-FR" dirty="0"/>
          </a:p>
        </p:txBody>
      </p:sp>
      <p:sp>
        <p:nvSpPr>
          <p:cNvPr id="6" name="Accolade fermante 5"/>
          <p:cNvSpPr/>
          <p:nvPr/>
        </p:nvSpPr>
        <p:spPr>
          <a:xfrm>
            <a:off x="5000628" y="3643314"/>
            <a:ext cx="285752" cy="15001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5429256" y="4202676"/>
            <a:ext cx="1643074" cy="369332"/>
          </a:xfrm>
          <a:prstGeom prst="rect">
            <a:avLst/>
          </a:prstGeom>
          <a:noFill/>
        </p:spPr>
        <p:txBody>
          <a:bodyPr wrap="square" rtlCol="0">
            <a:spAutoFit/>
          </a:bodyPr>
          <a:lstStyle/>
          <a:p>
            <a:r>
              <a:rPr lang="fr-FR" dirty="0" smtClean="0"/>
              <a:t>6 programmes</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172289"/>
          </a:xfrm>
          <a:prstGeom prst="rect">
            <a:avLst/>
          </a:prstGeom>
        </p:spPr>
        <p:txBody>
          <a:bodyPr wrap="square">
            <a:spAutoFit/>
          </a:bodyPr>
          <a:lstStyle/>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endParaRPr lang="fr-FR" b="1" dirty="0" smtClean="0">
              <a:solidFill>
                <a:schemeClr val="tx2">
                  <a:lumMod val="10000"/>
                </a:schemeClr>
              </a:solidFill>
            </a:endParaRPr>
          </a:p>
          <a:p>
            <a:r>
              <a:rPr lang="fr-FR" b="1" dirty="0" smtClean="0">
                <a:solidFill>
                  <a:schemeClr val="tx2">
                    <a:lumMod val="10000"/>
                  </a:schemeClr>
                </a:solidFill>
              </a:rPr>
              <a:t>                                                                                             </a:t>
            </a:r>
          </a:p>
        </p:txBody>
      </p:sp>
      <p:sp>
        <p:nvSpPr>
          <p:cNvPr id="3" name="Titre 2"/>
          <p:cNvSpPr>
            <a:spLocks noGrp="1"/>
          </p:cNvSpPr>
          <p:nvPr>
            <p:ph type="title"/>
          </p:nvPr>
        </p:nvSpPr>
        <p:spPr/>
        <p:txBody>
          <a:bodyPr/>
          <a:lstStyle/>
          <a:p>
            <a:r>
              <a:rPr lang="fr-FR" sz="5400" dirty="0" smtClean="0"/>
              <a:t>Installation des logiciels :</a:t>
            </a:r>
          </a:p>
        </p:txBody>
      </p:sp>
      <p:sp>
        <p:nvSpPr>
          <p:cNvPr id="4" name="Espace réservé du contenu 3"/>
          <p:cNvSpPr>
            <a:spLocks noGrp="1"/>
          </p:cNvSpPr>
          <p:nvPr>
            <p:ph idx="1"/>
          </p:nvPr>
        </p:nvSpPr>
        <p:spPr>
          <a:xfrm>
            <a:off x="285720" y="2214554"/>
            <a:ext cx="8229600" cy="3357586"/>
          </a:xfrm>
        </p:spPr>
        <p:txBody>
          <a:bodyPr/>
          <a:lstStyle/>
          <a:p>
            <a:pPr lvl="2">
              <a:buFont typeface="Arial" pitchFamily="34" charset="0"/>
              <a:buChar char="•"/>
            </a:pPr>
            <a:r>
              <a:rPr lang="fr-FR" sz="3600" dirty="0" smtClean="0">
                <a:latin typeface="Calibri" pitchFamily="34" charset="0"/>
              </a:rPr>
              <a:t>Notepad ++</a:t>
            </a:r>
          </a:p>
          <a:p>
            <a:pPr lvl="2">
              <a:buFont typeface="Arial" pitchFamily="34" charset="0"/>
              <a:buChar char="•"/>
            </a:pPr>
            <a:r>
              <a:rPr lang="fr-FR" sz="3600" dirty="0" smtClean="0">
                <a:latin typeface="Calibri" pitchFamily="34" charset="0"/>
              </a:rPr>
              <a:t>Git &amp; </a:t>
            </a:r>
            <a:r>
              <a:rPr lang="fr-FR" sz="3600" dirty="0" err="1" smtClean="0">
                <a:latin typeface="Calibri" pitchFamily="34" charset="0"/>
              </a:rPr>
              <a:t>GitKraKen</a:t>
            </a:r>
            <a:endParaRPr lang="fr-FR" sz="3600" dirty="0" smtClean="0">
              <a:latin typeface="Calibri" pitchFamily="34" charset="0"/>
            </a:endParaRPr>
          </a:p>
          <a:p>
            <a:pPr lvl="2">
              <a:buFont typeface="Arial" pitchFamily="34" charset="0"/>
              <a:buChar char="•"/>
            </a:pPr>
            <a:r>
              <a:rPr lang="fr-FR" sz="3600" dirty="0" smtClean="0">
                <a:latin typeface="Calibri" pitchFamily="34" charset="0"/>
              </a:rPr>
              <a:t>Python</a:t>
            </a:r>
          </a:p>
          <a:p>
            <a:pPr lvl="2">
              <a:buFont typeface="Arial" pitchFamily="34" charset="0"/>
              <a:buChar char="•"/>
            </a:pPr>
            <a:r>
              <a:rPr lang="fr-FR" sz="3600" dirty="0" smtClean="0">
                <a:latin typeface="Calibri" pitchFamily="34" charset="0"/>
              </a:rPr>
              <a:t>TensorFlow</a:t>
            </a:r>
          </a:p>
          <a:p>
            <a:pPr>
              <a:buFont typeface="Arial" pitchFamily="34" charset="0"/>
              <a:buChar char="•"/>
            </a:pPr>
            <a:endParaRPr lang="fr-FR" sz="3600" b="1" dirty="0" smtClean="0">
              <a:latin typeface="Calibri" pitchFamily="34" charset="0"/>
            </a:endParaRPr>
          </a:p>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Ajout de Fashion MNIST</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latin typeface="Calibri" pitchFamily="34" charset="0"/>
              </a:rPr>
              <a:t>Base très similaire à MNIST</a:t>
            </a:r>
          </a:p>
          <a:p>
            <a:pPr>
              <a:buNone/>
            </a:pPr>
            <a:endParaRPr lang="fr-FR" dirty="0" smtClean="0">
              <a:latin typeface="Calibri" pitchFamily="34" charset="0"/>
            </a:endParaRPr>
          </a:p>
          <a:p>
            <a:pPr>
              <a:buNone/>
            </a:pPr>
            <a:r>
              <a:rPr lang="fr-FR" dirty="0" smtClean="0">
                <a:latin typeface="Calibri" pitchFamily="34" charset="0"/>
              </a:rPr>
              <a:t>	=&gt; programmes quasi identique.</a:t>
            </a:r>
          </a:p>
          <a:p>
            <a:pPr>
              <a:buNone/>
            </a:pPr>
            <a:endParaRPr lang="fr-FR" dirty="0" smtClean="0">
              <a:latin typeface="Calibri" pitchFamily="34" charset="0"/>
            </a:endParaRPr>
          </a:p>
          <a:p>
            <a:pPr>
              <a:buNone/>
            </a:pPr>
            <a:endParaRPr lang="fr-FR" dirty="0" smtClean="0">
              <a:latin typeface="Calibri" pitchFamily="34" charset="0"/>
            </a:endParaRPr>
          </a:p>
          <a:p>
            <a:pPr>
              <a:buNone/>
            </a:pPr>
            <a:r>
              <a:rPr lang="fr-FR" dirty="0" smtClean="0">
                <a:latin typeface="Calibri" pitchFamily="34" charset="0"/>
              </a:rPr>
              <a:t>	=&gt; Attention : Si les fichiers sont absents, la procédure de chargement des données va télécharger MNIST !</a:t>
            </a:r>
          </a:p>
          <a:p>
            <a:pPr>
              <a:buNone/>
            </a:pPr>
            <a:endParaRPr lang="fr-FR" dirty="0" smtClean="0">
              <a:latin typeface="Calibri" pitchFamily="34" charset="0"/>
            </a:endParaRPr>
          </a:p>
          <a:p>
            <a:endParaRPr lang="fr-FR" sz="2400" dirty="0" smtClean="0">
              <a:latin typeface="Calibri" pitchFamily="34" charset="0"/>
            </a:endParaRPr>
          </a:p>
          <a:p>
            <a:endParaRPr lang="fr-FR" dirty="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Harmonisation</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Objectif : pour chaque couple (base/modèle) :</a:t>
            </a:r>
          </a:p>
          <a:p>
            <a:pPr>
              <a:buNone/>
            </a:pPr>
            <a:r>
              <a:rPr lang="fr-FR" dirty="0" smtClean="0"/>
              <a:t>		avoir 4 programmes</a:t>
            </a:r>
          </a:p>
          <a:p>
            <a:endParaRPr lang="fr-FR" dirty="0" smtClean="0"/>
          </a:p>
          <a:p>
            <a:pPr lvl="1"/>
            <a:r>
              <a:rPr lang="fr-FR" dirty="0" smtClean="0"/>
              <a:t>Complete (train, evaluate, predict)</a:t>
            </a:r>
          </a:p>
          <a:p>
            <a:pPr lvl="1"/>
            <a:r>
              <a:rPr lang="fr-FR" dirty="0" smtClean="0"/>
              <a:t>Train (train and save) </a:t>
            </a:r>
          </a:p>
          <a:p>
            <a:pPr lvl="1"/>
            <a:r>
              <a:rPr lang="fr-FR" dirty="0" smtClean="0"/>
              <a:t>Evaluate (load and evaluate)</a:t>
            </a:r>
          </a:p>
          <a:p>
            <a:pPr lvl="1"/>
            <a:r>
              <a:rPr lang="fr-FR" dirty="0" smtClean="0"/>
              <a:t>Predict (load and prédict)</a:t>
            </a:r>
          </a:p>
          <a:p>
            <a:pPr lvl="1">
              <a:buNone/>
            </a:pPr>
            <a:endParaRPr lang="fr-FR" dirty="0" smtClean="0"/>
          </a:p>
          <a:p>
            <a:pPr lvl="1">
              <a:buNone/>
            </a:pPr>
            <a:r>
              <a:rPr lang="fr-FR" dirty="0" smtClean="0"/>
              <a:t>Intérêt : Ne pas ré-entrainer le réseau inutilement</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Insertion des données</a:t>
            </a:r>
            <a:endParaRPr lang="fr-FR" sz="4000" dirty="0" smtClean="0"/>
          </a:p>
        </p:txBody>
      </p:sp>
      <p:sp>
        <p:nvSpPr>
          <p:cNvPr id="5" name="Espace réservé du contenu 4"/>
          <p:cNvSpPr>
            <a:spLocks noGrp="1"/>
          </p:cNvSpPr>
          <p:nvPr>
            <p:ph idx="1"/>
          </p:nvPr>
        </p:nvSpPr>
        <p:spPr/>
        <p:txBody>
          <a:bodyPr>
            <a:normAutofit lnSpcReduction="10000"/>
          </a:bodyPr>
          <a:lstStyle/>
          <a:p>
            <a:pPr>
              <a:buNone/>
            </a:pPr>
            <a:r>
              <a:rPr lang="fr-FR" dirty="0" smtClean="0"/>
              <a:t>Pour MNIST et FashionMNIST,</a:t>
            </a:r>
          </a:p>
          <a:p>
            <a:pPr>
              <a:buNone/>
            </a:pPr>
            <a:endParaRPr lang="fr-FR" dirty="0" smtClean="0"/>
          </a:p>
          <a:p>
            <a:pPr>
              <a:buNone/>
            </a:pPr>
            <a:r>
              <a:rPr lang="fr-FR" dirty="0" smtClean="0"/>
              <a:t>Le prédicteur :</a:t>
            </a:r>
          </a:p>
          <a:p>
            <a:pPr lvl="1"/>
            <a:r>
              <a:rPr lang="fr-FR" dirty="0" smtClean="0"/>
              <a:t>Lit une image</a:t>
            </a:r>
          </a:p>
          <a:p>
            <a:pPr lvl="1"/>
            <a:r>
              <a:rPr lang="fr-FR" dirty="0" smtClean="0"/>
              <a:t>La prépare (invert contrast, resize)</a:t>
            </a:r>
          </a:p>
          <a:p>
            <a:pPr lvl="1"/>
            <a:r>
              <a:rPr lang="fr-FR" dirty="0" smtClean="0"/>
              <a:t>La transforme en vecteur (dim : 784)</a:t>
            </a:r>
          </a:p>
          <a:p>
            <a:endParaRPr lang="fr-FR" dirty="0" smtClean="0"/>
          </a:p>
          <a:p>
            <a:pPr>
              <a:buNone/>
            </a:pPr>
            <a:r>
              <a:rPr lang="fr-FR" dirty="0" smtClean="0"/>
              <a:t>Préparation : à améliorer </a:t>
            </a:r>
          </a:p>
          <a:p>
            <a:pPr lvl="1"/>
            <a:r>
              <a:rPr lang="fr-FR" dirty="0" smtClean="0"/>
              <a:t>(resize = déformation</a:t>
            </a:r>
          </a:p>
          <a:p>
            <a:pPr lvl="1"/>
            <a:r>
              <a:rPr lang="fr-FR" dirty="0" smtClean="0"/>
              <a:t>centrer)</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p:txBody>
          <a:bodyPr>
            <a:noAutofit/>
          </a:bodyPr>
          <a:lstStyle/>
          <a:p>
            <a:pPr algn="ctr"/>
            <a:r>
              <a:rPr lang="fr-FR" sz="4400" dirty="0" smtClean="0"/>
              <a:t>Démonstration</a:t>
            </a:r>
            <a:endParaRPr lang="fr-FR" sz="4000" dirty="0" smtClean="0"/>
          </a:p>
        </p:txBody>
      </p:sp>
      <p:sp>
        <p:nvSpPr>
          <p:cNvPr id="5" name="Espace réservé du contenu 4"/>
          <p:cNvSpPr>
            <a:spLocks noGrp="1"/>
          </p:cNvSpPr>
          <p:nvPr>
            <p:ph idx="1"/>
          </p:nvPr>
        </p:nvSpPr>
        <p:spPr/>
        <p:txBody>
          <a:bodyPr>
            <a:normAutofit/>
          </a:bodyPr>
          <a:lstStyle/>
          <a:p>
            <a:pPr algn="ctr">
              <a:buNone/>
            </a:pPr>
            <a:endParaRPr lang="fr-FR" dirty="0" smtClean="0"/>
          </a:p>
          <a:p>
            <a:pPr algn="ctr">
              <a:buNone/>
            </a:pPr>
            <a:endParaRPr lang="fr-FR" dirty="0" smtClean="0"/>
          </a:p>
          <a:p>
            <a:pPr algn="ctr">
              <a:buNone/>
            </a:pPr>
            <a:endParaRPr lang="fr-FR" dirty="0" smtClean="0"/>
          </a:p>
          <a:p>
            <a:pPr algn="ctr">
              <a:buNone/>
            </a:pPr>
            <a:r>
              <a:rPr lang="fr-FR" dirty="0" smtClean="0"/>
              <a:t>Quelques tests avec les </a:t>
            </a:r>
            <a:r>
              <a:rPr lang="fr-FR" dirty="0" err="1" smtClean="0"/>
              <a:t>prédicteurs</a:t>
            </a:r>
            <a:endParaRPr lang="fr-FR" dirty="0" smtClean="0"/>
          </a:p>
          <a:p>
            <a:pPr algn="ctr">
              <a:buNone/>
            </a:pPr>
            <a:r>
              <a:rPr lang="fr-FR" dirty="0" smtClean="0"/>
              <a:t>…</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704088"/>
            <a:ext cx="8229600" cy="867524"/>
          </a:xfrm>
        </p:spPr>
        <p:txBody>
          <a:bodyPr>
            <a:noAutofit/>
          </a:bodyPr>
          <a:lstStyle/>
          <a:p>
            <a:pPr algn="ctr"/>
            <a:r>
              <a:rPr lang="fr-FR" sz="4400" dirty="0" smtClean="0"/>
              <a:t>Performances</a:t>
            </a:r>
            <a:endParaRPr lang="fr-FR" sz="4000" dirty="0" smtClean="0"/>
          </a:p>
        </p:txBody>
      </p:sp>
      <p:sp>
        <p:nvSpPr>
          <p:cNvPr id="5" name="Espace réservé du contenu 4"/>
          <p:cNvSpPr>
            <a:spLocks noGrp="1"/>
          </p:cNvSpPr>
          <p:nvPr>
            <p:ph idx="1"/>
          </p:nvPr>
        </p:nvSpPr>
        <p:spPr/>
        <p:txBody>
          <a:bodyPr>
            <a:normAutofit/>
          </a:bodyPr>
          <a:lstStyle/>
          <a:p>
            <a:pPr>
              <a:buNone/>
            </a:pPr>
            <a:r>
              <a:rPr lang="fr-FR" dirty="0" smtClean="0"/>
              <a:t>Performances obtenues</a:t>
            </a:r>
          </a:p>
          <a:p>
            <a:pPr lvl="1">
              <a:buNone/>
            </a:pPr>
            <a:endParaRPr lang="fr-FR" dirty="0" smtClean="0"/>
          </a:p>
        </p:txBody>
      </p:sp>
      <p:sp>
        <p:nvSpPr>
          <p:cNvPr id="4" name="Rectangle 3"/>
          <p:cNvSpPr/>
          <p:nvPr/>
        </p:nvSpPr>
        <p:spPr>
          <a:xfrm>
            <a:off x="214282" y="1142984"/>
            <a:ext cx="8358246" cy="1077218"/>
          </a:xfrm>
          <a:prstGeom prst="rect">
            <a:avLst/>
          </a:prstGeom>
        </p:spPr>
        <p:txBody>
          <a:bodyPr wrap="square">
            <a:spAutoFit/>
          </a:bodyPr>
          <a:lstStyle/>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a:p>
            <a:endParaRPr lang="fr-FR" sz="1600" dirty="0" smtClean="0">
              <a:latin typeface="Calibri" pitchFamily="34" charset="0"/>
            </a:endParaRPr>
          </a:p>
        </p:txBody>
      </p:sp>
      <p:graphicFrame>
        <p:nvGraphicFramePr>
          <p:cNvPr id="6" name="Tableau 5"/>
          <p:cNvGraphicFramePr>
            <a:graphicFrameLocks noGrp="1"/>
          </p:cNvGraphicFramePr>
          <p:nvPr/>
        </p:nvGraphicFramePr>
        <p:xfrm>
          <a:off x="428594" y="2714621"/>
          <a:ext cx="8429686" cy="2466069"/>
        </p:xfrm>
        <a:graphic>
          <a:graphicData uri="http://schemas.openxmlformats.org/drawingml/2006/table">
            <a:tbl>
              <a:tblPr/>
              <a:tblGrid>
                <a:gridCol w="2106808"/>
                <a:gridCol w="1053813"/>
                <a:gridCol w="1053813"/>
                <a:gridCol w="1053813"/>
                <a:gridCol w="1053813"/>
                <a:gridCol w="1053813"/>
                <a:gridCol w="1053813"/>
              </a:tblGrid>
              <a:tr h="337872">
                <a:tc rowSpan="2">
                  <a:txBody>
                    <a:bodyPr/>
                    <a:lstStyle/>
                    <a:p>
                      <a:pPr algn="just">
                        <a:lnSpc>
                          <a:spcPct val="115000"/>
                        </a:lnSpc>
                        <a:spcAft>
                          <a:spcPts val="0"/>
                        </a:spcAft>
                      </a:pPr>
                      <a:endParaRPr lang="fr-FR" sz="1000" b="1" dirty="0">
                        <a:latin typeface="Calibri"/>
                        <a:ea typeface="Calibri"/>
                        <a:cs typeface="Times New Roman"/>
                      </a:endParaRPr>
                    </a:p>
                  </a:txBody>
                  <a:tcPr marL="63660" marR="6366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fr-FR" sz="1400" b="1" dirty="0">
                          <a:latin typeface="Calibri"/>
                          <a:ea typeface="Calibri"/>
                          <a:cs typeface="Times New Roman"/>
                        </a:rPr>
                        <a:t>Monocouche</a:t>
                      </a:r>
                    </a:p>
                  </a:txBody>
                  <a:tcPr marL="63660" marR="636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hMerge="1">
                  <a:txBody>
                    <a:bodyPr/>
                    <a:lstStyle/>
                    <a:p>
                      <a:endParaRPr lang="fr-FR"/>
                    </a:p>
                  </a:txBody>
                  <a:tcPr/>
                </a:tc>
                <a:tc hMerge="1">
                  <a:txBody>
                    <a:bodyPr/>
                    <a:lstStyle/>
                    <a:p>
                      <a:endParaRPr lang="fr-FR"/>
                    </a:p>
                  </a:txBody>
                  <a:tcPr/>
                </a:tc>
                <a:tc gridSpan="3">
                  <a:txBody>
                    <a:bodyPr/>
                    <a:lstStyle/>
                    <a:p>
                      <a:pPr algn="ctr">
                        <a:lnSpc>
                          <a:spcPct val="115000"/>
                        </a:lnSpc>
                        <a:spcAft>
                          <a:spcPts val="0"/>
                        </a:spcAft>
                      </a:pPr>
                      <a:r>
                        <a:rPr lang="fr-FR" sz="1400" b="1">
                          <a:latin typeface="Calibri"/>
                          <a:ea typeface="Calibri"/>
                          <a:cs typeface="Times New Roman"/>
                        </a:rPr>
                        <a:t>Multicouche</a:t>
                      </a:r>
                    </a:p>
                  </a:txBody>
                  <a:tcPr marL="63660" marR="636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fr-FR"/>
                    </a:p>
                  </a:txBody>
                  <a:tcPr/>
                </a:tc>
                <a:tc hMerge="1">
                  <a:txBody>
                    <a:bodyPr/>
                    <a:lstStyle/>
                    <a:p>
                      <a:endParaRPr lang="fr-FR"/>
                    </a:p>
                  </a:txBody>
                  <a:tcPr/>
                </a:tc>
              </a:tr>
              <a:tr h="590821">
                <a:tc vMerge="1">
                  <a:txBody>
                    <a:bodyPr/>
                    <a:lstStyle/>
                    <a:p>
                      <a:endParaRPr lang="fr-FR"/>
                    </a:p>
                  </a:txBody>
                  <a:tcPr/>
                </a:tc>
                <a:tc>
                  <a:txBody>
                    <a:bodyPr/>
                    <a:lstStyle/>
                    <a:p>
                      <a:pPr algn="ctr">
                        <a:lnSpc>
                          <a:spcPct val="115000"/>
                        </a:lnSpc>
                        <a:spcAft>
                          <a:spcPts val="0"/>
                        </a:spcAft>
                      </a:pPr>
                      <a:r>
                        <a:rPr lang="fr-FR" sz="1400" b="1" dirty="0">
                          <a:latin typeface="Calibri"/>
                          <a:ea typeface="Calibri"/>
                          <a:cs typeface="Times New Roman"/>
                        </a:rPr>
                        <a:t>Précision A</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Précision G</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temps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Aft>
                          <a:spcPts val="0"/>
                        </a:spcAft>
                      </a:pPr>
                      <a:r>
                        <a:rPr lang="fr-FR" sz="1400" b="1">
                          <a:latin typeface="Calibri"/>
                          <a:ea typeface="Calibri"/>
                          <a:cs typeface="Times New Roman"/>
                        </a:rPr>
                        <a:t>Précision A</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fr-FR" sz="1400" b="1">
                          <a:latin typeface="Calibri"/>
                          <a:ea typeface="Calibri"/>
                          <a:cs typeface="Times New Roman"/>
                        </a:rPr>
                        <a:t>Précision G</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fr-FR" sz="1400" b="1">
                          <a:latin typeface="Calibri"/>
                          <a:ea typeface="Calibri"/>
                          <a:cs typeface="Times New Roman"/>
                        </a:rPr>
                        <a:t>temps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55468">
                <a:tc>
                  <a:txBody>
                    <a:bodyPr/>
                    <a:lstStyle/>
                    <a:p>
                      <a:pPr algn="ctr">
                        <a:spcAft>
                          <a:spcPts val="0"/>
                        </a:spcAft>
                      </a:pPr>
                      <a:r>
                        <a:rPr lang="fr-FR" sz="1400" b="1" dirty="0">
                          <a:latin typeface="Calibri"/>
                        </a:rPr>
                        <a:t>IRIS</a:t>
                      </a:r>
                      <a:endParaRPr lang="fr-FR" sz="1100" b="1" dirty="0">
                        <a:latin typeface="Calibri"/>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0.991667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0.96666664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 15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0.991667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0.966667</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 30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61431">
                <a:tc>
                  <a:txBody>
                    <a:bodyPr/>
                    <a:lstStyle/>
                    <a:p>
                      <a:pPr algn="ctr">
                        <a:lnSpc>
                          <a:spcPct val="115000"/>
                        </a:lnSpc>
                        <a:spcAft>
                          <a:spcPts val="0"/>
                        </a:spcAft>
                      </a:pPr>
                      <a:r>
                        <a:rPr lang="fr-FR" sz="1400" b="1" dirty="0">
                          <a:latin typeface="Calibri"/>
                          <a:ea typeface="Calibri"/>
                          <a:cs typeface="Times New Roman"/>
                        </a:rPr>
                        <a:t>MNIST</a:t>
                      </a:r>
                      <a:endParaRPr lang="fr-FR" sz="1100" b="1" dirty="0">
                        <a:latin typeface="Calibri"/>
                        <a:ea typeface="Calibri"/>
                        <a:cs typeface="Times New Roman"/>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0.91425455</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0.9153</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a:latin typeface="Calibri"/>
                          <a:ea typeface="Calibri"/>
                          <a:cs typeface="Times New Roman"/>
                        </a:rPr>
                        <a:t>~ 12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0.997964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0.981500</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 40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520477">
                <a:tc>
                  <a:txBody>
                    <a:bodyPr/>
                    <a:lstStyle/>
                    <a:p>
                      <a:pPr algn="ctr">
                        <a:lnSpc>
                          <a:spcPct val="115000"/>
                        </a:lnSpc>
                        <a:spcAft>
                          <a:spcPts val="0"/>
                        </a:spcAft>
                      </a:pPr>
                      <a:r>
                        <a:rPr lang="fr-FR" sz="1400" b="1" dirty="0">
                          <a:latin typeface="Calibri"/>
                          <a:ea typeface="Calibri"/>
                          <a:cs typeface="Times New Roman"/>
                        </a:rPr>
                        <a:t>Fashion MNIST</a:t>
                      </a:r>
                      <a:endParaRPr lang="fr-FR" sz="1100" b="1" dirty="0">
                        <a:latin typeface="Calibri"/>
                        <a:ea typeface="Calibri"/>
                        <a:cs typeface="Times New Roman"/>
                      </a:endParaRP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lnSpc>
                          <a:spcPct val="115000"/>
                        </a:lnSpc>
                        <a:spcAft>
                          <a:spcPts val="0"/>
                        </a:spcAft>
                      </a:pPr>
                      <a:r>
                        <a:rPr lang="fr-FR" sz="1400" b="1" dirty="0">
                          <a:latin typeface="Calibri"/>
                          <a:ea typeface="Calibri"/>
                          <a:cs typeface="Times New Roman"/>
                        </a:rPr>
                        <a:t>0.7976364</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0.7792</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 10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15000"/>
                        </a:lnSpc>
                        <a:spcAft>
                          <a:spcPts val="0"/>
                        </a:spcAft>
                      </a:pPr>
                      <a:r>
                        <a:rPr lang="fr-FR" sz="1400" b="1" dirty="0">
                          <a:latin typeface="Calibri"/>
                          <a:ea typeface="Calibri"/>
                          <a:cs typeface="Times New Roman"/>
                        </a:rPr>
                        <a:t>0.910455</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0.881100</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fr-FR" sz="1400" b="1" dirty="0">
                          <a:latin typeface="Calibri"/>
                          <a:ea typeface="Calibri"/>
                          <a:cs typeface="Times New Roman"/>
                        </a:rPr>
                        <a:t>~50 s</a:t>
                      </a:r>
                    </a:p>
                  </a:txBody>
                  <a:tcPr marL="63660" marR="6366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85861"/>
            <a:ext cx="9144000" cy="5047536"/>
          </a:xfrm>
          <a:prstGeom prst="rect">
            <a:avLst/>
          </a:prstGeom>
        </p:spPr>
        <p:txBody>
          <a:bodyPr wrap="square">
            <a:spAutoFit/>
          </a:bodyPr>
          <a:lstStyle/>
          <a:p>
            <a:pPr lvl="1">
              <a:lnSpc>
                <a:spcPct val="150000"/>
              </a:lnSpc>
            </a:pPr>
            <a:r>
              <a:rPr lang="fr-FR" sz="2800" dirty="0" smtClean="0">
                <a:latin typeface="+mj-lt"/>
              </a:rPr>
              <a:t> </a:t>
            </a:r>
          </a:p>
          <a:p>
            <a:pPr lvl="1">
              <a:lnSpc>
                <a:spcPct val="150000"/>
              </a:lnSpc>
              <a:buFont typeface="Arial" pitchFamily="34" charset="0"/>
              <a:buChar char="•"/>
            </a:pPr>
            <a:r>
              <a:rPr lang="fr-FR" sz="2800" dirty="0" smtClean="0">
                <a:latin typeface="+mj-lt"/>
              </a:rPr>
              <a:t>Nouveau cas d’étude : Base de fleurs M. </a:t>
            </a:r>
            <a:r>
              <a:rPr lang="fr-FR" sz="2800" dirty="0" err="1" smtClean="0">
                <a:latin typeface="+mj-lt"/>
              </a:rPr>
              <a:t>Nagau</a:t>
            </a:r>
            <a:endParaRPr lang="fr-FR" sz="2800" dirty="0" smtClean="0">
              <a:latin typeface="+mj-lt"/>
            </a:endParaRPr>
          </a:p>
          <a:p>
            <a:pPr lvl="1">
              <a:lnSpc>
                <a:spcPct val="150000"/>
              </a:lnSpc>
              <a:buFont typeface="Arial" pitchFamily="34" charset="0"/>
              <a:buChar char="•"/>
            </a:pPr>
            <a:r>
              <a:rPr lang="fr-FR" sz="2800" dirty="0" smtClean="0">
                <a:latin typeface="+mj-lt"/>
              </a:rPr>
              <a:t> Boite Noire : Séparer Train / Evaluate / Predict</a:t>
            </a:r>
          </a:p>
          <a:p>
            <a:pPr lvl="1">
              <a:lnSpc>
                <a:spcPct val="150000"/>
              </a:lnSpc>
              <a:buFont typeface="Arial" pitchFamily="34" charset="0"/>
              <a:buChar char="•"/>
            </a:pPr>
            <a:r>
              <a:rPr lang="fr-FR" sz="2800" dirty="0" smtClean="0">
                <a:latin typeface="+mj-lt"/>
              </a:rPr>
              <a:t> Finaliser tutoriel </a:t>
            </a:r>
          </a:p>
          <a:p>
            <a:pPr lvl="1">
              <a:lnSpc>
                <a:spcPct val="150000"/>
              </a:lnSpc>
              <a:buFont typeface="Arial" pitchFamily="34" charset="0"/>
              <a:buChar char="•"/>
            </a:pPr>
            <a:r>
              <a:rPr lang="fr-FR" sz="2800" dirty="0" smtClean="0">
                <a:latin typeface="+mj-lt"/>
              </a:rPr>
              <a:t> Finaliser rapport</a:t>
            </a:r>
          </a:p>
          <a:p>
            <a:endParaRPr lang="fr-FR" sz="2800" dirty="0" smtClean="0">
              <a:latin typeface="+mj-lt"/>
            </a:endParaRPr>
          </a:p>
          <a:p>
            <a:endParaRPr lang="fr-FR" sz="2800" dirty="0" smtClean="0">
              <a:latin typeface="+mj-lt"/>
            </a:endParaRPr>
          </a:p>
          <a:p>
            <a:endParaRPr lang="fr-FR" sz="2800" dirty="0" smtClean="0">
              <a:latin typeface="+mj-lt"/>
            </a:endParaRPr>
          </a:p>
          <a:p>
            <a:pPr algn="ctr"/>
            <a:r>
              <a:rPr lang="fr-FR" sz="2800" dirty="0" smtClean="0">
                <a:latin typeface="+mj-lt"/>
              </a:rPr>
              <a:t>Merci de votre attention</a:t>
            </a:r>
            <a:endParaRPr lang="fr-FR" dirty="0">
              <a:latin typeface="+mj-lt"/>
            </a:endParaRPr>
          </a:p>
        </p:txBody>
      </p:sp>
      <p:sp>
        <p:nvSpPr>
          <p:cNvPr id="2" name="Rectangle 1"/>
          <p:cNvSpPr/>
          <p:nvPr/>
        </p:nvSpPr>
        <p:spPr>
          <a:xfrm>
            <a:off x="0" y="0"/>
            <a:ext cx="9144000" cy="6186309"/>
          </a:xfrm>
          <a:prstGeom prst="rect">
            <a:avLst/>
          </a:prstGeom>
        </p:spPr>
        <p:txBody>
          <a:bodyPr wrap="square">
            <a:spAutoFit/>
          </a:bodyPr>
          <a:lstStyle/>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
        <p:nvSpPr>
          <p:cNvPr id="3" name="Titre 2"/>
          <p:cNvSpPr>
            <a:spLocks noGrp="1"/>
          </p:cNvSpPr>
          <p:nvPr>
            <p:ph type="title"/>
          </p:nvPr>
        </p:nvSpPr>
        <p:spPr>
          <a:xfrm>
            <a:off x="457200" y="214290"/>
            <a:ext cx="8305800" cy="785818"/>
          </a:xfrm>
        </p:spPr>
        <p:txBody>
          <a:bodyPr>
            <a:normAutofit fontScale="90000"/>
          </a:bodyPr>
          <a:lstStyle/>
          <a:p>
            <a:pPr algn="ct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fr-FR" sz="5400" dirty="0" smtClean="0"/>
              <a:t/>
            </a:r>
            <a:br>
              <a:rPr lang="fr-FR" sz="5400" dirty="0" smtClean="0"/>
            </a:br>
            <a:r>
              <a:rPr lang="fr-FR" sz="4800" dirty="0" smtClean="0"/>
              <a:t> Travail à venir</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970318"/>
          </a:xfrm>
          <a:prstGeom prst="rect">
            <a:avLst/>
          </a:prstGeom>
        </p:spPr>
        <p:txBody>
          <a:bodyPr wrap="square">
            <a:spAutoFit/>
          </a:bodyPr>
          <a:lstStyle/>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b="1" dirty="0" smtClean="0">
              <a:latin typeface="Calibri" pitchFamily="34" charset="0"/>
            </a:endParaRPr>
          </a:p>
          <a:p>
            <a:endParaRPr lang="fr-FR" b="1" dirty="0" smtClean="0">
              <a:latin typeface="Calibri" pitchFamily="34" charset="0"/>
            </a:endParaRPr>
          </a:p>
          <a:p>
            <a:endParaRPr lang="fr-FR" b="1" dirty="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a:p>
            <a:endParaRPr lang="fr-FR" dirty="0" smtClean="0">
              <a:latin typeface="Calibri" pitchFamily="34" charset="0"/>
            </a:endParaRPr>
          </a:p>
          <a:p>
            <a:endParaRPr lang="fr-FR" dirty="0">
              <a:latin typeface="Calibri" pitchFamily="34" charset="0"/>
            </a:endParaRPr>
          </a:p>
        </p:txBody>
      </p:sp>
      <p:sp>
        <p:nvSpPr>
          <p:cNvPr id="4" name="Titre 3"/>
          <p:cNvSpPr>
            <a:spLocks noGrp="1"/>
          </p:cNvSpPr>
          <p:nvPr>
            <p:ph type="title"/>
          </p:nvPr>
        </p:nvSpPr>
        <p:spPr/>
        <p:txBody>
          <a:bodyPr/>
          <a:lstStyle/>
          <a:p>
            <a:r>
              <a:rPr lang="fr-FR" dirty="0" smtClean="0"/>
              <a:t>Présentation de TensorFlow</a:t>
            </a:r>
            <a:endParaRPr lang="fr-FR" dirty="0"/>
          </a:p>
        </p:txBody>
      </p:sp>
      <p:sp>
        <p:nvSpPr>
          <p:cNvPr id="5" name="Espace réservé du contenu 4"/>
          <p:cNvSpPr>
            <a:spLocks noGrp="1"/>
          </p:cNvSpPr>
          <p:nvPr>
            <p:ph idx="1"/>
          </p:nvPr>
        </p:nvSpPr>
        <p:spPr>
          <a:xfrm>
            <a:off x="214282" y="1935480"/>
            <a:ext cx="8572560" cy="4389120"/>
          </a:xfrm>
        </p:spPr>
        <p:txBody>
          <a:bodyPr>
            <a:normAutofit fontScale="92500"/>
          </a:bodyPr>
          <a:lstStyle/>
          <a:p>
            <a:pPr algn="just">
              <a:lnSpc>
                <a:spcPct val="150000"/>
              </a:lnSpc>
            </a:pPr>
            <a:r>
              <a:rPr lang="fr-FR" sz="2400" dirty="0" smtClean="0">
                <a:latin typeface="Calibri" pitchFamily="34" charset="0"/>
              </a:rPr>
              <a:t>Librairie de calcul pour l'apprentissage automatique </a:t>
            </a:r>
            <a:r>
              <a:rPr lang="fr-FR" sz="2200" dirty="0" smtClean="0">
                <a:latin typeface="Calibri" pitchFamily="34" charset="0"/>
              </a:rPr>
              <a:t>(</a:t>
            </a:r>
            <a:r>
              <a:rPr lang="fr-FR" sz="2200" b="1" dirty="0" smtClean="0">
                <a:solidFill>
                  <a:srgbClr val="FFC000"/>
                </a:solidFill>
                <a:latin typeface="Calibri" pitchFamily="34" charset="0"/>
              </a:rPr>
              <a:t>Machine Learning</a:t>
            </a:r>
            <a:r>
              <a:rPr lang="fr-FR" sz="2200" dirty="0" smtClean="0">
                <a:latin typeface="Calibri" pitchFamily="34" charset="0"/>
              </a:rPr>
              <a:t>)</a:t>
            </a:r>
            <a:r>
              <a:rPr lang="fr-FR" sz="2400" dirty="0" smtClean="0">
                <a:latin typeface="Calibri" pitchFamily="34" charset="0"/>
              </a:rPr>
              <a:t>.</a:t>
            </a:r>
          </a:p>
          <a:p>
            <a:pPr algn="just">
              <a:lnSpc>
                <a:spcPct val="150000"/>
              </a:lnSpc>
            </a:pPr>
            <a:r>
              <a:rPr lang="fr-FR" sz="2400" dirty="0" smtClean="0">
                <a:latin typeface="Calibri" pitchFamily="34" charset="0"/>
              </a:rPr>
              <a:t>Développée et utilisée par Google pour</a:t>
            </a:r>
          </a:p>
          <a:p>
            <a:pPr lvl="1" algn="just">
              <a:lnSpc>
                <a:spcPct val="150000"/>
              </a:lnSpc>
            </a:pPr>
            <a:r>
              <a:rPr lang="fr-FR" sz="2200" dirty="0" smtClean="0">
                <a:latin typeface="Calibri" pitchFamily="34" charset="0"/>
              </a:rPr>
              <a:t> la reconnaissance de visages, écriture, formes syntaxiques.</a:t>
            </a:r>
          </a:p>
          <a:p>
            <a:pPr lvl="1" algn="just">
              <a:lnSpc>
                <a:spcPct val="150000"/>
              </a:lnSpc>
            </a:pPr>
            <a:r>
              <a:rPr lang="fr-FR" sz="2200" dirty="0" smtClean="0">
                <a:latin typeface="Calibri" pitchFamily="34" charset="0"/>
              </a:rPr>
              <a:t>La traduction automatique</a:t>
            </a:r>
          </a:p>
          <a:p>
            <a:pPr lvl="1" algn="just">
              <a:lnSpc>
                <a:spcPct val="150000"/>
              </a:lnSpc>
            </a:pPr>
            <a:r>
              <a:rPr lang="fr-FR" sz="2200" dirty="0" smtClean="0">
                <a:latin typeface="Calibri" pitchFamily="34" charset="0"/>
              </a:rPr>
              <a:t>L’IA des jeux d’échecs et de go</a:t>
            </a:r>
          </a:p>
          <a:p>
            <a:pPr lvl="1" algn="just">
              <a:lnSpc>
                <a:spcPct val="150000"/>
              </a:lnSpc>
            </a:pPr>
            <a:r>
              <a:rPr lang="fr-FR" sz="2200" dirty="0" smtClean="0">
                <a:latin typeface="Calibri" pitchFamily="34" charset="0"/>
              </a:rPr>
              <a:t>…</a:t>
            </a:r>
          </a:p>
          <a:p>
            <a:pPr algn="just">
              <a:lnSpc>
                <a:spcPct val="150000"/>
              </a:lnSpc>
            </a:pPr>
            <a:r>
              <a:rPr lang="fr-FR" sz="2400" dirty="0" smtClean="0">
                <a:latin typeface="Calibri" pitchFamily="34" charset="0"/>
              </a:rPr>
              <a:t>Utilisable avec python, java, C,.... Pour nous : python.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sz="5400" dirty="0" smtClean="0"/>
              <a:t>Concepts de TensorFlow (1/2)</a:t>
            </a:r>
            <a:endParaRPr lang="fr-FR" dirty="0"/>
          </a:p>
        </p:txBody>
      </p:sp>
      <p:sp>
        <p:nvSpPr>
          <p:cNvPr id="4" name="Espace réservé du contenu 3"/>
          <p:cNvSpPr>
            <a:spLocks noGrp="1"/>
          </p:cNvSpPr>
          <p:nvPr>
            <p:ph idx="1"/>
          </p:nvPr>
        </p:nvSpPr>
        <p:spPr/>
        <p:txBody>
          <a:bodyPr>
            <a:normAutofit/>
          </a:bodyPr>
          <a:lstStyle/>
          <a:p>
            <a:pPr>
              <a:buNone/>
            </a:pPr>
            <a:r>
              <a:rPr lang="fr-FR" sz="2400" dirty="0" smtClean="0"/>
              <a:t>Exemple de code python :</a:t>
            </a:r>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endParaRPr lang="fr-FR" sz="2400" dirty="0" smtClean="0"/>
          </a:p>
          <a:p>
            <a:pPr>
              <a:buNone/>
            </a:pPr>
            <a:r>
              <a:rPr lang="fr-FR" sz="2400" dirty="0" smtClean="0"/>
              <a:t>La sortie de ce programme est :</a:t>
            </a:r>
          </a:p>
          <a:p>
            <a:pPr>
              <a:buNone/>
            </a:pPr>
            <a:endParaRPr lang="fr-FR" sz="2400" dirty="0" smtClean="0"/>
          </a:p>
          <a:p>
            <a:endParaRPr lang="fr-FR" sz="2400" dirty="0" smtClean="0"/>
          </a:p>
          <a:p>
            <a:pPr>
              <a:buNone/>
            </a:pPr>
            <a:endParaRPr lang="fr-FR" dirty="0"/>
          </a:p>
        </p:txBody>
      </p:sp>
      <p:sp>
        <p:nvSpPr>
          <p:cNvPr id="5" name="ZoneTexte 4"/>
          <p:cNvSpPr txBox="1"/>
          <p:nvPr/>
        </p:nvSpPr>
        <p:spPr>
          <a:xfrm>
            <a:off x="1142976" y="2714620"/>
            <a:ext cx="2214578" cy="1477328"/>
          </a:xfrm>
          <a:prstGeom prst="rect">
            <a:avLst/>
          </a:prstGeom>
          <a:solidFill>
            <a:schemeClr val="bg1">
              <a:lumMod val="95000"/>
            </a:schemeClr>
          </a:solidFill>
        </p:spPr>
        <p:txBody>
          <a:bodyPr wrap="square" rtlCol="0">
            <a:spAutoFit/>
          </a:bodyPr>
          <a:lstStyle/>
          <a:p>
            <a:r>
              <a:rPr lang="fr-FR" dirty="0" smtClean="0"/>
              <a:t>x </a:t>
            </a:r>
            <a:r>
              <a:rPr lang="fr-FR" b="1" dirty="0" smtClean="0"/>
              <a:t>=</a:t>
            </a:r>
            <a:r>
              <a:rPr lang="fr-FR" dirty="0" smtClean="0"/>
              <a:t> </a:t>
            </a:r>
            <a:r>
              <a:rPr lang="fr-FR" dirty="0" smtClean="0">
                <a:solidFill>
                  <a:srgbClr val="FF0000"/>
                </a:solidFill>
              </a:rPr>
              <a:t>2</a:t>
            </a:r>
          </a:p>
          <a:p>
            <a:r>
              <a:rPr lang="fr-FR" dirty="0" smtClean="0"/>
              <a:t>W = 0.3</a:t>
            </a:r>
          </a:p>
          <a:p>
            <a:r>
              <a:rPr lang="fr-FR" dirty="0" smtClean="0"/>
              <a:t>b = -0.3</a:t>
            </a:r>
          </a:p>
          <a:p>
            <a:r>
              <a:rPr lang="fr-FR" dirty="0" smtClean="0"/>
              <a:t>y </a:t>
            </a:r>
            <a:r>
              <a:rPr lang="fr-FR" b="1" dirty="0" smtClean="0"/>
              <a:t>=</a:t>
            </a:r>
            <a:r>
              <a:rPr lang="fr-FR" dirty="0" smtClean="0"/>
              <a:t> W*x+b</a:t>
            </a:r>
          </a:p>
          <a:p>
            <a:r>
              <a:rPr lang="fr-FR" b="1" dirty="0" smtClean="0">
                <a:solidFill>
                  <a:srgbClr val="002060"/>
                </a:solidFill>
              </a:rPr>
              <a:t>print</a:t>
            </a:r>
            <a:r>
              <a:rPr lang="fr-FR" b="1" dirty="0" smtClean="0"/>
              <a:t>(</a:t>
            </a:r>
            <a:r>
              <a:rPr lang="fr-FR" dirty="0" smtClean="0"/>
              <a:t>y</a:t>
            </a:r>
            <a:r>
              <a:rPr lang="fr-FR" b="1" dirty="0" smtClean="0"/>
              <a:t>)</a:t>
            </a:r>
          </a:p>
        </p:txBody>
      </p:sp>
      <p:sp>
        <p:nvSpPr>
          <p:cNvPr id="6" name="ZoneTexte 5"/>
          <p:cNvSpPr txBox="1"/>
          <p:nvPr/>
        </p:nvSpPr>
        <p:spPr>
          <a:xfrm>
            <a:off x="4714876" y="4643446"/>
            <a:ext cx="3429024" cy="369332"/>
          </a:xfrm>
          <a:prstGeom prst="rect">
            <a:avLst/>
          </a:prstGeom>
          <a:solidFill>
            <a:schemeClr val="accent1">
              <a:lumMod val="20000"/>
              <a:lumOff val="80000"/>
            </a:schemeClr>
          </a:solidFill>
        </p:spPr>
        <p:txBody>
          <a:bodyPr wrap="square" rtlCol="0">
            <a:spAutoFit/>
          </a:bodyPr>
          <a:lstStyle/>
          <a:p>
            <a:r>
              <a:rPr lang="fr-FR" b="1" dirty="0" smtClean="0"/>
              <a:t>0.3</a:t>
            </a:r>
            <a:endParaRPr lang="fr-FR" dirty="0"/>
          </a:p>
        </p:txBody>
      </p:sp>
      <p:sp>
        <p:nvSpPr>
          <p:cNvPr id="2" name="Rectangle 1"/>
          <p:cNvSpPr/>
          <p:nvPr/>
        </p:nvSpPr>
        <p:spPr>
          <a:xfrm>
            <a:off x="0" y="0"/>
            <a:ext cx="9144000" cy="7048083"/>
          </a:xfrm>
          <a:prstGeom prst="rect">
            <a:avLst/>
          </a:prstGeom>
        </p:spPr>
        <p:txBody>
          <a:bodyPr wrap="square">
            <a:spAutoFit/>
          </a:bodyPr>
          <a:lstStyle/>
          <a:p>
            <a:endParaRPr lang="fr-FR" sz="2800" dirty="0" smtClean="0"/>
          </a:p>
          <a:p>
            <a:endParaRPr lang="fr-FR" sz="2800" dirty="0" smtClean="0">
              <a:latin typeface="+mj-lt"/>
            </a:endParaRPr>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a:p>
            <a:endParaRPr lang="fr-FR"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57158" y="2000240"/>
            <a:ext cx="8229600" cy="4389120"/>
          </a:xfrm>
        </p:spPr>
        <p:txBody>
          <a:bodyPr>
            <a:normAutofit/>
          </a:bodyPr>
          <a:lstStyle/>
          <a:p>
            <a:pPr>
              <a:buNone/>
            </a:pPr>
            <a:r>
              <a:rPr lang="fr-FR" dirty="0" smtClean="0"/>
              <a:t>Exemple du même code en TensorFlow</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dirty="0" smtClean="0"/>
              <a:t>La sortie est </a:t>
            </a:r>
          </a:p>
          <a:p>
            <a:pPr>
              <a:buNone/>
            </a:pPr>
            <a:endParaRPr lang="fr-FR" dirty="0" smtClean="0"/>
          </a:p>
          <a:p>
            <a:pPr>
              <a:buNone/>
            </a:pPr>
            <a:r>
              <a:rPr lang="fr-FR" dirty="0" smtClean="0"/>
              <a:t>		Ce programme ne fait pas de calcul !</a:t>
            </a:r>
            <a:endParaRPr lang="fr-FR" dirty="0"/>
          </a:p>
        </p:txBody>
      </p:sp>
      <p:sp>
        <p:nvSpPr>
          <p:cNvPr id="3" name="Rectangle 2"/>
          <p:cNvSpPr/>
          <p:nvPr/>
        </p:nvSpPr>
        <p:spPr>
          <a:xfrm>
            <a:off x="0" y="0"/>
            <a:ext cx="9144000" cy="5970865"/>
          </a:xfrm>
          <a:prstGeom prst="rect">
            <a:avLst/>
          </a:prstGeom>
        </p:spPr>
        <p:txBody>
          <a:bodyPr wrap="square">
            <a:spAutoFit/>
          </a:bodyPr>
          <a:lstStyle/>
          <a:p>
            <a:pPr lvl="0" algn="just" fontAlgn="base">
              <a:spcBef>
                <a:spcPct val="0"/>
              </a:spcBef>
              <a:spcAft>
                <a:spcPct val="0"/>
              </a:spcAft>
            </a:pPr>
            <a:endParaRPr lang="en-US" b="1" dirty="0" smtClean="0">
              <a:solidFill>
                <a:srgbClr val="0000FF"/>
              </a:solidFill>
              <a:latin typeface="Courier New" pitchFamily="49" charset="0"/>
              <a:ea typeface="Calibri" pitchFamily="34" charset="0"/>
              <a:cs typeface="Courier New" pitchFamily="49" charset="0"/>
            </a:endParaRPr>
          </a:p>
          <a:p>
            <a:pPr lvl="0" algn="just" eaLnBrk="0" fontAlgn="base" hangingPunct="0">
              <a:spcBef>
                <a:spcPct val="0"/>
              </a:spcBef>
              <a:spcAft>
                <a:spcPct val="0"/>
              </a:spcAft>
            </a:pPr>
            <a:endParaRPr lang="fr-FR" sz="4000" b="1" dirty="0" smtClean="0">
              <a:latin typeface="Calibri" pitchFamily="34" charset="0"/>
              <a:ea typeface="Calibri" pitchFamily="34"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a:p>
            <a:pPr lvl="0" algn="just" eaLnBrk="0" fontAlgn="base" hangingPunct="0">
              <a:spcBef>
                <a:spcPct val="0"/>
              </a:spcBef>
              <a:spcAft>
                <a:spcPct val="0"/>
              </a:spcAft>
            </a:pPr>
            <a:endParaRPr lang="fr-FR" b="1" dirty="0" smtClean="0">
              <a:solidFill>
                <a:srgbClr val="000080"/>
              </a:solidFill>
              <a:latin typeface="Courier New" pitchFamily="49" charset="0"/>
              <a:cs typeface="Courier New" pitchFamily="49" charset="0"/>
            </a:endParaRPr>
          </a:p>
        </p:txBody>
      </p:sp>
      <p:sp>
        <p:nvSpPr>
          <p:cNvPr id="4" name="ZoneTexte 3"/>
          <p:cNvSpPr txBox="1"/>
          <p:nvPr/>
        </p:nvSpPr>
        <p:spPr>
          <a:xfrm>
            <a:off x="642910" y="2786058"/>
            <a:ext cx="4000528" cy="1754326"/>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b="1" dirty="0" smtClean="0">
                <a:solidFill>
                  <a:srgbClr val="002060"/>
                </a:solidFill>
                <a:latin typeface="Calibri" pitchFamily="34" charset="0"/>
                <a:ea typeface="Calibri" pitchFamily="34" charset="0"/>
                <a:cs typeface="Courier New" pitchFamily="49" charset="0"/>
              </a:rPr>
              <a:t>import</a:t>
            </a:r>
            <a:r>
              <a:rPr lang="en-US" dirty="0" smtClean="0">
                <a:solidFill>
                  <a:srgbClr val="000000"/>
                </a:solidFill>
                <a:latin typeface="Calibri" pitchFamily="34" charset="0"/>
                <a:ea typeface="Calibri" pitchFamily="34" charset="0"/>
                <a:cs typeface="Courier New" pitchFamily="49" charset="0"/>
              </a:rPr>
              <a:t> </a:t>
            </a:r>
            <a:r>
              <a:rPr lang="en-US" dirty="0" smtClean="0">
                <a:latin typeface="Calibri" pitchFamily="34" charset="0"/>
                <a:ea typeface="Calibri" pitchFamily="34" charset="0"/>
                <a:cs typeface="Courier New" pitchFamily="49" charset="0"/>
              </a:rPr>
              <a:t>tensorflow</a:t>
            </a:r>
            <a:r>
              <a:rPr lang="en-US" dirty="0" smtClean="0">
                <a:solidFill>
                  <a:srgbClr val="000000"/>
                </a:solidFill>
                <a:latin typeface="Calibri" pitchFamily="34" charset="0"/>
                <a:ea typeface="Calibri" pitchFamily="34" charset="0"/>
                <a:cs typeface="Courier New" pitchFamily="49" charset="0"/>
              </a:rPr>
              <a:t> </a:t>
            </a:r>
            <a:r>
              <a:rPr lang="en-US" b="1" dirty="0" smtClean="0">
                <a:solidFill>
                  <a:srgbClr val="002060"/>
                </a:solidFill>
                <a:latin typeface="Calibri" pitchFamily="34" charset="0"/>
                <a:ea typeface="Calibri" pitchFamily="34" charset="0"/>
                <a:cs typeface="Courier New" pitchFamily="49" charset="0"/>
              </a:rPr>
              <a:t>as</a:t>
            </a:r>
            <a:r>
              <a:rPr lang="en-US" dirty="0" smtClean="0">
                <a:solidFill>
                  <a:srgbClr val="000000"/>
                </a:solidFill>
                <a:latin typeface="Calibri" pitchFamily="34" charset="0"/>
                <a:ea typeface="Calibri" pitchFamily="34" charset="0"/>
                <a:cs typeface="Courier New" pitchFamily="49" charset="0"/>
              </a:rPr>
              <a:t> </a:t>
            </a:r>
            <a:r>
              <a:rPr lang="en-US" dirty="0" err="1" smtClean="0">
                <a:latin typeface="Calibri" pitchFamily="34" charset="0"/>
                <a:ea typeface="Calibri" pitchFamily="34" charset="0"/>
                <a:cs typeface="Courier New" pitchFamily="49" charset="0"/>
              </a:rPr>
              <a:t>tf</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x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placeholder</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W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en-US" dirty="0" smtClean="0">
                <a:latin typeface="Calibri" pitchFamily="34" charset="0"/>
                <a:ea typeface="Calibri" pitchFamily="34" charset="0"/>
                <a:cs typeface="Courier New" pitchFamily="49" charset="0"/>
              </a:rPr>
              <a:t>b </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Variable</a:t>
            </a:r>
            <a:r>
              <a:rPr lang="en-US" b="1" dirty="0" smtClean="0">
                <a:latin typeface="Calibri" pitchFamily="34" charset="0"/>
                <a:ea typeface="Calibri" pitchFamily="34" charset="0"/>
                <a:cs typeface="Courier New" pitchFamily="49" charset="0"/>
              </a:rPr>
              <a:t>([-</a:t>
            </a:r>
            <a:r>
              <a:rPr lang="en-US" dirty="0" smtClean="0">
                <a:solidFill>
                  <a:srgbClr val="FF0000"/>
                </a:solidFill>
                <a:latin typeface="Calibri" pitchFamily="34" charset="0"/>
                <a:ea typeface="Calibri" pitchFamily="34" charset="0"/>
                <a:cs typeface="Courier New" pitchFamily="49" charset="0"/>
              </a:rPr>
              <a:t>.3</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 dtype</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tf</a:t>
            </a:r>
            <a:r>
              <a:rPr lang="en-US" b="1" dirty="0" smtClean="0">
                <a:latin typeface="Calibri" pitchFamily="34" charset="0"/>
                <a:ea typeface="Calibri" pitchFamily="34" charset="0"/>
                <a:cs typeface="Courier New" pitchFamily="49" charset="0"/>
              </a:rPr>
              <a:t>.</a:t>
            </a:r>
            <a:r>
              <a:rPr lang="en-US" dirty="0" smtClean="0">
                <a:latin typeface="Calibri" pitchFamily="34" charset="0"/>
                <a:ea typeface="Calibri" pitchFamily="34" charset="0"/>
                <a:cs typeface="Courier New" pitchFamily="49" charset="0"/>
              </a:rPr>
              <a:t>float32</a:t>
            </a:r>
            <a:r>
              <a:rPr lang="en-US" b="1" dirty="0" smtClean="0">
                <a:latin typeface="Calibri" pitchFamily="34" charset="0"/>
                <a:ea typeface="Calibri" pitchFamily="34" charset="0"/>
                <a:cs typeface="Courier New" pitchFamily="49" charset="0"/>
              </a:rPr>
              <a:t>)</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dirty="0" smtClean="0">
                <a:latin typeface="Calibri" pitchFamily="34" charset="0"/>
                <a:ea typeface="Calibri" pitchFamily="34" charset="0"/>
                <a:cs typeface="Courier New" pitchFamily="49" charset="0"/>
              </a:rPr>
              <a:t>y</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W</a:t>
            </a:r>
            <a:r>
              <a:rPr lang="fr-FR" b="1" dirty="0" smtClean="0">
                <a:solidFill>
                  <a:srgbClr val="002060"/>
                </a:solidFill>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x</a:t>
            </a:r>
            <a:r>
              <a:rPr lang="fr-FR" dirty="0" smtClean="0">
                <a:solidFill>
                  <a:srgbClr val="000000"/>
                </a:solidFill>
                <a:latin typeface="Calibri" pitchFamily="34" charset="0"/>
                <a:ea typeface="Calibri" pitchFamily="34" charset="0"/>
                <a:cs typeface="Courier New" pitchFamily="49" charset="0"/>
              </a:rPr>
              <a:t> </a:t>
            </a:r>
            <a:r>
              <a:rPr lang="fr-FR" b="1" dirty="0" smtClean="0">
                <a:solidFill>
                  <a:srgbClr val="000080"/>
                </a:solidFill>
                <a:latin typeface="Calibri" pitchFamily="34" charset="0"/>
                <a:ea typeface="Calibri" pitchFamily="34" charset="0"/>
                <a:cs typeface="Courier New" pitchFamily="49" charset="0"/>
              </a:rPr>
              <a:t>+</a:t>
            </a:r>
            <a:r>
              <a:rPr lang="fr-FR" dirty="0" smtClean="0">
                <a:solidFill>
                  <a:srgbClr val="000000"/>
                </a:solidFill>
                <a:latin typeface="Calibri" pitchFamily="34" charset="0"/>
                <a:ea typeface="Calibri" pitchFamily="34" charset="0"/>
                <a:cs typeface="Courier New" pitchFamily="49" charset="0"/>
              </a:rPr>
              <a:t> </a:t>
            </a:r>
            <a:r>
              <a:rPr lang="fr-FR" dirty="0" smtClean="0">
                <a:latin typeface="Calibri" pitchFamily="34" charset="0"/>
                <a:ea typeface="Calibri" pitchFamily="34" charset="0"/>
                <a:cs typeface="Courier New" pitchFamily="49" charset="0"/>
              </a:rPr>
              <a:t>b</a:t>
            </a:r>
            <a:endParaRPr lang="fr-FR" sz="1400" dirty="0" smtClean="0">
              <a:latin typeface="Calibri" pitchFamily="34" charset="0"/>
              <a:cs typeface="Arial" pitchFamily="34" charset="0"/>
            </a:endParaRPr>
          </a:p>
          <a:p>
            <a:pPr lvl="0" algn="just" eaLnBrk="0" fontAlgn="base" hangingPunct="0">
              <a:spcBef>
                <a:spcPct val="0"/>
              </a:spcBef>
              <a:spcAft>
                <a:spcPct val="0"/>
              </a:spcAft>
            </a:pPr>
            <a:r>
              <a:rPr lang="fr-FR" b="1" dirty="0" smtClean="0">
                <a:solidFill>
                  <a:srgbClr val="002060"/>
                </a:solidFill>
                <a:latin typeface="Calibri" pitchFamily="34" charset="0"/>
                <a:ea typeface="Calibri" pitchFamily="34" charset="0"/>
                <a:cs typeface="Courier New" pitchFamily="49" charset="0"/>
              </a:rPr>
              <a:t>print</a:t>
            </a:r>
            <a:r>
              <a:rPr lang="fr-FR" b="1" dirty="0" smtClean="0">
                <a:latin typeface="Calibri" pitchFamily="34" charset="0"/>
                <a:ea typeface="Calibri" pitchFamily="34" charset="0"/>
                <a:cs typeface="Courier New" pitchFamily="49" charset="0"/>
              </a:rPr>
              <a:t>(</a:t>
            </a:r>
            <a:r>
              <a:rPr lang="fr-FR" dirty="0" smtClean="0">
                <a:latin typeface="Calibri" pitchFamily="34" charset="0"/>
                <a:ea typeface="Calibri" pitchFamily="34" charset="0"/>
                <a:cs typeface="Courier New" pitchFamily="49" charset="0"/>
              </a:rPr>
              <a:t>y</a:t>
            </a:r>
            <a:r>
              <a:rPr lang="fr-FR" b="1" dirty="0" smtClean="0">
                <a:latin typeface="Calibri" pitchFamily="34" charset="0"/>
                <a:ea typeface="Calibri" pitchFamily="34" charset="0"/>
                <a:cs typeface="Courier New" pitchFamily="49" charset="0"/>
              </a:rPr>
              <a:t>)</a:t>
            </a:r>
          </a:p>
        </p:txBody>
      </p:sp>
      <p:sp>
        <p:nvSpPr>
          <p:cNvPr id="5" name="Titre 4"/>
          <p:cNvSpPr>
            <a:spLocks noGrp="1"/>
          </p:cNvSpPr>
          <p:nvPr>
            <p:ph type="title"/>
          </p:nvPr>
        </p:nvSpPr>
        <p:spPr/>
        <p:txBody>
          <a:bodyPr>
            <a:normAutofit/>
          </a:bodyPr>
          <a:lstStyle/>
          <a:p>
            <a:r>
              <a:rPr lang="fr-FR" dirty="0" smtClean="0"/>
              <a:t>Concept de TensorFlow </a:t>
            </a:r>
            <a:endParaRPr lang="fr-FR" dirty="0"/>
          </a:p>
        </p:txBody>
      </p:sp>
      <p:sp>
        <p:nvSpPr>
          <p:cNvPr id="7" name="ZoneTexte 6"/>
          <p:cNvSpPr txBox="1"/>
          <p:nvPr/>
        </p:nvSpPr>
        <p:spPr>
          <a:xfrm>
            <a:off x="2571736" y="4929198"/>
            <a:ext cx="4071966" cy="369332"/>
          </a:xfrm>
          <a:prstGeom prst="rect">
            <a:avLst/>
          </a:prstGeom>
          <a:solidFill>
            <a:schemeClr val="accent1">
              <a:lumMod val="20000"/>
              <a:lumOff val="80000"/>
            </a:schemeClr>
          </a:solidFill>
        </p:spPr>
        <p:txBody>
          <a:bodyPr wrap="square" rtlCol="0">
            <a:spAutoFit/>
          </a:bodyPr>
          <a:lstStyle/>
          <a:p>
            <a:r>
              <a:rPr lang="fr-FR" dirty="0" err="1" smtClean="0"/>
              <a:t>Tensor</a:t>
            </a:r>
            <a:r>
              <a:rPr lang="fr-FR" dirty="0" smtClean="0"/>
              <a:t>("</a:t>
            </a:r>
            <a:r>
              <a:rPr lang="fr-FR" dirty="0" err="1" smtClean="0"/>
              <a:t>add</a:t>
            </a:r>
            <a:r>
              <a:rPr lang="fr-FR" dirty="0" smtClean="0"/>
              <a:t>:0", dtype=float32)</a:t>
            </a:r>
            <a:endParaRPr lang="fr-FR" dirty="0"/>
          </a:p>
        </p:txBody>
      </p:sp>
      <p:sp>
        <p:nvSpPr>
          <p:cNvPr id="8" name="Flèche droite 7"/>
          <p:cNvSpPr/>
          <p:nvPr/>
        </p:nvSpPr>
        <p:spPr>
          <a:xfrm rot="10800000" flipV="1">
            <a:off x="4143372" y="3214686"/>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rot="10800000" flipV="1">
            <a:off x="4500562" y="3643314"/>
            <a:ext cx="13573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rot="10800000" flipV="1">
            <a:off x="4143373" y="407194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5857884" y="3071810"/>
            <a:ext cx="1857388" cy="369332"/>
          </a:xfrm>
          <a:prstGeom prst="rect">
            <a:avLst/>
          </a:prstGeom>
          <a:solidFill>
            <a:schemeClr val="accent1">
              <a:lumMod val="40000"/>
              <a:lumOff val="60000"/>
            </a:schemeClr>
          </a:solidFill>
        </p:spPr>
        <p:txBody>
          <a:bodyPr wrap="square" rtlCol="0">
            <a:spAutoFit/>
          </a:bodyPr>
          <a:lstStyle/>
          <a:p>
            <a:r>
              <a:rPr lang="fr-FR" dirty="0" smtClean="0"/>
              <a:t>Entrée</a:t>
            </a:r>
          </a:p>
        </p:txBody>
      </p:sp>
      <p:sp>
        <p:nvSpPr>
          <p:cNvPr id="12" name="ZoneTexte 11"/>
          <p:cNvSpPr txBox="1"/>
          <p:nvPr/>
        </p:nvSpPr>
        <p:spPr>
          <a:xfrm>
            <a:off x="5857884" y="3488296"/>
            <a:ext cx="1857388" cy="369332"/>
          </a:xfrm>
          <a:prstGeom prst="rect">
            <a:avLst/>
          </a:prstGeom>
          <a:solidFill>
            <a:schemeClr val="accent1">
              <a:lumMod val="40000"/>
              <a:lumOff val="60000"/>
            </a:schemeClr>
          </a:solidFill>
        </p:spPr>
        <p:txBody>
          <a:bodyPr wrap="square" rtlCol="0">
            <a:spAutoFit/>
          </a:bodyPr>
          <a:lstStyle/>
          <a:p>
            <a:r>
              <a:rPr lang="fr-FR" dirty="0" smtClean="0"/>
              <a:t>2 Variables</a:t>
            </a:r>
          </a:p>
        </p:txBody>
      </p:sp>
      <p:sp>
        <p:nvSpPr>
          <p:cNvPr id="13" name="ZoneTexte 12"/>
          <p:cNvSpPr txBox="1"/>
          <p:nvPr/>
        </p:nvSpPr>
        <p:spPr>
          <a:xfrm>
            <a:off x="5857884" y="3916924"/>
            <a:ext cx="1857388" cy="369332"/>
          </a:xfrm>
          <a:prstGeom prst="rect">
            <a:avLst/>
          </a:prstGeom>
          <a:solidFill>
            <a:schemeClr val="accent1">
              <a:lumMod val="40000"/>
              <a:lumOff val="60000"/>
            </a:schemeClr>
          </a:solidFill>
        </p:spPr>
        <p:txBody>
          <a:bodyPr wrap="square" rtlCol="0">
            <a:spAutoFit/>
          </a:bodyPr>
          <a:lstStyle/>
          <a:p>
            <a:r>
              <a:rPr lang="fr-FR" dirty="0" smtClean="0"/>
              <a:t>Sortie calculée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graph_large_attrs_key=_too_large_attrs&amp;limit_attr_size=1024&amp;run= (1).png"/>
          <p:cNvPicPr/>
          <p:nvPr/>
        </p:nvPicPr>
        <p:blipFill>
          <a:blip r:embed="rId3"/>
          <a:stretch>
            <a:fillRect/>
          </a:stretch>
        </p:blipFill>
        <p:spPr>
          <a:xfrm>
            <a:off x="1357290" y="3000372"/>
            <a:ext cx="6286544" cy="3643314"/>
          </a:xfrm>
          <a:prstGeom prst="rect">
            <a:avLst/>
          </a:prstGeom>
        </p:spPr>
      </p:pic>
      <p:sp>
        <p:nvSpPr>
          <p:cNvPr id="3" name="Titre 2"/>
          <p:cNvSpPr>
            <a:spLocks noGrp="1"/>
          </p:cNvSpPr>
          <p:nvPr>
            <p:ph type="title"/>
          </p:nvPr>
        </p:nvSpPr>
        <p:spPr/>
        <p:txBody>
          <a:bodyPr>
            <a:normAutofit fontScale="90000"/>
          </a:bodyPr>
          <a:lstStyle/>
          <a:p>
            <a:r>
              <a:rPr lang="fr-FR" dirty="0" smtClean="0"/>
              <a:t/>
            </a:r>
            <a:br>
              <a:rPr lang="fr-FR" dirty="0" smtClean="0"/>
            </a:br>
            <a:r>
              <a:rPr lang="fr-FR" dirty="0" smtClean="0"/>
              <a:t/>
            </a:r>
            <a:br>
              <a:rPr lang="fr-FR" dirty="0" smtClean="0"/>
            </a:br>
            <a:r>
              <a:rPr lang="fr-FR" dirty="0" smtClean="0"/>
              <a:t>    </a:t>
            </a:r>
            <a:r>
              <a:rPr lang="fr-FR" sz="4000" dirty="0" smtClean="0"/>
              <a:t>Graphe de Calcul</a:t>
            </a:r>
            <a:endParaRPr lang="fr-FR" dirty="0"/>
          </a:p>
        </p:txBody>
      </p:sp>
      <p:sp>
        <p:nvSpPr>
          <p:cNvPr id="4" name="Espace réservé du contenu 3"/>
          <p:cNvSpPr>
            <a:spLocks noGrp="1"/>
          </p:cNvSpPr>
          <p:nvPr>
            <p:ph idx="1"/>
          </p:nvPr>
        </p:nvSpPr>
        <p:spPr/>
        <p:txBody>
          <a:bodyPr/>
          <a:lstStyle/>
          <a:p>
            <a:pPr>
              <a:buNone/>
            </a:pPr>
            <a:r>
              <a:rPr lang="fr-FR" dirty="0" smtClean="0"/>
              <a:t>TensorFlow utilise la notion de </a:t>
            </a:r>
            <a:r>
              <a:rPr lang="fr-FR" b="1" dirty="0" smtClean="0"/>
              <a:t>graphe de calcul</a:t>
            </a:r>
            <a:r>
              <a:rPr lang="fr-FR" dirty="0" smtClean="0"/>
              <a:t>.</a:t>
            </a:r>
          </a:p>
          <a:p>
            <a:pPr>
              <a:buNone/>
            </a:pPr>
            <a:r>
              <a:rPr lang="fr-FR" dirty="0" smtClean="0"/>
              <a:t>Notre programme : description du graphe</a:t>
            </a:r>
            <a:endParaRPr lang="fr-FR" dirty="0"/>
          </a:p>
        </p:txBody>
      </p:sp>
      <p:sp>
        <p:nvSpPr>
          <p:cNvPr id="5" name="Titre 4"/>
          <p:cNvSpPr txBox="1">
            <a:spLocks/>
          </p:cNvSpPr>
          <p:nvPr/>
        </p:nvSpPr>
        <p:spPr>
          <a:xfrm>
            <a:off x="357158" y="142860"/>
            <a:ext cx="8229600" cy="11430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dirty="0" smtClean="0">
                <a:ln>
                  <a:noFill/>
                </a:ln>
                <a:solidFill>
                  <a:schemeClr val="tx2"/>
                </a:solidFill>
                <a:effectLst/>
                <a:uLnTx/>
                <a:uFillTx/>
                <a:latin typeface="+mj-lt"/>
                <a:ea typeface="+mj-ea"/>
                <a:cs typeface="+mj-cs"/>
              </a:rPr>
              <a:t>Concept de TensorFlow </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9144000" cy="9848850"/>
          </a:xfrm>
          <a:prstGeom prst="rect">
            <a:avLst/>
          </a:prstGeom>
        </p:spPr>
        <p:txBody>
          <a:bodyPr wrap="square">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pPr algn="just"/>
            <a:r>
              <a:rPr lang="fr-FR" sz="2800" dirty="0" smtClean="0">
                <a:latin typeface="+mj-lt"/>
              </a:rPr>
              <a:t>    </a:t>
            </a:r>
            <a:r>
              <a:rPr lang="fr-FR" sz="2400" dirty="0" smtClean="0">
                <a:latin typeface="+mj-lt"/>
              </a:rPr>
              <a:t>-Un outil de visualisation associé a TensorFlow.</a:t>
            </a:r>
          </a:p>
          <a:p>
            <a:pPr algn="just"/>
            <a:r>
              <a:rPr lang="fr-FR" sz="2400" dirty="0" smtClean="0">
                <a:latin typeface="Calibri" pitchFamily="34" charset="0"/>
              </a:rPr>
              <a:t>   -on choisit le répertoire (</a:t>
            </a:r>
            <a:r>
              <a:rPr lang="fr-FR" sz="2800" b="1" dirty="0" smtClean="0">
                <a:latin typeface="Calibri" pitchFamily="34" charset="0"/>
              </a:rPr>
              <a:t>répertoire de Log</a:t>
            </a:r>
            <a:r>
              <a:rPr lang="fr-FR" sz="2400" dirty="0" smtClean="0">
                <a:latin typeface="Calibri" pitchFamily="34" charset="0"/>
              </a:rPr>
              <a:t>) dans lequel seront stockées les informations importantes, et on crée un objet permettant d'écrire les informations de notre programme sur le disque. Ici, nous ne sauvons que le graphe de calcul. Enfin, on ferme cet objet.</a:t>
            </a:r>
            <a:endParaRPr lang="fr-FR" sz="2400" dirty="0" smtClean="0"/>
          </a:p>
          <a:p>
            <a:r>
              <a:rPr lang="fr-FR" sz="2800" dirty="0" smtClean="0">
                <a:latin typeface="Calibri" pitchFamily="34" charset="0"/>
              </a:rPr>
              <a:t>  </a:t>
            </a:r>
          </a:p>
          <a:p>
            <a:r>
              <a:rPr lang="fr-FR" sz="2800" b="1" dirty="0" smtClean="0">
                <a:solidFill>
                  <a:srgbClr val="FFFF00"/>
                </a:solidFill>
                <a:latin typeface="Calibri" pitchFamily="34" charset="0"/>
              </a:rPr>
              <a:t> </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3" name="Titre 2"/>
          <p:cNvSpPr>
            <a:spLocks noGrp="1"/>
          </p:cNvSpPr>
          <p:nvPr>
            <p:ph type="title"/>
          </p:nvPr>
        </p:nvSpPr>
        <p:spPr/>
        <p:txBody>
          <a:bodyPr>
            <a:normAutofit/>
          </a:bodyPr>
          <a:lstStyle/>
          <a:p>
            <a:r>
              <a:rPr lang="fr-FR" sz="3200" dirty="0" smtClean="0">
                <a:latin typeface="Calibri" pitchFamily="34" charset="0"/>
              </a:rPr>
              <a:t>TensorBoard</a:t>
            </a:r>
            <a:r>
              <a:rPr lang="fr-FR" sz="4000" dirty="0" smtClean="0">
                <a:latin typeface="Calibri" pitchFamily="34" charset="0"/>
              </a:rPr>
              <a:t> et son </a:t>
            </a:r>
            <a:r>
              <a:rPr lang="fr-FR" sz="3200" dirty="0" smtClean="0">
                <a:latin typeface="Calibri" pitchFamily="34" charset="0"/>
              </a:rPr>
              <a:t>fonctionnement</a:t>
            </a:r>
            <a:r>
              <a:rPr lang="fr-FR" sz="4000" dirty="0" smtClean="0">
                <a:latin typeface="Calibri" pitchFamily="34" charset="0"/>
              </a:rPr>
              <a:t> </a:t>
            </a:r>
            <a:endParaRPr lang="fr-FR" sz="3600" dirty="0"/>
          </a:p>
        </p:txBody>
      </p:sp>
      <p:sp>
        <p:nvSpPr>
          <p:cNvPr id="4" name="Titre 4"/>
          <p:cNvSpPr txBox="1">
            <a:spLocks/>
          </p:cNvSpPr>
          <p:nvPr/>
        </p:nvSpPr>
        <p:spPr>
          <a:xfrm>
            <a:off x="842994" y="-142900"/>
            <a:ext cx="8229600" cy="1143000"/>
          </a:xfrm>
          <a:prstGeom prst="rect">
            <a:avLst/>
          </a:prstGeom>
        </p:spPr>
        <p:txBody>
          <a:bodyPr vert="horz" lIns="0" tIns="45720" rIns="0" bIns="0" anchor="b">
            <a:normAutofit/>
            <a:scene3d>
              <a:camera prst="orthographicFront"/>
              <a:lightRig rig="freezing" dir="t">
                <a:rot lat="0" lon="0" rev="5640000"/>
              </a:lightRig>
            </a:scene3d>
            <a:sp3d prstMaterial="flat">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5000" b="0" i="0" u="none" strike="noStrike" kern="1200" cap="none" spc="0" normalizeH="0" baseline="0" noProof="0" smtClean="0">
                <a:ln>
                  <a:noFill/>
                </a:ln>
                <a:solidFill>
                  <a:schemeClr val="tx2"/>
                </a:solidFill>
                <a:effectLst/>
                <a:uLnTx/>
                <a:uFillTx/>
                <a:latin typeface="+mj-lt"/>
                <a:ea typeface="+mj-ea"/>
                <a:cs typeface="+mj-cs"/>
              </a:rPr>
              <a:t>Concept de TensorFlow </a:t>
            </a:r>
            <a:endParaRPr kumimoji="0" lang="fr-FR"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70" y="785794"/>
            <a:ext cx="9215470" cy="3539430"/>
          </a:xfrm>
          <a:prstGeom prst="rect">
            <a:avLst/>
          </a:prstGeom>
        </p:spPr>
        <p:txBody>
          <a:bodyPr wrap="square">
            <a:spAutoFit/>
          </a:bodyPr>
          <a:lstStyle/>
          <a:p>
            <a:r>
              <a:rPr lang="fr-FR" sz="3200" dirty="0" smtClean="0">
                <a:latin typeface="Calibri" pitchFamily="34" charset="0"/>
              </a:rPr>
              <a:t> </a:t>
            </a: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a:latin typeface="Calibri" pitchFamily="34" charset="0"/>
            </a:endParaRPr>
          </a:p>
        </p:txBody>
      </p:sp>
      <p:sp>
        <p:nvSpPr>
          <p:cNvPr id="6" name="ZoneTexte 5"/>
          <p:cNvSpPr txBox="1"/>
          <p:nvPr/>
        </p:nvSpPr>
        <p:spPr>
          <a:xfrm>
            <a:off x="71406" y="1071546"/>
            <a:ext cx="4500594" cy="86177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en-US" sz="1600" dirty="0" err="1" smtClean="0">
                <a:latin typeface="Calibri" pitchFamily="34" charset="0"/>
                <a:ea typeface="Calibri" pitchFamily="34" charset="0"/>
                <a:cs typeface="Courier New" pitchFamily="49" charset="0"/>
              </a:rPr>
              <a:t>pathLog</a:t>
            </a:r>
            <a:r>
              <a:rPr lang="en-US" sz="1600" dirty="0" smtClean="0">
                <a:latin typeface="Calibri" pitchFamily="34" charset="0"/>
                <a:ea typeface="Calibri" pitchFamily="34" charset="0"/>
                <a:cs typeface="Courier New" pitchFamily="49" charset="0"/>
              </a:rPr>
              <a:t> </a:t>
            </a:r>
            <a:r>
              <a:rPr lang="en-US" sz="1600" b="1" dirty="0" smtClean="0">
                <a:solidFill>
                  <a:srgbClr val="000080"/>
                </a:solidFill>
                <a:latin typeface="Calibri" pitchFamily="34" charset="0"/>
                <a:ea typeface="Calibri" pitchFamily="34" charset="0"/>
                <a:cs typeface="Courier New" pitchFamily="49" charset="0"/>
              </a:rPr>
              <a:t>=</a:t>
            </a:r>
            <a:r>
              <a:rPr lang="en-US" sz="1600" dirty="0" smtClean="0">
                <a:solidFill>
                  <a:srgbClr val="FF0000"/>
                </a:solidFill>
                <a:latin typeface="Calibri" pitchFamily="34" charset="0"/>
                <a:ea typeface="Calibri" pitchFamily="34" charset="0"/>
                <a:cs typeface="Courier New" pitchFamily="49" charset="0"/>
              </a:rPr>
              <a:t>"./</a:t>
            </a:r>
            <a:r>
              <a:rPr lang="en-US" sz="1600" dirty="0" err="1" smtClean="0">
                <a:solidFill>
                  <a:srgbClr val="FF0000"/>
                </a:solidFill>
                <a:latin typeface="Calibri" pitchFamily="34" charset="0"/>
                <a:ea typeface="Calibri" pitchFamily="34" charset="0"/>
                <a:cs typeface="Courier New" pitchFamily="49" charset="0"/>
              </a:rPr>
              <a:t>pathLog</a:t>
            </a:r>
            <a:r>
              <a:rPr lang="en-US" sz="1600" dirty="0" smtClean="0">
                <a:solidFill>
                  <a:srgbClr val="FF0000"/>
                </a:solidFill>
                <a:latin typeface="Calibri" pitchFamily="34" charset="0"/>
                <a:ea typeface="Calibri" pitchFamily="34" charset="0"/>
                <a:cs typeface="Courier New" pitchFamily="49" charset="0"/>
              </a:rPr>
              <a:t>/"</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en-US" sz="1600" dirty="0" smtClean="0">
                <a:latin typeface="Calibri" pitchFamily="34" charset="0"/>
                <a:ea typeface="Calibri" pitchFamily="34" charset="0"/>
                <a:cs typeface="Courier New" pitchFamily="49" charset="0"/>
              </a:rPr>
              <a:t>Writer </a:t>
            </a:r>
            <a:r>
              <a:rPr lang="en-US" sz="1600" b="1" dirty="0" smtClean="0">
                <a:solidFill>
                  <a:srgbClr val="000080"/>
                </a:solidFill>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tf</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summary</a:t>
            </a:r>
            <a:r>
              <a:rPr lang="en-US" sz="1600" b="1" dirty="0" err="1"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FileWriter</a:t>
            </a:r>
            <a:r>
              <a:rPr lang="en-US" sz="1600" b="1" dirty="0" smtClean="0">
                <a:solidFill>
                  <a:srgbClr val="000080"/>
                </a:solidFill>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pathLog</a:t>
            </a:r>
            <a:r>
              <a:rPr lang="en-US" sz="1600" b="1" dirty="0" smtClean="0">
                <a:latin typeface="Calibri" pitchFamily="34" charset="0"/>
                <a:ea typeface="Calibri" pitchFamily="34" charset="0"/>
                <a:cs typeface="Courier New" pitchFamily="49" charset="0"/>
              </a:rPr>
              <a:t>,</a:t>
            </a:r>
            <a:r>
              <a:rPr lang="en-US" sz="1600" dirty="0" smtClean="0">
                <a:latin typeface="Calibri" pitchFamily="34" charset="0"/>
                <a:ea typeface="Calibri" pitchFamily="34" charset="0"/>
                <a:cs typeface="Courier New" pitchFamily="49" charset="0"/>
              </a:rPr>
              <a:t> </a:t>
            </a:r>
            <a:r>
              <a:rPr lang="en-US" sz="1600" dirty="0" err="1" smtClean="0">
                <a:latin typeface="Calibri" pitchFamily="34" charset="0"/>
                <a:ea typeface="Calibri" pitchFamily="34" charset="0"/>
                <a:cs typeface="Courier New" pitchFamily="49" charset="0"/>
              </a:rPr>
              <a:t>sess</a:t>
            </a:r>
            <a:r>
              <a:rPr lang="en-US" sz="1600" b="1" dirty="0" err="1" smtClean="0">
                <a:latin typeface="Calibri" pitchFamily="34" charset="0"/>
                <a:ea typeface="Calibri" pitchFamily="34" charset="0"/>
                <a:cs typeface="Courier New" pitchFamily="49" charset="0"/>
              </a:rPr>
              <a:t>.</a:t>
            </a:r>
            <a:r>
              <a:rPr lang="en-US" sz="1600" dirty="0" err="1" smtClean="0">
                <a:latin typeface="Calibri" pitchFamily="34" charset="0"/>
                <a:ea typeface="Calibri" pitchFamily="34" charset="0"/>
                <a:cs typeface="Courier New" pitchFamily="49" charset="0"/>
              </a:rPr>
              <a:t>graph</a:t>
            </a:r>
            <a:r>
              <a:rPr lang="en-US" sz="1600" b="1" dirty="0" smtClean="0">
                <a:solidFill>
                  <a:srgbClr val="000080"/>
                </a:solidFill>
                <a:latin typeface="Calibri" pitchFamily="34" charset="0"/>
                <a:ea typeface="Calibri" pitchFamily="34" charset="0"/>
                <a:cs typeface="Courier New" pitchFamily="49" charset="0"/>
              </a:rPr>
              <a:t>)</a:t>
            </a:r>
            <a:endParaRPr lang="fr-FR" sz="1200" dirty="0" smtClean="0">
              <a:latin typeface="Calibri" pitchFamily="34" charset="0"/>
              <a:cs typeface="Arial" pitchFamily="34" charset="0"/>
            </a:endParaRPr>
          </a:p>
          <a:p>
            <a:pPr lvl="0" algn="just" eaLnBrk="0" fontAlgn="base" hangingPunct="0">
              <a:spcBef>
                <a:spcPct val="0"/>
              </a:spcBef>
              <a:spcAft>
                <a:spcPct val="0"/>
              </a:spcAft>
            </a:pPr>
            <a:r>
              <a:rPr lang="fr-FR" sz="1600" dirty="0" err="1" smtClean="0">
                <a:latin typeface="Calibri" pitchFamily="34" charset="0"/>
                <a:ea typeface="Calibri" pitchFamily="34" charset="0"/>
                <a:cs typeface="Courier New" pitchFamily="49" charset="0"/>
              </a:rPr>
              <a:t>writer</a:t>
            </a:r>
            <a:r>
              <a:rPr lang="fr-FR" sz="1600" b="1" dirty="0" err="1" smtClean="0">
                <a:latin typeface="Calibri" pitchFamily="34" charset="0"/>
                <a:ea typeface="Calibri" pitchFamily="34" charset="0"/>
                <a:cs typeface="Courier New" pitchFamily="49" charset="0"/>
              </a:rPr>
              <a:t>.</a:t>
            </a:r>
            <a:r>
              <a:rPr lang="fr-FR" sz="1600" dirty="0" err="1" smtClean="0">
                <a:latin typeface="Calibri" pitchFamily="34" charset="0"/>
                <a:ea typeface="Calibri" pitchFamily="34" charset="0"/>
                <a:cs typeface="Courier New" pitchFamily="49" charset="0"/>
              </a:rPr>
              <a:t>close</a:t>
            </a:r>
            <a:r>
              <a:rPr lang="fr-FR" sz="1600" b="1" dirty="0" smtClean="0">
                <a:solidFill>
                  <a:srgbClr val="000080"/>
                </a:solidFill>
                <a:latin typeface="Calibri" pitchFamily="34" charset="0"/>
                <a:ea typeface="Calibri" pitchFamily="34" charset="0"/>
                <a:cs typeface="Courier New" pitchFamily="49" charset="0"/>
              </a:rPr>
              <a:t>()</a:t>
            </a:r>
          </a:p>
        </p:txBody>
      </p:sp>
      <p:sp>
        <p:nvSpPr>
          <p:cNvPr id="7" name="ZoneTexte 6"/>
          <p:cNvSpPr txBox="1"/>
          <p:nvPr/>
        </p:nvSpPr>
        <p:spPr>
          <a:xfrm>
            <a:off x="142844" y="2143116"/>
            <a:ext cx="307183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ea typeface="Times New Roman" pitchFamily="18" charset="0"/>
                <a:cs typeface="Arial" pitchFamily="34" charset="0"/>
              </a:rPr>
              <a:t>python .\premiersPas.py</a:t>
            </a:r>
            <a:endParaRPr lang="fr-FR" sz="1600" b="1" dirty="0" smtClean="0">
              <a:solidFill>
                <a:srgbClr val="000080"/>
              </a:solidFill>
              <a:latin typeface="Calibri" pitchFamily="34" charset="0"/>
              <a:ea typeface="Calibri" pitchFamily="34" charset="0"/>
              <a:cs typeface="Courier New" pitchFamily="49" charset="0"/>
            </a:endParaRPr>
          </a:p>
        </p:txBody>
      </p:sp>
      <p:sp>
        <p:nvSpPr>
          <p:cNvPr id="9" name="ZoneTexte 8"/>
          <p:cNvSpPr txBox="1"/>
          <p:nvPr/>
        </p:nvSpPr>
        <p:spPr>
          <a:xfrm>
            <a:off x="142844" y="3090446"/>
            <a:ext cx="3786214" cy="338554"/>
          </a:xfrm>
          <a:prstGeom prst="rect">
            <a:avLst/>
          </a:prstGeom>
          <a:solidFill>
            <a:schemeClr val="bg1">
              <a:lumMod val="95000"/>
            </a:schemeClr>
          </a:solidFill>
        </p:spPr>
        <p:txBody>
          <a:bodyPr wrap="square" rtlCol="0">
            <a:spAutoFit/>
          </a:bodyPr>
          <a:lstStyle/>
          <a:p>
            <a:pPr lvl="0" algn="just" fontAlgn="base">
              <a:spcBef>
                <a:spcPct val="0"/>
              </a:spcBef>
              <a:spcAft>
                <a:spcPct val="0"/>
              </a:spcAft>
            </a:pPr>
            <a:r>
              <a:rPr lang="fr-FR" sz="1600" dirty="0" smtClean="0">
                <a:latin typeface="Calibri" pitchFamily="34" charset="0"/>
              </a:rPr>
              <a:t>tensorboard.exe --</a:t>
            </a:r>
            <a:r>
              <a:rPr lang="fr-FR" sz="1600" dirty="0" err="1" smtClean="0">
                <a:latin typeface="Calibri" pitchFamily="34" charset="0"/>
              </a:rPr>
              <a:t>logdir</a:t>
            </a:r>
            <a:r>
              <a:rPr lang="fr-FR" sz="1600" dirty="0" smtClean="0">
                <a:latin typeface="Calibri" pitchFamily="34" charset="0"/>
              </a:rPr>
              <a:t>=./</a:t>
            </a:r>
            <a:r>
              <a:rPr lang="fr-FR" sz="1600" dirty="0" err="1" smtClean="0">
                <a:latin typeface="Calibri" pitchFamily="34" charset="0"/>
              </a:rPr>
              <a:t>pathLog</a:t>
            </a:r>
            <a:endParaRPr lang="fr-FR" sz="1600" b="1" dirty="0" smtClean="0">
              <a:solidFill>
                <a:srgbClr val="000080"/>
              </a:solidFill>
              <a:latin typeface="Calibri" pitchFamily="34" charset="0"/>
              <a:ea typeface="Calibri" pitchFamily="34" charset="0"/>
              <a:cs typeface="Courier New" pitchFamily="49" charset="0"/>
            </a:endParaRPr>
          </a:p>
        </p:txBody>
      </p:sp>
      <p:sp>
        <p:nvSpPr>
          <p:cNvPr id="10" name="ZoneTexte 9"/>
          <p:cNvSpPr txBox="1"/>
          <p:nvPr/>
        </p:nvSpPr>
        <p:spPr>
          <a:xfrm>
            <a:off x="5214942" y="1285860"/>
            <a:ext cx="2500330" cy="646331"/>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rPr>
              <a:t>Code  ajouter à la fin de programme précédent </a:t>
            </a:r>
          </a:p>
        </p:txBody>
      </p:sp>
      <p:sp>
        <p:nvSpPr>
          <p:cNvPr id="11" name="Flèche droite 10"/>
          <p:cNvSpPr/>
          <p:nvPr/>
        </p:nvSpPr>
        <p:spPr>
          <a:xfrm rot="10800000" flipV="1">
            <a:off x="4643438" y="1466596"/>
            <a:ext cx="5000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5214942" y="3143248"/>
            <a:ext cx="2928958" cy="338554"/>
          </a:xfrm>
          <a:prstGeom prst="rect">
            <a:avLst/>
          </a:prstGeom>
          <a:solidFill>
            <a:schemeClr val="accent1">
              <a:lumMod val="40000"/>
              <a:lumOff val="60000"/>
            </a:schemeClr>
          </a:solidFill>
        </p:spPr>
        <p:txBody>
          <a:bodyPr wrap="square" rtlCol="0">
            <a:spAutoFit/>
          </a:bodyPr>
          <a:lstStyle/>
          <a:p>
            <a:r>
              <a:rPr lang="fr-FR" sz="1600" dirty="0" smtClean="0">
                <a:latin typeface="Calibri" pitchFamily="34" charset="0"/>
                <a:ea typeface="Times New Roman" pitchFamily="18" charset="0"/>
                <a:cs typeface="Arial" pitchFamily="34" charset="0"/>
              </a:rPr>
              <a:t>Lancement  de </a:t>
            </a:r>
            <a:r>
              <a:rPr lang="fr-FR" sz="1600" dirty="0" smtClean="0">
                <a:latin typeface="Calibri" pitchFamily="34" charset="0"/>
              </a:rPr>
              <a:t>TensorBoard </a:t>
            </a:r>
            <a:endParaRPr lang="fr-FR" dirty="0" smtClean="0"/>
          </a:p>
        </p:txBody>
      </p:sp>
      <p:sp>
        <p:nvSpPr>
          <p:cNvPr id="13" name="Flèche droite 12"/>
          <p:cNvSpPr/>
          <p:nvPr/>
        </p:nvSpPr>
        <p:spPr>
          <a:xfrm rot="10800000">
            <a:off x="4214810" y="3286123"/>
            <a:ext cx="85725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5214942" y="2143117"/>
            <a:ext cx="2857520" cy="369332"/>
          </a:xfrm>
          <a:prstGeom prst="rect">
            <a:avLst/>
          </a:prstGeom>
          <a:solidFill>
            <a:schemeClr val="accent1">
              <a:lumMod val="40000"/>
              <a:lumOff val="60000"/>
            </a:schemeClr>
          </a:solidFill>
        </p:spPr>
        <p:txBody>
          <a:bodyPr wrap="square" rtlCol="0">
            <a:spAutoFit/>
          </a:bodyPr>
          <a:lstStyle/>
          <a:p>
            <a:r>
              <a:rPr lang="fr-FR" dirty="0" smtClean="0">
                <a:latin typeface="Calibri" pitchFamily="34" charset="0"/>
                <a:ea typeface="Times New Roman" pitchFamily="18" charset="0"/>
                <a:cs typeface="Arial" pitchFamily="34" charset="0"/>
              </a:rPr>
              <a:t>Lancement  de  </a:t>
            </a:r>
            <a:r>
              <a:rPr lang="fr-FR" dirty="0" smtClean="0">
                <a:latin typeface="Calibri" pitchFamily="34" charset="0"/>
              </a:rPr>
              <a:t>TensorFlow </a:t>
            </a:r>
            <a:endParaRPr lang="fr-FR" dirty="0" smtClean="0"/>
          </a:p>
        </p:txBody>
      </p:sp>
      <p:sp>
        <p:nvSpPr>
          <p:cNvPr id="15" name="Flèche droite 14"/>
          <p:cNvSpPr/>
          <p:nvPr/>
        </p:nvSpPr>
        <p:spPr>
          <a:xfrm rot="10800000" flipV="1">
            <a:off x="3357554" y="2323852"/>
            <a:ext cx="171451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0" y="3925677"/>
            <a:ext cx="9144000" cy="2862322"/>
          </a:xfrm>
          <a:prstGeom prst="rect">
            <a:avLst/>
          </a:prstGeom>
          <a:ln>
            <a:solidFill>
              <a:schemeClr val="bg1"/>
            </a:solidFill>
          </a:ln>
        </p:spPr>
        <p:txBody>
          <a:bodyPr wrap="square">
            <a:spAutoFit/>
          </a:bodyPr>
          <a:lstStyle/>
          <a:p>
            <a:r>
              <a:rPr lang="fr-FR" dirty="0" smtClean="0"/>
              <a:t> </a:t>
            </a:r>
          </a:p>
          <a:p>
            <a:r>
              <a:rPr lang="fr-FR" dirty="0" smtClean="0">
                <a:latin typeface="+mj-lt"/>
              </a:rPr>
              <a:t>-On récupère notre adresse </a:t>
            </a:r>
            <a:r>
              <a:rPr lang="fr-FR" dirty="0" err="1" smtClean="0">
                <a:latin typeface="+mj-lt"/>
              </a:rPr>
              <a:t>ip</a:t>
            </a:r>
            <a:r>
              <a:rPr lang="fr-FR" dirty="0" smtClean="0">
                <a:latin typeface="+mj-lt"/>
              </a:rPr>
              <a:t> de la machine (de  mon cas c’est : 10.2.5.37),TensorBoard utilise le port 6006 pour son serveur web , l’URL complet  est :</a:t>
            </a:r>
            <a:r>
              <a:rPr lang="fr-FR" b="1" dirty="0" smtClean="0">
                <a:latin typeface="+mj-lt"/>
              </a:rPr>
              <a:t> http://10.2.5.37:6006</a:t>
            </a:r>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1392</TotalTime>
  <Words>1520</Words>
  <Application>Microsoft Office PowerPoint</Application>
  <PresentationFormat>Affichage à l'écran (4:3)</PresentationFormat>
  <Paragraphs>1211</Paragraphs>
  <Slides>35</Slides>
  <Notes>14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35</vt:i4>
      </vt:variant>
    </vt:vector>
  </HeadingPairs>
  <TitlesOfParts>
    <vt:vector size="37" baseType="lpstr">
      <vt:lpstr>Débit</vt:lpstr>
      <vt:lpstr>Équation</vt:lpstr>
      <vt:lpstr>Diapositive 1</vt:lpstr>
      <vt:lpstr>Travail réalisé :</vt:lpstr>
      <vt:lpstr>Installation des logiciels :</vt:lpstr>
      <vt:lpstr>Présentation de TensorFlow</vt:lpstr>
      <vt:lpstr>Concepts de TensorFlow (1/2)</vt:lpstr>
      <vt:lpstr>Concept de TensorFlow </vt:lpstr>
      <vt:lpstr>      Graphe de Calcul</vt:lpstr>
      <vt:lpstr>TensorBoard et son fonctionnement </vt:lpstr>
      <vt:lpstr>Diapositive 9</vt:lpstr>
      <vt:lpstr>capture de la visualisation obtenue</vt:lpstr>
      <vt:lpstr>Deuxième semaine </vt:lpstr>
      <vt:lpstr>Travail réalisé  </vt:lpstr>
      <vt:lpstr>Estimator</vt:lpstr>
      <vt:lpstr>Estimator : Régression Linéaire</vt:lpstr>
      <vt:lpstr>Estimator : Training</vt:lpstr>
      <vt:lpstr>Estimator : Evaluation</vt:lpstr>
      <vt:lpstr>Estimator : Modèle personnalisé</vt:lpstr>
      <vt:lpstr>Estimator : Modèle personnalisé</vt:lpstr>
      <vt:lpstr> Estimator  / base de données IRIS </vt:lpstr>
      <vt:lpstr> Estimator  / base de données IRIS </vt:lpstr>
      <vt:lpstr> Estimator  / base de données IRIS </vt:lpstr>
      <vt:lpstr> Estimator  / base de données IRIS </vt:lpstr>
      <vt:lpstr>TensorFlow / base MNIST</vt:lpstr>
      <vt:lpstr>TensorFlow / base MNIST</vt:lpstr>
      <vt:lpstr>TensorFlow / base MNIST</vt:lpstr>
      <vt:lpstr>TensorFlow / base MNIST</vt:lpstr>
      <vt:lpstr>TensorFlow / base MNIST</vt:lpstr>
      <vt:lpstr>Diapositive 28</vt:lpstr>
      <vt:lpstr>        Travail réalisé</vt:lpstr>
      <vt:lpstr>Ajout de Fashion MNIST</vt:lpstr>
      <vt:lpstr>Harmonisation</vt:lpstr>
      <vt:lpstr>Insertion des données</vt:lpstr>
      <vt:lpstr>Démonstration</vt:lpstr>
      <vt:lpstr>Performances</vt:lpstr>
      <vt:lpstr>        Travail à venir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IKNI</dc:creator>
  <cp:lastModifiedBy>IKNI</cp:lastModifiedBy>
  <cp:revision>203</cp:revision>
  <dcterms:created xsi:type="dcterms:W3CDTF">2018-01-17T21:18:40Z</dcterms:created>
  <dcterms:modified xsi:type="dcterms:W3CDTF">2018-02-08T15:10:41Z</dcterms:modified>
</cp:coreProperties>
</file>