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531" r:id="rId2"/>
    <p:sldId id="545" r:id="rId3"/>
    <p:sldId id="522" r:id="rId4"/>
    <p:sldId id="523" r:id="rId5"/>
    <p:sldId id="546" r:id="rId6"/>
    <p:sldId id="525" r:id="rId7"/>
    <p:sldId id="526" r:id="rId8"/>
    <p:sldId id="544" r:id="rId9"/>
    <p:sldId id="527" r:id="rId10"/>
    <p:sldId id="528" r:id="rId11"/>
    <p:sldId id="529" r:id="rId12"/>
    <p:sldId id="500" r:id="rId13"/>
    <p:sldId id="533" r:id="rId14"/>
    <p:sldId id="530" r:id="rId15"/>
    <p:sldId id="536" r:id="rId16"/>
    <p:sldId id="540" r:id="rId17"/>
    <p:sldId id="532" r:id="rId18"/>
    <p:sldId id="534" r:id="rId19"/>
    <p:sldId id="537" r:id="rId20"/>
    <p:sldId id="538" r:id="rId21"/>
    <p:sldId id="543" r:id="rId22"/>
    <p:sldId id="521" r:id="rId23"/>
    <p:sldId id="497" r:id="rId24"/>
    <p:sldId id="605" r:id="rId25"/>
    <p:sldId id="514" r:id="rId26"/>
    <p:sldId id="518" r:id="rId27"/>
    <p:sldId id="607" r:id="rId28"/>
    <p:sldId id="608" r:id="rId29"/>
    <p:sldId id="610" r:id="rId30"/>
    <p:sldId id="609" r:id="rId31"/>
  </p:sldIdLst>
  <p:sldSz cx="9144000" cy="6858000" type="overhead"/>
  <p:notesSz cx="7315200" cy="96012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4400" b="1" kern="1200">
        <a:solidFill>
          <a:srgbClr val="0000FF"/>
        </a:solidFill>
        <a:latin typeface="Comic Sans MS" pitchFamily="66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4400" b="1" kern="1200">
        <a:solidFill>
          <a:srgbClr val="0000FF"/>
        </a:solidFill>
        <a:latin typeface="Comic Sans MS" pitchFamily="66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4400" b="1" kern="1200">
        <a:solidFill>
          <a:srgbClr val="0000FF"/>
        </a:solidFill>
        <a:latin typeface="Comic Sans MS" pitchFamily="66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4400" b="1" kern="1200">
        <a:solidFill>
          <a:srgbClr val="0000FF"/>
        </a:solidFill>
        <a:latin typeface="Comic Sans MS" pitchFamily="66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4400" b="1" kern="1200">
        <a:solidFill>
          <a:srgbClr val="0000FF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b="1" kern="1200">
        <a:solidFill>
          <a:srgbClr val="0000FF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b="1" kern="1200">
        <a:solidFill>
          <a:srgbClr val="0000FF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b="1" kern="1200">
        <a:solidFill>
          <a:srgbClr val="0000FF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b="1" kern="1200">
        <a:solidFill>
          <a:srgbClr val="0000FF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CCFF"/>
    <a:srgbClr val="0066FF"/>
    <a:srgbClr val="33CC33"/>
    <a:srgbClr val="3366FF"/>
    <a:srgbClr val="FFFF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04" autoAdjust="0"/>
    <p:restoredTop sz="86387" autoAdjust="0"/>
  </p:normalViewPr>
  <p:slideViewPr>
    <p:cSldViewPr snapToGrid="0">
      <p:cViewPr varScale="1">
        <p:scale>
          <a:sx n="115" d="100"/>
          <a:sy n="115" d="100"/>
        </p:scale>
        <p:origin x="1620" y="108"/>
      </p:cViewPr>
      <p:guideLst>
        <p:guide orient="horz" pos="15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50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>
            <a:lvl1pPr algn="l" defTabSz="966788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4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>
            <a:lvl1pPr defTabSz="966788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b="0"/>
            </a:lvl1pPr>
          </a:lstStyle>
          <a:p>
            <a:pPr>
              <a:defRPr/>
            </a:pPr>
            <a:fld id="{6D2ED156-8F4C-4CFD-B923-4060791ACB8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97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Marlett" pitchFamily="2" charset="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b="0">
                <a:latin typeface="Marlett" pitchFamily="2" charset="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9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Marlett" pitchFamily="2" charset="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b="0">
                <a:latin typeface="Marlett" pitchFamily="2" charset="2"/>
              </a:defRPr>
            </a:lvl1pPr>
          </a:lstStyle>
          <a:p>
            <a:pPr>
              <a:defRPr/>
            </a:pPr>
            <a:fld id="{1D34AA87-0654-46C2-8F65-B6E29C00F31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104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C0380D7F-5A1E-487F-9CE3-23E6C5BEC901}" type="slidenum">
              <a:rPr lang="ar-SA" altLang="en-US" sz="1300" b="0" smtClean="0">
                <a:latin typeface="Marlett" pitchFamily="2" charset="2"/>
              </a:rPr>
              <a:pPr/>
              <a:t>1</a:t>
            </a:fld>
            <a:endParaRPr lang="en-US" altLang="en-US" sz="1300" b="0" smtClean="0">
              <a:latin typeface="Marlett" pitchFamily="2" charset="2"/>
              <a:cs typeface="Arial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089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10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2701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11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6513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12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9307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13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6378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14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9381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15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1314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16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7109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17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5437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18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8047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19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5165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2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00201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20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6210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21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8809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22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77419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23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63736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24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90015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25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411528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26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80488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27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29419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28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96888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29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6707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3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02023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30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0320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4</a:t>
            </a:fld>
            <a:endParaRPr lang="en-US" altLang="en-US" sz="1300" b="0" dirty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923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5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0899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6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9803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7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6550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8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2957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9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660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451600" y="6450226"/>
            <a:ext cx="1905000" cy="26172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403F9-DA8D-48E5-BCF5-9F4F7FD78E8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6327" y="6450226"/>
            <a:ext cx="3180773" cy="261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3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3DB0B-8475-4B63-AC6C-6BD1E37CFBE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1500" y="62547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933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C7072-EC1E-4924-B1B9-3739173A626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1500" y="62547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338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77289-78F8-4BD5-A729-0DE94632D1B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1500" y="62547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11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61553-409F-4D15-8BEB-EA485C97D00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1500" y="62547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99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FE37E-5F0B-49B1-8932-94AC53E2460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1500" y="62547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8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618-E58B-40AB-9ADE-7A1E3DEB760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1500" y="62547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4C569-E95C-4D71-8108-E7AD4FBD947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1500" y="62547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7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4DD15-FF1A-44BB-AD16-C015F5497D2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1500" y="62547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01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42648-E9AB-4B92-9BEB-60CA7739596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3111500" y="62547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21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A4034-7F1B-4411-B472-610139CDD69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1500" y="62547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468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DF184-F474-4960-92E8-1E97AB47ED2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1500" y="62547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31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E61FB-EA9C-43A4-BBEF-2960449D774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1500" y="62547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64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1500" y="62547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1600" y="62547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cs typeface="Arial" charset="0"/>
              </a:defRPr>
            </a:lvl1pPr>
          </a:lstStyle>
          <a:p>
            <a:pPr>
              <a:defRPr/>
            </a:pPr>
            <a:fld id="{42730573-A783-4312-BC8F-2C5BD3DECBC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F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FF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agi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magi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168400" y="952500"/>
            <a:ext cx="6400800" cy="5130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3600" i="1" dirty="0" smtClean="0"/>
          </a:p>
          <a:p>
            <a:pPr eaLnBrk="1" hangingPunct="1">
              <a:lnSpc>
                <a:spcPct val="80000"/>
              </a:lnSpc>
            </a:pPr>
            <a:endParaRPr lang="en-US" altLang="en-US" sz="2800" dirty="0" smtClean="0">
              <a:solidFill>
                <a:schemeClr val="accent1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800" dirty="0" smtClean="0">
              <a:solidFill>
                <a:schemeClr val="accent1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800" dirty="0" smtClean="0">
              <a:solidFill>
                <a:schemeClr val="accent1"/>
              </a:solidFill>
            </a:endParaRPr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392113" y="5927725"/>
            <a:ext cx="1509712" cy="930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en-US" altLang="en-US" sz="4400" dirty="0"/>
          </a:p>
        </p:txBody>
      </p:sp>
      <p:sp>
        <p:nvSpPr>
          <p:cNvPr id="512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11200" y="787400"/>
            <a:ext cx="7772400" cy="5359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 smtClean="0">
                <a:solidFill>
                  <a:schemeClr val="accent1"/>
                </a:solidFill>
              </a:rPr>
              <a:t/>
            </a:r>
            <a:br>
              <a:rPr lang="en-US" altLang="en-US" dirty="0" smtClean="0">
                <a:solidFill>
                  <a:schemeClr val="accent1"/>
                </a:solidFill>
              </a:rPr>
            </a:br>
            <a:r>
              <a:rPr lang="en-US" altLang="en-US" b="1" dirty="0" smtClean="0">
                <a:solidFill>
                  <a:srgbClr val="7030A0"/>
                </a:solidFill>
              </a:rPr>
              <a:t>FORMAL LANGUAGES</a:t>
            </a:r>
            <a:br>
              <a:rPr lang="en-US" altLang="en-US" b="1" dirty="0" smtClean="0">
                <a:solidFill>
                  <a:srgbClr val="7030A0"/>
                </a:solidFill>
              </a:rPr>
            </a:br>
            <a:r>
              <a:rPr lang="en-US" altLang="en-US" b="1" dirty="0" smtClean="0">
                <a:solidFill>
                  <a:srgbClr val="7030A0"/>
                </a:solidFill>
              </a:rPr>
              <a:t>AND</a:t>
            </a:r>
            <a:br>
              <a:rPr lang="en-US" altLang="en-US" b="1" dirty="0" smtClean="0">
                <a:solidFill>
                  <a:srgbClr val="7030A0"/>
                </a:solidFill>
              </a:rPr>
            </a:br>
            <a:r>
              <a:rPr lang="en-US" altLang="en-US" b="1" dirty="0" smtClean="0">
                <a:solidFill>
                  <a:srgbClr val="7030A0"/>
                </a:solidFill>
              </a:rPr>
              <a:t>COMPILERS</a:t>
            </a:r>
            <a:br>
              <a:rPr lang="en-US" altLang="en-US" b="1" dirty="0" smtClean="0">
                <a:solidFill>
                  <a:srgbClr val="7030A0"/>
                </a:solidFill>
              </a:rPr>
            </a:br>
            <a:r>
              <a:rPr lang="en-US" altLang="en-US" b="1" dirty="0" smtClean="0">
                <a:solidFill>
                  <a:srgbClr val="7030A0"/>
                </a:solidFill>
              </a:rPr>
              <a:t/>
            </a:r>
            <a:br>
              <a:rPr lang="en-US" altLang="en-US" b="1" dirty="0" smtClean="0">
                <a:solidFill>
                  <a:srgbClr val="7030A0"/>
                </a:solidFill>
              </a:rPr>
            </a:br>
            <a:r>
              <a:rPr lang="en-US" altLang="en-US" b="1" dirty="0">
                <a:solidFill>
                  <a:srgbClr val="7030A0"/>
                </a:solidFill>
              </a:rPr>
              <a:t/>
            </a:r>
            <a:br>
              <a:rPr lang="en-US" altLang="en-US" b="1" dirty="0">
                <a:solidFill>
                  <a:srgbClr val="7030A0"/>
                </a:solidFill>
              </a:rPr>
            </a:br>
            <a:r>
              <a:rPr lang="en-US" altLang="en-US" b="1" dirty="0" smtClean="0">
                <a:solidFill>
                  <a:srgbClr val="7030A0"/>
                </a:solidFill>
              </a:rPr>
              <a:t/>
            </a:r>
            <a:br>
              <a:rPr lang="en-US" altLang="en-US" b="1" dirty="0" smtClean="0">
                <a:solidFill>
                  <a:srgbClr val="7030A0"/>
                </a:solidFill>
              </a:rPr>
            </a:br>
            <a:r>
              <a:rPr lang="en-US" altLang="en-US" sz="2800" b="1" dirty="0">
                <a:solidFill>
                  <a:srgbClr val="7030A0"/>
                </a:solidFill>
              </a:rPr>
              <a:t>Paola </a:t>
            </a:r>
            <a:r>
              <a:rPr lang="en-US" altLang="en-US" sz="2800" b="1" dirty="0" err="1">
                <a:solidFill>
                  <a:srgbClr val="7030A0"/>
                </a:solidFill>
              </a:rPr>
              <a:t>Quaglia</a:t>
            </a:r>
            <a:r>
              <a:rPr lang="en-US" altLang="en-US" sz="2800" b="1" dirty="0">
                <a:solidFill>
                  <a:srgbClr val="7030A0"/>
                </a:solidFill>
              </a:rPr>
              <a:t> </a:t>
            </a:r>
            <a:r>
              <a:rPr lang="en-US" altLang="en-US" b="1" dirty="0" smtClean="0">
                <a:solidFill>
                  <a:srgbClr val="7030A0"/>
                </a:solidFill>
              </a:rPr>
              <a:t/>
            </a:r>
            <a:br>
              <a:rPr lang="en-US" altLang="en-US" b="1" dirty="0" smtClean="0">
                <a:solidFill>
                  <a:srgbClr val="7030A0"/>
                </a:solidFill>
              </a:rPr>
            </a:br>
            <a:r>
              <a:rPr lang="en-US" altLang="en-US" b="1" dirty="0">
                <a:solidFill>
                  <a:schemeClr val="accent1"/>
                </a:solidFill>
              </a:rPr>
              <a:t/>
            </a:r>
            <a:br>
              <a:rPr lang="en-US" altLang="en-US" b="1" dirty="0">
                <a:solidFill>
                  <a:schemeClr val="accent1"/>
                </a:solidFill>
              </a:rPr>
            </a:br>
            <a:endParaRPr lang="en-US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275112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Various phases in pipe line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en-US" sz="3200" dirty="0" smtClean="0"/>
          </a:p>
          <a:p>
            <a:pPr lvl="1"/>
            <a:endParaRPr lang="en-US" altLang="en-US" sz="3200" dirty="0" smtClean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46944" y="1981200"/>
            <a:ext cx="2870617" cy="172137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FF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FF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FF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</a:defRPr>
            </a:lvl9pPr>
          </a:lstStyle>
          <a:p>
            <a:pPr marL="231775" indent="-231775">
              <a:lnSpc>
                <a:spcPct val="90000"/>
              </a:lnSpc>
              <a:buFontTx/>
              <a:buNone/>
            </a:pPr>
            <a:endParaRPr lang="en-US" sz="2800" kern="0" dirty="0" smtClean="0">
              <a:solidFill>
                <a:schemeClr val="tx1"/>
              </a:solidFill>
              <a:latin typeface="Lucida Console" pitchFamily="49" charset="0"/>
            </a:endParaRPr>
          </a:p>
          <a:p>
            <a:pPr marL="231775" indent="-231775">
              <a:lnSpc>
                <a:spcPct val="90000"/>
              </a:lnSpc>
              <a:buFontTx/>
              <a:buNone/>
            </a:pPr>
            <a:r>
              <a:rPr lang="en-US" sz="2800" kern="0" dirty="0" err="1" smtClean="0">
                <a:solidFill>
                  <a:schemeClr val="tx1"/>
                </a:solidFill>
                <a:latin typeface="Lucida Console" pitchFamily="49" charset="0"/>
              </a:rPr>
              <a:t>pippo</a:t>
            </a:r>
            <a:r>
              <a:rPr lang="en-US" sz="2800" b="1" kern="0" dirty="0" smtClean="0">
                <a:solidFill>
                  <a:schemeClr val="tx1"/>
                </a:solidFill>
                <a:latin typeface="Lucida Console" pitchFamily="49" charset="0"/>
              </a:rPr>
              <a:t> = 1;</a:t>
            </a:r>
          </a:p>
          <a:p>
            <a:pPr marL="231775" indent="-231775">
              <a:lnSpc>
                <a:spcPct val="90000"/>
              </a:lnSpc>
              <a:buFontTx/>
              <a:buNone/>
            </a:pPr>
            <a:r>
              <a:rPr lang="en-US" sz="2800" kern="0" dirty="0" err="1" smtClean="0">
                <a:solidFill>
                  <a:schemeClr val="tx1"/>
                </a:solidFill>
                <a:latin typeface="Lucida Console" pitchFamily="49" charset="0"/>
              </a:rPr>
              <a:t>pluto</a:t>
            </a:r>
            <a:r>
              <a:rPr lang="en-US" sz="2800" kern="0" dirty="0" smtClean="0">
                <a:solidFill>
                  <a:schemeClr val="tx1"/>
                </a:solidFill>
                <a:latin typeface="Lucida Console" pitchFamily="49" charset="0"/>
              </a:rPr>
              <a:t> = 2;</a:t>
            </a:r>
            <a:r>
              <a:rPr lang="en-US" sz="2800" b="0" kern="0" dirty="0" smtClean="0">
                <a:latin typeface="Lucida Console" pitchFamily="49" charset="0"/>
              </a:rPr>
              <a:t> 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016291" y="1981200"/>
            <a:ext cx="2870617" cy="172137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FF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FF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FF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</a:defRPr>
            </a:lvl9pPr>
          </a:lstStyle>
          <a:p>
            <a:pPr marL="231775" indent="-231775">
              <a:lnSpc>
                <a:spcPct val="90000"/>
              </a:lnSpc>
              <a:buFontTx/>
              <a:buNone/>
            </a:pPr>
            <a:endParaRPr lang="en-US" sz="2800" kern="0" dirty="0" smtClean="0">
              <a:solidFill>
                <a:schemeClr val="tx1"/>
              </a:solidFill>
              <a:latin typeface="Lucida Console" pitchFamily="49" charset="0"/>
            </a:endParaRPr>
          </a:p>
          <a:p>
            <a:pPr marL="231775" indent="-231775">
              <a:lnSpc>
                <a:spcPct val="90000"/>
              </a:lnSpc>
              <a:buFontTx/>
              <a:buNone/>
            </a:pPr>
            <a:r>
              <a:rPr lang="en-US" sz="2800" kern="0" dirty="0" smtClean="0">
                <a:solidFill>
                  <a:schemeClr val="tx1"/>
                </a:solidFill>
                <a:latin typeface="Lucida Console" pitchFamily="49" charset="0"/>
              </a:rPr>
              <a:t>while</a:t>
            </a:r>
            <a:r>
              <a:rPr lang="en-US" sz="2800" b="1" kern="0" dirty="0" smtClean="0">
                <a:solidFill>
                  <a:schemeClr val="tx1"/>
                </a:solidFill>
                <a:latin typeface="Lucida Console" pitchFamily="49" charset="0"/>
              </a:rPr>
              <a:t> = 1</a:t>
            </a:r>
          </a:p>
          <a:p>
            <a:pPr marL="231775" indent="-231775">
              <a:lnSpc>
                <a:spcPct val="90000"/>
              </a:lnSpc>
              <a:buFontTx/>
              <a:buNone/>
            </a:pPr>
            <a:r>
              <a:rPr lang="en-US" sz="2800" kern="0" dirty="0" err="1" smtClean="0">
                <a:solidFill>
                  <a:schemeClr val="tx1"/>
                </a:solidFill>
                <a:latin typeface="Lucida Console" pitchFamily="49" charset="0"/>
              </a:rPr>
              <a:t>pluto</a:t>
            </a:r>
            <a:r>
              <a:rPr lang="en-US" sz="2800" kern="0" dirty="0" smtClean="0">
                <a:solidFill>
                  <a:schemeClr val="tx1"/>
                </a:solidFill>
                <a:latin typeface="Lucida Console" pitchFamily="49" charset="0"/>
              </a:rPr>
              <a:t> = 2;</a:t>
            </a:r>
            <a:r>
              <a:rPr lang="en-US" sz="2800" b="0" kern="0" dirty="0" smtClean="0">
                <a:latin typeface="Lucida Console" pitchFamily="49" charset="0"/>
              </a:rPr>
              <a:t> 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71886" y="5479975"/>
            <a:ext cx="2845675" cy="66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FF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FF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FF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</a:defRPr>
            </a:lvl9pPr>
          </a:lstStyle>
          <a:p>
            <a:pPr marL="457200" lvl="1" indent="0">
              <a:buFontTx/>
              <a:buNone/>
            </a:pPr>
            <a:r>
              <a:rPr lang="en-US" altLang="en-US" sz="3200" b="0" kern="0" dirty="0" smtClean="0"/>
              <a:t>OK</a:t>
            </a:r>
          </a:p>
          <a:p>
            <a:pPr lvl="1"/>
            <a:endParaRPr lang="en-US" altLang="en-US" sz="3200" b="0" kern="0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041233" y="5461505"/>
            <a:ext cx="2845675" cy="66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FF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FF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FF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</a:defRPr>
            </a:lvl9pPr>
          </a:lstStyle>
          <a:p>
            <a:pPr marL="457200" lvl="1" indent="0">
              <a:buFontTx/>
              <a:buNone/>
            </a:pPr>
            <a:r>
              <a:rPr lang="en-US" altLang="en-US" sz="3200" b="0" kern="0" dirty="0" smtClean="0"/>
              <a:t>NOK</a:t>
            </a:r>
          </a:p>
          <a:p>
            <a:pPr lvl="1"/>
            <a:endParaRPr lang="en-US" altLang="en-US" sz="3200" b="0" kern="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830618" y="2260010"/>
            <a:ext cx="1542472" cy="711200"/>
          </a:xfrm>
          <a:prstGeom prst="wedgeRoundRectCallout">
            <a:avLst>
              <a:gd name="adj1" fmla="val -86102"/>
              <a:gd name="adj2" fmla="val 206655"/>
              <a:gd name="adj3" fmla="val 16667"/>
            </a:avLst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31144" y="4097337"/>
            <a:ext cx="4327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FF0000"/>
                </a:solidFill>
              </a:rPr>
              <a:t>In most languages a keyword, cannot be used as an identifier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34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4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grammar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3200" dirty="0" smtClean="0"/>
              <a:t>States the form of an assignment</a:t>
            </a:r>
          </a:p>
          <a:p>
            <a:pPr lvl="2"/>
            <a:r>
              <a:rPr lang="en-US" altLang="en-US" sz="1800" b="1" dirty="0" smtClean="0"/>
              <a:t>IDENTIFIER ASSIGN EXPRESSION SEMICOLON</a:t>
            </a:r>
          </a:p>
          <a:p>
            <a:pPr lvl="1"/>
            <a:endParaRPr lang="en-US" altLang="en-US" sz="3200" dirty="0" smtClean="0"/>
          </a:p>
          <a:p>
            <a:pPr lvl="1"/>
            <a:r>
              <a:rPr lang="en-US" altLang="en-US" sz="3200" dirty="0" smtClean="0"/>
              <a:t>Cannot know “</a:t>
            </a:r>
            <a:r>
              <a:rPr lang="en-US" altLang="en-US" sz="3200" dirty="0" err="1" smtClean="0"/>
              <a:t>pippo</a:t>
            </a:r>
            <a:r>
              <a:rPr lang="en-US" altLang="en-US" sz="3200" dirty="0" smtClean="0"/>
              <a:t>”, “</a:t>
            </a:r>
            <a:r>
              <a:rPr lang="en-US" altLang="en-US" sz="3200" dirty="0" err="1" smtClean="0"/>
              <a:t>pluto</a:t>
            </a:r>
            <a:r>
              <a:rPr lang="en-US" altLang="en-US" sz="3200" dirty="0" smtClean="0"/>
              <a:t>”, nor the infinitely many strings we may use as variables</a:t>
            </a:r>
          </a:p>
          <a:p>
            <a:pPr lvl="1"/>
            <a:endParaRPr lang="en-US" altLang="en-US" sz="3200" dirty="0" smtClean="0"/>
          </a:p>
          <a:p>
            <a:pPr marL="457200" lvl="1" indent="0">
              <a:buNone/>
            </a:pPr>
            <a:endParaRPr lang="en-US" altLang="en-US" sz="3200" dirty="0" smtClean="0"/>
          </a:p>
          <a:p>
            <a:pPr lvl="1"/>
            <a:endParaRPr lang="en-US" altLang="en-US" sz="3200" dirty="0" smtClean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77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Lexical analysis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3200" dirty="0" smtClean="0"/>
              <a:t>Translates a stream of characters into a stream of </a:t>
            </a:r>
            <a:r>
              <a:rPr lang="en-US" altLang="en-US" sz="3200" b="1" dirty="0" smtClean="0"/>
              <a:t>tokens</a:t>
            </a:r>
          </a:p>
          <a:p>
            <a:pPr lvl="1"/>
            <a:r>
              <a:rPr lang="en-US" altLang="en-US" sz="3200" dirty="0" smtClean="0"/>
              <a:t>E.g. translates</a:t>
            </a:r>
          </a:p>
          <a:p>
            <a:pPr lvl="1"/>
            <a:r>
              <a:rPr lang="en-US" altLang="en-US" b="1" dirty="0" err="1" smtClean="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rPr>
              <a:t>pippo</a:t>
            </a:r>
            <a:r>
              <a:rPr lang="en-US" altLang="en-US" b="1" dirty="0" smtClean="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b="1" dirty="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rPr>
              <a:t>= </a:t>
            </a:r>
            <a:r>
              <a:rPr lang="en-US" altLang="en-US" b="1" dirty="0" smtClean="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rPr>
              <a:t>2*3</a:t>
            </a:r>
            <a:r>
              <a:rPr lang="en-US" altLang="en-US" sz="3200" dirty="0" smtClean="0"/>
              <a:t>;</a:t>
            </a:r>
          </a:p>
          <a:p>
            <a:pPr lvl="1"/>
            <a:r>
              <a:rPr lang="en-US" altLang="en-US" sz="3200" dirty="0" smtClean="0"/>
              <a:t>Into</a:t>
            </a:r>
          </a:p>
          <a:p>
            <a:pPr lvl="1"/>
            <a:r>
              <a:rPr lang="en-US" altLang="en-US" b="1" dirty="0" smtClean="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rPr>
              <a:t>&lt;</a:t>
            </a:r>
            <a:r>
              <a:rPr lang="en-US" altLang="en-US" b="1" dirty="0" err="1" smtClean="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rPr>
              <a:t>ID,pippo</a:t>
            </a:r>
            <a:r>
              <a:rPr lang="en-US" altLang="en-US" b="1" dirty="0" smtClean="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rPr>
              <a:t>&gt; ASS &lt;NUM,2&gt; MUL &lt;NUM,3&gt; SEMCOL</a:t>
            </a:r>
            <a:endParaRPr lang="en-US" altLang="en-US" b="1" dirty="0">
              <a:solidFill>
                <a:schemeClr val="tx1"/>
              </a:solidFill>
              <a:latin typeface="Lucida Console" pitchFamily="49" charset="0"/>
              <a:ea typeface="+mn-ea"/>
              <a:cs typeface="+mn-cs"/>
            </a:endParaRPr>
          </a:p>
          <a:p>
            <a:pPr lvl="1"/>
            <a:endParaRPr lang="en-US" altLang="en-US" sz="3200" dirty="0" smtClean="0"/>
          </a:p>
          <a:p>
            <a:pPr lvl="1"/>
            <a:endParaRPr lang="en-US" altLang="en-US" sz="3200" dirty="0" smtClean="0"/>
          </a:p>
          <a:p>
            <a:pPr lvl="1"/>
            <a:endParaRPr lang="en-US" altLang="en-US" sz="3200" dirty="0" smtClean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0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Syntax analysis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3200" dirty="0" smtClean="0"/>
              <a:t>Checks whether a stream of tokens “adheres” to the given grammar</a:t>
            </a:r>
          </a:p>
          <a:p>
            <a:pPr lvl="1"/>
            <a:endParaRPr lang="en-US" altLang="en-US" sz="3200" dirty="0" smtClean="0"/>
          </a:p>
          <a:p>
            <a:pPr lvl="1"/>
            <a:r>
              <a:rPr lang="en-US" altLang="en-US" sz="3200" dirty="0" smtClean="0"/>
              <a:t>If so, converts the stream of tokens into a </a:t>
            </a:r>
            <a:r>
              <a:rPr lang="en-US" altLang="en-US" sz="3200" b="1" dirty="0" smtClean="0"/>
              <a:t>parse tree </a:t>
            </a:r>
            <a:r>
              <a:rPr lang="en-US" altLang="en-US" sz="3200" dirty="0" smtClean="0"/>
              <a:t>(or better, into an </a:t>
            </a:r>
            <a:r>
              <a:rPr lang="en-US" altLang="en-US" sz="3200" b="1" dirty="0" smtClean="0"/>
              <a:t>abstract syntax tree</a:t>
            </a:r>
            <a:r>
              <a:rPr lang="en-US" altLang="en-US" sz="3200" dirty="0" smtClean="0"/>
              <a:t>)</a:t>
            </a:r>
          </a:p>
          <a:p>
            <a:pPr marL="457200" lvl="1" indent="0">
              <a:buNone/>
            </a:pPr>
            <a:endParaRPr lang="en-US" altLang="en-US" sz="3200" dirty="0" smtClean="0"/>
          </a:p>
          <a:p>
            <a:pPr lvl="1"/>
            <a:endParaRPr lang="en-US" altLang="en-US" sz="3200" dirty="0" smtClean="0"/>
          </a:p>
          <a:p>
            <a:pPr lvl="1"/>
            <a:endParaRPr lang="en-US" altLang="en-US" sz="3200" dirty="0" smtClean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8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Syntax analysis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263951" y="1981200"/>
            <a:ext cx="8194249" cy="592183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sz="2400" b="1" dirty="0" smtClean="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rPr>
              <a:t>&lt;</a:t>
            </a:r>
            <a:r>
              <a:rPr lang="en-US" altLang="en-US" sz="2400" b="1" dirty="0" err="1" smtClean="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rPr>
              <a:t>ID,pippo</a:t>
            </a:r>
            <a:r>
              <a:rPr lang="en-US" altLang="en-US" sz="2400" b="1" dirty="0" smtClean="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rPr>
              <a:t>&gt; ASS &lt;NUM,2&gt; MUL &lt;NUM,3&gt; SEMCOL</a:t>
            </a:r>
            <a:endParaRPr lang="en-US" altLang="en-US" sz="2400" b="1" dirty="0">
              <a:solidFill>
                <a:schemeClr val="tx1"/>
              </a:solidFill>
              <a:latin typeface="Lucida Console" pitchFamily="49" charset="0"/>
              <a:ea typeface="+mn-ea"/>
              <a:cs typeface="+mn-cs"/>
            </a:endParaRPr>
          </a:p>
          <a:p>
            <a:pPr marL="457200" lvl="1" indent="0">
              <a:buNone/>
            </a:pPr>
            <a:endParaRPr lang="en-US" altLang="en-US" sz="3200" dirty="0" smtClean="0"/>
          </a:p>
          <a:p>
            <a:pPr lvl="1"/>
            <a:endParaRPr lang="en-US" altLang="en-US" sz="3200" dirty="0" smtClean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" y="3935051"/>
            <a:ext cx="2887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2400" dirty="0">
                <a:solidFill>
                  <a:schemeClr val="tx1"/>
                </a:solidFill>
                <a:latin typeface="Lucida Console" pitchFamily="49" charset="0"/>
              </a:rPr>
              <a:t>&lt;</a:t>
            </a:r>
            <a:r>
              <a:rPr lang="en-US" altLang="en-US" sz="2400" dirty="0" err="1">
                <a:solidFill>
                  <a:schemeClr val="tx1"/>
                </a:solidFill>
                <a:latin typeface="Lucida Console" pitchFamily="49" charset="0"/>
              </a:rPr>
              <a:t>ID,pippo</a:t>
            </a:r>
            <a:r>
              <a:rPr lang="en-US" altLang="en-US" sz="2400" dirty="0">
                <a:solidFill>
                  <a:schemeClr val="tx1"/>
                </a:solidFill>
                <a:latin typeface="Lucida Console" pitchFamily="49" charset="0"/>
              </a:rPr>
              <a:t>&gt;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470108" y="2819445"/>
            <a:ext cx="6988092" cy="3409356"/>
            <a:chOff x="1470108" y="2819445"/>
            <a:chExt cx="6988092" cy="3409356"/>
          </a:xfrm>
        </p:grpSpPr>
        <p:sp>
          <p:nvSpPr>
            <p:cNvPr id="2" name="Oval 1"/>
            <p:cNvSpPr/>
            <p:nvPr/>
          </p:nvSpPr>
          <p:spPr bwMode="auto">
            <a:xfrm>
              <a:off x="1470108" y="3774908"/>
              <a:ext cx="160255" cy="113122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4200820" y="2819445"/>
              <a:ext cx="160255" cy="113122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5267020" y="3902890"/>
              <a:ext cx="160255" cy="113122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6791234" y="5591972"/>
              <a:ext cx="160255" cy="113122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4223571" y="5577140"/>
              <a:ext cx="160255" cy="113122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427275" y="5585894"/>
              <a:ext cx="160255" cy="113122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51830" y="3935050"/>
              <a:ext cx="199426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ctr"/>
              <a:r>
                <a:rPr lang="en-US" altLang="en-US" sz="2400" dirty="0" smtClean="0">
                  <a:solidFill>
                    <a:schemeClr val="tx1"/>
                  </a:solidFill>
                  <a:latin typeface="Lucida Console" pitchFamily="49" charset="0"/>
                </a:rPr>
                <a:t>ASS</a:t>
              </a:r>
              <a:endParaRPr lang="en-US" altLang="en-US" sz="2400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640737" y="3935050"/>
              <a:ext cx="160255" cy="113122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3556386" y="3831469"/>
              <a:ext cx="160255" cy="113122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3937" y="4092167"/>
              <a:ext cx="199426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ctr"/>
              <a:r>
                <a:rPr lang="en-US" altLang="en-US" sz="2400" dirty="0" smtClean="0">
                  <a:solidFill>
                    <a:schemeClr val="tx1"/>
                  </a:solidFill>
                  <a:latin typeface="Lucida Console" pitchFamily="49" charset="0"/>
                </a:rPr>
                <a:t>SEMCOL</a:t>
              </a:r>
              <a:endParaRPr lang="en-US" altLang="en-US" sz="2400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74229" y="5713149"/>
              <a:ext cx="199426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ctr"/>
              <a:r>
                <a:rPr lang="en-US" altLang="en-US" sz="2400" dirty="0" smtClean="0">
                  <a:solidFill>
                    <a:schemeClr val="tx1"/>
                  </a:solidFill>
                  <a:latin typeface="Lucida Console" pitchFamily="49" charset="0"/>
                </a:rPr>
                <a:t>&lt;NUM,3&gt;</a:t>
              </a:r>
              <a:endParaRPr lang="en-US" altLang="en-US" sz="2400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990360" y="5758382"/>
              <a:ext cx="199426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ctr"/>
              <a:r>
                <a:rPr lang="en-US" altLang="en-US" sz="2400" dirty="0" smtClean="0">
                  <a:solidFill>
                    <a:schemeClr val="tx1"/>
                  </a:solidFill>
                  <a:latin typeface="Lucida Console" pitchFamily="49" charset="0"/>
                </a:rPr>
                <a:t>&lt;NUM,2&gt;</a:t>
              </a:r>
              <a:endParaRPr lang="en-US" altLang="en-US" sz="2400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69485" y="5767136"/>
              <a:ext cx="199426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ctr"/>
              <a:r>
                <a:rPr lang="en-US" altLang="en-US" sz="2400" dirty="0" smtClean="0">
                  <a:solidFill>
                    <a:schemeClr val="tx1"/>
                  </a:solidFill>
                  <a:latin typeface="Lucida Console" pitchFamily="49" charset="0"/>
                </a:rPr>
                <a:t>MUL</a:t>
              </a:r>
              <a:endParaRPr lang="en-US" altLang="en-US" sz="2400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cxnSp>
          <p:nvCxnSpPr>
            <p:cNvPr id="5" name="Straight Connector 4"/>
            <p:cNvCxnSpPr>
              <a:stCxn id="2" idx="6"/>
              <a:endCxn id="6" idx="7"/>
            </p:cNvCxnSpPr>
            <p:nvPr/>
          </p:nvCxnSpPr>
          <p:spPr bwMode="auto">
            <a:xfrm flipV="1">
              <a:off x="1630363" y="2836011"/>
              <a:ext cx="2707243" cy="99545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7" idx="3"/>
            </p:cNvCxnSpPr>
            <p:nvPr/>
          </p:nvCxnSpPr>
          <p:spPr bwMode="auto">
            <a:xfrm flipV="1">
              <a:off x="4303698" y="3999446"/>
              <a:ext cx="986791" cy="165925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endCxn id="6" idx="4"/>
            </p:cNvCxnSpPr>
            <p:nvPr/>
          </p:nvCxnSpPr>
          <p:spPr bwMode="auto">
            <a:xfrm flipV="1">
              <a:off x="3730175" y="2932567"/>
              <a:ext cx="550773" cy="87588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 flipH="1" flipV="1">
              <a:off x="4280948" y="2871697"/>
              <a:ext cx="1086329" cy="10390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endCxn id="6" idx="0"/>
            </p:cNvCxnSpPr>
            <p:nvPr/>
          </p:nvCxnSpPr>
          <p:spPr bwMode="auto">
            <a:xfrm flipH="1" flipV="1">
              <a:off x="4280948" y="2819445"/>
              <a:ext cx="3435042" cy="112514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>
              <a:endCxn id="7" idx="0"/>
            </p:cNvCxnSpPr>
            <p:nvPr/>
          </p:nvCxnSpPr>
          <p:spPr bwMode="auto">
            <a:xfrm flipH="1" flipV="1">
              <a:off x="5347148" y="3902890"/>
              <a:ext cx="1567746" cy="178619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>
              <a:stCxn id="11" idx="0"/>
            </p:cNvCxnSpPr>
            <p:nvPr/>
          </p:nvCxnSpPr>
          <p:spPr bwMode="auto">
            <a:xfrm flipH="1" flipV="1">
              <a:off x="5362810" y="3972807"/>
              <a:ext cx="144593" cy="161308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TextBox 47"/>
          <p:cNvSpPr txBox="1"/>
          <p:nvPr/>
        </p:nvSpPr>
        <p:spPr>
          <a:xfrm>
            <a:off x="471055" y="5495636"/>
            <a:ext cx="2519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Parse tree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81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Syntax analysis</a:t>
            </a:r>
          </a:p>
        </p:txBody>
      </p:sp>
      <p:sp>
        <p:nvSpPr>
          <p:cNvPr id="5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451600" y="62547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-1" y="3935051"/>
            <a:ext cx="2887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2400" dirty="0">
                <a:solidFill>
                  <a:schemeClr val="tx1"/>
                </a:solidFill>
                <a:latin typeface="Lucida Console" pitchFamily="49" charset="0"/>
              </a:rPr>
              <a:t>&lt;</a:t>
            </a:r>
            <a:r>
              <a:rPr lang="en-US" altLang="en-US" sz="2400" dirty="0" err="1">
                <a:solidFill>
                  <a:schemeClr val="tx1"/>
                </a:solidFill>
                <a:latin typeface="Lucida Console" pitchFamily="49" charset="0"/>
              </a:rPr>
              <a:t>ID,pippo</a:t>
            </a:r>
            <a:r>
              <a:rPr lang="en-US" altLang="en-US" sz="2400" dirty="0">
                <a:solidFill>
                  <a:schemeClr val="tx1"/>
                </a:solidFill>
                <a:latin typeface="Lucida Console" pitchFamily="49" charset="0"/>
              </a:rPr>
              <a:t>&gt;</a:t>
            </a:r>
          </a:p>
        </p:txBody>
      </p:sp>
      <p:sp>
        <p:nvSpPr>
          <p:cNvPr id="62" name="Oval 61"/>
          <p:cNvSpPr/>
          <p:nvPr/>
        </p:nvSpPr>
        <p:spPr bwMode="auto">
          <a:xfrm>
            <a:off x="1470108" y="3774908"/>
            <a:ext cx="160255" cy="113122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mic Sans MS" pitchFamily="66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4200820" y="2819445"/>
            <a:ext cx="160255" cy="113122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mic Sans MS" pitchFamily="66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5267020" y="3902890"/>
            <a:ext cx="160255" cy="113122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mic Sans MS" pitchFamily="66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6791234" y="5591972"/>
            <a:ext cx="160255" cy="113122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mic Sans MS" pitchFamily="66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4223571" y="5577140"/>
            <a:ext cx="160255" cy="113122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mic Sans MS" pitchFamily="66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473020" y="2571119"/>
            <a:ext cx="19942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2400" dirty="0" smtClean="0">
                <a:solidFill>
                  <a:schemeClr val="tx1"/>
                </a:solidFill>
                <a:latin typeface="Lucida Console" pitchFamily="49" charset="0"/>
              </a:rPr>
              <a:t>ASS</a:t>
            </a:r>
            <a:endParaRPr lang="en-US" altLang="en-US" sz="24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874229" y="5713149"/>
            <a:ext cx="19942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2400" dirty="0" smtClean="0">
                <a:solidFill>
                  <a:schemeClr val="tx1"/>
                </a:solidFill>
                <a:latin typeface="Lucida Console" pitchFamily="49" charset="0"/>
              </a:rPr>
              <a:t>&lt;NUM,3&gt;</a:t>
            </a:r>
            <a:endParaRPr lang="en-US" altLang="en-US" sz="24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990360" y="5758382"/>
            <a:ext cx="19942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2400" dirty="0" smtClean="0">
                <a:solidFill>
                  <a:schemeClr val="tx1"/>
                </a:solidFill>
                <a:latin typeface="Lucida Console" pitchFamily="49" charset="0"/>
              </a:rPr>
              <a:t>&lt;NUM,2&gt;</a:t>
            </a:r>
            <a:endParaRPr lang="en-US" altLang="en-US" sz="24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97861" y="3596644"/>
            <a:ext cx="19942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2400" dirty="0" smtClean="0">
                <a:solidFill>
                  <a:schemeClr val="tx1"/>
                </a:solidFill>
                <a:latin typeface="Lucida Console" pitchFamily="49" charset="0"/>
              </a:rPr>
              <a:t>MUL</a:t>
            </a:r>
            <a:endParaRPr lang="en-US" altLang="en-US" sz="24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cxnSp>
        <p:nvCxnSpPr>
          <p:cNvPr id="75" name="Straight Connector 74"/>
          <p:cNvCxnSpPr>
            <a:stCxn id="62" idx="6"/>
            <a:endCxn id="63" idx="7"/>
          </p:cNvCxnSpPr>
          <p:nvPr/>
        </p:nvCxnSpPr>
        <p:spPr bwMode="auto">
          <a:xfrm flipV="1">
            <a:off x="1630363" y="2836011"/>
            <a:ext cx="2707243" cy="99545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endCxn id="64" idx="3"/>
          </p:cNvCxnSpPr>
          <p:nvPr/>
        </p:nvCxnSpPr>
        <p:spPr bwMode="auto">
          <a:xfrm flipV="1">
            <a:off x="4303698" y="3999446"/>
            <a:ext cx="986791" cy="165925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 flipH="1" flipV="1">
            <a:off x="4280948" y="2871697"/>
            <a:ext cx="1086329" cy="10390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/>
          <p:cNvCxnSpPr>
            <a:endCxn id="64" idx="0"/>
          </p:cNvCxnSpPr>
          <p:nvPr/>
        </p:nvCxnSpPr>
        <p:spPr bwMode="auto">
          <a:xfrm flipH="1" flipV="1">
            <a:off x="5347148" y="3902890"/>
            <a:ext cx="1567746" cy="178619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Rectangle 3"/>
          <p:cNvSpPr>
            <a:spLocks noGrp="1" noChangeArrowheads="1"/>
          </p:cNvSpPr>
          <p:nvPr>
            <p:ph idx="1"/>
          </p:nvPr>
        </p:nvSpPr>
        <p:spPr>
          <a:xfrm>
            <a:off x="263951" y="1981200"/>
            <a:ext cx="8194249" cy="592183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sz="2400" b="1" dirty="0" smtClean="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rPr>
              <a:t>&lt;</a:t>
            </a:r>
            <a:r>
              <a:rPr lang="en-US" altLang="en-US" sz="2400" b="1" dirty="0" err="1" smtClean="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rPr>
              <a:t>ID,pippo</a:t>
            </a:r>
            <a:r>
              <a:rPr lang="en-US" altLang="en-US" sz="2400" b="1" dirty="0" smtClean="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rPr>
              <a:t>&gt; ASS &lt;NUM,2&gt; MUL &lt;NUM,3&gt; SEMCOL</a:t>
            </a:r>
            <a:endParaRPr lang="en-US" altLang="en-US" sz="2400" b="1" dirty="0">
              <a:solidFill>
                <a:schemeClr val="tx1"/>
              </a:solidFill>
              <a:latin typeface="Lucida Console" pitchFamily="49" charset="0"/>
              <a:ea typeface="+mn-ea"/>
              <a:cs typeface="+mn-cs"/>
            </a:endParaRPr>
          </a:p>
          <a:p>
            <a:pPr marL="457200" lvl="1" indent="0">
              <a:buNone/>
            </a:pPr>
            <a:endParaRPr lang="en-US" altLang="en-US" sz="3200" dirty="0" smtClean="0"/>
          </a:p>
          <a:p>
            <a:pPr lvl="1"/>
            <a:endParaRPr lang="en-US" altLang="en-US" sz="3200" dirty="0" smtClean="0"/>
          </a:p>
        </p:txBody>
      </p:sp>
      <p:sp>
        <p:nvSpPr>
          <p:cNvPr id="84" name="TextBox 83"/>
          <p:cNvSpPr txBox="1"/>
          <p:nvPr/>
        </p:nvSpPr>
        <p:spPr>
          <a:xfrm>
            <a:off x="471055" y="5495636"/>
            <a:ext cx="25193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Abstract syntax tree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85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Semantic analysis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263951" y="1981200"/>
            <a:ext cx="8194249" cy="592183"/>
          </a:xfrm>
        </p:spPr>
        <p:txBody>
          <a:bodyPr/>
          <a:lstStyle/>
          <a:p>
            <a:pPr marL="457200" lvl="1" indent="0">
              <a:buNone/>
            </a:pPr>
            <a:endParaRPr lang="en-US" altLang="en-US" sz="3200" dirty="0" smtClean="0"/>
          </a:p>
          <a:p>
            <a:pPr lvl="1"/>
            <a:endParaRPr lang="en-US" altLang="en-US" sz="3200" dirty="0" smtClean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67020" y="3902890"/>
            <a:ext cx="160255" cy="113122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791234" y="5591972"/>
            <a:ext cx="160255" cy="113122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223571" y="5577140"/>
            <a:ext cx="160255" cy="113122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mic Sans MS" pitchFamily="66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74229" y="5713149"/>
            <a:ext cx="19942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2400" dirty="0" smtClean="0">
                <a:solidFill>
                  <a:schemeClr val="tx1"/>
                </a:solidFill>
                <a:latin typeface="Lucida Console" pitchFamily="49" charset="0"/>
              </a:rPr>
              <a:t>&lt;NUM,3&gt;</a:t>
            </a:r>
            <a:endParaRPr lang="en-US" altLang="en-US" sz="24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90360" y="5758382"/>
            <a:ext cx="19942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2400" dirty="0" smtClean="0">
                <a:solidFill>
                  <a:schemeClr val="tx1"/>
                </a:solidFill>
                <a:latin typeface="Lucida Console" pitchFamily="49" charset="0"/>
              </a:rPr>
              <a:t>&lt;NUM,2&gt;</a:t>
            </a:r>
            <a:endParaRPr lang="en-US" altLang="en-US" sz="24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72000" y="3537781"/>
            <a:ext cx="19942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2400" dirty="0" smtClean="0">
                <a:solidFill>
                  <a:schemeClr val="tx1"/>
                </a:solidFill>
                <a:latin typeface="Lucida Console" pitchFamily="49" charset="0"/>
              </a:rPr>
              <a:t>MUL</a:t>
            </a:r>
            <a:endParaRPr lang="en-US" altLang="en-US" sz="24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cxnSp>
        <p:nvCxnSpPr>
          <p:cNvPr id="35" name="Straight Connector 34"/>
          <p:cNvCxnSpPr>
            <a:endCxn id="7" idx="3"/>
          </p:cNvCxnSpPr>
          <p:nvPr/>
        </p:nvCxnSpPr>
        <p:spPr bwMode="auto">
          <a:xfrm flipV="1">
            <a:off x="4303698" y="3999446"/>
            <a:ext cx="986791" cy="165925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endCxn id="7" idx="0"/>
          </p:cNvCxnSpPr>
          <p:nvPr/>
        </p:nvCxnSpPr>
        <p:spPr bwMode="auto">
          <a:xfrm flipH="1" flipV="1">
            <a:off x="5347148" y="3902890"/>
            <a:ext cx="1567746" cy="178619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678139" y="2300371"/>
            <a:ext cx="7182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solidFill>
                  <a:srgbClr val="FF0000"/>
                </a:solidFill>
              </a:rPr>
              <a:t>Are we actually multiplying two integers? 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Intermediate code generation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081887" cy="1836656"/>
          </a:xfrm>
        </p:spPr>
        <p:txBody>
          <a:bodyPr/>
          <a:lstStyle/>
          <a:p>
            <a:pPr lvl="1"/>
            <a:endParaRPr lang="en-US" altLang="en-US" sz="3200" dirty="0" smtClean="0"/>
          </a:p>
          <a:p>
            <a:pPr lvl="1"/>
            <a:r>
              <a:rPr lang="en-US" altLang="en-US" sz="3200" dirty="0" smtClean="0"/>
              <a:t>Converts a parse tree into a textual intermediate code</a:t>
            </a:r>
            <a:endParaRPr lang="en-US" altLang="en-US" b="1" dirty="0">
              <a:solidFill>
                <a:schemeClr val="tx1"/>
              </a:solidFill>
              <a:latin typeface="Lucida Console" pitchFamily="49" charset="0"/>
              <a:ea typeface="+mn-ea"/>
              <a:cs typeface="+mn-cs"/>
            </a:endParaRPr>
          </a:p>
          <a:p>
            <a:pPr lvl="1"/>
            <a:endParaRPr lang="en-US" altLang="en-US" sz="3200" dirty="0" smtClean="0"/>
          </a:p>
          <a:p>
            <a:pPr lvl="1"/>
            <a:endParaRPr lang="en-US" altLang="en-US" sz="3200" dirty="0" smtClean="0"/>
          </a:p>
          <a:p>
            <a:pPr lvl="1"/>
            <a:endParaRPr lang="en-US" altLang="en-US" sz="3200" dirty="0" smtClean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720602" y="3932156"/>
            <a:ext cx="2870617" cy="2208294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FF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FF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FF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</a:defRPr>
            </a:lvl9pPr>
          </a:lstStyle>
          <a:p>
            <a:pPr marL="231775" indent="-231775">
              <a:lnSpc>
                <a:spcPct val="90000"/>
              </a:lnSpc>
              <a:buFontTx/>
              <a:buNone/>
            </a:pPr>
            <a:endParaRPr lang="en-US" sz="2800" kern="0" dirty="0" smtClean="0">
              <a:solidFill>
                <a:schemeClr val="tx1"/>
              </a:solidFill>
              <a:latin typeface="Lucida Console" pitchFamily="49" charset="0"/>
            </a:endParaRPr>
          </a:p>
          <a:p>
            <a:pPr marL="231775" indent="-231775">
              <a:lnSpc>
                <a:spcPct val="90000"/>
              </a:lnSpc>
              <a:buFontTx/>
              <a:buNone/>
            </a:pPr>
            <a:r>
              <a:rPr lang="en-US" sz="2400" kern="0" dirty="0" smtClean="0">
                <a:solidFill>
                  <a:schemeClr val="tx1"/>
                </a:solidFill>
                <a:latin typeface="Lucida Console" pitchFamily="49" charset="0"/>
              </a:rPr>
              <a:t>MOVE 2,R1</a:t>
            </a:r>
          </a:p>
          <a:p>
            <a:pPr marL="231775" indent="-231775">
              <a:lnSpc>
                <a:spcPct val="90000"/>
              </a:lnSpc>
              <a:buFontTx/>
              <a:buNone/>
            </a:pPr>
            <a:r>
              <a:rPr lang="en-US" sz="2400" b="1" kern="0" dirty="0" smtClean="0">
                <a:solidFill>
                  <a:schemeClr val="tx1"/>
                </a:solidFill>
                <a:latin typeface="Lucida Console" pitchFamily="49" charset="0"/>
              </a:rPr>
              <a:t>MULT 3,R1</a:t>
            </a:r>
          </a:p>
          <a:p>
            <a:pPr marL="231775" indent="-231775">
              <a:lnSpc>
                <a:spcPct val="90000"/>
              </a:lnSpc>
              <a:buFontTx/>
              <a:buNone/>
            </a:pPr>
            <a:r>
              <a:rPr lang="en-US" sz="2400" kern="0" dirty="0" smtClean="0">
                <a:solidFill>
                  <a:schemeClr val="tx1"/>
                </a:solidFill>
                <a:latin typeface="Lucida Console" pitchFamily="49" charset="0"/>
              </a:rPr>
              <a:t>MOVE R1,ID1</a:t>
            </a:r>
            <a:endParaRPr lang="en-US" sz="2400" b="1" kern="0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0" y="3849078"/>
            <a:ext cx="5611091" cy="2634272"/>
            <a:chOff x="-140169" y="3751457"/>
            <a:chExt cx="6004370" cy="2634272"/>
          </a:xfrm>
        </p:grpSpPr>
        <p:sp>
          <p:nvSpPr>
            <p:cNvPr id="28" name="Rectangle 27"/>
            <p:cNvSpPr/>
            <p:nvPr/>
          </p:nvSpPr>
          <p:spPr>
            <a:xfrm>
              <a:off x="-140169" y="4798534"/>
              <a:ext cx="28872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ctr"/>
              <a:r>
                <a:rPr lang="en-US" altLang="en-US" sz="2400" dirty="0" smtClean="0">
                  <a:solidFill>
                    <a:schemeClr val="tx1"/>
                  </a:solidFill>
                  <a:latin typeface="Lucida Console" pitchFamily="49" charset="0"/>
                </a:rPr>
                <a:t>ID</a:t>
              </a:r>
              <a:endParaRPr lang="en-US" altLang="en-US" sz="2400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869938" y="5924064"/>
              <a:ext cx="199426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ctr"/>
              <a:r>
                <a:rPr lang="en-US" altLang="en-US" sz="2400" dirty="0" smtClean="0">
                  <a:solidFill>
                    <a:schemeClr val="tx1"/>
                  </a:solidFill>
                  <a:latin typeface="Lucida Console" pitchFamily="49" charset="0"/>
                </a:rPr>
                <a:t>3</a:t>
              </a:r>
              <a:endParaRPr lang="en-US" altLang="en-US" sz="2400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1470108" y="3751457"/>
              <a:ext cx="3619128" cy="2468590"/>
              <a:chOff x="1470108" y="2277936"/>
              <a:chExt cx="5481381" cy="3942111"/>
            </a:xfrm>
          </p:grpSpPr>
          <p:sp>
            <p:nvSpPr>
              <p:cNvPr id="31" name="Oval 30"/>
              <p:cNvSpPr/>
              <p:nvPr/>
            </p:nvSpPr>
            <p:spPr bwMode="auto">
              <a:xfrm>
                <a:off x="1470108" y="3774908"/>
                <a:ext cx="160255" cy="113122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4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 bwMode="auto">
              <a:xfrm>
                <a:off x="4200820" y="2819445"/>
                <a:ext cx="160255" cy="113122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4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 bwMode="auto">
              <a:xfrm>
                <a:off x="5267020" y="3902890"/>
                <a:ext cx="160255" cy="113122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4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 bwMode="auto">
              <a:xfrm>
                <a:off x="6791234" y="5591972"/>
                <a:ext cx="160255" cy="113122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4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 bwMode="auto">
              <a:xfrm>
                <a:off x="4223571" y="5577140"/>
                <a:ext cx="160255" cy="113122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4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626900" y="2277936"/>
                <a:ext cx="1994263" cy="461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ctr"/>
                <a:r>
                  <a:rPr lang="en-US" altLang="en-US" sz="2400" dirty="0" smtClean="0">
                    <a:solidFill>
                      <a:schemeClr val="tx1"/>
                    </a:solidFill>
                    <a:latin typeface="Lucida Console" pitchFamily="49" charset="0"/>
                  </a:rPr>
                  <a:t>ASS</a:t>
                </a:r>
                <a:endParaRPr lang="en-US" altLang="en-US" sz="2400" dirty="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990360" y="5758382"/>
                <a:ext cx="199426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ctr"/>
                <a:r>
                  <a:rPr lang="en-US" altLang="en-US" sz="2400" dirty="0" smtClean="0">
                    <a:solidFill>
                      <a:schemeClr val="tx1"/>
                    </a:solidFill>
                    <a:latin typeface="Lucida Console" pitchFamily="49" charset="0"/>
                  </a:rPr>
                  <a:t>2</a:t>
                </a:r>
                <a:endParaRPr lang="en-US" altLang="en-US" sz="2400" dirty="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746784" y="3405423"/>
                <a:ext cx="1994263" cy="461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ctr"/>
                <a:r>
                  <a:rPr lang="en-US" altLang="en-US" sz="2400" dirty="0" smtClean="0">
                    <a:solidFill>
                      <a:schemeClr val="tx1"/>
                    </a:solidFill>
                    <a:latin typeface="Lucida Console" pitchFamily="49" charset="0"/>
                  </a:rPr>
                  <a:t>MUL</a:t>
                </a:r>
                <a:endParaRPr lang="en-US" altLang="en-US" sz="2400" dirty="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cxnSp>
            <p:nvCxnSpPr>
              <p:cNvPr id="39" name="Straight Connector 38"/>
              <p:cNvCxnSpPr>
                <a:stCxn id="31" idx="6"/>
                <a:endCxn id="32" idx="7"/>
              </p:cNvCxnSpPr>
              <p:nvPr/>
            </p:nvCxnSpPr>
            <p:spPr bwMode="auto">
              <a:xfrm flipV="1">
                <a:off x="1630363" y="2836011"/>
                <a:ext cx="2707243" cy="99545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Straight Connector 39"/>
              <p:cNvCxnSpPr>
                <a:endCxn id="33" idx="3"/>
              </p:cNvCxnSpPr>
              <p:nvPr/>
            </p:nvCxnSpPr>
            <p:spPr bwMode="auto">
              <a:xfrm flipV="1">
                <a:off x="4303698" y="3999446"/>
                <a:ext cx="986791" cy="1659259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 bwMode="auto">
              <a:xfrm flipH="1" flipV="1">
                <a:off x="4280948" y="2871697"/>
                <a:ext cx="1086329" cy="1039036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Straight Connector 41"/>
              <p:cNvCxnSpPr>
                <a:endCxn id="33" idx="0"/>
              </p:cNvCxnSpPr>
              <p:nvPr/>
            </p:nvCxnSpPr>
            <p:spPr bwMode="auto">
              <a:xfrm flipH="1" flipV="1">
                <a:off x="5347148" y="3902890"/>
                <a:ext cx="1567746" cy="1786193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3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Target code generation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en-US" sz="3200" dirty="0" smtClean="0"/>
          </a:p>
          <a:p>
            <a:pPr lvl="1"/>
            <a:r>
              <a:rPr lang="en-US" altLang="en-US" sz="3200" dirty="0" smtClean="0"/>
              <a:t>Translates intermediate code into target machine code (assembly code)</a:t>
            </a:r>
            <a:endParaRPr lang="en-US" altLang="en-US" b="1" dirty="0">
              <a:solidFill>
                <a:schemeClr val="tx1"/>
              </a:solidFill>
              <a:latin typeface="Lucida Console" pitchFamily="49" charset="0"/>
              <a:ea typeface="+mn-ea"/>
              <a:cs typeface="+mn-cs"/>
            </a:endParaRPr>
          </a:p>
          <a:p>
            <a:pPr lvl="1"/>
            <a:endParaRPr lang="en-US" altLang="en-US" sz="3200" dirty="0" smtClean="0"/>
          </a:p>
          <a:p>
            <a:pPr lvl="1"/>
            <a:endParaRPr lang="en-US" altLang="en-US" sz="3200" dirty="0" smtClean="0"/>
          </a:p>
          <a:p>
            <a:pPr lvl="1"/>
            <a:endParaRPr lang="en-US" altLang="en-US" sz="3200" dirty="0" smtClean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233" y="3643810"/>
            <a:ext cx="3402767" cy="306813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4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Plausible targets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en-US" sz="3200" dirty="0" smtClean="0"/>
          </a:p>
          <a:p>
            <a:pPr lvl="1"/>
            <a:r>
              <a:rPr lang="en-US" altLang="en-US" sz="3200" dirty="0" smtClean="0"/>
              <a:t>Machine code not necessarily the target of compilation</a:t>
            </a:r>
          </a:p>
          <a:p>
            <a:pPr lvl="2"/>
            <a:r>
              <a:rPr lang="en-US" altLang="en-US" sz="2800" dirty="0" smtClean="0"/>
              <a:t>May be a virtual machine</a:t>
            </a:r>
          </a:p>
          <a:p>
            <a:pPr lvl="2"/>
            <a:r>
              <a:rPr lang="en-US" altLang="en-US" sz="2800" dirty="0" smtClean="0"/>
              <a:t>May be another language</a:t>
            </a:r>
          </a:p>
          <a:p>
            <a:pPr lvl="1"/>
            <a:endParaRPr lang="en-US" altLang="en-US" sz="3200" dirty="0" smtClean="0"/>
          </a:p>
          <a:p>
            <a:pPr lvl="1"/>
            <a:endParaRPr lang="en-US" altLang="en-US" sz="3200" dirty="0" smtClean="0"/>
          </a:p>
          <a:p>
            <a:pPr lvl="1"/>
            <a:endParaRPr lang="en-US" altLang="en-US" sz="3200" dirty="0" smtClean="0"/>
          </a:p>
          <a:p>
            <a:pPr lvl="1"/>
            <a:endParaRPr lang="en-US" altLang="en-US" sz="3200" dirty="0" smtClean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0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Goals &amp; Expected Learning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3200" dirty="0" smtClean="0"/>
              <a:t>Concepts, techniques, and algorithms for the implementation of compilers</a:t>
            </a:r>
          </a:p>
          <a:p>
            <a:pPr lvl="1"/>
            <a:r>
              <a:rPr lang="en-US" altLang="en-US" sz="3200" dirty="0" smtClean="0"/>
              <a:t>Formal languages</a:t>
            </a:r>
          </a:p>
          <a:p>
            <a:pPr lvl="1"/>
            <a:r>
              <a:rPr lang="en-US" altLang="en-US" sz="3200" dirty="0" smtClean="0"/>
              <a:t>Recognition of formal languages</a:t>
            </a:r>
          </a:p>
          <a:p>
            <a:pPr lvl="1"/>
            <a:endParaRPr lang="en-US" altLang="en-US" sz="3200" dirty="0" smtClean="0"/>
          </a:p>
          <a:p>
            <a:pPr lvl="1"/>
            <a:endParaRPr lang="en-US" altLang="en-US" sz="3200" dirty="0" smtClean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30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Front-end &amp; Back-end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en-US" sz="3200" dirty="0" smtClean="0"/>
          </a:p>
          <a:p>
            <a:pPr lvl="1"/>
            <a:endParaRPr lang="en-US" altLang="en-US" sz="2800" dirty="0" smtClean="0"/>
          </a:p>
          <a:p>
            <a:pPr lvl="1"/>
            <a:endParaRPr lang="en-US" altLang="en-US" sz="3200" dirty="0" smtClean="0"/>
          </a:p>
          <a:p>
            <a:pPr lvl="1"/>
            <a:endParaRPr lang="en-US" altLang="en-US" sz="3200" dirty="0" smtClean="0"/>
          </a:p>
          <a:p>
            <a:pPr lvl="1"/>
            <a:endParaRPr lang="en-US" altLang="en-US" sz="3200" dirty="0" smtClean="0"/>
          </a:p>
          <a:p>
            <a:pPr lvl="1"/>
            <a:endParaRPr lang="en-US" altLang="en-US" sz="3200" dirty="0" smtClean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38200" y="182245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FF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FF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FF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</a:defRPr>
            </a:lvl9pPr>
          </a:lstStyle>
          <a:p>
            <a:pPr lvl="1"/>
            <a:r>
              <a:rPr lang="en-US" altLang="en-US" sz="3200" b="0" kern="0" dirty="0" smtClean="0"/>
              <a:t>Front-end </a:t>
            </a:r>
          </a:p>
          <a:p>
            <a:pPr lvl="2"/>
            <a:r>
              <a:rPr lang="en-US" altLang="en-US" sz="2800" b="0" kern="0" dirty="0" smtClean="0"/>
              <a:t>From </a:t>
            </a:r>
            <a:r>
              <a:rPr lang="en-US" altLang="en-US" sz="2800" b="0" kern="0" dirty="0"/>
              <a:t>lexical analysis all the way </a:t>
            </a:r>
            <a:r>
              <a:rPr lang="en-US" altLang="en-US" sz="2800" b="0" kern="0" dirty="0" smtClean="0"/>
              <a:t>down </a:t>
            </a:r>
            <a:r>
              <a:rPr lang="en-US" altLang="en-US" sz="2800" b="0" kern="0" dirty="0"/>
              <a:t>to intermediate code generation</a:t>
            </a:r>
          </a:p>
          <a:p>
            <a:pPr lvl="1"/>
            <a:r>
              <a:rPr lang="en-US" altLang="en-US" sz="3200" b="0" kern="0" dirty="0"/>
              <a:t>Back-end</a:t>
            </a:r>
            <a:r>
              <a:rPr lang="en-US" altLang="en-US" sz="3200" b="0" kern="0" dirty="0" smtClean="0"/>
              <a:t>:</a:t>
            </a:r>
          </a:p>
          <a:p>
            <a:pPr lvl="2"/>
            <a:r>
              <a:rPr lang="en-US" altLang="en-US" sz="2800" b="0" kern="0" dirty="0"/>
              <a:t>All the </a:t>
            </a:r>
            <a:r>
              <a:rPr lang="en-US" altLang="en-US" sz="2800" b="0" kern="0" dirty="0" smtClean="0"/>
              <a:t>rest</a:t>
            </a:r>
            <a:endParaRPr lang="en-US" altLang="en-US" sz="3200" b="0" kern="0" dirty="0" smtClean="0"/>
          </a:p>
          <a:p>
            <a:pPr lvl="1"/>
            <a:r>
              <a:rPr lang="en-US" altLang="en-US" sz="3200" b="0" kern="0" dirty="0" smtClean="0"/>
              <a:t>Modularity:</a:t>
            </a:r>
          </a:p>
          <a:p>
            <a:pPr lvl="2"/>
            <a:r>
              <a:rPr lang="en-US" altLang="en-US" sz="2800" b="0" kern="0" dirty="0" smtClean="0"/>
              <a:t>N languages, N front-ends</a:t>
            </a:r>
          </a:p>
          <a:p>
            <a:pPr lvl="2"/>
            <a:r>
              <a:rPr lang="en-US" altLang="en-US" sz="2800" b="0" kern="0" dirty="0" smtClean="0"/>
              <a:t>K machines, K back-ends</a:t>
            </a:r>
          </a:p>
          <a:p>
            <a:pPr lvl="2"/>
            <a:r>
              <a:rPr lang="en-US" altLang="en-US" sz="2800" b="0" kern="0" dirty="0" smtClean="0"/>
              <a:t>N*K compilers, overall</a:t>
            </a:r>
            <a:endParaRPr lang="en-US" altLang="en-US" sz="2800" b="0" kern="0" dirty="0"/>
          </a:p>
          <a:p>
            <a:pPr lvl="2"/>
            <a:endParaRPr lang="en-US" altLang="en-US" sz="2800" b="0" kern="0" dirty="0"/>
          </a:p>
          <a:p>
            <a:pPr lvl="2"/>
            <a:endParaRPr lang="en-US" altLang="en-US" sz="2800" b="0" kern="0" dirty="0" smtClean="0"/>
          </a:p>
          <a:p>
            <a:pPr marL="457200" lvl="1" indent="0">
              <a:buNone/>
            </a:pPr>
            <a:endParaRPr lang="en-US" altLang="en-US" sz="3200" b="0" kern="0" dirty="0"/>
          </a:p>
          <a:p>
            <a:pPr lvl="1"/>
            <a:endParaRPr lang="en-US" altLang="en-US" sz="3200" b="0" kern="0" dirty="0" smtClean="0"/>
          </a:p>
          <a:p>
            <a:pPr lvl="1"/>
            <a:endParaRPr lang="en-US" altLang="en-US" sz="3200" b="0" kern="0" dirty="0" smtClean="0"/>
          </a:p>
          <a:p>
            <a:pPr lvl="1"/>
            <a:endParaRPr lang="en-US" altLang="en-US" sz="3200" b="0" kern="0" dirty="0" smtClean="0"/>
          </a:p>
          <a:p>
            <a:pPr lvl="1"/>
            <a:endParaRPr lang="en-US" altLang="en-US" sz="3200" b="0" kern="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70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That said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en-US" sz="3200" dirty="0" smtClean="0"/>
          </a:p>
          <a:p>
            <a:pPr lvl="1"/>
            <a:endParaRPr lang="en-US" altLang="en-US" sz="2800" dirty="0" smtClean="0"/>
          </a:p>
          <a:p>
            <a:pPr lvl="1"/>
            <a:endParaRPr lang="en-US" altLang="en-US" sz="3200" dirty="0" smtClean="0"/>
          </a:p>
          <a:p>
            <a:pPr lvl="1"/>
            <a:endParaRPr lang="en-US" altLang="en-US" sz="3200" dirty="0" smtClean="0"/>
          </a:p>
          <a:p>
            <a:pPr lvl="1"/>
            <a:endParaRPr lang="en-US" altLang="en-US" sz="3200" dirty="0" smtClean="0"/>
          </a:p>
          <a:p>
            <a:pPr lvl="1"/>
            <a:endParaRPr lang="en-US" altLang="en-US" sz="3200" dirty="0" smtClean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07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Goals &amp; Expected Learning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3200" dirty="0" smtClean="0"/>
              <a:t>Pervasive structures (finite state automata)</a:t>
            </a:r>
          </a:p>
          <a:p>
            <a:pPr lvl="1"/>
            <a:r>
              <a:rPr lang="en-US" altLang="en-US" sz="3200" dirty="0" smtClean="0"/>
              <a:t>Methodologies </a:t>
            </a:r>
            <a:r>
              <a:rPr lang="en-US" altLang="en-US" sz="3200" dirty="0"/>
              <a:t>at the basis of other areas, too (e.g., </a:t>
            </a:r>
            <a:r>
              <a:rPr lang="en-US" altLang="en-US" sz="3200" dirty="0" smtClean="0"/>
              <a:t>parsing </a:t>
            </a:r>
            <a:r>
              <a:rPr lang="en-US" altLang="en-US" sz="3200" dirty="0"/>
              <a:t>of natural languages, soundness of </a:t>
            </a:r>
            <a:r>
              <a:rPr lang="en-US" altLang="en-US" sz="3200" dirty="0" smtClean="0"/>
              <a:t>queries to databases)</a:t>
            </a:r>
            <a:endParaRPr lang="en-US" altLang="en-US" sz="3200" dirty="0"/>
          </a:p>
          <a:p>
            <a:pPr lvl="1"/>
            <a:endParaRPr lang="en-US" altLang="en-US" sz="3200" dirty="0" smtClean="0"/>
          </a:p>
          <a:p>
            <a:pPr lvl="1"/>
            <a:endParaRPr lang="en-US" altLang="en-US" sz="3200" dirty="0" smtClean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0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 a Nutshell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3200" dirty="0" smtClean="0"/>
              <a:t>Regular languages and finite state automata (lexical analysis)</a:t>
            </a:r>
          </a:p>
          <a:p>
            <a:pPr lvl="1"/>
            <a:r>
              <a:rPr lang="en-US" altLang="en-US" sz="3200" dirty="0" smtClean="0"/>
              <a:t>Context-free languages and parsing (syntax analysis)</a:t>
            </a:r>
          </a:p>
          <a:p>
            <a:pPr lvl="1"/>
            <a:r>
              <a:rPr lang="en-US" altLang="en-US" sz="3200" dirty="0" smtClean="0"/>
              <a:t>Syntax driven definitions (semantic analysis &amp; symbol tables)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84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 a Nutshell (</a:t>
            </a:r>
            <a:r>
              <a:rPr lang="en-US" altLang="en-US" dirty="0" err="1" smtClean="0"/>
              <a:t>ctd</a:t>
            </a:r>
            <a:r>
              <a:rPr lang="en-US" altLang="en-US" dirty="0" smtClean="0"/>
              <a:t>.)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3200" dirty="0"/>
              <a:t>I</a:t>
            </a:r>
            <a:r>
              <a:rPr lang="en-US" altLang="en-US" sz="3200" dirty="0" smtClean="0"/>
              <a:t>ntermediate code generation</a:t>
            </a:r>
          </a:p>
          <a:p>
            <a:pPr lvl="1"/>
            <a:r>
              <a:rPr lang="en-US" altLang="en-US" sz="3200" dirty="0" smtClean="0"/>
              <a:t>Machine code generation</a:t>
            </a:r>
          </a:p>
          <a:p>
            <a:pPr lvl="1"/>
            <a:r>
              <a:rPr lang="en-US" altLang="en-US" sz="3200" dirty="0" smtClean="0"/>
              <a:t>Register allocation</a:t>
            </a:r>
          </a:p>
          <a:p>
            <a:pPr lvl="1"/>
            <a:r>
              <a:rPr lang="en-US" altLang="en-US" sz="3200" dirty="0" smtClean="0"/>
              <a:t>Runtime environment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6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Main Textbook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842211" y="1415716"/>
            <a:ext cx="7772400" cy="474445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Introduction to Compiler Design (Second Edition), </a:t>
            </a:r>
            <a:r>
              <a:rPr lang="en-US" dirty="0" err="1"/>
              <a:t>Torben</a:t>
            </a:r>
            <a:r>
              <a:rPr lang="en-US" dirty="0"/>
              <a:t> </a:t>
            </a:r>
            <a:r>
              <a:rPr lang="en-US" dirty="0" err="1"/>
              <a:t>AEgidius</a:t>
            </a:r>
            <a:r>
              <a:rPr lang="en-US" dirty="0"/>
              <a:t> </a:t>
            </a:r>
            <a:r>
              <a:rPr lang="en-US" dirty="0" err="1"/>
              <a:t>Mogensen</a:t>
            </a:r>
            <a:r>
              <a:rPr lang="en-US" dirty="0"/>
              <a:t>, Springer, 2017, </a:t>
            </a:r>
            <a:r>
              <a:rPr lang="en-US" dirty="0" smtClean="0"/>
              <a:t>978-3319669656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Preliminary version available at 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http</a:t>
            </a:r>
            <a:r>
              <a:rPr lang="en-US" dirty="0"/>
              <a:t>://hjemmesider.diku.dk</a:t>
            </a:r>
            <a:r>
              <a:rPr lang="en-US"/>
              <a:t>/~</a:t>
            </a:r>
            <a:r>
              <a:rPr lang="en-US" smtClean="0"/>
              <a:t>torbenm/Basics/index.html</a:t>
            </a:r>
            <a:endParaRPr lang="en-US" dirty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6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Verification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44868"/>
            <a:ext cx="8042564" cy="4892565"/>
          </a:xfrm>
        </p:spPr>
        <p:txBody>
          <a:bodyPr/>
          <a:lstStyle/>
          <a:p>
            <a:pPr lvl="1"/>
            <a:r>
              <a:rPr lang="en-US" altLang="en-US" sz="3200" dirty="0" smtClean="0"/>
              <a:t>Optional individual project +</a:t>
            </a:r>
          </a:p>
          <a:p>
            <a:pPr lvl="1"/>
            <a:endParaRPr lang="en-US" altLang="en-US" sz="3200" dirty="0"/>
          </a:p>
          <a:p>
            <a:pPr lvl="1"/>
            <a:r>
              <a:rPr lang="en-US" altLang="en-US" sz="3200" dirty="0" smtClean="0"/>
              <a:t>Written test +</a:t>
            </a:r>
          </a:p>
          <a:p>
            <a:pPr lvl="1"/>
            <a:endParaRPr lang="en-US" altLang="en-US" sz="3200" dirty="0"/>
          </a:p>
          <a:p>
            <a:pPr lvl="1"/>
            <a:r>
              <a:rPr lang="en-US" altLang="en-US" sz="3200" dirty="0" smtClean="0"/>
              <a:t>Oral test</a:t>
            </a:r>
          </a:p>
          <a:p>
            <a:pPr lvl="1"/>
            <a:endParaRPr lang="en-US" altLang="en-US" sz="3200" dirty="0" smtClean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3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Optional project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44868"/>
            <a:ext cx="8042564" cy="4892565"/>
          </a:xfrm>
        </p:spPr>
        <p:txBody>
          <a:bodyPr/>
          <a:lstStyle/>
          <a:p>
            <a:pPr lvl="1"/>
            <a:r>
              <a:rPr lang="en-US" altLang="en-US" sz="3200" dirty="0" smtClean="0"/>
              <a:t>Individual</a:t>
            </a:r>
          </a:p>
          <a:p>
            <a:pPr marL="457200" lvl="1" indent="0">
              <a:buNone/>
            </a:pPr>
            <a:endParaRPr lang="en-US" altLang="en-US" sz="3200" dirty="0" smtClean="0"/>
          </a:p>
          <a:p>
            <a:pPr lvl="1"/>
            <a:r>
              <a:rPr lang="en-US" altLang="en-US" sz="3200" dirty="0" smtClean="0"/>
              <a:t>To hand in during before  the January exam session</a:t>
            </a:r>
          </a:p>
          <a:p>
            <a:pPr lvl="1"/>
            <a:endParaRPr lang="en-US" altLang="en-US" sz="3200" dirty="0"/>
          </a:p>
          <a:p>
            <a:pPr lvl="1"/>
            <a:r>
              <a:rPr lang="en-US" altLang="en-US" sz="3200" dirty="0"/>
              <a:t>Max 2 </a:t>
            </a:r>
            <a:r>
              <a:rPr lang="en-US" altLang="en-US" sz="3200" dirty="0" smtClean="0"/>
              <a:t>points, to sum up to the score of the written test</a:t>
            </a:r>
            <a:endParaRPr lang="en-US" altLang="en-US" sz="3200" dirty="0"/>
          </a:p>
          <a:p>
            <a:pPr lvl="1"/>
            <a:endParaRPr lang="en-US" altLang="en-US" sz="3200" dirty="0" smtClean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Written Test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44868"/>
            <a:ext cx="8042564" cy="4892565"/>
          </a:xfrm>
        </p:spPr>
        <p:txBody>
          <a:bodyPr/>
          <a:lstStyle/>
          <a:p>
            <a:pPr lvl="1"/>
            <a:r>
              <a:rPr lang="en-US" altLang="en-US" sz="3200" dirty="0" smtClean="0"/>
              <a:t>Closed books &amp; No electronics</a:t>
            </a:r>
            <a:endParaRPr lang="en-US" altLang="en-US" sz="3200" dirty="0"/>
          </a:p>
          <a:p>
            <a:pPr lvl="1"/>
            <a:r>
              <a:rPr lang="en-US" altLang="en-US" sz="3200" dirty="0" smtClean="0"/>
              <a:t>10 questions for open and succinct answers</a:t>
            </a:r>
          </a:p>
          <a:p>
            <a:pPr lvl="3"/>
            <a:r>
              <a:rPr lang="en-US" altLang="en-US" b="1" dirty="0" smtClean="0"/>
              <a:t>You </a:t>
            </a:r>
            <a:r>
              <a:rPr lang="en-US" altLang="en-US" b="1" dirty="0"/>
              <a:t>study you get </a:t>
            </a:r>
          </a:p>
          <a:p>
            <a:pPr lvl="3"/>
            <a:r>
              <a:rPr lang="en-US" altLang="en-US" dirty="0"/>
              <a:t>Questions on basic knowledge, application of known algorithms to instances of the </a:t>
            </a:r>
            <a:r>
              <a:rPr lang="en-US" altLang="en-US" dirty="0" smtClean="0"/>
              <a:t>problem</a:t>
            </a:r>
            <a:endParaRPr lang="en-US" altLang="en-US" sz="3200" dirty="0" smtClean="0"/>
          </a:p>
          <a:p>
            <a:pPr lvl="1"/>
            <a:r>
              <a:rPr lang="en-US" altLang="en-US" sz="3200" dirty="0" smtClean="0"/>
              <a:t>Max 30 points 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6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Written Test (</a:t>
            </a:r>
            <a:r>
              <a:rPr lang="en-US" altLang="en-US" dirty="0" err="1" smtClean="0"/>
              <a:t>ctd</a:t>
            </a:r>
            <a:r>
              <a:rPr lang="en-US" altLang="en-US" dirty="0" smtClean="0"/>
              <a:t>)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44868"/>
            <a:ext cx="8042564" cy="4892565"/>
          </a:xfrm>
        </p:spPr>
        <p:txBody>
          <a:bodyPr/>
          <a:lstStyle/>
          <a:p>
            <a:pPr lvl="1"/>
            <a:r>
              <a:rPr lang="en-US" altLang="en-US" sz="3200" dirty="0" smtClean="0"/>
              <a:t>Compulsory subscription on esse3 </a:t>
            </a:r>
          </a:p>
          <a:p>
            <a:pPr lvl="2"/>
            <a:r>
              <a:rPr lang="en-US" altLang="en-US" sz="2800" dirty="0" smtClean="0"/>
              <a:t>In case of subscription &amp; no-show the student undergoes a skip-session</a:t>
            </a:r>
          </a:p>
          <a:p>
            <a:pPr lvl="1"/>
            <a:r>
              <a:rPr lang="en-US" altLang="en-US" sz="3200" dirty="0" smtClean="0"/>
              <a:t>At most 3 submissions of the written test in 2023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2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3056080" y="3084786"/>
            <a:ext cx="2845675" cy="667407"/>
          </a:xfrm>
          <a:noFill/>
        </p:spPr>
        <p:txBody>
          <a:bodyPr/>
          <a:lstStyle/>
          <a:p>
            <a:pPr marL="457200" lvl="1" indent="0">
              <a:buNone/>
            </a:pPr>
            <a:r>
              <a:rPr lang="en-US" altLang="en-US" sz="3200" dirty="0" smtClean="0"/>
              <a:t>compiler</a:t>
            </a:r>
          </a:p>
          <a:p>
            <a:pPr lvl="1"/>
            <a:endParaRPr lang="en-US" altLang="en-US" sz="3200" dirty="0" smtClean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119881" y="2605799"/>
            <a:ext cx="3286259" cy="3394951"/>
          </a:xfrm>
          <a:prstGeom prst="ellipse">
            <a:avLst/>
          </a:prstGeom>
          <a:noFill/>
          <a:ln w="508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mic Sans MS" pitchFamily="66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3581794" y="3595228"/>
            <a:ext cx="1794248" cy="546537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3232" y="3418490"/>
            <a:ext cx="25194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Program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5486006" y="2605799"/>
            <a:ext cx="3482340" cy="3394951"/>
          </a:xfrm>
          <a:prstGeom prst="ellipse">
            <a:avLst/>
          </a:prstGeom>
          <a:noFill/>
          <a:ln w="508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61660" y="3543564"/>
            <a:ext cx="33962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Executable</a:t>
            </a:r>
          </a:p>
          <a:p>
            <a:pPr algn="ctr"/>
            <a:r>
              <a:rPr lang="en-US" dirty="0" smtClean="0"/>
              <a:t>Code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90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Oral Test &amp; Final Evaluation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44868"/>
            <a:ext cx="8042564" cy="4892565"/>
          </a:xfrm>
        </p:spPr>
        <p:txBody>
          <a:bodyPr/>
          <a:lstStyle/>
          <a:p>
            <a:pPr lvl="1"/>
            <a:endParaRPr lang="en-US" altLang="en-US" sz="3200" dirty="0" smtClean="0"/>
          </a:p>
          <a:p>
            <a:pPr lvl="1"/>
            <a:r>
              <a:rPr lang="en-US" altLang="en-US" sz="3200" dirty="0" smtClean="0"/>
              <a:t>Oral test: Max 32 points</a:t>
            </a:r>
          </a:p>
          <a:p>
            <a:pPr lvl="1"/>
            <a:endParaRPr lang="en-US" altLang="en-US" sz="3200" dirty="0" smtClean="0"/>
          </a:p>
          <a:p>
            <a:pPr lvl="1"/>
            <a:r>
              <a:rPr lang="en-US" altLang="en-US" sz="3200" dirty="0" smtClean="0"/>
              <a:t>Final score: written and oral contribute 50% each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43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 long way to go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6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 long way to go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414961" y="1752600"/>
            <a:ext cx="7766160" cy="4318416"/>
          </a:xfrm>
          <a:noFill/>
        </p:spPr>
        <p:txBody>
          <a:bodyPr/>
          <a:lstStyle/>
          <a:p>
            <a:pPr marL="457200" lvl="1" indent="0">
              <a:buNone/>
            </a:pPr>
            <a:endParaRPr lang="en-US" altLang="en-US" sz="3200" dirty="0" smtClean="0"/>
          </a:p>
          <a:p>
            <a:pPr lvl="1"/>
            <a:r>
              <a:rPr lang="en-US" altLang="en-US" sz="3200" dirty="0" smtClean="0"/>
              <a:t>E.g., the development of </a:t>
            </a:r>
            <a:r>
              <a:rPr lang="en-US" altLang="en-US" sz="3200" dirty="0" err="1" smtClean="0"/>
              <a:t>gcc</a:t>
            </a:r>
            <a:r>
              <a:rPr lang="en-US" altLang="en-US" sz="3200" dirty="0" smtClean="0"/>
              <a:t> has been going on for more than 20 years by now</a:t>
            </a:r>
          </a:p>
          <a:p>
            <a:pPr lvl="1"/>
            <a:endParaRPr lang="en-US" altLang="en-US" sz="3200" dirty="0" smtClean="0"/>
          </a:p>
          <a:p>
            <a:pPr lvl="1"/>
            <a:r>
              <a:rPr lang="en-US" altLang="en-US" sz="3200" dirty="0" smtClean="0"/>
              <a:t>Some years ago it already consisted of 2++ million lines of code</a:t>
            </a:r>
          </a:p>
          <a:p>
            <a:pPr lvl="1"/>
            <a:endParaRPr lang="en-US" altLang="en-US" sz="3200" dirty="0" smtClean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94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 long way to go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414961" y="1752600"/>
            <a:ext cx="7766160" cy="667407"/>
          </a:xfrm>
          <a:noFill/>
        </p:spPr>
        <p:txBody>
          <a:bodyPr/>
          <a:lstStyle/>
          <a:p>
            <a:pPr marL="457200" lvl="1" indent="0">
              <a:buNone/>
            </a:pPr>
            <a:r>
              <a:rPr lang="en-US" altLang="en-US" sz="3200" dirty="0" smtClean="0"/>
              <a:t>E.g., from source program to assembly code, we get:</a:t>
            </a:r>
          </a:p>
          <a:p>
            <a:pPr lvl="1"/>
            <a:endParaRPr lang="en-US" altLang="en-US" sz="3200" dirty="0" smtClean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956" y="2673626"/>
            <a:ext cx="4640744" cy="41843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35" y="2998752"/>
            <a:ext cx="5715209" cy="35483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33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36" y="3733800"/>
            <a:ext cx="3949657" cy="2452205"/>
          </a:xfrm>
          <a:prstGeom prst="rect">
            <a:avLst/>
          </a:prstGeom>
        </p:spPr>
      </p:pic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 long way to go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414961" y="1752600"/>
            <a:ext cx="7766160" cy="667407"/>
          </a:xfrm>
          <a:noFill/>
        </p:spPr>
        <p:txBody>
          <a:bodyPr/>
          <a:lstStyle/>
          <a:p>
            <a:pPr marL="457200" lvl="1" indent="0">
              <a:buNone/>
            </a:pPr>
            <a:r>
              <a:rPr lang="en-US" altLang="en-US" sz="3200" dirty="0" smtClean="0"/>
              <a:t>E.g., from source program to </a:t>
            </a:r>
            <a:r>
              <a:rPr lang="en-US" altLang="en-US" sz="3200" dirty="0" err="1" smtClean="0"/>
              <a:t>assember</a:t>
            </a:r>
            <a:endParaRPr lang="en-US" altLang="en-US" sz="3200" dirty="0" smtClean="0"/>
          </a:p>
          <a:p>
            <a:pPr lvl="1"/>
            <a:endParaRPr lang="en-US" altLang="en-US" sz="3200" dirty="0" smtClean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967" y="127750"/>
            <a:ext cx="7464287" cy="673025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5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 long way to go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414961" y="1752600"/>
            <a:ext cx="7766160" cy="667407"/>
          </a:xfrm>
          <a:noFill/>
        </p:spPr>
        <p:txBody>
          <a:bodyPr/>
          <a:lstStyle/>
          <a:p>
            <a:pPr lvl="1"/>
            <a:r>
              <a:rPr lang="en-US" altLang="en-US" sz="3200" dirty="0" smtClean="0"/>
              <a:t>And assembly code it not yet executable</a:t>
            </a:r>
          </a:p>
          <a:p>
            <a:pPr lvl="1"/>
            <a:endParaRPr lang="en-US" altLang="en-US" sz="3200" dirty="0" smtClean="0"/>
          </a:p>
          <a:p>
            <a:pPr lvl="1"/>
            <a:r>
              <a:rPr lang="en-US" altLang="en-US" sz="3200" dirty="0" smtClean="0"/>
              <a:t>Still needed:</a:t>
            </a:r>
          </a:p>
          <a:p>
            <a:pPr lvl="2"/>
            <a:r>
              <a:rPr lang="en-US" altLang="en-US" sz="2800" dirty="0" smtClean="0"/>
              <a:t>Conversion of textual instructions to binary instructions</a:t>
            </a:r>
          </a:p>
          <a:p>
            <a:pPr lvl="2"/>
            <a:r>
              <a:rPr lang="en-US" altLang="en-US" sz="2800" dirty="0" smtClean="0"/>
              <a:t>Linking to include libraries</a:t>
            </a:r>
          </a:p>
          <a:p>
            <a:pPr marL="457200" lvl="1" indent="0">
              <a:buNone/>
            </a:pPr>
            <a:endParaRPr lang="en-US" altLang="en-US" sz="3200" dirty="0" smtClean="0"/>
          </a:p>
          <a:p>
            <a:pPr lvl="1"/>
            <a:endParaRPr lang="en-US" altLang="en-US" sz="3200" dirty="0" smtClean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90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Various phases in pipe line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3200" dirty="0" smtClean="0"/>
              <a:t>What we do have:</a:t>
            </a:r>
          </a:p>
          <a:p>
            <a:pPr lvl="2"/>
            <a:r>
              <a:rPr lang="en-US" altLang="en-US" sz="2800" dirty="0" smtClean="0"/>
              <a:t>The program is written in a language which “adheres” to a specific grammar</a:t>
            </a:r>
          </a:p>
          <a:p>
            <a:pPr lvl="2"/>
            <a:r>
              <a:rPr lang="en-US" altLang="en-US" sz="2800" dirty="0" smtClean="0"/>
              <a:t>Some programs are syntactically legal, some are not</a:t>
            </a:r>
          </a:p>
          <a:p>
            <a:pPr lvl="2"/>
            <a:r>
              <a:rPr lang="en-US" altLang="en-US" sz="2800" dirty="0" smtClean="0"/>
              <a:t>The grammar lets us decide on this</a:t>
            </a:r>
          </a:p>
          <a:p>
            <a:pPr lvl="1"/>
            <a:endParaRPr lang="en-US" altLang="en-US" sz="3200" dirty="0" smtClean="0"/>
          </a:p>
          <a:p>
            <a:pPr lvl="1"/>
            <a:endParaRPr lang="en-US" altLang="en-US" sz="3200" dirty="0" smtClean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7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FC 2020">
  <a:themeElements>
    <a:clrScheme name="Blank Presentation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.pot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Blank Presentation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10016</TotalTime>
  <Words>911</Words>
  <Application>Microsoft Office PowerPoint</Application>
  <PresentationFormat>Overhead</PresentationFormat>
  <Paragraphs>291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Comic Sans MS</vt:lpstr>
      <vt:lpstr>Lucida Console</vt:lpstr>
      <vt:lpstr>Marlett</vt:lpstr>
      <vt:lpstr>LFC 2020</vt:lpstr>
      <vt:lpstr> FORMAL LANGUAGES AND COMPILERS    Paola Quaglia   </vt:lpstr>
      <vt:lpstr>Goals &amp; Expected Learning</vt:lpstr>
      <vt:lpstr>PowerPoint Presentation</vt:lpstr>
      <vt:lpstr>A long way to go</vt:lpstr>
      <vt:lpstr>A long way to go</vt:lpstr>
      <vt:lpstr>A long way to go</vt:lpstr>
      <vt:lpstr>A long way to go</vt:lpstr>
      <vt:lpstr>A long way to go</vt:lpstr>
      <vt:lpstr>Various phases in pipe line</vt:lpstr>
      <vt:lpstr>Various phases in pipe line</vt:lpstr>
      <vt:lpstr>The grammar</vt:lpstr>
      <vt:lpstr>Lexical analysis</vt:lpstr>
      <vt:lpstr>Syntax analysis</vt:lpstr>
      <vt:lpstr>Syntax analysis</vt:lpstr>
      <vt:lpstr>Syntax analysis</vt:lpstr>
      <vt:lpstr>Semantic analysis</vt:lpstr>
      <vt:lpstr>Intermediate code generation</vt:lpstr>
      <vt:lpstr>Target code generation</vt:lpstr>
      <vt:lpstr>Plausible targets</vt:lpstr>
      <vt:lpstr>Front-end &amp; Back-end</vt:lpstr>
      <vt:lpstr>That said</vt:lpstr>
      <vt:lpstr>Goals &amp; Expected Learning</vt:lpstr>
      <vt:lpstr>In a Nutshell</vt:lpstr>
      <vt:lpstr>In a Nutshell (ctd.)</vt:lpstr>
      <vt:lpstr>Main Textbook</vt:lpstr>
      <vt:lpstr>Verification</vt:lpstr>
      <vt:lpstr>Optional project</vt:lpstr>
      <vt:lpstr>Written Test</vt:lpstr>
      <vt:lpstr>Written Test (ctd)</vt:lpstr>
      <vt:lpstr>Oral Test &amp; Final Evaluation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LFC-00</dc:title>
  <dc:creator>PQ</dc:creator>
  <cp:lastModifiedBy>PQ</cp:lastModifiedBy>
  <cp:revision>731</cp:revision>
  <cp:lastPrinted>2021-09-23T10:40:42Z</cp:lastPrinted>
  <dcterms:created xsi:type="dcterms:W3CDTF">1999-05-12T13:47:53Z</dcterms:created>
  <dcterms:modified xsi:type="dcterms:W3CDTF">2022-09-13T11:27:58Z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iveCommons_Licensed">
    <vt:bool>true</vt:bool>
  </property>
  <property fmtid="{D5CDD505-2E9C-101B-9397-08002B2CF9AE}" pid="3" name="CreativeCommons_LicenseURL">
    <vt:lpwstr>http://creativecommons.org/licenses/by-sa/2.5/</vt:lpwstr>
  </property>
  <property fmtid="{D5CDD505-2E9C-101B-9397-08002B2CF9AE}" pid="4" name="CreativeCommons_Derivatives">
    <vt:lpwstr>Share Alike</vt:lpwstr>
  </property>
  <property fmtid="{D5CDD505-2E9C-101B-9397-08002B2CF9AE}" pid="5" name="CreativeCommons_CommercialUse">
    <vt:lpwstr>Yes</vt:lpwstr>
  </property>
  <property fmtid="{D5CDD505-2E9C-101B-9397-08002B2CF9AE}" pid="6" name="CreativeCommons_Jurisdiction">
    <vt:lpwstr/>
  </property>
</Properties>
</file>