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58" r:id="rId2"/>
  </p:sldMasterIdLst>
  <p:notesMasterIdLst>
    <p:notesMasterId r:id="rId50"/>
  </p:notesMasterIdLst>
  <p:handoutMasterIdLst>
    <p:handoutMasterId r:id="rId51"/>
  </p:handoutMasterIdLst>
  <p:sldIdLst>
    <p:sldId id="576" r:id="rId3"/>
    <p:sldId id="547" r:id="rId4"/>
    <p:sldId id="548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64" r:id="rId13"/>
    <p:sldId id="557" r:id="rId14"/>
    <p:sldId id="558" r:id="rId15"/>
    <p:sldId id="559" r:id="rId16"/>
    <p:sldId id="561" r:id="rId17"/>
    <p:sldId id="562" r:id="rId18"/>
    <p:sldId id="563" r:id="rId19"/>
    <p:sldId id="560" r:id="rId20"/>
    <p:sldId id="603" r:id="rId21"/>
    <p:sldId id="600" r:id="rId22"/>
    <p:sldId id="602" r:id="rId23"/>
    <p:sldId id="604" r:id="rId24"/>
    <p:sldId id="565" r:id="rId25"/>
    <p:sldId id="567" r:id="rId26"/>
    <p:sldId id="566" r:id="rId27"/>
    <p:sldId id="569" r:id="rId28"/>
    <p:sldId id="568" r:id="rId29"/>
    <p:sldId id="572" r:id="rId30"/>
    <p:sldId id="598" r:id="rId31"/>
    <p:sldId id="570" r:id="rId32"/>
    <p:sldId id="573" r:id="rId33"/>
    <p:sldId id="574" r:id="rId34"/>
    <p:sldId id="575" r:id="rId35"/>
    <p:sldId id="599" r:id="rId36"/>
    <p:sldId id="577" r:id="rId37"/>
    <p:sldId id="578" r:id="rId38"/>
    <p:sldId id="579" r:id="rId39"/>
    <p:sldId id="582" r:id="rId40"/>
    <p:sldId id="584" r:id="rId41"/>
    <p:sldId id="586" r:id="rId42"/>
    <p:sldId id="588" r:id="rId43"/>
    <p:sldId id="589" r:id="rId44"/>
    <p:sldId id="590" r:id="rId45"/>
    <p:sldId id="591" r:id="rId46"/>
    <p:sldId id="592" r:id="rId47"/>
    <p:sldId id="593" r:id="rId48"/>
    <p:sldId id="594" r:id="rId49"/>
  </p:sldIdLst>
  <p:sldSz cx="9144000" cy="6858000" type="overhead"/>
  <p:notesSz cx="7315200" cy="96012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4400" b="1" kern="1200">
        <a:solidFill>
          <a:srgbClr val="0000FF"/>
        </a:solidFill>
        <a:latin typeface="Comic Sans MS" pitchFamily="66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4400" b="1" kern="1200">
        <a:solidFill>
          <a:srgbClr val="0000FF"/>
        </a:solidFill>
        <a:latin typeface="Comic Sans MS" pitchFamily="66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4400" b="1" kern="1200">
        <a:solidFill>
          <a:srgbClr val="0000FF"/>
        </a:solidFill>
        <a:latin typeface="Comic Sans MS" pitchFamily="66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4400" b="1" kern="1200">
        <a:solidFill>
          <a:srgbClr val="0000FF"/>
        </a:solidFill>
        <a:latin typeface="Comic Sans MS" pitchFamily="66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4400" b="1" kern="1200">
        <a:solidFill>
          <a:srgbClr val="0000FF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b="1" kern="1200">
        <a:solidFill>
          <a:srgbClr val="0000FF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b="1" kern="1200">
        <a:solidFill>
          <a:srgbClr val="0000FF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b="1" kern="1200">
        <a:solidFill>
          <a:srgbClr val="0000FF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b="1" kern="1200">
        <a:solidFill>
          <a:srgbClr val="0000FF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CCFF"/>
    <a:srgbClr val="0066FF"/>
    <a:srgbClr val="33CC33"/>
    <a:srgbClr val="3366FF"/>
    <a:srgbClr val="FFFF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04" autoAdjust="0"/>
    <p:restoredTop sz="86387" autoAdjust="0"/>
  </p:normalViewPr>
  <p:slideViewPr>
    <p:cSldViewPr snapToGrid="0">
      <p:cViewPr varScale="1">
        <p:scale>
          <a:sx n="115" d="100"/>
          <a:sy n="115" d="100"/>
        </p:scale>
        <p:origin x="1620" y="108"/>
      </p:cViewPr>
      <p:guideLst>
        <p:guide orient="horz" pos="15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0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pPr>
              <a:defRPr/>
            </a:pPr>
            <a:fld id="{6D2ED156-8F4C-4CFD-B923-4060791ACB8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7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Marlett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Marlett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9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Marlett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Marlett" pitchFamily="2" charset="2"/>
              </a:defRPr>
            </a:lvl1pPr>
          </a:lstStyle>
          <a:p>
            <a:pPr>
              <a:defRPr/>
            </a:pPr>
            <a:fld id="{1D34AA87-0654-46C2-8F65-B6E29C00F31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6054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10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983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11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695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12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2757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13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8568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14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248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15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7432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16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3010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17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5585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18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2690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19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589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1608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20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9133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21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9865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22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961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23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8299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24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198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25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137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26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0946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27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4699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28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054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29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670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3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3580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30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775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31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957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32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9565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33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14249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35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881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36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4710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37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2607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38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0896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39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6150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40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14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4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19428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41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84254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42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8166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43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05113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44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75954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45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9748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46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6195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47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09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5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331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6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204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7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6278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8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5737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fld id="{DDD03A53-99F0-45A6-BE5E-256AB3D66BA5}" type="slidenum">
              <a:rPr lang="ar-SA" altLang="en-US" sz="1300" b="0" smtClean="0">
                <a:latin typeface="Marlett" pitchFamily="2" charset="2"/>
              </a:rPr>
              <a:pPr/>
              <a:t>9</a:t>
            </a:fld>
            <a:endParaRPr lang="en-US" altLang="en-US" sz="1300" b="0" smtClean="0">
              <a:latin typeface="Marlett" pitchFamily="2" charset="2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951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451600" y="6450226"/>
            <a:ext cx="1905000" cy="2617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403F9-DA8D-48E5-BCF5-9F4F7FD78E8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6327" y="6450226"/>
            <a:ext cx="3180773" cy="26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3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3DB0B-8475-4B63-AC6C-6BD1E37CFB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3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C7072-EC1E-4924-B1B9-3739173A626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38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77289-78F8-4BD5-A729-0DE94632D1B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11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61553-409F-4D15-8BEB-EA485C97D00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99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9A5-3D81-48F4-B541-C0ED85189BD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213F-A528-44F3-A195-3FF21494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5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9A5-3D81-48F4-B541-C0ED85189BD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213F-A528-44F3-A195-3FF21494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0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9A5-3D81-48F4-B541-C0ED85189BD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213F-A528-44F3-A195-3FF21494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9A5-3D81-48F4-B541-C0ED85189BD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213F-A528-44F3-A195-3FF21494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82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9A5-3D81-48F4-B541-C0ED85189BD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213F-A528-44F3-A195-3FF21494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95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9A5-3D81-48F4-B541-C0ED85189BD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213F-A528-44F3-A195-3FF21494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1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FE37E-5F0B-49B1-8932-94AC53E2460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83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9A5-3D81-48F4-B541-C0ED85189BD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213F-A528-44F3-A195-3FF21494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44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9A5-3D81-48F4-B541-C0ED85189BD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213F-A528-44F3-A195-3FF21494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62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9A5-3D81-48F4-B541-C0ED85189BD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213F-A528-44F3-A195-3FF21494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36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9A5-3D81-48F4-B541-C0ED85189BD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213F-A528-44F3-A195-3FF21494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83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9A5-3D81-48F4-B541-C0ED85189BD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213F-A528-44F3-A195-3FF21494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618-E58B-40AB-9ADE-7A1E3DEB760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4C569-E95C-4D71-8108-E7AD4FBD94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7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4DD15-FF1A-44BB-AD16-C015F5497D2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1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42648-E9AB-4B92-9BEB-60CA7739596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1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A4034-7F1B-4411-B472-610139CDD6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6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DF184-F474-4960-92E8-1E97AB47ED2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3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E61FB-EA9C-43A4-BBEF-2960449D774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6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547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1600" y="62547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fld id="{42730573-A783-4312-BC8F-2C5BD3DECBC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F9A5-3D81-48F4-B541-C0ED85189BD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213F-A528-44F3-A195-3FF21494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Generative Grammars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Notation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599"/>
            <a:ext cx="7772400" cy="4731327"/>
          </a:xfrm>
        </p:spPr>
        <p:txBody>
          <a:bodyPr/>
          <a:lstStyle/>
          <a:p>
            <a:pPr lvl="1"/>
            <a:endParaRPr lang="en-US" altLang="en-US" sz="2800" dirty="0" smtClean="0"/>
          </a:p>
          <a:p>
            <a:pPr lvl="1"/>
            <a:r>
              <a:rPr lang="en-US" altLang="en-US" sz="3200" dirty="0" smtClean="0"/>
              <a:t>Capital letters for non-terminals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Convention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752599"/>
                <a:ext cx="7772400" cy="4731327"/>
              </a:xfrm>
            </p:spPr>
            <p:txBody>
              <a:bodyPr/>
              <a:lstStyle/>
              <a:p>
                <a:pPr lvl="1"/>
                <a:endParaRPr lang="en-US" altLang="en-US" sz="2800" dirty="0" smtClean="0"/>
              </a:p>
              <a:p>
                <a:pPr lvl="1"/>
                <a:r>
                  <a:rPr lang="en-US" altLang="en-US" sz="3200" dirty="0"/>
                  <a:t>S</a:t>
                </a:r>
                <a:r>
                  <a:rPr lang="en-US" altLang="en-US" sz="3200" dirty="0" smtClean="0"/>
                  <a:t>pecial character epsilon (</a:t>
                </a:r>
                <a:r>
                  <a:rPr lang="en-US" altLang="en-US" sz="3200" dirty="0" smtClean="0">
                    <a:sym typeface="Symbol" panose="05050102010706020507" pitchFamily="18" charset="2"/>
                  </a:rPr>
                  <a:t>) </a:t>
                </a:r>
                <a:r>
                  <a:rPr lang="en-US" altLang="en-US" sz="3200" dirty="0" smtClean="0"/>
                  <a:t>used to denote the empty word</a:t>
                </a:r>
              </a:p>
              <a:p>
                <a:pPr lvl="1"/>
                <a:endParaRPr lang="en-US" altLang="en-US" sz="3200" dirty="0" smtClean="0"/>
              </a:p>
              <a:p>
                <a:pPr lvl="1"/>
                <a:r>
                  <a:rPr lang="en-US" altLang="en-US" sz="3200" dirty="0" smtClean="0"/>
                  <a:t>Length of </a:t>
                </a:r>
                <a:r>
                  <a:rPr lang="en-US" altLang="en-US" sz="3200" dirty="0" smtClean="0">
                    <a:sym typeface="Symbol" panose="05050102010706020507" pitchFamily="18" charset="2"/>
                  </a:rPr>
                  <a:t> </a:t>
                </a:r>
                <a:r>
                  <a:rPr lang="en-US" altLang="en-US" sz="3200" dirty="0" smtClean="0"/>
                  <a:t>is 0</a:t>
                </a:r>
              </a:p>
              <a:p>
                <a:pPr lvl="2"/>
                <a:r>
                  <a:rPr lang="en-US" altLang="en-US" sz="2800" dirty="0" smtClean="0">
                    <a:sym typeface="Symbol" panose="05050102010706020507" pitchFamily="18" charset="2"/>
                  </a:rPr>
                  <a:t>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</m:oMath>
                </a14:m>
                <a:r>
                  <a:rPr lang="en-US" altLang="en-US" sz="2800" dirty="0" smtClean="0">
                    <a:sym typeface="Symbol" panose="05050102010706020507" pitchFamily="18" charset="2"/>
                  </a:rPr>
                  <a:t> 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 </a:t>
                </a:r>
                <a:r>
                  <a:rPr lang="en-US" altLang="en-US" sz="2800" dirty="0" smtClean="0">
                    <a:sym typeface="Symbol" panose="05050102010706020507" pitchFamily="18" charset="2"/>
                  </a:rPr>
                  <a:t></a:t>
                </a:r>
              </a:p>
              <a:p>
                <a:pPr lvl="2"/>
                <a:r>
                  <a:rPr lang="en-US" altLang="en-US" sz="2800" dirty="0">
                    <a:sym typeface="Symbol" panose="05050102010706020507" pitchFamily="18" charset="2"/>
                  </a:rPr>
                  <a:t>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</m:oMath>
                </a14:m>
                <a:r>
                  <a:rPr lang="en-US" altLang="en-US" sz="2800" dirty="0">
                    <a:sym typeface="Symbol" panose="05050102010706020507" pitchFamily="18" charset="2"/>
                  </a:rPr>
                  <a:t> b</a:t>
                </a:r>
                <a:r>
                  <a:rPr lang="en-US" altLang="en-US" sz="2800" baseline="30000" dirty="0">
                    <a:sym typeface="Symbol" panose="05050102010706020507" pitchFamily="18" charset="2"/>
                  </a:rPr>
                  <a:t>0 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for every terminal b</a:t>
                </a:r>
                <a:endParaRPr lang="en-US" altLang="en-US" sz="2800" baseline="30000" dirty="0"/>
              </a:p>
            </p:txBody>
          </p:sp>
        </mc:Choice>
        <mc:Fallback xmlns=""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599"/>
                <a:ext cx="7772400" cy="473132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1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 smtClean="0"/>
              <a:t>S </a:t>
            </a:r>
            <a:r>
              <a:rPr lang="en-US" dirty="0"/>
              <a:t>→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aAb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 err="1" smtClean="0"/>
              <a:t>aA</a:t>
            </a:r>
            <a:r>
              <a:rPr lang="en-US" altLang="en-US" dirty="0" smtClean="0"/>
              <a:t> </a:t>
            </a:r>
            <a:r>
              <a:rPr lang="en-US" dirty="0"/>
              <a:t>→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aaAb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A </a:t>
            </a:r>
            <a:r>
              <a:rPr lang="en-US" dirty="0"/>
              <a:t>→ </a:t>
            </a:r>
            <a:r>
              <a:rPr lang="en-US" altLang="en-US" dirty="0" smtClean="0">
                <a:sym typeface="Symbol" panose="05050102010706020507" pitchFamily="18" charset="2"/>
              </a:rPr>
              <a:t></a:t>
            </a:r>
            <a:endParaRPr lang="en-US" altLang="en-US" dirty="0" smtClean="0"/>
          </a:p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Generated language: {</a:t>
            </a:r>
            <a:r>
              <a:rPr lang="en-US" altLang="en-US" sz="3200" dirty="0" err="1" smtClean="0"/>
              <a:t>a</a:t>
            </a:r>
            <a:r>
              <a:rPr lang="en-US" altLang="en-US" sz="3200" baseline="30000" dirty="0" err="1" smtClean="0"/>
              <a:t>n</a:t>
            </a:r>
            <a:r>
              <a:rPr lang="en-US" altLang="en-US" sz="3200" dirty="0" err="1" smtClean="0"/>
              <a:t>b</a:t>
            </a:r>
            <a:r>
              <a:rPr lang="en-US" altLang="en-US" sz="3200" baseline="30000" dirty="0" err="1" smtClean="0"/>
              <a:t>n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| n&gt;0</a:t>
            </a:r>
            <a:r>
              <a:rPr lang="en-US" altLang="en-US" sz="3200" dirty="0" smtClean="0"/>
              <a:t>}</a:t>
            </a:r>
          </a:p>
          <a:p>
            <a:pPr lvl="1"/>
            <a:r>
              <a:rPr lang="en-US" altLang="en-US" sz="3200" dirty="0" smtClean="0"/>
              <a:t>OBSERVE: Different grammars can generate the same language</a:t>
            </a:r>
            <a:endParaRPr lang="en-US" altLang="en-US" sz="3200" dirty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1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2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 smtClean="0"/>
              <a:t>S </a:t>
            </a:r>
            <a:r>
              <a:rPr lang="en-US" dirty="0"/>
              <a:t>→</a:t>
            </a:r>
            <a:r>
              <a:rPr lang="en-US" altLang="en-US" dirty="0" smtClean="0"/>
              <a:t> AB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 smtClean="0"/>
              <a:t>A </a:t>
            </a:r>
            <a:r>
              <a:rPr lang="en-US" dirty="0"/>
              <a:t>→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aA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A </a:t>
            </a:r>
            <a:r>
              <a:rPr lang="en-US" dirty="0"/>
              <a:t>→ </a:t>
            </a:r>
            <a:r>
              <a:rPr lang="en-US" altLang="en-US" dirty="0" smtClean="0">
                <a:sym typeface="Symbol" panose="05050102010706020507" pitchFamily="18" charset="2"/>
              </a:rPr>
              <a:t>a</a:t>
            </a:r>
          </a:p>
          <a:p>
            <a:pPr marL="457200" lvl="1" indent="0">
              <a:buNone/>
            </a:pPr>
            <a:r>
              <a:rPr lang="en-US" altLang="en-US" dirty="0" smtClean="0"/>
              <a:t>B </a:t>
            </a:r>
            <a:r>
              <a:rPr lang="en-US" dirty="0"/>
              <a:t>→</a:t>
            </a:r>
            <a:r>
              <a:rPr lang="en-US" altLang="en-US" dirty="0"/>
              <a:t> </a:t>
            </a:r>
            <a:r>
              <a:rPr lang="en-US" altLang="en-US" dirty="0" smtClean="0"/>
              <a:t>Bb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 smtClean="0"/>
              <a:t>B </a:t>
            </a:r>
            <a:r>
              <a:rPr lang="en-US" dirty="0"/>
              <a:t>→ </a:t>
            </a:r>
            <a:r>
              <a:rPr lang="en-US" altLang="en-US" dirty="0" smtClean="0">
                <a:sym typeface="Symbol" panose="05050102010706020507" pitchFamily="18" charset="2"/>
              </a:rPr>
              <a:t>b</a:t>
            </a:r>
            <a:endParaRPr lang="en-US" altLang="en-US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altLang="en-US" sz="2800" dirty="0" smtClean="0"/>
          </a:p>
          <a:p>
            <a:pPr lvl="1"/>
            <a:r>
              <a:rPr lang="en-US" altLang="en-US" sz="3200" dirty="0" smtClean="0"/>
              <a:t>Generated language: {</a:t>
            </a:r>
            <a:r>
              <a:rPr lang="en-US" altLang="en-US" sz="3200" dirty="0" err="1" smtClean="0"/>
              <a:t>a</a:t>
            </a:r>
            <a:r>
              <a:rPr lang="en-US" altLang="en-US" sz="3200" baseline="30000" dirty="0" err="1" smtClean="0"/>
              <a:t>n</a:t>
            </a:r>
            <a:r>
              <a:rPr lang="en-US" altLang="en-US" sz="3200" dirty="0" err="1" smtClean="0"/>
              <a:t>b</a:t>
            </a:r>
            <a:r>
              <a:rPr lang="en-US" altLang="en-US" sz="3200" baseline="30000" dirty="0" err="1" smtClean="0"/>
              <a:t>m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| </a:t>
            </a:r>
            <a:r>
              <a:rPr lang="en-US" altLang="en-US" sz="3200" dirty="0" err="1" smtClean="0"/>
              <a:t>n,m</a:t>
            </a:r>
            <a:r>
              <a:rPr lang="en-US" altLang="en-US" sz="3200" dirty="0" smtClean="0"/>
              <a:t>&gt;0}</a:t>
            </a:r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4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3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 smtClean="0"/>
              <a:t>S </a:t>
            </a:r>
            <a:r>
              <a:rPr lang="en-US" dirty="0"/>
              <a:t>→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aSBc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 smtClean="0"/>
              <a:t>S </a:t>
            </a:r>
            <a:r>
              <a:rPr lang="en-US" dirty="0"/>
              <a:t>→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abc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err="1" smtClean="0"/>
              <a:t>cB</a:t>
            </a:r>
            <a:r>
              <a:rPr lang="en-US" altLang="en-US" dirty="0" smtClean="0"/>
              <a:t> </a:t>
            </a:r>
            <a:r>
              <a:rPr lang="en-US" dirty="0"/>
              <a:t>→ </a:t>
            </a:r>
            <a:r>
              <a:rPr lang="en-US" altLang="en-US" dirty="0" err="1" smtClean="0">
                <a:sym typeface="Symbol" panose="05050102010706020507" pitchFamily="18" charset="2"/>
              </a:rPr>
              <a:t>Bc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dirty="0" err="1" smtClean="0"/>
              <a:t>bB</a:t>
            </a:r>
            <a:r>
              <a:rPr lang="en-US" altLang="en-US" dirty="0" smtClean="0"/>
              <a:t> </a:t>
            </a:r>
            <a:r>
              <a:rPr lang="en-US" dirty="0"/>
              <a:t>→</a:t>
            </a:r>
            <a:r>
              <a:rPr lang="en-US" altLang="en-US" dirty="0"/>
              <a:t> </a:t>
            </a:r>
            <a:r>
              <a:rPr lang="en-US" altLang="en-US" dirty="0" smtClean="0"/>
              <a:t>bb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sz="2800" dirty="0" smtClean="0"/>
          </a:p>
          <a:p>
            <a:pPr lvl="1"/>
            <a:r>
              <a:rPr lang="en-US" altLang="en-US" sz="3200" dirty="0" smtClean="0"/>
              <a:t>Generated language: {</a:t>
            </a:r>
            <a:r>
              <a:rPr lang="en-US" altLang="en-US" sz="3200" dirty="0" err="1" smtClean="0"/>
              <a:t>a</a:t>
            </a:r>
            <a:r>
              <a:rPr lang="en-US" altLang="en-US" sz="3200" baseline="30000" dirty="0" err="1" smtClean="0"/>
              <a:t>n</a:t>
            </a:r>
            <a:r>
              <a:rPr lang="en-US" altLang="en-US" sz="3200" dirty="0" err="1" smtClean="0"/>
              <a:t>b</a:t>
            </a:r>
            <a:r>
              <a:rPr lang="en-US" altLang="en-US" sz="3200" baseline="30000" dirty="0" err="1" smtClean="0"/>
              <a:t>n</a:t>
            </a:r>
            <a:r>
              <a:rPr lang="en-US" altLang="en-US" sz="3200" dirty="0" err="1" smtClean="0"/>
              <a:t>c</a:t>
            </a:r>
            <a:r>
              <a:rPr lang="en-US" altLang="en-US" sz="3200" baseline="30000" dirty="0" err="1" smtClean="0"/>
              <a:t>n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| </a:t>
            </a:r>
            <a:r>
              <a:rPr lang="en-US" altLang="en-US" sz="3200" dirty="0" smtClean="0"/>
              <a:t>n&gt;0}</a:t>
            </a:r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7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752600"/>
                <a:ext cx="7772400" cy="4114800"/>
              </a:xfrm>
            </p:spPr>
            <p:txBody>
              <a:bodyPr/>
              <a:lstStyle/>
              <a:p>
                <a:pPr marL="457200" lvl="1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dirty="0" smtClean="0"/>
                  <a:t>S </a:t>
                </a:r>
                <a:r>
                  <a:rPr lang="en-US" dirty="0"/>
                  <a:t>→</a:t>
                </a:r>
                <a:r>
                  <a:rPr lang="en-US" altLang="en-US" dirty="0" smtClean="0"/>
                  <a:t> AB</a:t>
                </a:r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dirty="0" smtClean="0"/>
                  <a:t>A </a:t>
                </a:r>
                <a:r>
                  <a:rPr lang="en-US" dirty="0"/>
                  <a:t>→</a:t>
                </a:r>
                <a:r>
                  <a:rPr lang="en-US" altLang="en-US" dirty="0" smtClean="0"/>
                  <a:t> a</a:t>
                </a:r>
              </a:p>
              <a:p>
                <a:pPr marL="457200" lvl="1" indent="0">
                  <a:buNone/>
                </a:pPr>
                <a:endParaRPr lang="en-US" altLang="en-US" sz="2800" dirty="0" smtClean="0"/>
              </a:p>
              <a:p>
                <a:pPr lvl="1"/>
                <a:endParaRPr lang="en-US" altLang="en-US" sz="3200" dirty="0" smtClean="0"/>
              </a:p>
              <a:p>
                <a:pPr lvl="1"/>
                <a:endParaRPr lang="en-US" altLang="en-US" sz="3200" dirty="0"/>
              </a:p>
              <a:p>
                <a:pPr lvl="1"/>
                <a:r>
                  <a:rPr lang="en-US" altLang="en-US" sz="3200" dirty="0" smtClean="0"/>
                  <a:t>Generated language: </a:t>
                </a:r>
                <a14:m>
                  <m:oMath xmlns:m="http://schemas.openxmlformats.org/officeDocument/2006/math">
                    <m:r>
                      <a:rPr lang="en-US" alt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en-US" sz="3200" dirty="0" smtClean="0"/>
              </a:p>
              <a:p>
                <a:pPr lvl="1"/>
                <a:endParaRPr lang="en-US" altLang="en-US" sz="3200" dirty="0" smtClean="0"/>
              </a:p>
            </p:txBody>
          </p:sp>
        </mc:Choice>
        <mc:Fallback xmlns=""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600"/>
                <a:ext cx="7772400" cy="4114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6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752600"/>
                <a:ext cx="7772400" cy="4114800"/>
              </a:xfrm>
            </p:spPr>
            <p:txBody>
              <a:bodyPr/>
              <a:lstStyle/>
              <a:p>
                <a:pPr marL="457200" lvl="1" indent="0">
                  <a:buNone/>
                </a:pPr>
                <a:endParaRPr lang="en-US" altLang="en-US" dirty="0" smtClean="0"/>
              </a:p>
              <a:p>
                <a:pPr marL="457200" lvl="1" indent="0">
                  <a:buNone/>
                </a:pPr>
                <a:r>
                  <a:rPr lang="en-US" altLang="en-US" dirty="0" smtClean="0"/>
                  <a:t>S </a:t>
                </a:r>
                <a:r>
                  <a:rPr lang="en-US" dirty="0" smtClean="0"/>
                  <a:t>→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en-US" sz="2800" dirty="0" smtClean="0"/>
              </a:p>
              <a:p>
                <a:pPr marL="457200" lvl="1" indent="0">
                  <a:buNone/>
                </a:pPr>
                <a:endParaRPr lang="en-US" altLang="en-US" sz="3200" dirty="0" smtClean="0"/>
              </a:p>
              <a:p>
                <a:pPr lvl="1"/>
                <a:endParaRPr lang="en-US" altLang="en-US" sz="3200" dirty="0"/>
              </a:p>
              <a:p>
                <a:pPr lvl="1"/>
                <a:endParaRPr lang="en-US" altLang="en-US" sz="3200" dirty="0" smtClean="0"/>
              </a:p>
              <a:p>
                <a:pPr lvl="1"/>
                <a:r>
                  <a:rPr lang="en-US" altLang="en-US" sz="3200" dirty="0" smtClean="0"/>
                  <a:t>Generated language: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US" sz="3200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en-US" sz="3200" dirty="0" smtClean="0"/>
              </a:p>
              <a:p>
                <a:pPr lvl="1"/>
                <a:endParaRPr lang="en-US" altLang="en-US" sz="3200" dirty="0" smtClean="0"/>
              </a:p>
            </p:txBody>
          </p:sp>
        </mc:Choice>
        <mc:Fallback xmlns=""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600"/>
                <a:ext cx="7772400" cy="4114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752599"/>
                <a:ext cx="7772400" cy="4777509"/>
              </a:xfrm>
            </p:spPr>
            <p:txBody>
              <a:bodyPr/>
              <a:lstStyle/>
              <a:p>
                <a:pPr marL="457200" lvl="1" indent="0">
                  <a:buNone/>
                </a:pPr>
                <a:endParaRPr lang="en-US" altLang="en-US" dirty="0" smtClean="0"/>
              </a:p>
              <a:p>
                <a:pPr marL="457200" lvl="1" indent="0">
                  <a:buNone/>
                </a:pPr>
                <a:r>
                  <a:rPr lang="en-US" altLang="en-US" dirty="0" smtClean="0"/>
                  <a:t>S </a:t>
                </a:r>
                <a:r>
                  <a:rPr lang="en-US" dirty="0"/>
                  <a:t>→</a:t>
                </a:r>
                <a:r>
                  <a:rPr lang="en-US" altLang="en-US" dirty="0" smtClean="0"/>
                  <a:t> </a:t>
                </a:r>
                <a:r>
                  <a:rPr lang="en-US" altLang="en-US" dirty="0" err="1" smtClean="0"/>
                  <a:t>aSb</a:t>
                </a:r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dirty="0" smtClean="0"/>
                  <a:t>S </a:t>
                </a:r>
                <a:r>
                  <a:rPr lang="en-US" dirty="0"/>
                  <a:t>→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</a:t>
                </a:r>
                <a:endParaRPr lang="en-US" altLang="en-US" dirty="0" smtClean="0"/>
              </a:p>
              <a:p>
                <a:pPr lvl="1"/>
                <a:endParaRPr lang="en-US" altLang="en-US" sz="3200" dirty="0" smtClean="0"/>
              </a:p>
              <a:p>
                <a:pPr lvl="1"/>
                <a:endParaRPr lang="en-US" altLang="en-US" sz="3200" dirty="0" smtClean="0"/>
              </a:p>
              <a:p>
                <a:pPr lvl="1"/>
                <a:r>
                  <a:rPr lang="en-US" altLang="en-US" sz="3200" dirty="0" smtClean="0"/>
                  <a:t>Generated language: </a:t>
                </a:r>
              </a:p>
              <a:p>
                <a:pPr lvl="2"/>
                <a:r>
                  <a:rPr lang="en-US" altLang="en-US" sz="2800" dirty="0" smtClean="0"/>
                  <a:t>{</a:t>
                </a:r>
                <a:r>
                  <a:rPr lang="en-US" altLang="en-US" sz="2800" dirty="0" err="1" smtClean="0"/>
                  <a:t>a</a:t>
                </a:r>
                <a:r>
                  <a:rPr lang="en-US" altLang="en-US" sz="2800" baseline="30000" dirty="0" err="1" smtClean="0"/>
                  <a:t>n</a:t>
                </a:r>
                <a:r>
                  <a:rPr lang="en-US" altLang="en-US" sz="2800" dirty="0" err="1" smtClean="0"/>
                  <a:t>b</a:t>
                </a:r>
                <a:r>
                  <a:rPr lang="en-US" altLang="en-US" sz="2800" baseline="30000" dirty="0" err="1" smtClean="0"/>
                  <a:t>n</a:t>
                </a:r>
                <a:r>
                  <a:rPr lang="en-US" altLang="en-US" sz="2800" dirty="0" smtClean="0"/>
                  <a:t> </a:t>
                </a:r>
                <a:r>
                  <a:rPr lang="en-US" altLang="en-US" sz="2800" dirty="0"/>
                  <a:t>| </a:t>
                </a:r>
                <a:r>
                  <a:rPr lang="en-US" altLang="en-US" sz="2800" dirty="0" smtClean="0"/>
                  <a:t>n&gt;0}</a:t>
                </a:r>
                <a14:m>
                  <m:oMath xmlns:m="http://schemas.openxmlformats.org/officeDocument/2006/math"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2800" dirty="0" smtClean="0"/>
                  <a:t> = {</a:t>
                </a:r>
                <a:r>
                  <a:rPr lang="en-US" altLang="en-US" sz="2800" dirty="0" err="1"/>
                  <a:t>a</a:t>
                </a:r>
                <a:r>
                  <a:rPr lang="en-US" altLang="en-US" sz="2800" baseline="30000" dirty="0" err="1"/>
                  <a:t>n</a:t>
                </a:r>
                <a:r>
                  <a:rPr lang="en-US" altLang="en-US" sz="2800" dirty="0" err="1"/>
                  <a:t>b</a:t>
                </a:r>
                <a:r>
                  <a:rPr lang="en-US" altLang="en-US" sz="2800" baseline="30000" dirty="0" err="1"/>
                  <a:t>n</a:t>
                </a:r>
                <a:r>
                  <a:rPr lang="en-US" altLang="en-US" sz="2800" dirty="0"/>
                  <a:t> | </a:t>
                </a:r>
                <a:r>
                  <a:rPr lang="en-US" altLang="en-US" sz="2800" dirty="0" smtClean="0"/>
                  <a:t>n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en-US" sz="2800" dirty="0" smtClean="0"/>
                  <a:t>0</a:t>
                </a:r>
                <a:r>
                  <a:rPr lang="en-US" altLang="en-US" sz="2800" dirty="0"/>
                  <a:t>}</a:t>
                </a:r>
                <a:endParaRPr lang="en-US" altLang="en-US" sz="2800" dirty="0" smtClean="0"/>
              </a:p>
              <a:p>
                <a:pPr lvl="1"/>
                <a:endParaRPr lang="en-US" altLang="en-US" sz="3200" dirty="0" smtClean="0"/>
              </a:p>
              <a:p>
                <a:pPr lvl="1"/>
                <a:endParaRPr lang="en-US" altLang="en-US" sz="3200" dirty="0" smtClean="0"/>
              </a:p>
            </p:txBody>
          </p:sp>
        </mc:Choice>
        <mc:Fallback xmlns=""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599"/>
                <a:ext cx="7772400" cy="477750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8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7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400" dirty="0" smtClean="0"/>
              <a:t>S </a:t>
            </a:r>
            <a:r>
              <a:rPr lang="en-US" sz="2400" dirty="0"/>
              <a:t>→</a:t>
            </a:r>
            <a:r>
              <a:rPr lang="en-US" altLang="en-US" sz="2400" dirty="0" smtClean="0"/>
              <a:t> CD</a:t>
            </a:r>
            <a:endParaRPr lang="en-US" altLang="en-US" sz="2400" dirty="0"/>
          </a:p>
          <a:p>
            <a:pPr marL="457200" lvl="1" indent="0">
              <a:buNone/>
            </a:pPr>
            <a:r>
              <a:rPr lang="en-US" altLang="en-US" sz="2400" dirty="0" smtClean="0"/>
              <a:t>C </a:t>
            </a:r>
            <a:r>
              <a:rPr lang="en-US" sz="2400" dirty="0"/>
              <a:t>→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aCA</a:t>
            </a:r>
            <a:r>
              <a:rPr lang="en-US" altLang="en-US" sz="2400" dirty="0" smtClean="0"/>
              <a:t> | </a:t>
            </a:r>
            <a:r>
              <a:rPr lang="en-US" altLang="en-US" sz="2400" dirty="0" err="1" smtClean="0"/>
              <a:t>bCB</a:t>
            </a:r>
            <a:r>
              <a:rPr lang="en-US" altLang="en-US" sz="2400" dirty="0" smtClean="0"/>
              <a:t>	</a:t>
            </a:r>
          </a:p>
          <a:p>
            <a:pPr marL="457200" lvl="1" indent="0">
              <a:buNone/>
            </a:pPr>
            <a:r>
              <a:rPr lang="en-US" altLang="en-US" sz="2400" dirty="0" smtClean="0"/>
              <a:t>AD </a:t>
            </a:r>
            <a:r>
              <a:rPr lang="en-US" sz="2400" dirty="0"/>
              <a:t>→ 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aD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sz="2400" dirty="0" smtClean="0"/>
              <a:t>BD </a:t>
            </a:r>
            <a:r>
              <a:rPr lang="en-US" sz="2400" dirty="0"/>
              <a:t>→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bD</a:t>
            </a:r>
            <a:endParaRPr lang="en-US" alt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Aa </a:t>
            </a:r>
            <a:r>
              <a:rPr lang="en-US" sz="2400" dirty="0" smtClean="0"/>
              <a:t>→ </a:t>
            </a:r>
            <a:r>
              <a:rPr lang="en-US" sz="2400" dirty="0" err="1" smtClean="0"/>
              <a:t>aA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Ab </a:t>
            </a:r>
            <a:r>
              <a:rPr lang="en-US" sz="2400" dirty="0" smtClean="0"/>
              <a:t>→ </a:t>
            </a:r>
            <a:r>
              <a:rPr lang="en-US" sz="2400" dirty="0" err="1" smtClean="0"/>
              <a:t>bA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Ba </a:t>
            </a:r>
            <a:r>
              <a:rPr lang="en-US" sz="2400" dirty="0" smtClean="0"/>
              <a:t>→ </a:t>
            </a:r>
            <a:r>
              <a:rPr lang="en-US" sz="2400" dirty="0" err="1" smtClean="0"/>
              <a:t>aB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Bb </a:t>
            </a:r>
            <a:r>
              <a:rPr lang="en-US" sz="2400" dirty="0" smtClean="0"/>
              <a:t>→ </a:t>
            </a:r>
            <a:r>
              <a:rPr lang="en-US" sz="2400" dirty="0" err="1" smtClean="0"/>
              <a:t>bB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C </a:t>
            </a:r>
            <a:r>
              <a:rPr lang="en-US" sz="2400" dirty="0" smtClean="0"/>
              <a:t>→ </a:t>
            </a:r>
            <a:r>
              <a:rPr lang="en-US" altLang="en-US" sz="2400" dirty="0">
                <a:sym typeface="Symbol" panose="05050102010706020507" pitchFamily="18" charset="2"/>
              </a:rPr>
              <a:t>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D </a:t>
            </a:r>
            <a:r>
              <a:rPr lang="en-US" sz="2400" dirty="0" smtClean="0"/>
              <a:t>→ </a:t>
            </a:r>
            <a:r>
              <a:rPr lang="en-US" altLang="en-US" sz="2400" dirty="0">
                <a:sym typeface="Symbol" panose="05050102010706020507" pitchFamily="18" charset="2"/>
              </a:rPr>
              <a:t></a:t>
            </a:r>
            <a:endParaRPr lang="en-US" altLang="en-US" sz="2400" dirty="0"/>
          </a:p>
          <a:p>
            <a:pPr lvl="1"/>
            <a:r>
              <a:rPr lang="en-US" altLang="en-US" sz="3200" dirty="0" smtClean="0"/>
              <a:t>Generated language?</a:t>
            </a:r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84437" y="762997"/>
            <a:ext cx="3968174" cy="836207"/>
            <a:chOff x="4082473" y="2071126"/>
            <a:chExt cx="3968174" cy="836207"/>
          </a:xfrm>
        </p:grpSpPr>
        <p:sp>
          <p:nvSpPr>
            <p:cNvPr id="6" name="AutoShape 12"/>
            <p:cNvSpPr>
              <a:spLocks noChangeArrowheads="1"/>
            </p:cNvSpPr>
            <p:nvPr/>
          </p:nvSpPr>
          <p:spPr bwMode="auto">
            <a:xfrm>
              <a:off x="4082473" y="2071126"/>
              <a:ext cx="3823855" cy="836207"/>
            </a:xfrm>
            <a:prstGeom prst="wedgeRoundRectCallout">
              <a:avLst>
                <a:gd name="adj1" fmla="val -102386"/>
                <a:gd name="adj2" fmla="val 127915"/>
                <a:gd name="adj3" fmla="val 16667"/>
              </a:avLst>
            </a:prstGeom>
            <a:solidFill>
              <a:srgbClr val="FFFF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rgbClr val="0000FF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4400" b="0"/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4082473" y="2135286"/>
              <a:ext cx="396817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rgbClr val="0000FF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 dirty="0" smtClean="0">
                  <a:solidFill>
                    <a:srgbClr val="FF0000"/>
                  </a:solidFill>
                </a:rPr>
                <a:t>Notation for more productions with same left-hand side</a:t>
              </a:r>
              <a:endParaRPr lang="en-US" altLang="en-US" sz="2000" b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0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7: </a:t>
            </a:r>
            <a:br>
              <a:rPr lang="en-US" altLang="en-US" dirty="0" smtClean="0"/>
            </a:br>
            <a:r>
              <a:rPr lang="en-US" altLang="en-US" dirty="0" smtClean="0"/>
              <a:t>Derivation 1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3071553" cy="450215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400" dirty="0" smtClean="0"/>
              <a:t>S </a:t>
            </a:r>
            <a:r>
              <a:rPr lang="en-US" sz="2400" dirty="0"/>
              <a:t>→</a:t>
            </a:r>
            <a:r>
              <a:rPr lang="en-US" altLang="en-US" sz="2400" dirty="0" smtClean="0"/>
              <a:t> CD</a:t>
            </a:r>
            <a:endParaRPr lang="en-US" altLang="en-US" sz="2400" dirty="0"/>
          </a:p>
          <a:p>
            <a:pPr marL="457200" lvl="1" indent="0">
              <a:buNone/>
            </a:pPr>
            <a:r>
              <a:rPr lang="en-US" altLang="en-US" sz="2400" dirty="0" smtClean="0"/>
              <a:t>C </a:t>
            </a:r>
            <a:r>
              <a:rPr lang="en-US" sz="2400" dirty="0"/>
              <a:t>→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aCA</a:t>
            </a:r>
            <a:r>
              <a:rPr lang="en-US" altLang="en-US" sz="2400" dirty="0" smtClean="0"/>
              <a:t> | </a:t>
            </a:r>
            <a:r>
              <a:rPr lang="en-US" altLang="en-US" sz="2400" dirty="0" err="1" smtClean="0"/>
              <a:t>bCB</a:t>
            </a:r>
            <a:r>
              <a:rPr lang="en-US" altLang="en-US" sz="2400" dirty="0" smtClean="0"/>
              <a:t>	</a:t>
            </a:r>
          </a:p>
          <a:p>
            <a:pPr marL="457200" lvl="1" indent="0">
              <a:buNone/>
            </a:pPr>
            <a:r>
              <a:rPr lang="en-US" altLang="en-US" sz="2400" dirty="0" smtClean="0"/>
              <a:t>AD </a:t>
            </a:r>
            <a:r>
              <a:rPr lang="en-US" sz="2400" dirty="0"/>
              <a:t>→ 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aD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sz="2400" dirty="0" smtClean="0"/>
              <a:t>BD </a:t>
            </a:r>
            <a:r>
              <a:rPr lang="en-US" sz="2400" dirty="0"/>
              <a:t>→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bD</a:t>
            </a:r>
            <a:endParaRPr lang="en-US" alt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Aa </a:t>
            </a:r>
            <a:r>
              <a:rPr lang="en-US" sz="2400" dirty="0" smtClean="0"/>
              <a:t>→ </a:t>
            </a:r>
            <a:r>
              <a:rPr lang="en-US" sz="2400" dirty="0" err="1" smtClean="0"/>
              <a:t>aA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Ab </a:t>
            </a:r>
            <a:r>
              <a:rPr lang="en-US" sz="2400" dirty="0" smtClean="0"/>
              <a:t>→ </a:t>
            </a:r>
            <a:r>
              <a:rPr lang="en-US" sz="2400" dirty="0" err="1" smtClean="0"/>
              <a:t>bA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Ba </a:t>
            </a:r>
            <a:r>
              <a:rPr lang="en-US" sz="2400" dirty="0" smtClean="0"/>
              <a:t>→ </a:t>
            </a:r>
            <a:r>
              <a:rPr lang="en-US" sz="2400" dirty="0" err="1" smtClean="0"/>
              <a:t>aB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Bb </a:t>
            </a:r>
            <a:r>
              <a:rPr lang="en-US" sz="2400" dirty="0" smtClean="0"/>
              <a:t>→ </a:t>
            </a:r>
            <a:r>
              <a:rPr lang="en-US" sz="2400" dirty="0" err="1" smtClean="0"/>
              <a:t>bB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C </a:t>
            </a:r>
            <a:r>
              <a:rPr lang="en-US" sz="2400" dirty="0" smtClean="0"/>
              <a:t>→ </a:t>
            </a:r>
            <a:r>
              <a:rPr lang="en-US" altLang="en-US" sz="2400" dirty="0">
                <a:sym typeface="Symbol" panose="05050102010706020507" pitchFamily="18" charset="2"/>
              </a:rPr>
              <a:t>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D </a:t>
            </a:r>
            <a:r>
              <a:rPr lang="en-US" sz="2400" dirty="0" smtClean="0"/>
              <a:t>→ </a:t>
            </a:r>
            <a:r>
              <a:rPr lang="en-US" altLang="en-US" sz="2400" dirty="0">
                <a:sym typeface="Symbol" panose="05050102010706020507" pitchFamily="18" charset="2"/>
              </a:rPr>
              <a:t></a:t>
            </a:r>
            <a:endParaRPr lang="en-US" altLang="en-US" sz="2400" dirty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78895" y="1964574"/>
            <a:ext cx="3946467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FF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</a:pPr>
            <a:r>
              <a:rPr lang="en-US" altLang="en-US" sz="2400" b="0" kern="0" dirty="0" smtClean="0">
                <a:solidFill>
                  <a:srgbClr val="FF0000"/>
                </a:solidFill>
              </a:rPr>
              <a:t>S</a:t>
            </a:r>
            <a:r>
              <a:rPr lang="en-US" altLang="en-US" sz="2400" b="0" kern="0" dirty="0" smtClean="0"/>
              <a:t> </a:t>
            </a:r>
            <a:r>
              <a:rPr lang="en-US" sz="2400" dirty="0" smtClean="0"/>
              <a:t>⇒</a:t>
            </a:r>
            <a:r>
              <a:rPr lang="en-US" altLang="en-US" sz="2400" b="0" kern="0" dirty="0" smtClean="0"/>
              <a:t> CD</a:t>
            </a:r>
          </a:p>
          <a:p>
            <a:pPr marL="457200" lvl="1" indent="0">
              <a:buNone/>
            </a:pPr>
            <a:r>
              <a:rPr lang="en-US" altLang="en-US" sz="2400" b="0" dirty="0" smtClean="0">
                <a:solidFill>
                  <a:srgbClr val="FF0000"/>
                </a:solidFill>
              </a:rPr>
              <a:t>C</a:t>
            </a:r>
            <a:r>
              <a:rPr lang="en-US" altLang="en-US" sz="2400" b="0" dirty="0" smtClean="0"/>
              <a:t>D </a:t>
            </a:r>
            <a:r>
              <a:rPr lang="en-US" sz="2400" dirty="0" smtClean="0"/>
              <a:t>⇒</a:t>
            </a:r>
            <a:r>
              <a:rPr lang="en-US" altLang="en-US" sz="2400" b="0" kern="0" dirty="0" smtClean="0"/>
              <a:t> </a:t>
            </a:r>
            <a:r>
              <a:rPr lang="en-US" altLang="en-US" sz="2400" b="0" dirty="0" smtClean="0"/>
              <a:t>D </a:t>
            </a:r>
          </a:p>
          <a:p>
            <a:pPr marL="457200" lvl="1" indent="0">
              <a:buNone/>
            </a:pPr>
            <a:r>
              <a:rPr lang="en-US" altLang="en-US" sz="2400" b="0" dirty="0" smtClean="0">
                <a:solidFill>
                  <a:srgbClr val="FF0000"/>
                </a:solidFill>
              </a:rPr>
              <a:t>D</a:t>
            </a:r>
            <a:r>
              <a:rPr lang="en-US" altLang="en-US" sz="2400" b="0" dirty="0" smtClean="0"/>
              <a:t> </a:t>
            </a:r>
            <a:r>
              <a:rPr lang="en-US" sz="2400" dirty="0" smtClean="0"/>
              <a:t>⇒ </a:t>
            </a:r>
            <a:r>
              <a:rPr lang="en-US" altLang="en-US" sz="2400" dirty="0">
                <a:sym typeface="Symbol" panose="05050102010706020507" pitchFamily="18" charset="2"/>
              </a:rPr>
              <a:t></a:t>
            </a:r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9511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Generative Grammars Informally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9950"/>
            <a:ext cx="7772400" cy="4114800"/>
          </a:xfrm>
        </p:spPr>
        <p:txBody>
          <a:bodyPr/>
          <a:lstStyle/>
          <a:p>
            <a:pPr lvl="1"/>
            <a:r>
              <a:rPr lang="en-US" altLang="en-US" sz="3200" dirty="0" smtClean="0"/>
              <a:t>Fix a vocabulary </a:t>
            </a:r>
          </a:p>
          <a:p>
            <a:pPr lvl="2"/>
            <a:r>
              <a:rPr lang="en-US" altLang="en-US" sz="2800" dirty="0" smtClean="0"/>
              <a:t>A set of symbols </a:t>
            </a:r>
          </a:p>
          <a:p>
            <a:pPr lvl="2"/>
            <a:r>
              <a:rPr lang="en-US" altLang="en-US" sz="2800" dirty="0" smtClean="0"/>
              <a:t>Some of these symbols, called </a:t>
            </a:r>
            <a:r>
              <a:rPr lang="en-US" altLang="en-US" sz="2800" b="1" dirty="0" smtClean="0"/>
              <a:t>terminals</a:t>
            </a:r>
            <a:r>
              <a:rPr lang="en-US" altLang="en-US" sz="2800" dirty="0" smtClean="0"/>
              <a:t>, play the tokens</a:t>
            </a:r>
            <a:r>
              <a:rPr lang="en-US" altLang="en-US" sz="2800" b="1" dirty="0" smtClean="0"/>
              <a:t> </a:t>
            </a:r>
            <a:r>
              <a:rPr lang="en-US" altLang="en-US" sz="2800" dirty="0" smtClean="0"/>
              <a:t>of the output stream of lexical analysis</a:t>
            </a:r>
          </a:p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E.g. take the vocabulary {S, a, b} where “a” and “b” are terminals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7: </a:t>
            </a:r>
            <a:br>
              <a:rPr lang="en-US" altLang="en-US" dirty="0" smtClean="0"/>
            </a:br>
            <a:r>
              <a:rPr lang="en-US" altLang="en-US" dirty="0" smtClean="0"/>
              <a:t>Derivation 2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3071553" cy="450215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400" dirty="0" smtClean="0"/>
              <a:t>S </a:t>
            </a:r>
            <a:r>
              <a:rPr lang="en-US" sz="2400" dirty="0"/>
              <a:t>→</a:t>
            </a:r>
            <a:r>
              <a:rPr lang="en-US" altLang="en-US" sz="2400" dirty="0" smtClean="0"/>
              <a:t> CD</a:t>
            </a:r>
            <a:endParaRPr lang="en-US" altLang="en-US" sz="2400" dirty="0"/>
          </a:p>
          <a:p>
            <a:pPr marL="457200" lvl="1" indent="0">
              <a:buNone/>
            </a:pPr>
            <a:r>
              <a:rPr lang="en-US" altLang="en-US" sz="2400" dirty="0" smtClean="0"/>
              <a:t>C </a:t>
            </a:r>
            <a:r>
              <a:rPr lang="en-US" sz="2400" dirty="0"/>
              <a:t>→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aCA</a:t>
            </a:r>
            <a:r>
              <a:rPr lang="en-US" altLang="en-US" sz="2400" dirty="0" smtClean="0"/>
              <a:t> | </a:t>
            </a:r>
            <a:r>
              <a:rPr lang="en-US" altLang="en-US" sz="2400" dirty="0" err="1" smtClean="0"/>
              <a:t>bCB</a:t>
            </a:r>
            <a:r>
              <a:rPr lang="en-US" altLang="en-US" sz="2400" dirty="0" smtClean="0"/>
              <a:t>	</a:t>
            </a:r>
          </a:p>
          <a:p>
            <a:pPr marL="457200" lvl="1" indent="0">
              <a:buNone/>
            </a:pPr>
            <a:r>
              <a:rPr lang="en-US" altLang="en-US" sz="2400" dirty="0" smtClean="0"/>
              <a:t>AD </a:t>
            </a:r>
            <a:r>
              <a:rPr lang="en-US" sz="2400" dirty="0"/>
              <a:t>→ 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aD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sz="2400" dirty="0" smtClean="0"/>
              <a:t>BD </a:t>
            </a:r>
            <a:r>
              <a:rPr lang="en-US" sz="2400" dirty="0"/>
              <a:t>→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bD</a:t>
            </a:r>
            <a:endParaRPr lang="en-US" alt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Aa </a:t>
            </a:r>
            <a:r>
              <a:rPr lang="en-US" sz="2400" dirty="0" smtClean="0"/>
              <a:t>→ </a:t>
            </a:r>
            <a:r>
              <a:rPr lang="en-US" sz="2400" dirty="0" err="1" smtClean="0"/>
              <a:t>aA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Ab </a:t>
            </a:r>
            <a:r>
              <a:rPr lang="en-US" sz="2400" dirty="0" smtClean="0"/>
              <a:t>→ </a:t>
            </a:r>
            <a:r>
              <a:rPr lang="en-US" sz="2400" dirty="0" err="1" smtClean="0"/>
              <a:t>bA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Ba </a:t>
            </a:r>
            <a:r>
              <a:rPr lang="en-US" sz="2400" dirty="0" smtClean="0"/>
              <a:t>→ </a:t>
            </a:r>
            <a:r>
              <a:rPr lang="en-US" sz="2400" dirty="0" err="1" smtClean="0"/>
              <a:t>aB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Bb </a:t>
            </a:r>
            <a:r>
              <a:rPr lang="en-US" sz="2400" dirty="0" smtClean="0"/>
              <a:t>→ </a:t>
            </a:r>
            <a:r>
              <a:rPr lang="en-US" sz="2400" dirty="0" err="1" smtClean="0"/>
              <a:t>bB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C </a:t>
            </a:r>
            <a:r>
              <a:rPr lang="en-US" sz="2400" dirty="0" smtClean="0"/>
              <a:t>→ </a:t>
            </a:r>
            <a:r>
              <a:rPr lang="en-US" altLang="en-US" sz="2400" dirty="0">
                <a:sym typeface="Symbol" panose="05050102010706020507" pitchFamily="18" charset="2"/>
              </a:rPr>
              <a:t>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D </a:t>
            </a:r>
            <a:r>
              <a:rPr lang="en-US" sz="2400" dirty="0" smtClean="0"/>
              <a:t>→ </a:t>
            </a:r>
            <a:r>
              <a:rPr lang="en-US" altLang="en-US" sz="2400" dirty="0">
                <a:sym typeface="Symbol" panose="05050102010706020507" pitchFamily="18" charset="2"/>
              </a:rPr>
              <a:t></a:t>
            </a:r>
            <a:endParaRPr lang="en-US" altLang="en-US" sz="2400" dirty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78895" y="1964574"/>
            <a:ext cx="3946467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FF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</a:pPr>
            <a:r>
              <a:rPr lang="en-US" altLang="en-US" sz="2400" b="0" kern="0" dirty="0" smtClean="0">
                <a:solidFill>
                  <a:srgbClr val="FF0000"/>
                </a:solidFill>
              </a:rPr>
              <a:t>S</a:t>
            </a:r>
            <a:r>
              <a:rPr lang="en-US" altLang="en-US" sz="2400" b="0" kern="0" dirty="0" smtClean="0"/>
              <a:t> </a:t>
            </a:r>
            <a:r>
              <a:rPr lang="en-US" sz="2400" dirty="0" smtClean="0"/>
              <a:t>⇒</a:t>
            </a:r>
            <a:r>
              <a:rPr lang="en-US" altLang="en-US" sz="2400" b="0" kern="0" dirty="0" smtClean="0"/>
              <a:t> CD</a:t>
            </a:r>
          </a:p>
          <a:p>
            <a:pPr marL="457200" lvl="1" indent="0">
              <a:buNone/>
            </a:pPr>
            <a:r>
              <a:rPr lang="en-US" altLang="en-US" sz="2400" b="0" dirty="0" smtClean="0">
                <a:solidFill>
                  <a:srgbClr val="FF0000"/>
                </a:solidFill>
              </a:rPr>
              <a:t>C</a:t>
            </a:r>
            <a:r>
              <a:rPr lang="en-US" altLang="en-US" sz="2400" b="0" dirty="0" smtClean="0"/>
              <a:t>D </a:t>
            </a:r>
            <a:r>
              <a:rPr lang="en-US" sz="2400" dirty="0" smtClean="0"/>
              <a:t>⇒</a:t>
            </a:r>
            <a:r>
              <a:rPr lang="en-US" altLang="en-US" sz="2400" b="0" kern="0" dirty="0" smtClean="0"/>
              <a:t> </a:t>
            </a:r>
            <a:r>
              <a:rPr lang="en-US" altLang="en-US" sz="2400" b="0" dirty="0" err="1" smtClean="0"/>
              <a:t>aCAD</a:t>
            </a:r>
            <a:endParaRPr lang="en-US" altLang="en-US" sz="2400" b="0" dirty="0"/>
          </a:p>
          <a:p>
            <a:pPr marL="457200" lvl="1" indent="0">
              <a:buNone/>
            </a:pPr>
            <a:r>
              <a:rPr lang="en-US" altLang="en-US" sz="2400" b="0" dirty="0" err="1" smtClean="0"/>
              <a:t>aC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AD</a:t>
            </a:r>
            <a:r>
              <a:rPr lang="en-US" altLang="en-US" sz="2400" b="0" dirty="0" smtClean="0"/>
              <a:t> </a:t>
            </a:r>
            <a:r>
              <a:rPr lang="en-US" sz="2400" dirty="0" smtClean="0"/>
              <a:t>⇒ </a:t>
            </a:r>
            <a:r>
              <a:rPr lang="en-US" altLang="en-US" sz="2400" b="0" dirty="0" err="1" smtClean="0"/>
              <a:t>aCaD</a:t>
            </a:r>
            <a:endParaRPr lang="en-US" altLang="en-US" sz="2400" b="0" dirty="0" smtClean="0"/>
          </a:p>
          <a:p>
            <a:pPr marL="457200" lvl="1" indent="0">
              <a:buNone/>
            </a:pPr>
            <a:r>
              <a:rPr lang="en-US" altLang="en-US" sz="2400" b="0" dirty="0" err="1" smtClean="0"/>
              <a:t>a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C</a:t>
            </a:r>
            <a:r>
              <a:rPr lang="en-US" altLang="en-US" sz="2400" b="0" dirty="0" err="1" smtClean="0"/>
              <a:t>aD</a:t>
            </a:r>
            <a:r>
              <a:rPr lang="en-US" altLang="en-US" sz="2400" b="0" dirty="0" smtClean="0"/>
              <a:t> </a:t>
            </a:r>
            <a:r>
              <a:rPr lang="en-US" sz="2400" dirty="0" smtClean="0"/>
              <a:t>⇒ </a:t>
            </a:r>
            <a:r>
              <a:rPr lang="en-US" altLang="en-US" sz="2400" b="0" dirty="0" err="1" smtClean="0"/>
              <a:t>aaD</a:t>
            </a:r>
            <a:endParaRPr lang="en-US" altLang="en-US" sz="2400" b="0" dirty="0" smtClean="0"/>
          </a:p>
          <a:p>
            <a:pPr marL="457200" lvl="1" indent="0">
              <a:buNone/>
            </a:pPr>
            <a:r>
              <a:rPr lang="en-US" altLang="en-US" sz="2400" b="0" dirty="0" err="1"/>
              <a:t>aa</a:t>
            </a:r>
            <a:r>
              <a:rPr lang="en-US" altLang="en-US" sz="2400" b="0" dirty="0" err="1">
                <a:solidFill>
                  <a:srgbClr val="FF0000"/>
                </a:solidFill>
              </a:rPr>
              <a:t>D</a:t>
            </a:r>
            <a:r>
              <a:rPr lang="en-US" altLang="en-US" sz="2400" b="0" dirty="0"/>
              <a:t> </a:t>
            </a:r>
            <a:r>
              <a:rPr lang="en-US" sz="2400" dirty="0"/>
              <a:t>⇒ </a:t>
            </a:r>
            <a:r>
              <a:rPr lang="en-US" altLang="en-US" sz="2400" b="0" dirty="0" smtClean="0"/>
              <a:t>aa</a:t>
            </a:r>
            <a:endParaRPr lang="en-US" altLang="en-US" sz="2400" b="0" dirty="0"/>
          </a:p>
          <a:p>
            <a:pPr lvl="1"/>
            <a:endParaRPr lang="en-US" altLang="en-US" sz="32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1154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7: </a:t>
            </a:r>
            <a:br>
              <a:rPr lang="en-US" altLang="en-US" dirty="0" smtClean="0"/>
            </a:br>
            <a:r>
              <a:rPr lang="en-US" altLang="en-US" dirty="0" smtClean="0"/>
              <a:t>Derivation 3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3071553" cy="450215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400" dirty="0" smtClean="0"/>
              <a:t>S </a:t>
            </a:r>
            <a:r>
              <a:rPr lang="en-US" sz="2400" dirty="0"/>
              <a:t>→</a:t>
            </a:r>
            <a:r>
              <a:rPr lang="en-US" altLang="en-US" sz="2400" dirty="0" smtClean="0"/>
              <a:t> CD</a:t>
            </a:r>
            <a:endParaRPr lang="en-US" altLang="en-US" sz="2400" dirty="0"/>
          </a:p>
          <a:p>
            <a:pPr marL="457200" lvl="1" indent="0">
              <a:buNone/>
            </a:pPr>
            <a:r>
              <a:rPr lang="en-US" altLang="en-US" sz="2400" dirty="0" smtClean="0"/>
              <a:t>C </a:t>
            </a:r>
            <a:r>
              <a:rPr lang="en-US" sz="2400" dirty="0"/>
              <a:t>→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aCA</a:t>
            </a:r>
            <a:r>
              <a:rPr lang="en-US" altLang="en-US" sz="2400" dirty="0" smtClean="0"/>
              <a:t> | </a:t>
            </a:r>
            <a:r>
              <a:rPr lang="en-US" altLang="en-US" sz="2400" dirty="0" err="1" smtClean="0"/>
              <a:t>bCB</a:t>
            </a:r>
            <a:r>
              <a:rPr lang="en-US" altLang="en-US" sz="2400" dirty="0" smtClean="0"/>
              <a:t>	</a:t>
            </a:r>
          </a:p>
          <a:p>
            <a:pPr marL="457200" lvl="1" indent="0">
              <a:buNone/>
            </a:pPr>
            <a:r>
              <a:rPr lang="en-US" altLang="en-US" sz="2400" dirty="0" smtClean="0"/>
              <a:t>AD </a:t>
            </a:r>
            <a:r>
              <a:rPr lang="en-US" sz="2400" dirty="0"/>
              <a:t>→ 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aD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sz="2400" dirty="0" smtClean="0"/>
              <a:t>BD </a:t>
            </a:r>
            <a:r>
              <a:rPr lang="en-US" sz="2400" dirty="0"/>
              <a:t>→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bD</a:t>
            </a:r>
            <a:endParaRPr lang="en-US" alt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Aa </a:t>
            </a:r>
            <a:r>
              <a:rPr lang="en-US" sz="2400" dirty="0" smtClean="0"/>
              <a:t>→ </a:t>
            </a:r>
            <a:r>
              <a:rPr lang="en-US" sz="2400" dirty="0" err="1" smtClean="0"/>
              <a:t>aA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Ab </a:t>
            </a:r>
            <a:r>
              <a:rPr lang="en-US" sz="2400" dirty="0" smtClean="0"/>
              <a:t>→ </a:t>
            </a:r>
            <a:r>
              <a:rPr lang="en-US" sz="2400" dirty="0" err="1" smtClean="0"/>
              <a:t>bA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Ba </a:t>
            </a:r>
            <a:r>
              <a:rPr lang="en-US" sz="2400" dirty="0" smtClean="0"/>
              <a:t>→ </a:t>
            </a:r>
            <a:r>
              <a:rPr lang="en-US" sz="2400" dirty="0" err="1" smtClean="0"/>
              <a:t>aB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Bb </a:t>
            </a:r>
            <a:r>
              <a:rPr lang="en-US" sz="2400" dirty="0" smtClean="0"/>
              <a:t>→ </a:t>
            </a:r>
            <a:r>
              <a:rPr lang="en-US" sz="2400" dirty="0" err="1" smtClean="0"/>
              <a:t>bB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C </a:t>
            </a:r>
            <a:r>
              <a:rPr lang="en-US" sz="2400" dirty="0" smtClean="0"/>
              <a:t>→ </a:t>
            </a:r>
            <a:r>
              <a:rPr lang="en-US" altLang="en-US" sz="2400" dirty="0">
                <a:sym typeface="Symbol" panose="05050102010706020507" pitchFamily="18" charset="2"/>
              </a:rPr>
              <a:t>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D </a:t>
            </a:r>
            <a:r>
              <a:rPr lang="en-US" sz="2400" dirty="0" smtClean="0"/>
              <a:t>→ </a:t>
            </a:r>
            <a:r>
              <a:rPr lang="en-US" altLang="en-US" sz="2400" dirty="0">
                <a:sym typeface="Symbol" panose="05050102010706020507" pitchFamily="18" charset="2"/>
              </a:rPr>
              <a:t></a:t>
            </a:r>
            <a:endParaRPr lang="en-US" altLang="en-US" sz="2400" dirty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78895" y="1964574"/>
            <a:ext cx="3946467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FF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</a:pPr>
            <a:r>
              <a:rPr lang="en-US" altLang="en-US" sz="2400" b="0" kern="0" dirty="0" smtClean="0">
                <a:solidFill>
                  <a:srgbClr val="FF0000"/>
                </a:solidFill>
              </a:rPr>
              <a:t>S</a:t>
            </a:r>
            <a:r>
              <a:rPr lang="en-US" altLang="en-US" sz="2400" b="0" kern="0" dirty="0" smtClean="0"/>
              <a:t> </a:t>
            </a:r>
            <a:r>
              <a:rPr lang="en-US" sz="2400" dirty="0" smtClean="0"/>
              <a:t>⇒</a:t>
            </a:r>
            <a:r>
              <a:rPr lang="en-US" altLang="en-US" sz="2400" b="0" kern="0" dirty="0" smtClean="0"/>
              <a:t> CD</a:t>
            </a:r>
          </a:p>
          <a:p>
            <a:pPr marL="457200" lvl="1" indent="0">
              <a:buNone/>
            </a:pPr>
            <a:r>
              <a:rPr lang="en-US" altLang="en-US" sz="2400" b="0" dirty="0" smtClean="0">
                <a:solidFill>
                  <a:srgbClr val="FF0000"/>
                </a:solidFill>
              </a:rPr>
              <a:t>C</a:t>
            </a:r>
            <a:r>
              <a:rPr lang="en-US" altLang="en-US" sz="2400" b="0" dirty="0" smtClean="0"/>
              <a:t>D </a:t>
            </a:r>
            <a:r>
              <a:rPr lang="en-US" sz="2400" dirty="0" smtClean="0"/>
              <a:t>⇒</a:t>
            </a:r>
            <a:r>
              <a:rPr lang="en-US" altLang="en-US" sz="2400" b="0" kern="0" dirty="0" smtClean="0"/>
              <a:t> </a:t>
            </a:r>
            <a:r>
              <a:rPr lang="en-US" altLang="en-US" sz="2400" b="0" dirty="0" err="1" smtClean="0"/>
              <a:t>aCAD</a:t>
            </a:r>
            <a:endParaRPr lang="en-US" altLang="en-US" sz="2400" b="0" dirty="0" smtClean="0"/>
          </a:p>
          <a:p>
            <a:pPr marL="457200" lvl="1" indent="0">
              <a:buNone/>
            </a:pPr>
            <a:r>
              <a:rPr lang="en-US" altLang="en-US" sz="2400" b="0" dirty="0" err="1" smtClean="0"/>
              <a:t>a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C</a:t>
            </a:r>
            <a:r>
              <a:rPr lang="en-US" altLang="en-US" sz="2400" b="0" dirty="0" err="1" smtClean="0"/>
              <a:t>AD</a:t>
            </a:r>
            <a:r>
              <a:rPr lang="en-US" altLang="en-US" sz="2400" b="0" dirty="0" smtClean="0"/>
              <a:t> </a:t>
            </a:r>
            <a:r>
              <a:rPr lang="en-US" sz="2400" dirty="0" smtClean="0"/>
              <a:t>⇒ </a:t>
            </a:r>
            <a:r>
              <a:rPr lang="en-US" altLang="en-US" sz="2400" b="0" dirty="0" err="1" smtClean="0"/>
              <a:t>abCBAD</a:t>
            </a:r>
            <a:endParaRPr lang="en-US" altLang="en-US" sz="2400" b="0" dirty="0"/>
          </a:p>
          <a:p>
            <a:pPr marL="457200" lvl="1" indent="0">
              <a:buNone/>
            </a:pPr>
            <a:r>
              <a:rPr lang="en-US" altLang="en-US" sz="2400" b="0" dirty="0" err="1" smtClean="0"/>
              <a:t>abCBA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D</a:t>
            </a:r>
            <a:r>
              <a:rPr lang="en-US" altLang="en-US" sz="2400" b="0" dirty="0" smtClean="0"/>
              <a:t> </a:t>
            </a:r>
            <a:r>
              <a:rPr lang="en-US" sz="2400" dirty="0" smtClean="0"/>
              <a:t>⇒ </a:t>
            </a:r>
            <a:r>
              <a:rPr lang="en-US" altLang="en-US" sz="2400" b="0" dirty="0" err="1" smtClean="0"/>
              <a:t>abCBA</a:t>
            </a:r>
            <a:r>
              <a:rPr lang="en-US" altLang="en-US" sz="2400" b="0" dirty="0" smtClean="0"/>
              <a:t> </a:t>
            </a:r>
          </a:p>
          <a:p>
            <a:pPr marL="457200" lvl="1" indent="0">
              <a:buNone/>
            </a:pPr>
            <a:r>
              <a:rPr lang="en-US" altLang="en-US" sz="2400" b="0" dirty="0" err="1" smtClean="0"/>
              <a:t>ab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C</a:t>
            </a:r>
            <a:r>
              <a:rPr lang="en-US" altLang="en-US" sz="2400" b="0" dirty="0" err="1" smtClean="0"/>
              <a:t>BA</a:t>
            </a:r>
            <a:r>
              <a:rPr lang="en-US" altLang="en-US" sz="2400" b="0" dirty="0" smtClean="0"/>
              <a:t> </a:t>
            </a:r>
            <a:r>
              <a:rPr lang="en-US" sz="2400" dirty="0"/>
              <a:t>⇒ </a:t>
            </a:r>
            <a:r>
              <a:rPr lang="en-US" altLang="en-US" sz="2400" b="0" dirty="0" err="1" smtClean="0"/>
              <a:t>abBA</a:t>
            </a:r>
            <a:r>
              <a:rPr lang="en-US" altLang="en-US" sz="2400" b="0" dirty="0" smtClean="0"/>
              <a:t> </a:t>
            </a:r>
            <a:endParaRPr lang="en-US" altLang="en-US" sz="2400" b="0" dirty="0"/>
          </a:p>
          <a:p>
            <a:pPr marL="457200" lvl="1" indent="0">
              <a:buNone/>
            </a:pPr>
            <a:endParaRPr lang="en-US" altLang="en-US" sz="2400" b="0" dirty="0"/>
          </a:p>
          <a:p>
            <a:pPr marL="457200" lvl="1" indent="0">
              <a:buNone/>
            </a:pPr>
            <a:endParaRPr lang="en-US" altLang="en-US" sz="2400" b="0" dirty="0" smtClean="0"/>
          </a:p>
          <a:p>
            <a:pPr lvl="1"/>
            <a:endParaRPr lang="en-US" altLang="en-US" sz="32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1936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7: </a:t>
            </a:r>
            <a:br>
              <a:rPr lang="en-US" altLang="en-US" dirty="0" smtClean="0"/>
            </a:br>
            <a:r>
              <a:rPr lang="en-US" altLang="en-US" dirty="0" smtClean="0"/>
              <a:t>Derivation 4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3071553" cy="450215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400" dirty="0" smtClean="0"/>
              <a:t>S </a:t>
            </a:r>
            <a:r>
              <a:rPr lang="en-US" sz="2400" dirty="0"/>
              <a:t>→</a:t>
            </a:r>
            <a:r>
              <a:rPr lang="en-US" altLang="en-US" sz="2400" dirty="0" smtClean="0"/>
              <a:t> CD</a:t>
            </a:r>
            <a:endParaRPr lang="en-US" altLang="en-US" sz="2400" dirty="0"/>
          </a:p>
          <a:p>
            <a:pPr marL="457200" lvl="1" indent="0">
              <a:buNone/>
            </a:pPr>
            <a:r>
              <a:rPr lang="en-US" altLang="en-US" sz="2400" dirty="0" smtClean="0"/>
              <a:t>C </a:t>
            </a:r>
            <a:r>
              <a:rPr lang="en-US" sz="2400" dirty="0"/>
              <a:t>→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aCA</a:t>
            </a:r>
            <a:r>
              <a:rPr lang="en-US" altLang="en-US" sz="2400" dirty="0" smtClean="0"/>
              <a:t> | </a:t>
            </a:r>
            <a:r>
              <a:rPr lang="en-US" altLang="en-US" sz="2400" dirty="0" err="1" smtClean="0"/>
              <a:t>bCB</a:t>
            </a:r>
            <a:r>
              <a:rPr lang="en-US" altLang="en-US" sz="2400" dirty="0" smtClean="0"/>
              <a:t>	</a:t>
            </a:r>
          </a:p>
          <a:p>
            <a:pPr marL="457200" lvl="1" indent="0">
              <a:buNone/>
            </a:pPr>
            <a:r>
              <a:rPr lang="en-US" altLang="en-US" sz="2400" dirty="0" smtClean="0"/>
              <a:t>AD </a:t>
            </a:r>
            <a:r>
              <a:rPr lang="en-US" sz="2400" dirty="0"/>
              <a:t>→ 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aD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en-US" sz="2400" dirty="0" smtClean="0"/>
              <a:t>BD </a:t>
            </a:r>
            <a:r>
              <a:rPr lang="en-US" sz="2400" dirty="0"/>
              <a:t>→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bD</a:t>
            </a:r>
            <a:endParaRPr lang="en-US" alt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Aa </a:t>
            </a:r>
            <a:r>
              <a:rPr lang="en-US" sz="2400" dirty="0" smtClean="0"/>
              <a:t>→ </a:t>
            </a:r>
            <a:r>
              <a:rPr lang="en-US" sz="2400" dirty="0" err="1" smtClean="0"/>
              <a:t>aA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Ab </a:t>
            </a:r>
            <a:r>
              <a:rPr lang="en-US" sz="2400" dirty="0" smtClean="0"/>
              <a:t>→ </a:t>
            </a:r>
            <a:r>
              <a:rPr lang="en-US" sz="2400" dirty="0" err="1" smtClean="0"/>
              <a:t>bA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Ba </a:t>
            </a:r>
            <a:r>
              <a:rPr lang="en-US" sz="2400" dirty="0" smtClean="0"/>
              <a:t>→ </a:t>
            </a:r>
            <a:r>
              <a:rPr lang="en-US" sz="2400" dirty="0" err="1" smtClean="0"/>
              <a:t>aB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Bb </a:t>
            </a:r>
            <a:r>
              <a:rPr lang="en-US" sz="2400" dirty="0" smtClean="0"/>
              <a:t>→ </a:t>
            </a:r>
            <a:r>
              <a:rPr lang="en-US" sz="2400" dirty="0" err="1" smtClean="0"/>
              <a:t>bB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C </a:t>
            </a:r>
            <a:r>
              <a:rPr lang="en-US" sz="2400" dirty="0" smtClean="0"/>
              <a:t>→ </a:t>
            </a:r>
            <a:r>
              <a:rPr lang="en-US" altLang="en-US" sz="2400" dirty="0">
                <a:sym typeface="Symbol" panose="05050102010706020507" pitchFamily="18" charset="2"/>
              </a:rPr>
              <a:t>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D </a:t>
            </a:r>
            <a:r>
              <a:rPr lang="en-US" sz="2400" dirty="0" smtClean="0"/>
              <a:t>→ </a:t>
            </a:r>
            <a:r>
              <a:rPr lang="en-US" altLang="en-US" sz="2400" dirty="0">
                <a:sym typeface="Symbol" panose="05050102010706020507" pitchFamily="18" charset="2"/>
              </a:rPr>
              <a:t></a:t>
            </a:r>
            <a:endParaRPr lang="en-US" altLang="en-US" sz="2400" dirty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45644" y="1981200"/>
            <a:ext cx="3946467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F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F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FF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</a:pPr>
            <a:r>
              <a:rPr lang="en-US" altLang="en-US" sz="2400" b="0" kern="0" dirty="0" smtClean="0">
                <a:solidFill>
                  <a:srgbClr val="FF0000"/>
                </a:solidFill>
              </a:rPr>
              <a:t>S</a:t>
            </a:r>
            <a:r>
              <a:rPr lang="en-US" altLang="en-US" sz="2400" b="0" kern="0" dirty="0" smtClean="0"/>
              <a:t> </a:t>
            </a:r>
            <a:r>
              <a:rPr lang="en-US" sz="2400" dirty="0" smtClean="0"/>
              <a:t>⇒</a:t>
            </a:r>
            <a:r>
              <a:rPr lang="en-US" altLang="en-US" sz="2400" b="0" kern="0" dirty="0" smtClean="0"/>
              <a:t> CD</a:t>
            </a:r>
            <a:endParaRPr lang="en-US" altLang="en-US" sz="2400" b="0" kern="0" dirty="0"/>
          </a:p>
          <a:p>
            <a:pPr marL="457200" lvl="1" indent="0">
              <a:buNone/>
            </a:pPr>
            <a:r>
              <a:rPr lang="en-US" altLang="en-US" sz="2400" b="0" dirty="0" smtClean="0">
                <a:solidFill>
                  <a:srgbClr val="FF0000"/>
                </a:solidFill>
              </a:rPr>
              <a:t>C</a:t>
            </a:r>
            <a:r>
              <a:rPr lang="en-US" altLang="en-US" sz="2400" b="0" dirty="0" smtClean="0"/>
              <a:t>D</a:t>
            </a:r>
            <a:r>
              <a:rPr lang="en-US" altLang="en-US" sz="2400" b="0" dirty="0"/>
              <a:t> </a:t>
            </a:r>
            <a:r>
              <a:rPr lang="en-US" sz="2400" dirty="0" smtClean="0"/>
              <a:t>⇒</a:t>
            </a:r>
            <a:r>
              <a:rPr lang="en-US" altLang="en-US" sz="2400" b="0" kern="0" dirty="0" smtClean="0"/>
              <a:t> </a:t>
            </a:r>
            <a:r>
              <a:rPr lang="en-US" altLang="en-US" sz="2400" b="0" dirty="0" err="1" smtClean="0"/>
              <a:t>aCAD</a:t>
            </a:r>
            <a:endParaRPr lang="en-US" altLang="en-US" sz="2400" b="0" dirty="0"/>
          </a:p>
          <a:p>
            <a:pPr marL="457200" lvl="1" indent="0">
              <a:buNone/>
            </a:pPr>
            <a:r>
              <a:rPr lang="en-US" altLang="en-US" sz="2400" b="0" dirty="0" err="1" smtClean="0"/>
              <a:t>a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C</a:t>
            </a:r>
            <a:r>
              <a:rPr lang="en-US" altLang="en-US" sz="2400" b="0" dirty="0" err="1" smtClean="0"/>
              <a:t>AD</a:t>
            </a:r>
            <a:r>
              <a:rPr lang="en-US" altLang="en-US" sz="2400" b="0" dirty="0" smtClean="0"/>
              <a:t> </a:t>
            </a:r>
            <a:r>
              <a:rPr lang="en-US" sz="2400" dirty="0" smtClean="0"/>
              <a:t>⇒ </a:t>
            </a:r>
            <a:r>
              <a:rPr lang="en-US" altLang="en-US" sz="2400" b="0" dirty="0" err="1" smtClean="0"/>
              <a:t>abCBAD</a:t>
            </a:r>
            <a:endParaRPr lang="en-US" altLang="en-US" sz="2400" b="0" dirty="0" smtClean="0"/>
          </a:p>
          <a:p>
            <a:pPr marL="457200" lvl="1" indent="0">
              <a:buNone/>
            </a:pPr>
            <a:r>
              <a:rPr lang="en-US" altLang="en-US" sz="2400" b="0" dirty="0" err="1" smtClean="0"/>
              <a:t>abCB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AD</a:t>
            </a:r>
            <a:r>
              <a:rPr lang="en-US" altLang="en-US" sz="2400" b="0" dirty="0" smtClean="0"/>
              <a:t> </a:t>
            </a:r>
            <a:r>
              <a:rPr lang="en-US" sz="2400" dirty="0" smtClean="0"/>
              <a:t>⇒ </a:t>
            </a:r>
            <a:r>
              <a:rPr lang="en-US" altLang="en-US" sz="2400" b="0" dirty="0" err="1" smtClean="0"/>
              <a:t>abCBaD</a:t>
            </a:r>
            <a:r>
              <a:rPr lang="en-US" altLang="en-US" sz="2400" b="0" dirty="0" smtClean="0"/>
              <a:t> </a:t>
            </a:r>
          </a:p>
          <a:p>
            <a:pPr marL="457200" lvl="1" indent="0">
              <a:buNone/>
            </a:pPr>
            <a:r>
              <a:rPr lang="en-US" altLang="en-US" sz="2400" b="0" dirty="0" err="1" smtClean="0"/>
              <a:t>abC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Ba</a:t>
            </a:r>
            <a:r>
              <a:rPr lang="en-US" altLang="en-US" sz="2400" b="0" dirty="0" err="1" smtClean="0"/>
              <a:t>D</a:t>
            </a:r>
            <a:r>
              <a:rPr lang="en-US" altLang="en-US" sz="2400" b="0" dirty="0" smtClean="0"/>
              <a:t> </a:t>
            </a:r>
            <a:r>
              <a:rPr lang="en-US" sz="2400" dirty="0"/>
              <a:t>⇒ </a:t>
            </a:r>
            <a:r>
              <a:rPr lang="en-US" altLang="en-US" sz="2400" b="0" dirty="0" err="1" smtClean="0"/>
              <a:t>abCaBD</a:t>
            </a:r>
            <a:r>
              <a:rPr lang="en-US" altLang="en-US" sz="2400" b="0" dirty="0" smtClean="0"/>
              <a:t> </a:t>
            </a:r>
            <a:endParaRPr lang="en-US" altLang="en-US" sz="2400" b="0" dirty="0"/>
          </a:p>
          <a:p>
            <a:pPr marL="457200" lvl="1" indent="0">
              <a:buNone/>
            </a:pPr>
            <a:r>
              <a:rPr lang="en-US" altLang="en-US" sz="2400" b="0" dirty="0" err="1" smtClean="0"/>
              <a:t>abCa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BD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⇒ </a:t>
            </a:r>
            <a:r>
              <a:rPr lang="en-US" altLang="en-US" sz="2400" b="0" dirty="0" err="1" smtClean="0"/>
              <a:t>abCabD</a:t>
            </a:r>
            <a:endParaRPr lang="en-US" altLang="en-US" sz="2400" b="0" dirty="0"/>
          </a:p>
          <a:p>
            <a:pPr marL="457200" lvl="1" indent="0">
              <a:buNone/>
            </a:pPr>
            <a:r>
              <a:rPr lang="en-US" altLang="en-US" sz="2400" b="0" dirty="0" err="1" smtClean="0"/>
              <a:t>ab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C</a:t>
            </a:r>
            <a:r>
              <a:rPr lang="en-US" altLang="en-US" sz="2400" b="0" dirty="0" err="1" smtClean="0"/>
              <a:t>abD</a:t>
            </a:r>
            <a:r>
              <a:rPr lang="en-US" altLang="en-US" sz="2400" b="0" dirty="0" smtClean="0"/>
              <a:t> </a:t>
            </a:r>
            <a:r>
              <a:rPr lang="en-US" sz="2400" dirty="0"/>
              <a:t>⇒ </a:t>
            </a:r>
            <a:r>
              <a:rPr lang="en-US" altLang="en-US" sz="2400" b="0" dirty="0" err="1" smtClean="0"/>
              <a:t>ababD</a:t>
            </a:r>
            <a:endParaRPr lang="en-US" altLang="en-US" sz="2400" b="0" dirty="0"/>
          </a:p>
          <a:p>
            <a:pPr marL="457200" lvl="1" indent="0">
              <a:buNone/>
            </a:pPr>
            <a:r>
              <a:rPr lang="en-US" altLang="en-US" sz="2400" b="0" dirty="0" err="1" smtClean="0"/>
              <a:t>ababD</a:t>
            </a:r>
            <a:r>
              <a:rPr lang="en-US" altLang="en-US" sz="2400" b="0" dirty="0" smtClean="0"/>
              <a:t> </a:t>
            </a:r>
            <a:r>
              <a:rPr lang="en-US" sz="2400" dirty="0" smtClean="0"/>
              <a:t>⇒ </a:t>
            </a:r>
            <a:r>
              <a:rPr lang="en-US" altLang="en-US" sz="2400" b="0" dirty="0" err="1" smtClean="0"/>
              <a:t>abab</a:t>
            </a:r>
            <a:endParaRPr lang="en-US" altLang="en-US" sz="2400" b="0" dirty="0"/>
          </a:p>
          <a:p>
            <a:pPr marL="457200" lvl="1" indent="0">
              <a:buNone/>
            </a:pPr>
            <a:endParaRPr lang="en-US" altLang="en-US" sz="2400" b="0" dirty="0"/>
          </a:p>
          <a:p>
            <a:pPr marL="457200" lvl="1" indent="0">
              <a:buNone/>
            </a:pPr>
            <a:endParaRPr lang="en-US" altLang="en-US" sz="2400" b="0" dirty="0" smtClean="0"/>
          </a:p>
          <a:p>
            <a:pPr lvl="1"/>
            <a:endParaRPr lang="en-US" altLang="en-US" sz="32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8327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Generative Grammars </a:t>
            </a:r>
            <a:r>
              <a:rPr lang="en-US" altLang="en-US" dirty="0" smtClean="0"/>
              <a:t>Formally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9950"/>
            <a:ext cx="7772400" cy="4114800"/>
          </a:xfrm>
        </p:spPr>
        <p:txBody>
          <a:bodyPr/>
          <a:lstStyle/>
          <a:p>
            <a:pPr lvl="1"/>
            <a:r>
              <a:rPr lang="en-US" altLang="en-US" sz="3200" dirty="0" smtClean="0"/>
              <a:t>A grammar is a tuple</a:t>
            </a:r>
          </a:p>
          <a:p>
            <a:pPr marL="457200" lvl="1" indent="0">
              <a:buNone/>
            </a:pPr>
            <a:r>
              <a:rPr lang="en-US" altLang="en-US" sz="3200" b="1" dirty="0" smtClean="0">
                <a:solidFill>
                  <a:srgbClr val="002060"/>
                </a:solidFill>
              </a:rPr>
              <a:t>	(V,T,S,P)</a:t>
            </a:r>
          </a:p>
          <a:p>
            <a:pPr lvl="2"/>
            <a:endParaRPr lang="en-US" altLang="en-US" sz="2800" dirty="0" smtClean="0"/>
          </a:p>
          <a:p>
            <a:pPr lvl="2"/>
            <a:r>
              <a:rPr lang="en-US" altLang="en-US" sz="2800" dirty="0" smtClean="0"/>
              <a:t>V vocabulary of terminals and non-terminals</a:t>
            </a:r>
          </a:p>
          <a:p>
            <a:pPr lvl="2"/>
            <a:r>
              <a:rPr lang="en-US" altLang="en-US" sz="2800" dirty="0" smtClean="0"/>
              <a:t>T set of terminals</a:t>
            </a:r>
          </a:p>
          <a:p>
            <a:pPr lvl="2"/>
            <a:r>
              <a:rPr lang="en-US" altLang="en-US" sz="2800" dirty="0" smtClean="0"/>
              <a:t>S start symbol in (V\T)</a:t>
            </a:r>
          </a:p>
          <a:p>
            <a:pPr lvl="2"/>
            <a:r>
              <a:rPr lang="en-US" altLang="en-US" sz="2800" dirty="0" smtClean="0"/>
              <a:t>P set of productions</a:t>
            </a:r>
            <a:endParaRPr lang="en-US" altLang="en-US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752600"/>
                <a:ext cx="7772400" cy="4114800"/>
              </a:xfrm>
            </p:spPr>
            <p:txBody>
              <a:bodyPr/>
              <a:lstStyle/>
              <a:p>
                <a:pPr lvl="1"/>
                <a:r>
                  <a:rPr lang="en-US" altLang="en-US" dirty="0" smtClean="0"/>
                  <a:t>Uppercase, early in the alphabet </a:t>
                </a:r>
              </a:p>
              <a:p>
                <a:pPr lvl="2"/>
                <a:r>
                  <a:rPr lang="en-US" altLang="en-US" dirty="0" smtClean="0">
                    <a:solidFill>
                      <a:srgbClr val="002060"/>
                    </a:solidFill>
                  </a:rPr>
                  <a:t>A,B,….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dirty="0" smtClean="0">
                    <a:solidFill>
                      <a:srgbClr val="002060"/>
                    </a:solidFill>
                  </a:rPr>
                  <a:t> (V \ T)</a:t>
                </a:r>
              </a:p>
              <a:p>
                <a:pPr lvl="1"/>
                <a:r>
                  <a:rPr lang="en-US" altLang="en-US" dirty="0"/>
                  <a:t>Uppercase, late in the alphabet</a:t>
                </a:r>
              </a:p>
              <a:p>
                <a:pPr lvl="2"/>
                <a:r>
                  <a:rPr lang="en-US" altLang="en-US" dirty="0" smtClean="0">
                    <a:solidFill>
                      <a:srgbClr val="002060"/>
                    </a:solidFill>
                  </a:rPr>
                  <a:t>X,Y,…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dirty="0" smtClean="0">
                    <a:solidFill>
                      <a:srgbClr val="002060"/>
                    </a:solidFill>
                  </a:rPr>
                  <a:t> V</a:t>
                </a:r>
              </a:p>
              <a:p>
                <a:pPr lvl="1"/>
                <a:r>
                  <a:rPr lang="en-US" altLang="en-US" dirty="0"/>
                  <a:t>Lowercase, early in the alphabet</a:t>
                </a:r>
              </a:p>
              <a:p>
                <a:pPr lvl="2"/>
                <a:r>
                  <a:rPr lang="en-US" altLang="en-US" dirty="0" err="1" smtClean="0">
                    <a:solidFill>
                      <a:srgbClr val="002060"/>
                    </a:solidFill>
                  </a:rPr>
                  <a:t>a,b</a:t>
                </a:r>
                <a:r>
                  <a:rPr lang="en-US" altLang="en-US" dirty="0" smtClean="0">
                    <a:solidFill>
                      <a:srgbClr val="002060"/>
                    </a:solidFill>
                  </a:rPr>
                  <a:t>,….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dirty="0" smtClean="0">
                    <a:solidFill>
                      <a:srgbClr val="002060"/>
                    </a:solidFill>
                  </a:rPr>
                  <a:t> T</a:t>
                </a:r>
              </a:p>
              <a:p>
                <a:pPr lvl="1"/>
                <a:r>
                  <a:rPr lang="en-US" altLang="en-US" dirty="0"/>
                  <a:t>Lowercase, early in Greek alphabet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,…∈</m:t>
                    </m:r>
                  </m:oMath>
                </a14:m>
                <a:r>
                  <a:rPr lang="en-US" altLang="en-US" dirty="0" smtClean="0">
                    <a:solidFill>
                      <a:srgbClr val="002060"/>
                    </a:solidFill>
                  </a:rPr>
                  <a:t> V*</a:t>
                </a:r>
              </a:p>
              <a:p>
                <a:pPr lvl="1"/>
                <a:r>
                  <a:rPr lang="en-US" altLang="en-US" dirty="0"/>
                  <a:t>Strings of </a:t>
                </a:r>
                <a:r>
                  <a:rPr lang="en-US" altLang="en-US" dirty="0" smtClean="0"/>
                  <a:t>terminals</a:t>
                </a:r>
                <a:endParaRPr lang="en-US" altLang="en-US" dirty="0"/>
              </a:p>
              <a:p>
                <a:pPr lvl="2"/>
                <a:r>
                  <a:rPr lang="en-US" altLang="en-US" dirty="0" smtClean="0">
                    <a:solidFill>
                      <a:srgbClr val="002060"/>
                    </a:solidFill>
                  </a:rPr>
                  <a:t>w,w</a:t>
                </a:r>
                <a:r>
                  <a:rPr lang="en-US" altLang="en-US" baseline="-25000" dirty="0" smtClean="0">
                    <a:solidFill>
                      <a:srgbClr val="002060"/>
                    </a:solidFill>
                  </a:rPr>
                  <a:t>0</a:t>
                </a:r>
                <a:r>
                  <a:rPr lang="en-US" altLang="en-US" dirty="0" smtClean="0">
                    <a:solidFill>
                      <a:srgbClr val="002060"/>
                    </a:solidFill>
                  </a:rPr>
                  <a:t>,….</a:t>
                </a:r>
              </a:p>
            </p:txBody>
          </p:sp>
        </mc:Choice>
        <mc:Fallback xmlns=""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600"/>
                <a:ext cx="7772400" cy="4114800"/>
              </a:xfrm>
              <a:blipFill>
                <a:blip r:embed="rId3"/>
                <a:stretch>
                  <a:fillRect t="-340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61091" y="533925"/>
            <a:ext cx="4151771" cy="1243969"/>
            <a:chOff x="4461091" y="533925"/>
            <a:chExt cx="4151771" cy="1243969"/>
          </a:xfrm>
        </p:grpSpPr>
        <p:sp>
          <p:nvSpPr>
            <p:cNvPr id="6" name="AutoShape 12"/>
            <p:cNvSpPr>
              <a:spLocks noChangeArrowheads="1"/>
            </p:cNvSpPr>
            <p:nvPr/>
          </p:nvSpPr>
          <p:spPr bwMode="auto">
            <a:xfrm>
              <a:off x="4461091" y="533925"/>
              <a:ext cx="3823855" cy="1243969"/>
            </a:xfrm>
            <a:prstGeom prst="wedgeRoundRectCallout">
              <a:avLst>
                <a:gd name="adj1" fmla="val -73919"/>
                <a:gd name="adj2" fmla="val 318337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rgbClr val="0000FF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4400" b="0"/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4644688" y="801966"/>
              <a:ext cx="396817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rgbClr val="0000FF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 dirty="0" smtClean="0">
                  <a:solidFill>
                    <a:srgbClr val="FF0000"/>
                  </a:solidFill>
                </a:rPr>
                <a:t>Zero or more repetitions of elements in the base set</a:t>
              </a:r>
              <a:endParaRPr lang="en-US" altLang="en-US" sz="2000" b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2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2139950"/>
                <a:ext cx="7772400" cy="4114800"/>
              </a:xfrm>
            </p:spPr>
            <p:txBody>
              <a:bodyPr/>
              <a:lstStyle/>
              <a:p>
                <a:pPr lvl="1"/>
                <a:r>
                  <a:rPr lang="en-US" altLang="en-US" sz="3200" dirty="0" smtClean="0"/>
                  <a:t>General form:</a:t>
                </a:r>
              </a:p>
              <a:p>
                <a:pPr lvl="1"/>
                <a:endParaRPr lang="en-US" altLang="en-US" sz="3200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a:rPr lang="en-US" alt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800" dirty="0" smtClean="0">
                  <a:solidFill>
                    <a:srgbClr val="002060"/>
                  </a:solidFill>
                </a:endParaRPr>
              </a:p>
              <a:p>
                <a:pPr marL="914400" lvl="2" indent="0">
                  <a:buNone/>
                </a:pPr>
                <a:endParaRPr lang="en-US" altLang="en-US" sz="2800" dirty="0" smtClean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28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</a:t>
                </a:r>
                <a:r>
                  <a:rPr lang="en-US" altLang="en-US" sz="2800" b="0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en-US" sz="28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en-US" sz="2800" baseline="30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 smtClean="0"/>
                  <a:t>contains at least a non-terminal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800" dirty="0" smtClean="0"/>
                  <a:t> called </a:t>
                </a:r>
                <a:r>
                  <a:rPr lang="en-US" altLang="en-US" sz="2800" b="1" dirty="0" smtClean="0"/>
                  <a:t>driver</a:t>
                </a:r>
                <a:r>
                  <a:rPr lang="en-US" altLang="en-US" sz="2800" dirty="0" smtClean="0"/>
                  <a:t> of the production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 smtClean="0"/>
                  <a:t> called </a:t>
                </a:r>
                <a:r>
                  <a:rPr lang="en-US" altLang="en-US" sz="2800" b="1" dirty="0" smtClean="0"/>
                  <a:t>body</a:t>
                </a:r>
                <a:r>
                  <a:rPr lang="en-US" altLang="en-US" sz="2800" dirty="0" smtClean="0"/>
                  <a:t> of the production</a:t>
                </a:r>
              </a:p>
            </p:txBody>
          </p:sp>
        </mc:Choice>
        <mc:Fallback xmlns=""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39950"/>
                <a:ext cx="7772400" cy="4114800"/>
              </a:xfrm>
              <a:blipFill>
                <a:blip r:embed="rId3"/>
                <a:stretch>
                  <a:fillRect t="-4000" b="-5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84592" y="2233415"/>
            <a:ext cx="3823855" cy="1243969"/>
            <a:chOff x="4553454" y="533924"/>
            <a:chExt cx="3823855" cy="1243969"/>
          </a:xfrm>
        </p:grpSpPr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4553454" y="533924"/>
              <a:ext cx="3823855" cy="1243969"/>
            </a:xfrm>
            <a:prstGeom prst="wedgeRoundRectCallout">
              <a:avLst>
                <a:gd name="adj1" fmla="val -101455"/>
                <a:gd name="adj2" fmla="val 124547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rgbClr val="0000FF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4400" b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679876" y="801965"/>
              <a:ext cx="357101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rgbClr val="0000FF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 dirty="0" smtClean="0">
                  <a:solidFill>
                    <a:srgbClr val="FF0000"/>
                  </a:solidFill>
                </a:rPr>
                <a:t>One or more repetitions of elements in the base</a:t>
              </a:r>
              <a:endParaRPr lang="en-US" altLang="en-US" sz="2000" b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1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Generated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2139950"/>
                <a:ext cx="7772400" cy="4114800"/>
              </a:xfrm>
            </p:spPr>
            <p:txBody>
              <a:bodyPr/>
              <a:lstStyle/>
              <a:p>
                <a:pPr lvl="1"/>
                <a:r>
                  <a:rPr lang="en-US" altLang="en-US" sz="3200" dirty="0" smtClean="0"/>
                  <a:t>G = (V,T,S,P)</a:t>
                </a:r>
              </a:p>
              <a:p>
                <a:pPr marL="457200" lvl="1" indent="0">
                  <a:buNone/>
                </a:pPr>
                <a:endParaRPr lang="en-US" altLang="en-US" sz="3200" dirty="0"/>
              </a:p>
              <a:p>
                <a:pPr lvl="1"/>
                <a:r>
                  <a:rPr lang="en-US" altLang="en-US" sz="3200" b="1" dirty="0" smtClean="0"/>
                  <a:t>L(G) = { w | w </a:t>
                </a:r>
                <a14:m>
                  <m:oMath xmlns:m="http://schemas.openxmlformats.org/officeDocument/2006/math">
                    <m:r>
                      <a:rPr lang="en-US" altLang="en-US" sz="3200" b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altLang="en-US" sz="3200" b="1" dirty="0" smtClean="0"/>
                  <a:t>T* and S </a:t>
                </a:r>
                <a:r>
                  <a:rPr lang="en-US" sz="3200" b="1" dirty="0" smtClean="0"/>
                  <a:t>⇒* w }</a:t>
                </a:r>
                <a:r>
                  <a:rPr lang="en-US" altLang="en-US" sz="3200" b="1" dirty="0" smtClean="0"/>
                  <a:t> </a:t>
                </a:r>
              </a:p>
              <a:p>
                <a:pPr lvl="1"/>
                <a:endParaRPr lang="en-US" altLang="en-US" sz="3200" dirty="0" smtClean="0"/>
              </a:p>
              <a:p>
                <a:pPr marL="914400" lvl="2" indent="0">
                  <a:buNone/>
                </a:pPr>
                <a:endParaRPr lang="en-US" altLang="en-US" sz="28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39950"/>
                <a:ext cx="7772400" cy="4114800"/>
              </a:xfrm>
              <a:blipFill>
                <a:blip r:embed="rId3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91716" y="4342668"/>
            <a:ext cx="4100234" cy="782376"/>
            <a:chOff x="5046615" y="259195"/>
            <a:chExt cx="3681388" cy="782376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5046615" y="259195"/>
              <a:ext cx="3212385" cy="782376"/>
            </a:xfrm>
            <a:prstGeom prst="wedgeRoundRectCallout">
              <a:avLst>
                <a:gd name="adj1" fmla="val -24430"/>
                <a:gd name="adj2" fmla="val -109127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rgbClr val="0000FF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4400" b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156993" y="450328"/>
                  <a:ext cx="357101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>
                    <a:spcBef>
                      <a:spcPct val="20000"/>
                    </a:spcBef>
                    <a:buChar char="•"/>
                    <a:defRPr sz="3200">
                      <a:solidFill>
                        <a:srgbClr val="0000FF"/>
                      </a:solidFill>
                      <a:latin typeface="Comic Sans MS" pitchFamily="66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Char char="–"/>
                    <a:defRPr sz="2800">
                      <a:solidFill>
                        <a:srgbClr val="0000FF"/>
                      </a:solidFill>
                      <a:latin typeface="Comic Sans MS" pitchFamily="66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Char char="•"/>
                    <a:defRPr sz="2400">
                      <a:solidFill>
                        <a:srgbClr val="0000FF"/>
                      </a:solidFill>
                      <a:latin typeface="Comic Sans MS" pitchFamily="66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Char char="–"/>
                    <a:defRPr sz="2000">
                      <a:solidFill>
                        <a:srgbClr val="0000FF"/>
                      </a:solidFill>
                      <a:latin typeface="Comic Sans MS" pitchFamily="66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Char char="»"/>
                    <a:defRPr sz="2000">
                      <a:solidFill>
                        <a:srgbClr val="0000FF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FF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FF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FF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rgbClr val="0000FF"/>
                      </a:solidFill>
                      <a:latin typeface="Comic Sans MS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0" dirty="0" smtClean="0">
                      <a:solidFill>
                        <a:srgbClr val="FF0000"/>
                      </a:solidFill>
                    </a:rPr>
                    <a:t>T* because w may just be </a:t>
                  </a:r>
                  <a14:m>
                    <m:oMath xmlns:m="http://schemas.openxmlformats.org/officeDocument/2006/math">
                      <m:r>
                        <a:rPr lang="en-US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altLang="en-US" sz="20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56993" y="450328"/>
                  <a:ext cx="3571010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1687" t="-9231" b="-2769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00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Hierarchy of 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2139950"/>
                <a:ext cx="7772400" cy="4114800"/>
              </a:xfrm>
            </p:spPr>
            <p:txBody>
              <a:bodyPr/>
              <a:lstStyle/>
              <a:p>
                <a:pPr lvl="1"/>
                <a:r>
                  <a:rPr lang="en-US" altLang="en-US" sz="3200" dirty="0" smtClean="0"/>
                  <a:t>Depending on the shape of productions</a:t>
                </a:r>
              </a:p>
              <a:p>
                <a:pPr lvl="1"/>
                <a:endParaRPr lang="en-US" altLang="en-US" sz="3200" dirty="0"/>
              </a:p>
              <a:p>
                <a:pPr lvl="1"/>
                <a:r>
                  <a:rPr lang="en-US" altLang="en-US" sz="3200" b="1" dirty="0" smtClean="0"/>
                  <a:t>Context-free grammars</a:t>
                </a:r>
                <a:r>
                  <a:rPr lang="en-US" altLang="en-US" sz="3200" dirty="0" smtClean="0"/>
                  <a:t>, or just </a:t>
                </a:r>
                <a:r>
                  <a:rPr lang="en-US" altLang="en-US" sz="3200" b="1" dirty="0" smtClean="0"/>
                  <a:t>free grammars</a:t>
                </a:r>
                <a:r>
                  <a:rPr lang="en-US" altLang="en-US" sz="3200" dirty="0" smtClean="0"/>
                  <a:t>:</a:t>
                </a:r>
              </a:p>
              <a:p>
                <a:pPr lvl="1"/>
                <a:endParaRPr lang="en-US" altLang="en-US" sz="3200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a:rPr lang="en-US" alt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800" dirty="0" smtClean="0">
                  <a:solidFill>
                    <a:srgbClr val="002060"/>
                  </a:solidFill>
                </a:endParaRPr>
              </a:p>
              <a:p>
                <a:pPr marL="914400" lvl="2" indent="0">
                  <a:buNone/>
                </a:pPr>
                <a:endParaRPr lang="en-US" altLang="en-US" sz="28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39950"/>
                <a:ext cx="7772400" cy="4114800"/>
              </a:xfrm>
              <a:blipFill>
                <a:blip r:embed="rId3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Context-free Languages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9950"/>
            <a:ext cx="7772400" cy="4114800"/>
          </a:xfrm>
        </p:spPr>
        <p:txBody>
          <a:bodyPr/>
          <a:lstStyle/>
          <a:p>
            <a:pPr lvl="1"/>
            <a:r>
              <a:rPr lang="en-US" altLang="en-US" sz="3200" dirty="0" smtClean="0"/>
              <a:t>L is a </a:t>
            </a:r>
            <a:r>
              <a:rPr lang="en-US" altLang="en-US" sz="3200" b="1" dirty="0" smtClean="0"/>
              <a:t>context-free language</a:t>
            </a:r>
          </a:p>
          <a:p>
            <a:pPr lvl="1"/>
            <a:r>
              <a:rPr lang="en-US" altLang="en-US" sz="3200" dirty="0" err="1" smtClean="0"/>
              <a:t>Iff</a:t>
            </a:r>
            <a:endParaRPr lang="en-US" altLang="en-US" sz="3200" dirty="0" smtClean="0"/>
          </a:p>
          <a:p>
            <a:pPr lvl="1"/>
            <a:r>
              <a:rPr lang="en-US" altLang="en-US" sz="3200" dirty="0" smtClean="0"/>
              <a:t>There exists a context-free grammar G such that L=L(G)</a:t>
            </a:r>
            <a:endParaRPr lang="en-US" altLang="en-US" sz="28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Context-free Languages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35038" y="2653652"/>
            <a:ext cx="2177473" cy="750455"/>
            <a:chOff x="5672631" y="804227"/>
            <a:chExt cx="3823855" cy="1243969"/>
          </a:xfrm>
        </p:grpSpPr>
        <p:sp>
          <p:nvSpPr>
            <p:cNvPr id="6" name="AutoShape 12"/>
            <p:cNvSpPr>
              <a:spLocks noChangeArrowheads="1"/>
            </p:cNvSpPr>
            <p:nvPr/>
          </p:nvSpPr>
          <p:spPr bwMode="auto">
            <a:xfrm>
              <a:off x="5672631" y="804227"/>
              <a:ext cx="3823855" cy="1243969"/>
            </a:xfrm>
            <a:prstGeom prst="wedgeRoundRectCallout">
              <a:avLst>
                <a:gd name="adj1" fmla="val -44793"/>
                <a:gd name="adj2" fmla="val -180429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rgbClr val="0000FF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4400" b="0"/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5925477" y="992560"/>
              <a:ext cx="3571009" cy="86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rgbClr val="0000FF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dirty="0" smtClean="0">
                  <a:solidFill>
                    <a:srgbClr val="FF0000"/>
                  </a:solidFill>
                </a:rPr>
                <a:t>Our focus</a:t>
              </a:r>
              <a:endParaRPr lang="en-US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Generative Grammars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lvl="1"/>
            <a:r>
              <a:rPr lang="en-US" altLang="en-US" sz="3200" dirty="0" smtClean="0"/>
              <a:t>One non-terminal symbol of the vocabulary is chosen as </a:t>
            </a:r>
            <a:r>
              <a:rPr lang="en-US" altLang="en-US" sz="3200" b="1" dirty="0" smtClean="0"/>
              <a:t>start symbol</a:t>
            </a:r>
          </a:p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E.g., S in {S, a, b}</a:t>
            </a:r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Canonical Derivations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9950"/>
            <a:ext cx="7772400" cy="4114800"/>
          </a:xfrm>
        </p:spPr>
        <p:txBody>
          <a:bodyPr/>
          <a:lstStyle/>
          <a:p>
            <a:pPr lvl="1"/>
            <a:r>
              <a:rPr lang="en-US" altLang="en-US" sz="3200" b="1" dirty="0" smtClean="0"/>
              <a:t>Rightmost</a:t>
            </a:r>
            <a:r>
              <a:rPr lang="en-US" altLang="en-US" sz="3200" dirty="0" smtClean="0"/>
              <a:t> (</a:t>
            </a:r>
            <a:r>
              <a:rPr lang="en-US" altLang="en-US" sz="3200" b="1" dirty="0" smtClean="0"/>
              <a:t>Leftmost</a:t>
            </a:r>
            <a:r>
              <a:rPr lang="en-US" altLang="en-US" sz="3200" dirty="0" smtClean="0"/>
              <a:t>) derivation step:</a:t>
            </a:r>
          </a:p>
          <a:p>
            <a:pPr lvl="2"/>
            <a:r>
              <a:rPr lang="en-US" altLang="en-US" sz="2800" dirty="0" smtClean="0"/>
              <a:t>Replace the rightmost (</a:t>
            </a:r>
            <a:r>
              <a:rPr lang="en-US" altLang="en-US" sz="2800" b="1" dirty="0" smtClean="0"/>
              <a:t>leftmost</a:t>
            </a:r>
            <a:r>
              <a:rPr lang="en-US" altLang="en-US" sz="2800" dirty="0" smtClean="0"/>
              <a:t>) non-terminal</a:t>
            </a:r>
          </a:p>
          <a:p>
            <a:pPr lvl="1"/>
            <a:r>
              <a:rPr lang="en-US" altLang="en-US" sz="3200" b="1" dirty="0" smtClean="0"/>
              <a:t>Canonical derivations </a:t>
            </a:r>
            <a:r>
              <a:rPr lang="en-US" altLang="en-US" sz="3200" dirty="0" smtClean="0"/>
              <a:t>of words in the language:</a:t>
            </a:r>
          </a:p>
          <a:p>
            <a:pPr lvl="2"/>
            <a:r>
              <a:rPr lang="en-US" altLang="en-US" sz="2800" dirty="0" smtClean="0"/>
              <a:t>Either every step is rightmost</a:t>
            </a:r>
          </a:p>
          <a:p>
            <a:pPr lvl="2"/>
            <a:r>
              <a:rPr lang="en-US" altLang="en-US" sz="2800" dirty="0" smtClean="0"/>
              <a:t>Or every step is leftmost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Derivation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799" y="2139950"/>
                <a:ext cx="7987145" cy="4114800"/>
              </a:xfrm>
            </p:spPr>
            <p:txBody>
              <a:bodyPr/>
              <a:lstStyle/>
              <a:p>
                <a:pPr lvl="1"/>
                <a:r>
                  <a:rPr lang="en-US" altLang="en-US" sz="3200" dirty="0" smtClean="0"/>
                  <a:t>Start symbol is the root</a:t>
                </a:r>
              </a:p>
              <a:p>
                <a:pPr lvl="1"/>
                <a:r>
                  <a:rPr lang="en-US" altLang="en-US" sz="3200" dirty="0" smtClean="0"/>
                  <a:t>For every derivation step under the production</a:t>
                </a:r>
              </a:p>
              <a:p>
                <a:pPr lvl="1"/>
                <a:r>
                  <a:rPr lang="en-US" altLang="en-US" sz="3200" dirty="0" smtClean="0"/>
                  <a:t>A </a:t>
                </a:r>
                <a14:m>
                  <m:oMath xmlns:m="http://schemas.openxmlformats.org/officeDocument/2006/math">
                    <m:r>
                      <a:rPr lang="en-US" alt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3200" dirty="0" smtClean="0"/>
                  <a:t>X</a:t>
                </a:r>
                <a:r>
                  <a:rPr lang="en-US" altLang="en-US" sz="3200" baseline="-25000" dirty="0" smtClean="0"/>
                  <a:t>1</a:t>
                </a:r>
                <a:r>
                  <a:rPr lang="en-US" altLang="en-US" sz="3200" dirty="0" smtClean="0"/>
                  <a:t> X</a:t>
                </a:r>
                <a:r>
                  <a:rPr lang="en-US" altLang="en-US" sz="3200" baseline="-25000" dirty="0"/>
                  <a:t>2</a:t>
                </a:r>
                <a:r>
                  <a:rPr lang="en-US" altLang="en-US" sz="3200" dirty="0" smtClean="0"/>
                  <a:t> … </a:t>
                </a:r>
                <a:r>
                  <a:rPr lang="en-US" altLang="en-US" sz="3200" dirty="0" err="1" smtClean="0"/>
                  <a:t>X</a:t>
                </a:r>
                <a:r>
                  <a:rPr lang="en-US" altLang="en-US" sz="3200" baseline="-25000" dirty="0" err="1"/>
                  <a:t>n</a:t>
                </a:r>
                <a:endParaRPr lang="en-US" altLang="en-US" sz="3200" baseline="-25000" dirty="0"/>
              </a:p>
              <a:p>
                <a:pPr lvl="1"/>
                <a:r>
                  <a:rPr lang="en-US" altLang="en-US" sz="3200" dirty="0" smtClean="0"/>
                  <a:t>Generate children </a:t>
                </a:r>
                <a:r>
                  <a:rPr lang="en-US" altLang="en-US" sz="3200" dirty="0"/>
                  <a:t>X</a:t>
                </a:r>
                <a:r>
                  <a:rPr lang="en-US" altLang="en-US" sz="3200" baseline="-25000" dirty="0"/>
                  <a:t>1</a:t>
                </a:r>
                <a:r>
                  <a:rPr lang="en-US" altLang="en-US" sz="3200" dirty="0"/>
                  <a:t> X</a:t>
                </a:r>
                <a:r>
                  <a:rPr lang="en-US" altLang="en-US" sz="3200" baseline="-25000" dirty="0"/>
                  <a:t>2</a:t>
                </a:r>
                <a:r>
                  <a:rPr lang="en-US" altLang="en-US" sz="3200" dirty="0"/>
                  <a:t> … </a:t>
                </a:r>
                <a:r>
                  <a:rPr lang="en-US" altLang="en-US" sz="3200" dirty="0" err="1"/>
                  <a:t>X</a:t>
                </a:r>
                <a:r>
                  <a:rPr lang="en-US" altLang="en-US" sz="3200" baseline="-25000" dirty="0" err="1"/>
                  <a:t>n</a:t>
                </a:r>
                <a:r>
                  <a:rPr lang="en-US" altLang="en-US" sz="3200" baseline="-25000" dirty="0"/>
                  <a:t> </a:t>
                </a:r>
                <a:r>
                  <a:rPr lang="en-US" altLang="en-US" sz="3200" dirty="0" smtClean="0"/>
                  <a:t>for node A</a:t>
                </a:r>
              </a:p>
              <a:p>
                <a:pPr lvl="1"/>
                <a:r>
                  <a:rPr lang="en-US" altLang="en-US" sz="3200" dirty="0" smtClean="0"/>
                  <a:t>Terminals are the leaves (and so is </a:t>
                </a:r>
                <a14:m>
                  <m:oMath xmlns:m="http://schemas.openxmlformats.org/officeDocument/2006/math">
                    <m:r>
                      <a:rPr lang="en-US" alt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en-US" sz="3200" dirty="0" smtClean="0"/>
                  <a:t>)</a:t>
                </a:r>
              </a:p>
            </p:txBody>
          </p:sp>
        </mc:Choice>
        <mc:Fallback xmlns=""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2139950"/>
                <a:ext cx="7987145" cy="4114800"/>
              </a:xfrm>
              <a:blipFill>
                <a:blip r:embed="rId3"/>
                <a:stretch>
                  <a:fillRect t="-4000" r="-1602" b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Derivation Trees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9950"/>
            <a:ext cx="7414492" cy="1111250"/>
          </a:xfrm>
        </p:spPr>
        <p:txBody>
          <a:bodyPr/>
          <a:lstStyle/>
          <a:p>
            <a:pPr lvl="1"/>
            <a:r>
              <a:rPr lang="en-US" altLang="en-US" sz="3200" dirty="0" smtClean="0"/>
              <a:t>The derived word is at the </a:t>
            </a:r>
            <a:r>
              <a:rPr lang="en-US" altLang="en-US" sz="3200" b="1" dirty="0" smtClean="0"/>
              <a:t>frontier</a:t>
            </a:r>
            <a:r>
              <a:rPr lang="en-US" altLang="en-US" sz="3200" dirty="0" smtClean="0"/>
              <a:t> of the tree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0274"/>
            <a:ext cx="3830783" cy="1198418"/>
          </a:xfrm>
        </p:spPr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 smtClean="0"/>
              <a:t>S </a:t>
            </a:r>
            <a:r>
              <a:rPr lang="en-US" dirty="0"/>
              <a:t>→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aSb</a:t>
            </a:r>
            <a:r>
              <a:rPr lang="en-US" altLang="en-US" dirty="0" smtClean="0"/>
              <a:t> | </a:t>
            </a:r>
            <a:r>
              <a:rPr lang="en-US" altLang="en-US" dirty="0" smtClean="0">
                <a:sym typeface="Symbol" panose="05050102010706020507" pitchFamily="18" charset="2"/>
              </a:rPr>
              <a:t></a:t>
            </a:r>
            <a:endParaRPr lang="en-US" altLang="en-US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451600" y="6206242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3584" y="2947836"/>
            <a:ext cx="5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095919" y="4078755"/>
            <a:ext cx="5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3300"/>
                </a:solidFill>
              </a:rPr>
              <a:t>a</a:t>
            </a:r>
            <a:endParaRPr lang="en-US" sz="2800" dirty="0">
              <a:solidFill>
                <a:srgbClr val="FF33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3267" y="5051807"/>
            <a:ext cx="5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3300"/>
                </a:solidFill>
              </a:rPr>
              <a:t>a</a:t>
            </a:r>
            <a:endParaRPr lang="en-US" sz="2800" dirty="0">
              <a:solidFill>
                <a:srgbClr val="FF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17114" y="6025582"/>
                <a:ext cx="549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800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114" y="6025582"/>
                <a:ext cx="54956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6366758" y="4060830"/>
            <a:ext cx="5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3300"/>
                </a:solidFill>
              </a:rPr>
              <a:t>b</a:t>
            </a:r>
            <a:endParaRPr lang="en-US" sz="2800" dirty="0">
              <a:solidFill>
                <a:srgbClr val="FF33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677596" y="3390447"/>
            <a:ext cx="1774004" cy="981637"/>
            <a:chOff x="2983832" y="3965284"/>
            <a:chExt cx="1774004" cy="981637"/>
          </a:xfrm>
        </p:grpSpPr>
        <p:cxnSp>
          <p:nvCxnSpPr>
            <p:cNvPr id="49" name="Straight Connector 48"/>
            <p:cNvCxnSpPr/>
            <p:nvPr/>
          </p:nvCxnSpPr>
          <p:spPr bwMode="auto">
            <a:xfrm flipH="1">
              <a:off x="2983832" y="3971865"/>
              <a:ext cx="887002" cy="97505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>
              <a:off x="3870834" y="3965608"/>
              <a:ext cx="1" cy="9591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870834" y="3965284"/>
              <a:ext cx="887002" cy="95947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4677596" y="4394244"/>
            <a:ext cx="1774004" cy="981637"/>
            <a:chOff x="2983832" y="3965284"/>
            <a:chExt cx="1774004" cy="981637"/>
          </a:xfrm>
        </p:grpSpPr>
        <p:cxnSp>
          <p:nvCxnSpPr>
            <p:cNvPr id="53" name="Straight Connector 52"/>
            <p:cNvCxnSpPr/>
            <p:nvPr/>
          </p:nvCxnSpPr>
          <p:spPr bwMode="auto">
            <a:xfrm flipH="1">
              <a:off x="2983832" y="3971865"/>
              <a:ext cx="887002" cy="97505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flipH="1">
              <a:off x="3870834" y="3965608"/>
              <a:ext cx="1" cy="9591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3870834" y="3965284"/>
              <a:ext cx="887002" cy="95947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6" name="Straight Connector 55"/>
          <p:cNvCxnSpPr/>
          <p:nvPr/>
        </p:nvCxnSpPr>
        <p:spPr bwMode="auto">
          <a:xfrm flipH="1">
            <a:off x="5566436" y="5441759"/>
            <a:ext cx="1" cy="95915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5500372" y="4102686"/>
            <a:ext cx="5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5458535" y="5163916"/>
            <a:ext cx="5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6345537" y="5108488"/>
            <a:ext cx="5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3300"/>
                </a:solidFill>
              </a:rPr>
              <a:t>b</a:t>
            </a:r>
            <a:endParaRPr lang="en-US" sz="28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  <p:bldP spid="24" grpId="0"/>
      <p:bldP spid="25" grpId="0"/>
      <p:bldP spid="57" grpId="0"/>
      <p:bldP spid="58" grpId="0"/>
      <p:bldP spid="5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</a:t>
            </a:r>
            <a:br>
              <a:rPr lang="en-US" dirty="0" smtClean="0"/>
            </a:br>
            <a:r>
              <a:rPr lang="en-US" dirty="0" smtClean="0"/>
              <a:t>Natural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2878975"/>
            <a:ext cx="7772400" cy="1435331"/>
          </a:xfrm>
        </p:spPr>
        <p:txBody>
          <a:bodyPr/>
          <a:lstStyle/>
          <a:p>
            <a:r>
              <a:rPr lang="en-US" dirty="0" err="1" smtClean="0"/>
              <a:t>L’uomo</a:t>
            </a:r>
            <a:r>
              <a:rPr lang="en-US" dirty="0" smtClean="0"/>
              <a:t> </a:t>
            </a:r>
            <a:r>
              <a:rPr lang="en-US" dirty="0" err="1" smtClean="0"/>
              <a:t>guarda</a:t>
            </a:r>
            <a:r>
              <a:rPr lang="en-US" dirty="0" smtClean="0"/>
              <a:t> la donna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binocolo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BFE37E-5F0B-49B1-8932-94AC53E24604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2139950"/>
                <a:ext cx="7414492" cy="1111250"/>
              </a:xfrm>
            </p:spPr>
            <p:txBody>
              <a:bodyPr/>
              <a:lstStyle/>
              <a:p>
                <a:pPr lvl="1"/>
                <a:r>
                  <a:rPr lang="en-US" altLang="en-US" sz="3200" dirty="0" smtClean="0"/>
                  <a:t>Grammar G is </a:t>
                </a:r>
                <a:r>
                  <a:rPr lang="en-US" altLang="en-US" sz="3200" b="1" dirty="0" smtClean="0"/>
                  <a:t>ambiguous</a:t>
                </a:r>
              </a:p>
              <a:p>
                <a:pPr lvl="1"/>
                <a:r>
                  <a:rPr lang="en-US" altLang="en-US" sz="3200" dirty="0" err="1" smtClean="0"/>
                  <a:t>Iff</a:t>
                </a:r>
                <a:endParaRPr lang="en-US" altLang="en-US" sz="3200" dirty="0" smtClean="0"/>
              </a:p>
              <a:p>
                <a:pPr lvl="1"/>
                <a:r>
                  <a:rPr lang="en-US" altLang="en-US" sz="3200" dirty="0" smtClean="0"/>
                  <a:t>There exists w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3200" dirty="0" smtClean="0"/>
                  <a:t> L(G) that can be generated by two distinct canonical derivations, either both rightmost or both leftmost</a:t>
                </a:r>
              </a:p>
            </p:txBody>
          </p:sp>
        </mc:Choice>
        <mc:Fallback xmlns=""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39950"/>
                <a:ext cx="7414492" cy="1111250"/>
              </a:xfrm>
              <a:blipFill>
                <a:blip r:embed="rId3"/>
                <a:stretch>
                  <a:fillRect t="-14835" r="-2878" b="-20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Arithmetic Expressions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599"/>
            <a:ext cx="7772400" cy="4777509"/>
          </a:xfrm>
        </p:spPr>
        <p:txBody>
          <a:bodyPr/>
          <a:lstStyle/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sz="3200" dirty="0" smtClean="0"/>
              <a:t>E </a:t>
            </a:r>
            <a:r>
              <a:rPr lang="en-US" sz="3200" dirty="0"/>
              <a:t>→</a:t>
            </a:r>
            <a:r>
              <a:rPr lang="en-US" altLang="en-US" sz="3200" dirty="0" smtClean="0"/>
              <a:t> E+E | E*E | n</a:t>
            </a:r>
            <a:endParaRPr lang="en-US" altLang="en-US" sz="3200" dirty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Ambiguous?</a:t>
            </a:r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Arithmetic Expressions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848638" y="2291218"/>
            <a:ext cx="5984507" cy="1587367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dirty="0"/>
              <a:t>E </a:t>
            </a:r>
            <a:r>
              <a:rPr lang="en-US" sz="3200" dirty="0"/>
              <a:t>→</a:t>
            </a:r>
            <a:r>
              <a:rPr lang="en-US" altLang="en-US" sz="3200" dirty="0"/>
              <a:t> E+E | E*E | n</a:t>
            </a:r>
          </a:p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Take w = </a:t>
            </a:r>
            <a:r>
              <a:rPr lang="en-US" altLang="en-US" sz="3200" dirty="0" err="1" smtClean="0"/>
              <a:t>n+n</a:t>
            </a:r>
            <a:r>
              <a:rPr lang="en-US" altLang="en-US" sz="3200" dirty="0" smtClean="0"/>
              <a:t>*n</a:t>
            </a:r>
          </a:p>
          <a:p>
            <a:pPr lvl="1"/>
            <a:endParaRPr lang="en-US" altLang="en-US" sz="3200" dirty="0"/>
          </a:p>
          <a:p>
            <a:pPr lvl="3"/>
            <a:endParaRPr lang="en-US" altLang="en-US" sz="28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smtClean="0"/>
              <a:t>		</a:t>
            </a:r>
          </a:p>
          <a:p>
            <a:pPr lvl="1"/>
            <a:endParaRPr lang="en-US" altLang="en-US" sz="3200" dirty="0" smtClean="0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BFE37E-5F0B-49B1-8932-94AC53E24604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Arithmetic Expressions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752599"/>
                <a:ext cx="3723362" cy="4485363"/>
              </a:xfrm>
            </p:spPr>
            <p:txBody>
              <a:bodyPr/>
              <a:lstStyle/>
              <a:p>
                <a:pPr marL="457200" lvl="1" indent="0">
                  <a:buNone/>
                </a:pPr>
                <a:endParaRPr lang="en-US" altLang="en-US" sz="3200" dirty="0" smtClean="0"/>
              </a:p>
              <a:p>
                <a:pPr marL="914400" lvl="2" indent="0">
                  <a:buNone/>
                </a:pPr>
                <a:r>
                  <a:rPr lang="en-US" altLang="en-US" sz="3200" dirty="0" smtClean="0"/>
                  <a:t>E </a:t>
                </a:r>
                <a:endParaRPr lang="en-US" altLang="en-US" sz="3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3200" dirty="0" smtClean="0"/>
                  <a:t> E + E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altLang="en-US" sz="3200" dirty="0" smtClean="0"/>
                  <a:t>n + E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altLang="en-US" sz="3200" dirty="0" smtClean="0"/>
                  <a:t>n + E * E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altLang="en-US" sz="3200" dirty="0" smtClean="0"/>
                  <a:t>n + n * E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altLang="en-US" sz="3200" dirty="0" smtClean="0"/>
                  <a:t>n + n * n</a:t>
                </a:r>
              </a:p>
              <a:p>
                <a:pPr lvl="3"/>
                <a:endParaRPr lang="en-US" altLang="en-US" sz="2800" dirty="0" smtClean="0"/>
              </a:p>
              <a:p>
                <a:pPr lvl="1"/>
                <a:endParaRPr lang="en-US" altLang="en-US" sz="3200" dirty="0" smtClean="0"/>
              </a:p>
              <a:p>
                <a:pPr lvl="1"/>
                <a:endParaRPr lang="en-US" altLang="en-US" sz="3200" dirty="0" smtClean="0"/>
              </a:p>
              <a:p>
                <a:pPr marL="457200" lvl="1" indent="0">
                  <a:buNone/>
                </a:pPr>
                <a:r>
                  <a:rPr lang="en-US" altLang="en-US" sz="3200" dirty="0" smtClean="0"/>
                  <a:t>		</a:t>
                </a:r>
              </a:p>
              <a:p>
                <a:pPr lvl="1"/>
                <a:endParaRPr lang="en-US" altLang="en-US" sz="3200" dirty="0" smtClean="0"/>
              </a:p>
            </p:txBody>
          </p:sp>
        </mc:Choice>
        <mc:Fallback xmlns=""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599"/>
                <a:ext cx="3723362" cy="44853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533454" y="2864577"/>
            <a:ext cx="1774004" cy="981637"/>
            <a:chOff x="2983832" y="3965284"/>
            <a:chExt cx="1774004" cy="981637"/>
          </a:xfrm>
        </p:grpSpPr>
        <p:cxnSp>
          <p:nvCxnSpPr>
            <p:cNvPr id="6" name="Straight Connector 5"/>
            <p:cNvCxnSpPr/>
            <p:nvPr/>
          </p:nvCxnSpPr>
          <p:spPr bwMode="auto">
            <a:xfrm flipH="1">
              <a:off x="2983832" y="3971865"/>
              <a:ext cx="887002" cy="97505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 flipH="1">
              <a:off x="3870834" y="3965608"/>
              <a:ext cx="1" cy="9591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3870834" y="3965284"/>
              <a:ext cx="887002" cy="95947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6488355" y="3852795"/>
            <a:ext cx="1774004" cy="981637"/>
            <a:chOff x="2983832" y="3965284"/>
            <a:chExt cx="1774004" cy="981637"/>
          </a:xfrm>
        </p:grpSpPr>
        <p:cxnSp>
          <p:nvCxnSpPr>
            <p:cNvPr id="10" name="Straight Connector 9"/>
            <p:cNvCxnSpPr/>
            <p:nvPr/>
          </p:nvCxnSpPr>
          <p:spPr bwMode="auto">
            <a:xfrm flipH="1">
              <a:off x="2983832" y="3971865"/>
              <a:ext cx="887002" cy="97505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3870834" y="3965608"/>
              <a:ext cx="1" cy="9591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3870834" y="3965284"/>
              <a:ext cx="887002" cy="95947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6039611" y="3911701"/>
            <a:ext cx="5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70073" y="4538082"/>
            <a:ext cx="5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938790" y="4485140"/>
            <a:ext cx="5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201395" y="3445618"/>
            <a:ext cx="5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874025" y="3558752"/>
            <a:ext cx="5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192011" y="2438701"/>
            <a:ext cx="5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6483084" y="4898049"/>
            <a:ext cx="1" cy="95915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8244564" y="4832136"/>
            <a:ext cx="1" cy="95915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5522433" y="3853119"/>
            <a:ext cx="1" cy="95915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024258" y="4726475"/>
            <a:ext cx="5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70073" y="5529680"/>
            <a:ext cx="5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99194" y="4572822"/>
            <a:ext cx="5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85441" y="5533945"/>
            <a:ext cx="5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BFE37E-5F0B-49B1-8932-94AC53E24604}" type="slidenum">
              <a:rPr lang="ar-SA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4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2" grpId="0"/>
      <p:bldP spid="23" grpId="0"/>
      <p:bldP spid="24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Arithmetic Expressions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599"/>
            <a:ext cx="3723362" cy="4485363"/>
          </a:xfrm>
        </p:spPr>
        <p:txBody>
          <a:bodyPr/>
          <a:lstStyle/>
          <a:p>
            <a:pPr marL="457200" lvl="1" indent="0">
              <a:buNone/>
            </a:pPr>
            <a:endParaRPr lang="en-US" altLang="en-US" sz="3200" dirty="0" smtClean="0"/>
          </a:p>
          <a:p>
            <a:pPr marL="914400" lvl="2" indent="0">
              <a:buNone/>
            </a:pPr>
            <a:r>
              <a:rPr lang="en-US" altLang="en-US" sz="3200" dirty="0" smtClean="0"/>
              <a:t>But also</a:t>
            </a:r>
            <a:endParaRPr lang="en-US" altLang="en-US" sz="320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3"/>
            <a:endParaRPr lang="en-US" altLang="en-US" sz="28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smtClean="0"/>
              <a:t>		</a:t>
            </a:r>
          </a:p>
          <a:p>
            <a:pPr lvl="1"/>
            <a:endParaRPr lang="en-US" altLang="en-US" sz="3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4027086" y="2438701"/>
            <a:ext cx="3723873" cy="3799261"/>
            <a:chOff x="4027086" y="2438701"/>
            <a:chExt cx="3723873" cy="3799261"/>
          </a:xfrm>
        </p:grpSpPr>
        <p:grpSp>
          <p:nvGrpSpPr>
            <p:cNvPr id="5" name="Group 4"/>
            <p:cNvGrpSpPr/>
            <p:nvPr/>
          </p:nvGrpSpPr>
          <p:grpSpPr>
            <a:xfrm>
              <a:off x="5533454" y="2864577"/>
              <a:ext cx="1774004" cy="981637"/>
              <a:chOff x="2983832" y="3965284"/>
              <a:chExt cx="1774004" cy="981637"/>
            </a:xfrm>
          </p:grpSpPr>
          <p:cxnSp>
            <p:nvCxnSpPr>
              <p:cNvPr id="6" name="Straight Connector 5"/>
              <p:cNvCxnSpPr/>
              <p:nvPr/>
            </p:nvCxnSpPr>
            <p:spPr bwMode="auto">
              <a:xfrm flipH="1">
                <a:off x="2983832" y="3971865"/>
                <a:ext cx="887002" cy="97505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Straight Connector 6"/>
              <p:cNvCxnSpPr/>
              <p:nvPr/>
            </p:nvCxnSpPr>
            <p:spPr bwMode="auto">
              <a:xfrm flipH="1">
                <a:off x="3870834" y="3965608"/>
                <a:ext cx="1" cy="95915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>
                <a:off x="3870834" y="3965284"/>
                <a:ext cx="887002" cy="959478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Group 8"/>
            <p:cNvGrpSpPr/>
            <p:nvPr/>
          </p:nvGrpSpPr>
          <p:grpSpPr>
            <a:xfrm>
              <a:off x="4625192" y="3894520"/>
              <a:ext cx="1774004" cy="981637"/>
              <a:chOff x="2983832" y="3965284"/>
              <a:chExt cx="1774004" cy="981637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 flipH="1">
                <a:off x="2983832" y="3971865"/>
                <a:ext cx="887002" cy="97505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>
                <a:off x="3870834" y="3965608"/>
                <a:ext cx="1" cy="95915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3870834" y="3965284"/>
                <a:ext cx="887002" cy="959478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" name="TextBox 12"/>
            <p:cNvSpPr txBox="1"/>
            <p:nvPr/>
          </p:nvSpPr>
          <p:spPr>
            <a:xfrm>
              <a:off x="5175928" y="4923888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27086" y="4868240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6107" y="4526161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1395" y="3445618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74025" y="3558752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92011" y="2438701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H="1">
              <a:off x="6420455" y="4911883"/>
              <a:ext cx="1" cy="9591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H="1">
              <a:off x="7307458" y="3909052"/>
              <a:ext cx="1" cy="9591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H="1">
              <a:off x="4622459" y="4911883"/>
              <a:ext cx="1" cy="9591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098362" y="3913498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84764" y="4785212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2895" y="5714742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26107" y="5704365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BFE37E-5F0B-49B1-8932-94AC53E24604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Generative Grammars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Fix a set of </a:t>
            </a:r>
            <a:r>
              <a:rPr lang="en-US" altLang="en-US" sz="3200" b="1" dirty="0" smtClean="0"/>
              <a:t>productions</a:t>
            </a:r>
          </a:p>
          <a:p>
            <a:pPr lvl="2"/>
            <a:r>
              <a:rPr lang="en-US" altLang="en-US" dirty="0" smtClean="0"/>
              <a:t>Rules for rewriting strings into strings</a:t>
            </a:r>
          </a:p>
          <a:p>
            <a:pPr lvl="2"/>
            <a:r>
              <a:rPr lang="en-US" altLang="en-US" dirty="0" smtClean="0"/>
              <a:t>Constraint: </a:t>
            </a:r>
          </a:p>
          <a:p>
            <a:pPr lvl="3"/>
            <a:r>
              <a:rPr lang="en-US" altLang="en-US" dirty="0" smtClean="0"/>
              <a:t>the string to be replaced must contain at least a non-terminal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sz="3200" dirty="0" smtClean="0"/>
              <a:t>E.g. {S </a:t>
            </a:r>
            <a:r>
              <a:rPr lang="en-US" sz="3200" dirty="0"/>
              <a:t>→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aSb</a:t>
            </a:r>
            <a:r>
              <a:rPr lang="en-US" altLang="en-US" sz="3200" dirty="0" smtClean="0"/>
              <a:t>, S </a:t>
            </a:r>
            <a:r>
              <a:rPr lang="en-US" sz="3200" dirty="0"/>
              <a:t>→</a:t>
            </a:r>
            <a:r>
              <a:rPr lang="en-US" altLang="en-US" sz="3200" dirty="0" smtClean="0"/>
              <a:t> ab}</a:t>
            </a:r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Arithmetic Expressions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90539" y="2531815"/>
            <a:ext cx="3745612" cy="3618464"/>
            <a:chOff x="4874025" y="2438701"/>
            <a:chExt cx="3745612" cy="3618464"/>
          </a:xfrm>
        </p:grpSpPr>
        <p:grpSp>
          <p:nvGrpSpPr>
            <p:cNvPr id="5" name="Group 4"/>
            <p:cNvGrpSpPr/>
            <p:nvPr/>
          </p:nvGrpSpPr>
          <p:grpSpPr>
            <a:xfrm>
              <a:off x="5533454" y="2864577"/>
              <a:ext cx="1774004" cy="981637"/>
              <a:chOff x="2983832" y="3965284"/>
              <a:chExt cx="1774004" cy="981637"/>
            </a:xfrm>
          </p:grpSpPr>
          <p:cxnSp>
            <p:nvCxnSpPr>
              <p:cNvPr id="6" name="Straight Connector 5"/>
              <p:cNvCxnSpPr/>
              <p:nvPr/>
            </p:nvCxnSpPr>
            <p:spPr bwMode="auto">
              <a:xfrm flipH="1">
                <a:off x="2983832" y="3971865"/>
                <a:ext cx="887002" cy="97505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Straight Connector 6"/>
              <p:cNvCxnSpPr/>
              <p:nvPr/>
            </p:nvCxnSpPr>
            <p:spPr bwMode="auto">
              <a:xfrm flipH="1">
                <a:off x="3870834" y="3965608"/>
                <a:ext cx="1" cy="95915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>
                <a:off x="3870834" y="3965284"/>
                <a:ext cx="887002" cy="959478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Group 8"/>
            <p:cNvGrpSpPr/>
            <p:nvPr/>
          </p:nvGrpSpPr>
          <p:grpSpPr>
            <a:xfrm>
              <a:off x="6488355" y="3852795"/>
              <a:ext cx="1774004" cy="981637"/>
              <a:chOff x="2983832" y="3965284"/>
              <a:chExt cx="1774004" cy="981637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 flipH="1">
                <a:off x="2983832" y="3971865"/>
                <a:ext cx="887002" cy="97505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>
                <a:off x="3870834" y="3965608"/>
                <a:ext cx="1" cy="95915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3870834" y="3965284"/>
                <a:ext cx="887002" cy="959478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" name="TextBox 12"/>
            <p:cNvSpPr txBox="1"/>
            <p:nvPr/>
          </p:nvSpPr>
          <p:spPr>
            <a:xfrm>
              <a:off x="6039611" y="3911701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70073" y="4538082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38790" y="4485140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1395" y="3445618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74025" y="3558752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92011" y="2438701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H="1">
              <a:off x="6483084" y="4898049"/>
              <a:ext cx="1" cy="9591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H="1">
              <a:off x="8244564" y="4832136"/>
              <a:ext cx="1" cy="9591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H="1">
              <a:off x="5522433" y="3853119"/>
              <a:ext cx="1" cy="9591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7024258" y="4726475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70073" y="5529680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99194" y="4572822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85441" y="5533945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51815" y="2346753"/>
            <a:ext cx="3723873" cy="3799261"/>
            <a:chOff x="4027086" y="2438701"/>
            <a:chExt cx="3723873" cy="3799261"/>
          </a:xfrm>
        </p:grpSpPr>
        <p:grpSp>
          <p:nvGrpSpPr>
            <p:cNvPr id="28" name="Group 27"/>
            <p:cNvGrpSpPr/>
            <p:nvPr/>
          </p:nvGrpSpPr>
          <p:grpSpPr>
            <a:xfrm>
              <a:off x="5533454" y="2864577"/>
              <a:ext cx="1774004" cy="981637"/>
              <a:chOff x="2983832" y="3965284"/>
              <a:chExt cx="1774004" cy="981637"/>
            </a:xfrm>
          </p:grpSpPr>
          <p:cxnSp>
            <p:nvCxnSpPr>
              <p:cNvPr id="46" name="Straight Connector 45"/>
              <p:cNvCxnSpPr/>
              <p:nvPr/>
            </p:nvCxnSpPr>
            <p:spPr bwMode="auto">
              <a:xfrm flipH="1">
                <a:off x="2983832" y="3971865"/>
                <a:ext cx="887002" cy="97505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3870834" y="3965608"/>
                <a:ext cx="1" cy="95915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 bwMode="auto">
              <a:xfrm>
                <a:off x="3870834" y="3965284"/>
                <a:ext cx="887002" cy="959478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" name="Group 28"/>
            <p:cNvGrpSpPr/>
            <p:nvPr/>
          </p:nvGrpSpPr>
          <p:grpSpPr>
            <a:xfrm>
              <a:off x="4625192" y="3894520"/>
              <a:ext cx="1774004" cy="981637"/>
              <a:chOff x="2983832" y="3965284"/>
              <a:chExt cx="1774004" cy="981637"/>
            </a:xfrm>
          </p:grpSpPr>
          <p:cxnSp>
            <p:nvCxnSpPr>
              <p:cNvPr id="43" name="Straight Connector 42"/>
              <p:cNvCxnSpPr/>
              <p:nvPr/>
            </p:nvCxnSpPr>
            <p:spPr bwMode="auto">
              <a:xfrm flipH="1">
                <a:off x="2983832" y="3971865"/>
                <a:ext cx="887002" cy="97505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 flipH="1">
                <a:off x="3870834" y="3965608"/>
                <a:ext cx="1" cy="959154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3870834" y="3965284"/>
                <a:ext cx="887002" cy="959478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0" name="TextBox 29"/>
            <p:cNvSpPr txBox="1"/>
            <p:nvPr/>
          </p:nvSpPr>
          <p:spPr>
            <a:xfrm>
              <a:off x="5175928" y="4923888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27086" y="4868240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6107" y="4526161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01395" y="3445618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74025" y="3558752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92011" y="2438701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 flipH="1">
              <a:off x="6420455" y="4911883"/>
              <a:ext cx="1" cy="9591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H="1">
              <a:off x="7307458" y="3909052"/>
              <a:ext cx="1" cy="9591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4622459" y="4911883"/>
              <a:ext cx="1" cy="95915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098362" y="3913498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84764" y="4785212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72895" y="5714742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26107" y="5704365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BFE37E-5F0B-49B1-8932-94AC53E24604}" type="slidenum">
              <a:rPr lang="ar-SA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Arithmetic Expressions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599"/>
            <a:ext cx="7772400" cy="4777509"/>
          </a:xfrm>
        </p:spPr>
        <p:txBody>
          <a:bodyPr/>
          <a:lstStyle/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sz="3200" dirty="0" smtClean="0"/>
              <a:t>E </a:t>
            </a:r>
            <a:r>
              <a:rPr lang="en-US" sz="3200" dirty="0"/>
              <a:t>→</a:t>
            </a:r>
            <a:r>
              <a:rPr lang="en-US" altLang="en-US" sz="3200" dirty="0" smtClean="0"/>
              <a:t> E+E | E*E | n</a:t>
            </a:r>
            <a:endParaRPr lang="en-US" altLang="en-US" sz="3200" dirty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Ambiguous!</a:t>
            </a:r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Dangling Else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0" y="2291218"/>
            <a:ext cx="8968636" cy="1587367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dirty="0" smtClean="0"/>
              <a:t>S </a:t>
            </a:r>
            <a:r>
              <a:rPr lang="en-US" sz="3200" dirty="0"/>
              <a:t>→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if b then S </a:t>
            </a:r>
            <a:r>
              <a:rPr lang="en-US" altLang="en-US" sz="3200" dirty="0"/>
              <a:t>| </a:t>
            </a:r>
            <a:r>
              <a:rPr lang="en-US" altLang="en-US" sz="3200" dirty="0" smtClean="0"/>
              <a:t>if b then S else S </a:t>
            </a:r>
            <a:r>
              <a:rPr lang="en-US" altLang="en-US" sz="3200" dirty="0"/>
              <a:t>| </a:t>
            </a:r>
            <a:r>
              <a:rPr lang="en-US" altLang="en-US" sz="3200" dirty="0" smtClean="0"/>
              <a:t>other</a:t>
            </a:r>
            <a:endParaRPr lang="en-US" altLang="en-US" sz="3200" dirty="0"/>
          </a:p>
          <a:p>
            <a:pPr marL="457200" lvl="1" indent="0">
              <a:buNone/>
            </a:pPr>
            <a:endParaRPr lang="en-US" altLang="en-US" sz="3200" dirty="0" smtClean="0"/>
          </a:p>
          <a:p>
            <a:pPr marL="457200" lvl="1" indent="0">
              <a:buNone/>
            </a:pPr>
            <a:endParaRPr lang="en-US" altLang="en-US" sz="3200" dirty="0"/>
          </a:p>
          <a:p>
            <a:pPr lvl="1"/>
            <a:r>
              <a:rPr lang="en-US" altLang="en-US" sz="3200" dirty="0" smtClean="0"/>
              <a:t>Ambiguous?</a:t>
            </a:r>
            <a:endParaRPr lang="en-US" altLang="en-US" sz="3200" dirty="0"/>
          </a:p>
          <a:p>
            <a:pPr marL="457200" lvl="1" indent="0">
              <a:buNone/>
            </a:pPr>
            <a:endParaRPr lang="en-US" altLang="en-US" sz="3200" dirty="0" smtClean="0"/>
          </a:p>
          <a:p>
            <a:pPr lvl="1"/>
            <a:endParaRPr lang="en-US" altLang="en-US" sz="3200" dirty="0"/>
          </a:p>
          <a:p>
            <a:pPr lvl="3"/>
            <a:endParaRPr lang="en-US" altLang="en-US" sz="28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smtClean="0"/>
              <a:t>		</a:t>
            </a:r>
          </a:p>
          <a:p>
            <a:pPr lvl="1"/>
            <a:endParaRPr lang="en-US" altLang="en-US" sz="32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BFE37E-5F0B-49B1-8932-94AC53E24604}" type="slidenum">
              <a:rPr lang="ar-SA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5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Dangling Else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0" y="2291218"/>
            <a:ext cx="8968636" cy="1587367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dirty="0" smtClean="0"/>
              <a:t>S </a:t>
            </a:r>
            <a:r>
              <a:rPr lang="en-US" sz="3200" dirty="0"/>
              <a:t>→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if b then S </a:t>
            </a:r>
            <a:r>
              <a:rPr lang="en-US" altLang="en-US" sz="3200" dirty="0"/>
              <a:t>| </a:t>
            </a:r>
            <a:r>
              <a:rPr lang="en-US" altLang="en-US" sz="3200" dirty="0" smtClean="0"/>
              <a:t>if b then S else S </a:t>
            </a:r>
            <a:r>
              <a:rPr lang="en-US" altLang="en-US" sz="3200" dirty="0"/>
              <a:t>| </a:t>
            </a:r>
            <a:r>
              <a:rPr lang="en-US" altLang="en-US" sz="3200" dirty="0" smtClean="0"/>
              <a:t>other</a:t>
            </a:r>
            <a:endParaRPr lang="en-US" altLang="en-US" sz="3200" dirty="0"/>
          </a:p>
          <a:p>
            <a:pPr marL="457200" lvl="1" indent="0">
              <a:buNone/>
            </a:pPr>
            <a:endParaRPr lang="en-US" altLang="en-US" sz="3200" dirty="0" smtClean="0"/>
          </a:p>
          <a:p>
            <a:pPr marL="457200" lvl="1" indent="0">
              <a:buNone/>
            </a:pPr>
            <a:endParaRPr lang="en-US" altLang="en-US" sz="3200" dirty="0"/>
          </a:p>
          <a:p>
            <a:pPr lvl="1"/>
            <a:r>
              <a:rPr lang="en-US" altLang="en-US" sz="3200" dirty="0" smtClean="0"/>
              <a:t>Take</a:t>
            </a:r>
          </a:p>
          <a:p>
            <a:pPr lvl="1"/>
            <a:r>
              <a:rPr lang="en-US" altLang="en-US" sz="3200" dirty="0" smtClean="0"/>
              <a:t>w = if b then if b then other else other</a:t>
            </a:r>
          </a:p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Which “then” matches “else”?</a:t>
            </a:r>
            <a:endParaRPr lang="en-US" altLang="en-US" sz="3200" dirty="0"/>
          </a:p>
          <a:p>
            <a:pPr marL="457200" lvl="1" indent="0">
              <a:buNone/>
            </a:pPr>
            <a:endParaRPr lang="en-US" altLang="en-US" sz="3200" dirty="0" smtClean="0"/>
          </a:p>
          <a:p>
            <a:pPr lvl="1"/>
            <a:endParaRPr lang="en-US" altLang="en-US" sz="3200" dirty="0"/>
          </a:p>
          <a:p>
            <a:pPr lvl="3"/>
            <a:endParaRPr lang="en-US" altLang="en-US" sz="28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smtClean="0"/>
              <a:t>		</a:t>
            </a:r>
          </a:p>
          <a:p>
            <a:pPr lvl="1"/>
            <a:endParaRPr lang="en-US" altLang="en-US" sz="32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BFE37E-5F0B-49B1-8932-94AC53E24604}" type="slidenum">
              <a:rPr lang="ar-SA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Dangling Else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121874" y="4654069"/>
            <a:ext cx="8968636" cy="1587367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dirty="0" smtClean="0"/>
              <a:t>if b then if b then other else other</a:t>
            </a:r>
          </a:p>
          <a:p>
            <a:pPr lvl="1"/>
            <a:endParaRPr lang="en-US" altLang="en-US" sz="3200" dirty="0" smtClean="0"/>
          </a:p>
          <a:p>
            <a:pPr marL="457200" lvl="1" indent="0">
              <a:buNone/>
            </a:pPr>
            <a:endParaRPr lang="en-US" altLang="en-US" sz="3200" dirty="0" smtClean="0"/>
          </a:p>
          <a:p>
            <a:pPr lvl="1"/>
            <a:endParaRPr lang="en-US" altLang="en-US" sz="3200" dirty="0"/>
          </a:p>
          <a:p>
            <a:pPr lvl="3"/>
            <a:endParaRPr lang="en-US" altLang="en-US" sz="28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smtClean="0"/>
              <a:t>		</a:t>
            </a:r>
          </a:p>
          <a:p>
            <a:pPr lvl="1"/>
            <a:endParaRPr lang="en-US" altLang="en-US" sz="320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898347" y="2304980"/>
            <a:ext cx="6316644" cy="2423201"/>
            <a:chOff x="697931" y="1765128"/>
            <a:chExt cx="6316644" cy="2423201"/>
          </a:xfrm>
        </p:grpSpPr>
        <p:sp>
          <p:nvSpPr>
            <p:cNvPr id="7" name="Isosceles Triangle 6"/>
            <p:cNvSpPr/>
            <p:nvPr/>
          </p:nvSpPr>
          <p:spPr bwMode="auto">
            <a:xfrm rot="10800000" flipV="1">
              <a:off x="2442575" y="3206663"/>
              <a:ext cx="4572000" cy="963459"/>
            </a:xfrm>
            <a:prstGeom prst="triangl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3657600" y="2224743"/>
              <a:ext cx="1070974" cy="98042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1841326" y="2240203"/>
              <a:ext cx="1816274" cy="193840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697931" y="2226241"/>
              <a:ext cx="2959669" cy="19620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1083645" y="2226242"/>
              <a:ext cx="2573955" cy="196084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3518657" y="1765128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</a:t>
              </a:r>
              <a:endParaRPr lang="en-US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06192" y="2759251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</a:t>
              </a:r>
              <a:endParaRPr lang="en-US" sz="2800" dirty="0"/>
            </a:p>
          </p:txBody>
        </p:sp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BFE37E-5F0B-49B1-8932-94AC53E24604}" type="slidenum">
              <a:rPr lang="ar-SA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Dangling Else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175364" y="4546318"/>
            <a:ext cx="8968636" cy="1587367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dirty="0" smtClean="0"/>
              <a:t>if b then if b then other else other</a:t>
            </a:r>
          </a:p>
          <a:p>
            <a:pPr lvl="1"/>
            <a:endParaRPr lang="en-US" altLang="en-US" sz="3200" dirty="0" smtClean="0"/>
          </a:p>
          <a:p>
            <a:pPr marL="457200" lvl="1" indent="0">
              <a:buNone/>
            </a:pPr>
            <a:endParaRPr lang="en-US" altLang="en-US" sz="3200" dirty="0" smtClean="0"/>
          </a:p>
          <a:p>
            <a:pPr lvl="1"/>
            <a:endParaRPr lang="en-US" altLang="en-US" sz="3200" dirty="0"/>
          </a:p>
          <a:p>
            <a:pPr lvl="3"/>
            <a:endParaRPr lang="en-US" altLang="en-US" sz="28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smtClean="0"/>
              <a:t>		</a:t>
            </a:r>
          </a:p>
          <a:p>
            <a:pPr lvl="1"/>
            <a:endParaRPr lang="en-US" altLang="en-US" sz="32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917135" y="2070605"/>
            <a:ext cx="5885700" cy="2539535"/>
            <a:chOff x="917135" y="2070605"/>
            <a:chExt cx="5885700" cy="2539535"/>
          </a:xfrm>
        </p:grpSpPr>
        <p:sp>
          <p:nvSpPr>
            <p:cNvPr id="7" name="Isosceles Triangle 6"/>
            <p:cNvSpPr/>
            <p:nvPr/>
          </p:nvSpPr>
          <p:spPr bwMode="auto">
            <a:xfrm rot="10800000" flipV="1">
              <a:off x="2567835" y="3597863"/>
              <a:ext cx="2617940" cy="963459"/>
            </a:xfrm>
            <a:prstGeom prst="triangl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5289" y="3208351"/>
              <a:ext cx="5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</a:t>
              </a:r>
              <a:endParaRPr lang="en-US" sz="2800" dirty="0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3464977" y="2701055"/>
              <a:ext cx="3337858" cy="190908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1992105" y="2749461"/>
              <a:ext cx="1438354" cy="183663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917135" y="2642643"/>
              <a:ext cx="2527523" cy="185485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1280856" y="2642643"/>
              <a:ext cx="2210560" cy="193564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 flipH="1">
              <a:off x="3170722" y="2070605"/>
              <a:ext cx="616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</a:t>
              </a:r>
              <a:endParaRPr lang="en-US" sz="2800" dirty="0"/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3479176" y="2666261"/>
              <a:ext cx="2303045" cy="188005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7" idx="0"/>
            </p:cNvCxnSpPr>
            <p:nvPr/>
          </p:nvCxnSpPr>
          <p:spPr bwMode="auto">
            <a:xfrm>
              <a:off x="3399321" y="2628736"/>
              <a:ext cx="477484" cy="96912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BFE37E-5F0B-49B1-8932-94AC53E24604}" type="slidenum">
              <a:rPr lang="ar-SA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Dangling Else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0" y="2291218"/>
            <a:ext cx="8968636" cy="1587367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dirty="0" smtClean="0"/>
              <a:t>S </a:t>
            </a:r>
            <a:r>
              <a:rPr lang="en-US" sz="3200" dirty="0"/>
              <a:t>→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if b then S </a:t>
            </a:r>
            <a:r>
              <a:rPr lang="en-US" altLang="en-US" sz="3200" dirty="0"/>
              <a:t>| </a:t>
            </a:r>
            <a:r>
              <a:rPr lang="en-US" altLang="en-US" sz="3200" dirty="0" smtClean="0"/>
              <a:t>if b then S else S </a:t>
            </a:r>
            <a:r>
              <a:rPr lang="en-US" altLang="en-US" sz="3200" dirty="0"/>
              <a:t>| </a:t>
            </a:r>
            <a:r>
              <a:rPr lang="en-US" altLang="en-US" sz="3200" dirty="0" smtClean="0"/>
              <a:t>other</a:t>
            </a:r>
            <a:endParaRPr lang="en-US" altLang="en-US" sz="3200" dirty="0"/>
          </a:p>
          <a:p>
            <a:pPr marL="457200" lvl="1" indent="0">
              <a:buNone/>
            </a:pPr>
            <a:endParaRPr lang="en-US" altLang="en-US" sz="3200" dirty="0" smtClean="0"/>
          </a:p>
          <a:p>
            <a:pPr marL="457200" lvl="1" indent="0">
              <a:buNone/>
            </a:pPr>
            <a:endParaRPr lang="en-US" altLang="en-US" sz="3200" dirty="0"/>
          </a:p>
          <a:p>
            <a:pPr lvl="1"/>
            <a:r>
              <a:rPr lang="en-US" altLang="en-US" sz="3200" dirty="0" smtClean="0"/>
              <a:t>Ambiguous!</a:t>
            </a:r>
            <a:endParaRPr lang="en-US" altLang="en-US" sz="3200" dirty="0"/>
          </a:p>
          <a:p>
            <a:pPr marL="457200" lvl="1" indent="0">
              <a:buNone/>
            </a:pPr>
            <a:endParaRPr lang="en-US" altLang="en-US" sz="3200" dirty="0" smtClean="0"/>
          </a:p>
          <a:p>
            <a:pPr lvl="1"/>
            <a:endParaRPr lang="en-US" altLang="en-US" sz="3200" dirty="0"/>
          </a:p>
          <a:p>
            <a:pPr lvl="3"/>
            <a:endParaRPr lang="en-US" altLang="en-US" sz="28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smtClean="0"/>
              <a:t>		</a:t>
            </a:r>
          </a:p>
          <a:p>
            <a:pPr lvl="1"/>
            <a:endParaRPr lang="en-US" altLang="en-US" sz="32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BFE37E-5F0B-49B1-8932-94AC53E24604}" type="slidenum">
              <a:rPr lang="ar-SA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Observation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0" y="2291218"/>
            <a:ext cx="8968636" cy="2994766"/>
          </a:xfrm>
        </p:spPr>
        <p:txBody>
          <a:bodyPr/>
          <a:lstStyle/>
          <a:p>
            <a:pPr lvl="1"/>
            <a:r>
              <a:rPr lang="en-US" altLang="en-US" sz="3200" dirty="0" smtClean="0"/>
              <a:t>Ambiguity is undecidable</a:t>
            </a:r>
          </a:p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No algorithm can be designed to decide whether a grammar is ambiguous or not</a:t>
            </a:r>
            <a:endParaRPr lang="en-US" altLang="en-US" sz="3200" dirty="0"/>
          </a:p>
          <a:p>
            <a:pPr marL="457200" lvl="1" indent="0">
              <a:buNone/>
            </a:pPr>
            <a:endParaRPr lang="en-US" altLang="en-US" sz="3200" dirty="0" smtClean="0"/>
          </a:p>
          <a:p>
            <a:pPr lvl="1"/>
            <a:endParaRPr lang="en-US" altLang="en-US" sz="3200" dirty="0"/>
          </a:p>
          <a:p>
            <a:pPr lvl="3"/>
            <a:endParaRPr lang="en-US" altLang="en-US" sz="2800" dirty="0" smtClean="0"/>
          </a:p>
          <a:p>
            <a:pPr lvl="1"/>
            <a:endParaRPr lang="en-US" altLang="en-US" sz="3200" dirty="0" smtClean="0"/>
          </a:p>
          <a:p>
            <a:pPr lvl="1"/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smtClean="0"/>
              <a:t>		</a:t>
            </a:r>
          </a:p>
          <a:p>
            <a:pPr lvl="1"/>
            <a:endParaRPr lang="en-US" altLang="en-US" sz="32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BFE37E-5F0B-49B1-8932-94AC53E24604}" type="slidenum">
              <a:rPr lang="ar-SA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Generative Grammars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599"/>
            <a:ext cx="7772400" cy="4731327"/>
          </a:xfrm>
        </p:spPr>
        <p:txBody>
          <a:bodyPr/>
          <a:lstStyle/>
          <a:p>
            <a:pPr lvl="1"/>
            <a:r>
              <a:rPr lang="en-US" altLang="en-US" sz="3200" dirty="0" smtClean="0"/>
              <a:t>These are the ingredients of a </a:t>
            </a:r>
            <a:r>
              <a:rPr lang="en-US" altLang="en-US" sz="3200" b="1" dirty="0" smtClean="0"/>
              <a:t>generative grammar</a:t>
            </a:r>
          </a:p>
          <a:p>
            <a:pPr lvl="1"/>
            <a:r>
              <a:rPr lang="en-US" altLang="en-US" sz="3200" dirty="0" smtClean="0"/>
              <a:t>A </a:t>
            </a:r>
            <a:r>
              <a:rPr lang="en-US" altLang="en-US" sz="3200" b="1" dirty="0" smtClean="0"/>
              <a:t>language</a:t>
            </a:r>
            <a:r>
              <a:rPr lang="en-US" altLang="en-US" sz="3200" dirty="0" smtClean="0"/>
              <a:t> of words of terminals can be generated from the start </a:t>
            </a:r>
            <a:r>
              <a:rPr lang="en-US" altLang="en-US" sz="3200" dirty="0"/>
              <a:t>symbol</a:t>
            </a:r>
            <a:r>
              <a:rPr lang="en-US" altLang="en-US" sz="3200" dirty="0" smtClean="0"/>
              <a:t>:</a:t>
            </a:r>
          </a:p>
          <a:p>
            <a:pPr lvl="2"/>
            <a:r>
              <a:rPr lang="en-US" altLang="en-US" sz="2800" dirty="0" smtClean="0"/>
              <a:t>Apply </a:t>
            </a:r>
            <a:r>
              <a:rPr lang="en-US" altLang="en-US" sz="2800" dirty="0"/>
              <a:t>the rewriting rules in any </a:t>
            </a:r>
            <a:r>
              <a:rPr lang="en-US" altLang="en-US" sz="2800" dirty="0" smtClean="0"/>
              <a:t>possible way, as many times as possible</a:t>
            </a:r>
          </a:p>
          <a:p>
            <a:pPr lvl="2"/>
            <a:r>
              <a:rPr lang="en-US" altLang="en-US" sz="2800" dirty="0" smtClean="0"/>
              <a:t>Each rewriting is called a </a:t>
            </a:r>
            <a:r>
              <a:rPr lang="en-US" altLang="en-US" sz="2800" b="1" dirty="0" smtClean="0"/>
              <a:t>derivation step</a:t>
            </a:r>
            <a:endParaRPr lang="en-US" altLang="en-US" sz="2800" dirty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b="1" dirty="0"/>
              <a:t>{S </a:t>
            </a:r>
            <a:r>
              <a:rPr lang="en-US" dirty="0"/>
              <a:t>→</a:t>
            </a:r>
            <a:r>
              <a:rPr lang="en-US" altLang="en-US" b="1" dirty="0" smtClean="0"/>
              <a:t> </a:t>
            </a:r>
            <a:r>
              <a:rPr lang="en-US" altLang="en-US" b="1" dirty="0" err="1"/>
              <a:t>aSb</a:t>
            </a:r>
            <a:r>
              <a:rPr lang="en-US" altLang="en-US" b="1" dirty="0"/>
              <a:t>, S </a:t>
            </a:r>
            <a:r>
              <a:rPr lang="en-US" dirty="0"/>
              <a:t>→</a:t>
            </a:r>
            <a:r>
              <a:rPr lang="en-US" altLang="en-US" b="1" dirty="0" smtClean="0"/>
              <a:t> </a:t>
            </a:r>
            <a:r>
              <a:rPr lang="en-US" altLang="en-US" b="1" dirty="0"/>
              <a:t>ab}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lvl="1"/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smtClean="0"/>
              <a:t>S </a:t>
            </a:r>
            <a:r>
              <a:rPr lang="en-US" sz="3200" dirty="0"/>
              <a:t>⇒</a:t>
            </a:r>
            <a:r>
              <a:rPr lang="en-US" altLang="en-US" sz="3200" dirty="0" smtClean="0"/>
              <a:t> a b</a:t>
            </a:r>
          </a:p>
          <a:p>
            <a:pPr lvl="1"/>
            <a:endParaRPr lang="en-US" altLang="en-US" sz="3200" dirty="0"/>
          </a:p>
          <a:p>
            <a:pPr lvl="1"/>
            <a:r>
              <a:rPr lang="en-US" altLang="en-US" sz="3200" dirty="0" smtClean="0"/>
              <a:t>Is a one-step derivation from S</a:t>
            </a:r>
          </a:p>
          <a:p>
            <a:pPr lvl="1"/>
            <a:r>
              <a:rPr lang="en-US" altLang="en-US" sz="3200" dirty="0" smtClean="0"/>
              <a:t>“ab” is made up of terminals only</a:t>
            </a:r>
          </a:p>
          <a:p>
            <a:pPr lvl="1"/>
            <a:r>
              <a:rPr lang="en-US" altLang="en-US" sz="3200" dirty="0" smtClean="0"/>
              <a:t>Hence “ab” </a:t>
            </a:r>
            <a:r>
              <a:rPr lang="en-US" altLang="en-US" sz="3200" b="1" dirty="0" smtClean="0"/>
              <a:t>belongs</a:t>
            </a:r>
            <a:r>
              <a:rPr lang="en-US" altLang="en-US" sz="3200" dirty="0" smtClean="0"/>
              <a:t> to the language generated by the given grammar</a:t>
            </a:r>
          </a:p>
          <a:p>
            <a:pPr lvl="1"/>
            <a:endParaRPr lang="en-US" altLang="en-US" sz="3200" dirty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12476" y="360752"/>
            <a:ext cx="4894623" cy="651578"/>
            <a:chOff x="1242585" y="1688397"/>
            <a:chExt cx="5783119" cy="836207"/>
          </a:xfrm>
          <a:solidFill>
            <a:schemeClr val="bg1"/>
          </a:solidFill>
        </p:grpSpPr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1242585" y="1688397"/>
              <a:ext cx="5783119" cy="836207"/>
            </a:xfrm>
            <a:prstGeom prst="wedgeRoundRectCallout">
              <a:avLst>
                <a:gd name="adj1" fmla="val -35805"/>
                <a:gd name="adj2" fmla="val 273006"/>
                <a:gd name="adj3" fmla="val 16667"/>
              </a:avLst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rgbClr val="0000FF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4400" b="0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383889" y="1897295"/>
              <a:ext cx="5573581" cy="5134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Comic Sans MS" pitchFamily="66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rgbClr val="0000FF"/>
                  </a:solidFill>
                  <a:latin typeface="Comic Sans MS" pitchFamily="66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rgbClr val="0000FF"/>
                  </a:solidFill>
                  <a:latin typeface="Comic Sans MS" pitchFamily="66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FF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0" dirty="0" smtClean="0">
                  <a:solidFill>
                    <a:srgbClr val="FF0000"/>
                  </a:solidFill>
                </a:rPr>
                <a:t>Notation for the derivation relation</a:t>
              </a:r>
              <a:endParaRPr lang="en-US" altLang="en-US" sz="2000" b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{S </a:t>
            </a:r>
            <a:r>
              <a:rPr lang="en-US" dirty="0"/>
              <a:t>→</a:t>
            </a:r>
            <a:r>
              <a:rPr lang="en-US" altLang="en-US" b="1" dirty="0"/>
              <a:t> </a:t>
            </a:r>
            <a:r>
              <a:rPr lang="en-US" altLang="en-US" b="1" dirty="0" err="1"/>
              <a:t>aSb</a:t>
            </a:r>
            <a:r>
              <a:rPr lang="en-US" altLang="en-US" b="1" dirty="0"/>
              <a:t>, S </a:t>
            </a:r>
            <a:r>
              <a:rPr lang="en-US" dirty="0"/>
              <a:t>→</a:t>
            </a:r>
            <a:r>
              <a:rPr lang="en-US" altLang="en-US" b="1" dirty="0"/>
              <a:t> ab}</a:t>
            </a:r>
            <a:endParaRPr lang="en-US" altLang="en-US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602018"/>
          </a:xfrm>
        </p:spPr>
        <p:txBody>
          <a:bodyPr/>
          <a:lstStyle/>
          <a:p>
            <a:pPr lvl="1"/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smtClean="0"/>
              <a:t>S </a:t>
            </a:r>
            <a:r>
              <a:rPr lang="en-US" sz="3200" dirty="0"/>
              <a:t>⇒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aSb</a:t>
            </a:r>
            <a:r>
              <a:rPr lang="en-US" altLang="en-US" sz="3200" dirty="0" smtClean="0"/>
              <a:t> </a:t>
            </a:r>
            <a:r>
              <a:rPr lang="en-US" sz="3200" dirty="0"/>
              <a:t>⇒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aabb</a:t>
            </a:r>
            <a:endParaRPr lang="en-US" altLang="en-US" sz="3200" dirty="0"/>
          </a:p>
          <a:p>
            <a:pPr lvl="1"/>
            <a:endParaRPr lang="en-US" altLang="en-US" sz="3200" dirty="0"/>
          </a:p>
          <a:p>
            <a:pPr lvl="1"/>
            <a:r>
              <a:rPr lang="en-US" altLang="en-US" sz="3200" dirty="0"/>
              <a:t>Is a </a:t>
            </a:r>
            <a:r>
              <a:rPr lang="en-US" altLang="en-US" sz="3200" dirty="0" smtClean="0"/>
              <a:t>two-step derivation from S</a:t>
            </a:r>
          </a:p>
          <a:p>
            <a:pPr lvl="1"/>
            <a:r>
              <a:rPr lang="en-US" altLang="en-US" sz="3200" dirty="0" smtClean="0"/>
              <a:t>“</a:t>
            </a:r>
            <a:r>
              <a:rPr lang="en-US" altLang="en-US" sz="3200" dirty="0" err="1" smtClean="0"/>
              <a:t>aabb</a:t>
            </a:r>
            <a:r>
              <a:rPr lang="en-US" altLang="en-US" sz="3200" dirty="0" smtClean="0"/>
              <a:t>” is made up of terminals only</a:t>
            </a:r>
            <a:endParaRPr lang="en-US" altLang="en-US" sz="3200" dirty="0"/>
          </a:p>
          <a:p>
            <a:pPr lvl="1"/>
            <a:r>
              <a:rPr lang="en-US" altLang="en-US" sz="3200" dirty="0"/>
              <a:t>Hence </a:t>
            </a:r>
            <a:r>
              <a:rPr lang="en-US" altLang="en-US" sz="3200" dirty="0" smtClean="0"/>
              <a:t>“</a:t>
            </a:r>
            <a:r>
              <a:rPr lang="en-US" altLang="en-US" sz="3200" dirty="0" err="1" smtClean="0"/>
              <a:t>aabb</a:t>
            </a:r>
            <a:r>
              <a:rPr lang="en-US" altLang="en-US" sz="3200" dirty="0"/>
              <a:t>” </a:t>
            </a:r>
            <a:r>
              <a:rPr lang="en-US" altLang="en-US" sz="3200" b="1" dirty="0"/>
              <a:t>belongs</a:t>
            </a:r>
            <a:r>
              <a:rPr lang="en-US" altLang="en-US" sz="3200" dirty="0"/>
              <a:t> to the language generated by the given grammar</a:t>
            </a:r>
          </a:p>
          <a:p>
            <a:pPr lvl="1"/>
            <a:endParaRPr lang="en-US" altLang="en-US" sz="3200" dirty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{S </a:t>
            </a:r>
            <a:r>
              <a:rPr lang="en-US" dirty="0"/>
              <a:t>→</a:t>
            </a:r>
            <a:r>
              <a:rPr lang="en-US" altLang="en-US" b="1" dirty="0"/>
              <a:t> </a:t>
            </a:r>
            <a:r>
              <a:rPr lang="en-US" altLang="en-US" b="1" dirty="0" err="1"/>
              <a:t>aSb</a:t>
            </a:r>
            <a:r>
              <a:rPr lang="en-US" altLang="en-US" b="1" dirty="0"/>
              <a:t>, S </a:t>
            </a:r>
            <a:r>
              <a:rPr lang="en-US" dirty="0"/>
              <a:t>→</a:t>
            </a:r>
            <a:r>
              <a:rPr lang="en-US" altLang="en-US" b="1" dirty="0"/>
              <a:t> ab}</a:t>
            </a:r>
            <a:endParaRPr lang="en-US" altLang="en-US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502150"/>
          </a:xfrm>
        </p:spPr>
        <p:txBody>
          <a:bodyPr/>
          <a:lstStyle/>
          <a:p>
            <a:pPr lvl="1"/>
            <a:endParaRPr lang="en-US" altLang="en-US" sz="3200" dirty="0" smtClean="0"/>
          </a:p>
          <a:p>
            <a:pPr marL="457200" lvl="1" indent="0">
              <a:buNone/>
            </a:pPr>
            <a:r>
              <a:rPr lang="en-US" altLang="en-US" sz="3200" dirty="0" smtClean="0"/>
              <a:t>S </a:t>
            </a:r>
            <a:r>
              <a:rPr lang="en-US" sz="3200" dirty="0"/>
              <a:t>⇒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aSb</a:t>
            </a:r>
            <a:r>
              <a:rPr lang="en-US" altLang="en-US" sz="3200" dirty="0" smtClean="0"/>
              <a:t> </a:t>
            </a:r>
            <a:r>
              <a:rPr lang="en-US" sz="3200" dirty="0"/>
              <a:t>⇒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aaSbb</a:t>
            </a:r>
            <a:endParaRPr lang="en-US" altLang="en-US" sz="3200" dirty="0"/>
          </a:p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Is </a:t>
            </a:r>
            <a:r>
              <a:rPr lang="en-US" altLang="en-US" sz="3200" dirty="0"/>
              <a:t>a </a:t>
            </a:r>
            <a:r>
              <a:rPr lang="en-US" altLang="en-US" sz="3200" dirty="0" smtClean="0"/>
              <a:t>two-step derivation </a:t>
            </a:r>
            <a:r>
              <a:rPr lang="en-US" altLang="en-US" sz="3200" dirty="0"/>
              <a:t>of a string </a:t>
            </a:r>
            <a:r>
              <a:rPr lang="en-US" altLang="en-US" sz="3200" dirty="0" smtClean="0"/>
              <a:t>from S </a:t>
            </a:r>
          </a:p>
          <a:p>
            <a:pPr lvl="1"/>
            <a:r>
              <a:rPr lang="en-US" altLang="en-US" sz="3200" dirty="0" smtClean="0"/>
              <a:t>But “</a:t>
            </a:r>
            <a:r>
              <a:rPr lang="en-US" altLang="en-US" sz="3200" dirty="0" err="1" smtClean="0"/>
              <a:t>aaSbb</a:t>
            </a:r>
            <a:r>
              <a:rPr lang="en-US" altLang="en-US" sz="3200" dirty="0"/>
              <a:t>” contains </a:t>
            </a:r>
            <a:r>
              <a:rPr lang="en-US" altLang="en-US" sz="3200" dirty="0" smtClean="0"/>
              <a:t>a non-terminal</a:t>
            </a:r>
            <a:endParaRPr lang="en-US" altLang="en-US" sz="3200" dirty="0"/>
          </a:p>
          <a:p>
            <a:pPr lvl="1"/>
            <a:r>
              <a:rPr lang="en-US" altLang="en-US" sz="3200" dirty="0"/>
              <a:t>Hence “</a:t>
            </a:r>
            <a:r>
              <a:rPr lang="en-US" altLang="en-US" sz="3200" dirty="0" err="1" smtClean="0"/>
              <a:t>aaSbb</a:t>
            </a:r>
            <a:r>
              <a:rPr lang="en-US" altLang="en-US" sz="3200" dirty="0"/>
              <a:t>” </a:t>
            </a:r>
            <a:r>
              <a:rPr lang="en-US" altLang="en-US" sz="3200" b="1" dirty="0" smtClean="0"/>
              <a:t>does not belong </a:t>
            </a:r>
            <a:r>
              <a:rPr lang="en-US" altLang="en-US" sz="3200" dirty="0"/>
              <a:t>to the language generated by the given grammar</a:t>
            </a:r>
          </a:p>
          <a:p>
            <a:pPr lvl="1"/>
            <a:endParaRPr lang="en-US" altLang="en-US" sz="3200" dirty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{S </a:t>
            </a:r>
            <a:r>
              <a:rPr lang="en-US" dirty="0"/>
              <a:t>→</a:t>
            </a:r>
            <a:r>
              <a:rPr lang="en-US" altLang="en-US" b="1" dirty="0"/>
              <a:t> </a:t>
            </a:r>
            <a:r>
              <a:rPr lang="en-US" altLang="en-US" b="1" dirty="0" err="1"/>
              <a:t>aSb</a:t>
            </a:r>
            <a:r>
              <a:rPr lang="en-US" altLang="en-US" b="1" dirty="0"/>
              <a:t>, S </a:t>
            </a:r>
            <a:r>
              <a:rPr lang="en-US" dirty="0"/>
              <a:t>→</a:t>
            </a:r>
            <a:r>
              <a:rPr lang="en-US" altLang="en-US" b="1" dirty="0"/>
              <a:t> ab}</a:t>
            </a:r>
            <a:endParaRPr lang="en-US" altLang="en-US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502150"/>
          </a:xfrm>
        </p:spPr>
        <p:txBody>
          <a:bodyPr/>
          <a:lstStyle/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Which is the language generated by this grammar?</a:t>
            </a:r>
            <a:endParaRPr lang="en-US" altLang="en-US" sz="3200" dirty="0"/>
          </a:p>
          <a:p>
            <a:pPr lvl="1"/>
            <a:endParaRPr lang="en-US" altLang="en-US" sz="3200" dirty="0" smtClean="0"/>
          </a:p>
          <a:p>
            <a:pPr lvl="1"/>
            <a:r>
              <a:rPr lang="en-US" altLang="en-US" sz="3200" dirty="0" smtClean="0"/>
              <a:t>{</a:t>
            </a:r>
            <a:r>
              <a:rPr lang="en-US" altLang="en-US" sz="3200" dirty="0" err="1" smtClean="0"/>
              <a:t>a</a:t>
            </a:r>
            <a:r>
              <a:rPr lang="en-US" altLang="en-US" sz="3200" baseline="30000" dirty="0" err="1" smtClean="0"/>
              <a:t>n</a:t>
            </a:r>
            <a:r>
              <a:rPr lang="en-US" altLang="en-US" sz="3200" dirty="0" err="1" smtClean="0"/>
              <a:t>b</a:t>
            </a:r>
            <a:r>
              <a:rPr lang="en-US" altLang="en-US" sz="3200" baseline="30000" dirty="0" err="1"/>
              <a:t>n</a:t>
            </a:r>
            <a:r>
              <a:rPr lang="en-US" altLang="en-US" sz="3200" dirty="0" smtClean="0"/>
              <a:t> | n&gt;0}</a:t>
            </a:r>
            <a:endParaRPr lang="en-US" altLang="en-US" sz="3200" dirty="0"/>
          </a:p>
          <a:p>
            <a:pPr lvl="1"/>
            <a:endParaRPr lang="en-US" altLang="en-US" sz="3200" dirty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AE01E3F-67B8-4301-97D8-FE1D505608C3}" type="slidenum">
              <a:rPr lang="ar-SA" altLang="en-US" sz="14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LFC 2022, Paola </a:t>
            </a:r>
            <a:r>
              <a:rPr lang="en-US" dirty="0" err="1" smtClean="0"/>
              <a:t>Quaglia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2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FC 2020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10015</TotalTime>
  <Words>1665</Words>
  <Application>Microsoft Office PowerPoint</Application>
  <PresentationFormat>Overhead</PresentationFormat>
  <Paragraphs>606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Comic Sans MS</vt:lpstr>
      <vt:lpstr>Marlett</vt:lpstr>
      <vt:lpstr>Symbol</vt:lpstr>
      <vt:lpstr>LFC 2020</vt:lpstr>
      <vt:lpstr>Custom Design</vt:lpstr>
      <vt:lpstr>Generative Grammars</vt:lpstr>
      <vt:lpstr>Generative Grammars Informally</vt:lpstr>
      <vt:lpstr>Generative Grammars</vt:lpstr>
      <vt:lpstr>Generative Grammars</vt:lpstr>
      <vt:lpstr>Generative Grammars</vt:lpstr>
      <vt:lpstr>{S → aSb, S → ab}</vt:lpstr>
      <vt:lpstr>{S → aSb, S → ab}</vt:lpstr>
      <vt:lpstr>{S → aSb, S → ab}</vt:lpstr>
      <vt:lpstr>{S → aSb, S → ab}</vt:lpstr>
      <vt:lpstr>Notation</vt:lpstr>
      <vt:lpstr>Convention</vt:lpstr>
      <vt:lpstr>Example 1</vt:lpstr>
      <vt:lpstr>Example 2</vt:lpstr>
      <vt:lpstr>Example 3</vt:lpstr>
      <vt:lpstr>Example 4</vt:lpstr>
      <vt:lpstr>Example 5</vt:lpstr>
      <vt:lpstr>Example 6</vt:lpstr>
      <vt:lpstr>Example 7</vt:lpstr>
      <vt:lpstr>Example 7:  Derivation 1</vt:lpstr>
      <vt:lpstr>Example 7:  Derivation 2</vt:lpstr>
      <vt:lpstr>Example 7:  Derivation 3</vt:lpstr>
      <vt:lpstr>Example 7:  Derivation 4</vt:lpstr>
      <vt:lpstr>Generative Grammars Formally</vt:lpstr>
      <vt:lpstr>Notation</vt:lpstr>
      <vt:lpstr>Productions</vt:lpstr>
      <vt:lpstr>Generated Languages</vt:lpstr>
      <vt:lpstr>Hierarchy of Grammars</vt:lpstr>
      <vt:lpstr>Context-free Languages</vt:lpstr>
      <vt:lpstr>Context-free Languages</vt:lpstr>
      <vt:lpstr>Canonical Derivations</vt:lpstr>
      <vt:lpstr>Derivation Trees</vt:lpstr>
      <vt:lpstr>Derivation Trees</vt:lpstr>
      <vt:lpstr>Example</vt:lpstr>
      <vt:lpstr>Ambiguity in  Natural Languages</vt:lpstr>
      <vt:lpstr>Ambiguity</vt:lpstr>
      <vt:lpstr>Arithmetic Expressions </vt:lpstr>
      <vt:lpstr>Arithmetic Expressions </vt:lpstr>
      <vt:lpstr>Arithmetic Expressions </vt:lpstr>
      <vt:lpstr>Arithmetic Expressions </vt:lpstr>
      <vt:lpstr>Arithmetic Expressions </vt:lpstr>
      <vt:lpstr>Arithmetic Expressions </vt:lpstr>
      <vt:lpstr>Dangling Else</vt:lpstr>
      <vt:lpstr>Dangling Else</vt:lpstr>
      <vt:lpstr>Dangling Else</vt:lpstr>
      <vt:lpstr>Dangling Else</vt:lpstr>
      <vt:lpstr>Dangling Else</vt:lpstr>
      <vt:lpstr>Observation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LFC-00</dc:title>
  <dc:creator>PQ</dc:creator>
  <cp:lastModifiedBy>PQ</cp:lastModifiedBy>
  <cp:revision>730</cp:revision>
  <cp:lastPrinted>2021-09-23T10:40:42Z</cp:lastPrinted>
  <dcterms:created xsi:type="dcterms:W3CDTF">1999-05-12T13:47:53Z</dcterms:created>
  <dcterms:modified xsi:type="dcterms:W3CDTF">2022-09-13T11:29:40Z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http://creativecommons.org/licenses/by-sa/2.5/</vt:lpwstr>
  </property>
  <property fmtid="{D5CDD505-2E9C-101B-9397-08002B2CF9AE}" pid="4" name="CreativeCommons_Derivatives">
    <vt:lpwstr>Share Alike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