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9"/>
  </p:notesMasterIdLst>
  <p:sldIdLst>
    <p:sldId id="256" r:id="rId2"/>
    <p:sldId id="409" r:id="rId3"/>
    <p:sldId id="410" r:id="rId4"/>
    <p:sldId id="411" r:id="rId5"/>
    <p:sldId id="414" r:id="rId6"/>
    <p:sldId id="415" r:id="rId7"/>
    <p:sldId id="41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83"/>
    <p:restoredTop sz="94687"/>
  </p:normalViewPr>
  <p:slideViewPr>
    <p:cSldViewPr snapToGrid="0" snapToObjects="1" showGuides="1">
      <p:cViewPr varScale="1">
        <p:scale>
          <a:sx n="112" d="100"/>
          <a:sy n="112" d="100"/>
        </p:scale>
        <p:origin x="138" y="12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0BB42-73DD-7C4C-852E-1275E5154AA1}" type="datetimeFigureOut">
              <a:rPr lang="en-GB" smtClean="0"/>
              <a:t>25/05/2022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2472E-7B8D-7B46-836E-BECA9B66B0B7}" type="slidenum">
              <a:rPr lang="en-GB" smtClean="0"/>
              <a:t>‹#›</a:t>
            </a:fld>
            <a:endParaRPr lang="en-GB"/>
          </a:p>
        </p:txBody>
      </p:sp>
    </p:spTree>
    <p:extLst>
      <p:ext uri="{BB962C8B-B14F-4D97-AF65-F5344CB8AC3E}">
        <p14:creationId xmlns:p14="http://schemas.microsoft.com/office/powerpoint/2010/main" val="591179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F32A713C-1152-D241-94BE-9E88E79BFF86}" type="slidenum">
              <a:rPr lang="es-ES" smtClean="0"/>
              <a:t>2</a:t>
            </a:fld>
            <a:endParaRPr lang="es-ES"/>
          </a:p>
        </p:txBody>
      </p:sp>
    </p:spTree>
    <p:extLst>
      <p:ext uri="{BB962C8B-B14F-4D97-AF65-F5344CB8AC3E}">
        <p14:creationId xmlns:p14="http://schemas.microsoft.com/office/powerpoint/2010/main" val="2379854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F32A713C-1152-D241-94BE-9E88E79BFF86}" type="slidenum">
              <a:rPr lang="es-ES" smtClean="0"/>
              <a:t>3</a:t>
            </a:fld>
            <a:endParaRPr lang="es-ES"/>
          </a:p>
        </p:txBody>
      </p:sp>
    </p:spTree>
    <p:extLst>
      <p:ext uri="{BB962C8B-B14F-4D97-AF65-F5344CB8AC3E}">
        <p14:creationId xmlns:p14="http://schemas.microsoft.com/office/powerpoint/2010/main" val="2266433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F32A713C-1152-D241-94BE-9E88E79BFF86}" type="slidenum">
              <a:rPr lang="es-ES" smtClean="0"/>
              <a:t>4</a:t>
            </a:fld>
            <a:endParaRPr lang="es-ES"/>
          </a:p>
        </p:txBody>
      </p:sp>
    </p:spTree>
    <p:extLst>
      <p:ext uri="{BB962C8B-B14F-4D97-AF65-F5344CB8AC3E}">
        <p14:creationId xmlns:p14="http://schemas.microsoft.com/office/powerpoint/2010/main" val="3459377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F32A713C-1152-D241-94BE-9E88E79BFF86}" type="slidenum">
              <a:rPr lang="es-ES" smtClean="0"/>
              <a:t>5</a:t>
            </a:fld>
            <a:endParaRPr lang="es-ES"/>
          </a:p>
        </p:txBody>
      </p:sp>
    </p:spTree>
    <p:extLst>
      <p:ext uri="{BB962C8B-B14F-4D97-AF65-F5344CB8AC3E}">
        <p14:creationId xmlns:p14="http://schemas.microsoft.com/office/powerpoint/2010/main" val="1510000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F32A713C-1152-D241-94BE-9E88E79BFF86}" type="slidenum">
              <a:rPr lang="es-ES" smtClean="0"/>
              <a:t>6</a:t>
            </a:fld>
            <a:endParaRPr lang="es-ES"/>
          </a:p>
        </p:txBody>
      </p:sp>
    </p:spTree>
    <p:extLst>
      <p:ext uri="{BB962C8B-B14F-4D97-AF65-F5344CB8AC3E}">
        <p14:creationId xmlns:p14="http://schemas.microsoft.com/office/powerpoint/2010/main" val="3709107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F32A713C-1152-D241-94BE-9E88E79BFF86}" type="slidenum">
              <a:rPr lang="es-ES" smtClean="0"/>
              <a:t>7</a:t>
            </a:fld>
            <a:endParaRPr lang="es-ES"/>
          </a:p>
        </p:txBody>
      </p:sp>
    </p:spTree>
    <p:extLst>
      <p:ext uri="{BB962C8B-B14F-4D97-AF65-F5344CB8AC3E}">
        <p14:creationId xmlns:p14="http://schemas.microsoft.com/office/powerpoint/2010/main" val="621624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s-ES_tradnl"/>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Wednesday, May 25,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Wednesday, May 25,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s-ES_tradnl"/>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Wednesday, May 25,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Wednesday, May 25,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s-ES_tradnl"/>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Wednesday, May 25,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Wednesday, May 25, 2022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Wednesday, May 25, 2022</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Wednesday, May 25, 2022</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Wednesday, May 25, 2022</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s-ES_tradnl"/>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May 25, 2022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s-ES_tradnl"/>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May 25, 2022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s-ES_tradnl"/>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Wednesday, May 25, 2022</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jpe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jpe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jpe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900196" y="4235299"/>
            <a:ext cx="9776388" cy="890588"/>
          </a:xfrm>
        </p:spPr>
        <p:txBody>
          <a:bodyPr>
            <a:normAutofit/>
          </a:bodyPr>
          <a:lstStyle/>
          <a:p>
            <a:r>
              <a:rPr lang="en-US" dirty="0"/>
              <a:t>RFID, NFC and Public Transportation</a:t>
            </a:r>
            <a:endParaRPr lang="en-US" b="1" i="1" dirty="0">
              <a:solidFill>
                <a:srgbClr val="FF0000"/>
              </a:solidFill>
            </a:endParaRPr>
          </a:p>
        </p:txBody>
      </p:sp>
      <p:sp>
        <p:nvSpPr>
          <p:cNvPr id="3" name="Subtitle 2"/>
          <p:cNvSpPr>
            <a:spLocks noGrp="1"/>
          </p:cNvSpPr>
          <p:nvPr>
            <p:ph type="subTitle" idx="4294967295"/>
          </p:nvPr>
        </p:nvSpPr>
        <p:spPr>
          <a:xfrm>
            <a:off x="1993179" y="5105560"/>
            <a:ext cx="8256876" cy="892175"/>
          </a:xfrm>
        </p:spPr>
        <p:txBody>
          <a:bodyPr>
            <a:noAutofit/>
          </a:bodyPr>
          <a:lstStyle/>
          <a:p>
            <a:endParaRPr lang="ca-ES" sz="1100" dirty="0"/>
          </a:p>
          <a:p>
            <a:r>
              <a:rPr lang="ca-ES" sz="1100" dirty="0"/>
              <a:t>Martí Caixal i Joaniquet – 1563587	Bruno Moya Ruiz - 1568176</a:t>
            </a:r>
          </a:p>
          <a:p>
            <a:r>
              <a:rPr lang="ca-ES" sz="1100" dirty="0" err="1"/>
              <a:t>Hernán</a:t>
            </a:r>
            <a:r>
              <a:rPr lang="ca-ES" sz="1100" dirty="0"/>
              <a:t> </a:t>
            </a:r>
            <a:r>
              <a:rPr lang="ca-ES" sz="1100" dirty="0" err="1"/>
              <a:t>Capilla</a:t>
            </a:r>
            <a:r>
              <a:rPr lang="ca-ES" sz="1100" dirty="0"/>
              <a:t> </a:t>
            </a:r>
            <a:r>
              <a:rPr lang="ca-ES" sz="1100" dirty="0" err="1"/>
              <a:t>Urbano</a:t>
            </a:r>
            <a:r>
              <a:rPr lang="ca-ES" sz="1100" dirty="0"/>
              <a:t> - 1462773	Marc Garrofé </a:t>
            </a:r>
            <a:r>
              <a:rPr lang="ca-ES" sz="1100" dirty="0" err="1"/>
              <a:t>Urrutia</a:t>
            </a:r>
            <a:r>
              <a:rPr lang="ca-ES" sz="1100" dirty="0"/>
              <a:t> – 1565644</a:t>
            </a:r>
          </a:p>
          <a:p>
            <a:r>
              <a:rPr lang="ca-ES" sz="1100" dirty="0"/>
              <a:t>Ricard López Olivares - 1571136</a:t>
            </a:r>
          </a:p>
        </p:txBody>
      </p:sp>
      <p:pic>
        <p:nvPicPr>
          <p:cNvPr id="4" name="Picture 3"/>
          <p:cNvPicPr>
            <a:picLocks noChangeAspect="1"/>
          </p:cNvPicPr>
          <p:nvPr/>
        </p:nvPicPr>
        <p:blipFill>
          <a:blip r:embed="rId2"/>
          <a:stretch>
            <a:fillRect/>
          </a:stretch>
        </p:blipFill>
        <p:spPr>
          <a:xfrm>
            <a:off x="10015815" y="6469312"/>
            <a:ext cx="2176185" cy="391301"/>
          </a:xfrm>
          <a:prstGeom prst="rect">
            <a:avLst/>
          </a:prstGeom>
        </p:spPr>
      </p:pic>
      <p:sp>
        <p:nvSpPr>
          <p:cNvPr id="9" name="Title 1"/>
          <p:cNvSpPr txBox="1">
            <a:spLocks/>
          </p:cNvSpPr>
          <p:nvPr/>
        </p:nvSpPr>
        <p:spPr>
          <a:xfrm>
            <a:off x="59481" y="6043536"/>
            <a:ext cx="7504186" cy="733950"/>
          </a:xfrm>
          <a:prstGeom prst="rect">
            <a:avLst/>
          </a:prstGeom>
        </p:spPr>
        <p:txBody>
          <a:bodyPr vert="horz" lIns="91440" tIns="45720" rIns="91440" bIns="45720" rtlCol="0" anchor="b">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s-ES" sz="1100" dirty="0" err="1">
                <a:latin typeface="Arial" panose="020B0604020202020204" pitchFamily="34" charset="0"/>
                <a:cs typeface="Arial" panose="020B0604020202020204" pitchFamily="34" charset="0"/>
              </a:rPr>
              <a:t>SisTemes</a:t>
            </a:r>
            <a:r>
              <a:rPr lang="es-ES" sz="1100" dirty="0">
                <a:latin typeface="Arial" panose="020B0604020202020204" pitchFamily="34" charset="0"/>
                <a:cs typeface="Arial" panose="020B0604020202020204" pitchFamily="34" charset="0"/>
              </a:rPr>
              <a:t> multimedia</a:t>
            </a:r>
          </a:p>
          <a:p>
            <a:r>
              <a:rPr lang="es-ES" sz="1100" dirty="0">
                <a:latin typeface="Arial" panose="020B0604020202020204" pitchFamily="34" charset="0"/>
                <a:cs typeface="Arial" panose="020B0604020202020204" pitchFamily="34" charset="0"/>
              </a:rPr>
              <a:t>ESCOLA D’ENGINYERIA. UNIVERSITAT AUTÒNOMA DE BARCELONA</a:t>
            </a:r>
          </a:p>
          <a:p>
            <a:r>
              <a:rPr lang="es-ES" sz="1100" dirty="0" err="1">
                <a:latin typeface="Arial" panose="020B0604020202020204" pitchFamily="34" charset="0"/>
                <a:cs typeface="Arial" panose="020B0604020202020204" pitchFamily="34" charset="0"/>
              </a:rPr>
              <a:t>Professors</a:t>
            </a:r>
            <a:r>
              <a:rPr lang="es-ES" sz="1100" dirty="0">
                <a:latin typeface="Arial" panose="020B0604020202020204" pitchFamily="34" charset="0"/>
                <a:cs typeface="Arial" panose="020B0604020202020204" pitchFamily="34" charset="0"/>
              </a:rPr>
              <a:t>: JORDI SERRA, Fernando Vilariño i  Ronny Romero</a:t>
            </a:r>
            <a:endParaRPr lang="en-US" sz="11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35C85BFA-9AB4-4108-ABEC-3947CF17145C}"/>
              </a:ext>
            </a:extLst>
          </p:cNvPr>
          <p:cNvPicPr>
            <a:picLocks noChangeAspect="1"/>
          </p:cNvPicPr>
          <p:nvPr/>
        </p:nvPicPr>
        <p:blipFill rotWithShape="1">
          <a:blip r:embed="rId3"/>
          <a:srcRect r="2206"/>
          <a:stretch/>
        </p:blipFill>
        <p:spPr>
          <a:xfrm>
            <a:off x="3525351" y="323"/>
            <a:ext cx="3789849" cy="4304158"/>
          </a:xfrm>
          <a:prstGeom prst="rect">
            <a:avLst/>
          </a:prstGeom>
        </p:spPr>
      </p:pic>
    </p:spTree>
    <p:extLst>
      <p:ext uri="{BB962C8B-B14F-4D97-AF65-F5344CB8AC3E}">
        <p14:creationId xmlns:p14="http://schemas.microsoft.com/office/powerpoint/2010/main" val="136121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2D03178-A25D-DC43-9DE4-CA6F785BCA82}"/>
              </a:ext>
            </a:extLst>
          </p:cNvPr>
          <p:cNvGrpSpPr/>
          <p:nvPr/>
        </p:nvGrpSpPr>
        <p:grpSpPr>
          <a:xfrm>
            <a:off x="0" y="71439"/>
            <a:ext cx="1219200" cy="1367697"/>
            <a:chOff x="0" y="0"/>
            <a:chExt cx="1219200" cy="1359187"/>
          </a:xfrm>
        </p:grpSpPr>
        <p:pic>
          <p:nvPicPr>
            <p:cNvPr id="17" name="Picture 16">
              <a:extLst>
                <a:ext uri="{FF2B5EF4-FFF2-40B4-BE49-F238E27FC236}">
                  <a16:creationId xmlns:a16="http://schemas.microsoft.com/office/drawing/2014/main" id="{7804F5C6-A436-7A49-9366-257E6AAC0174}"/>
                </a:ext>
              </a:extLst>
            </p:cNvPr>
            <p:cNvPicPr>
              <a:picLocks noChangeAspect="1"/>
            </p:cNvPicPr>
            <p:nvPr/>
          </p:nvPicPr>
          <p:blipFill>
            <a:blip r:embed="rId3"/>
            <a:stretch>
              <a:fillRect/>
            </a:stretch>
          </p:blipFill>
          <p:spPr>
            <a:xfrm>
              <a:off x="0" y="571787"/>
              <a:ext cx="1219200" cy="787400"/>
            </a:xfrm>
            <a:prstGeom prst="rect">
              <a:avLst/>
            </a:prstGeom>
          </p:spPr>
        </p:pic>
        <p:pic>
          <p:nvPicPr>
            <p:cNvPr id="19" name="Picture 18">
              <a:extLst>
                <a:ext uri="{FF2B5EF4-FFF2-40B4-BE49-F238E27FC236}">
                  <a16:creationId xmlns:a16="http://schemas.microsoft.com/office/drawing/2014/main" id="{E935129E-DCE3-494B-8E91-2CF8B8F1B652}"/>
                </a:ext>
              </a:extLst>
            </p:cNvPr>
            <p:cNvPicPr>
              <a:picLocks noChangeAspect="1"/>
            </p:cNvPicPr>
            <p:nvPr/>
          </p:nvPicPr>
          <p:blipFill>
            <a:blip r:embed="rId4"/>
            <a:stretch>
              <a:fillRect/>
            </a:stretch>
          </p:blipFill>
          <p:spPr>
            <a:xfrm>
              <a:off x="143669" y="0"/>
              <a:ext cx="931862" cy="712083"/>
            </a:xfrm>
            <a:prstGeom prst="rect">
              <a:avLst/>
            </a:prstGeom>
          </p:spPr>
        </p:pic>
      </p:grpSp>
      <p:pic>
        <p:nvPicPr>
          <p:cNvPr id="5" name="Graphic 4">
            <a:extLst>
              <a:ext uri="{FF2B5EF4-FFF2-40B4-BE49-F238E27FC236}">
                <a16:creationId xmlns:a16="http://schemas.microsoft.com/office/drawing/2014/main" id="{CDC3B05D-1CFE-5E4D-91FC-CE4B126282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15576" y="263928"/>
            <a:ext cx="976312" cy="959764"/>
          </a:xfrm>
          <a:prstGeom prst="rect">
            <a:avLst/>
          </a:prstGeom>
        </p:spPr>
      </p:pic>
      <p:sp>
        <p:nvSpPr>
          <p:cNvPr id="3" name="TextBox 2">
            <a:extLst>
              <a:ext uri="{FF2B5EF4-FFF2-40B4-BE49-F238E27FC236}">
                <a16:creationId xmlns:a16="http://schemas.microsoft.com/office/drawing/2014/main" id="{33E8EF15-0BC6-5349-B70B-923BE864AD6C}"/>
              </a:ext>
            </a:extLst>
          </p:cNvPr>
          <p:cNvSpPr txBox="1"/>
          <p:nvPr/>
        </p:nvSpPr>
        <p:spPr>
          <a:xfrm>
            <a:off x="11928786" y="6596390"/>
            <a:ext cx="269626" cy="276999"/>
          </a:xfrm>
          <a:prstGeom prst="rect">
            <a:avLst/>
          </a:prstGeom>
          <a:noFill/>
        </p:spPr>
        <p:txBody>
          <a:bodyPr wrap="none" rtlCol="0">
            <a:spAutoFit/>
          </a:bodyPr>
          <a:lstStyle/>
          <a:p>
            <a:r>
              <a:rPr lang="en-GB" sz="1200" dirty="0"/>
              <a:t>1</a:t>
            </a:r>
            <a:endParaRPr lang="en-GB" sz="1050" dirty="0"/>
          </a:p>
        </p:txBody>
      </p:sp>
      <p:sp>
        <p:nvSpPr>
          <p:cNvPr id="12" name="TextBox 11">
            <a:extLst>
              <a:ext uri="{FF2B5EF4-FFF2-40B4-BE49-F238E27FC236}">
                <a16:creationId xmlns:a16="http://schemas.microsoft.com/office/drawing/2014/main" id="{D731FCBA-AA36-4C13-A084-4308EBF83171}"/>
              </a:ext>
            </a:extLst>
          </p:cNvPr>
          <p:cNvSpPr txBox="1"/>
          <p:nvPr/>
        </p:nvSpPr>
        <p:spPr>
          <a:xfrm>
            <a:off x="1664293" y="255674"/>
            <a:ext cx="7539528" cy="1184940"/>
          </a:xfrm>
          <a:prstGeom prst="rect">
            <a:avLst/>
          </a:prstGeom>
          <a:noFill/>
        </p:spPr>
        <p:txBody>
          <a:bodyPr wrap="square">
            <a:spAutoFit/>
          </a:bodyPr>
          <a:lstStyle/>
          <a:p>
            <a:r>
              <a:rPr lang="en-US" sz="1100" dirty="0"/>
              <a:t>RFID, NFC and Public Transportation</a:t>
            </a:r>
            <a:endParaRPr lang="en-US" sz="1100" b="1" i="1" dirty="0">
              <a:solidFill>
                <a:srgbClr val="FF0000"/>
              </a:solidFill>
            </a:endParaRPr>
          </a:p>
          <a:p>
            <a:r>
              <a:rPr lang="en-US" sz="1200" b="1" i="1" dirty="0"/>
              <a:t>	“Hackathons of Cloud Services: Co-creating and deploying”</a:t>
            </a:r>
          </a:p>
          <a:p>
            <a:r>
              <a:rPr lang="en-US" sz="1200" i="1" dirty="0"/>
              <a:t>	</a:t>
            </a:r>
            <a:r>
              <a:rPr lang="en-US" sz="1200" i="1" dirty="0" err="1"/>
              <a:t>Sistemes</a:t>
            </a:r>
            <a:r>
              <a:rPr lang="en-US" sz="1200" i="1" dirty="0"/>
              <a:t> </a:t>
            </a:r>
            <a:r>
              <a:rPr lang="en-US" sz="1200" i="1" dirty="0" err="1"/>
              <a:t>Multimèdia</a:t>
            </a:r>
            <a:r>
              <a:rPr lang="en-US" sz="1200" i="1" dirty="0"/>
              <a:t> 2021– 2022</a:t>
            </a:r>
          </a:p>
          <a:p>
            <a:r>
              <a:rPr lang="en-US" sz="1200" i="1" dirty="0"/>
              <a:t>	</a:t>
            </a:r>
            <a:r>
              <a:rPr lang="en-US" sz="1100" dirty="0"/>
              <a:t>Martí Caixal </a:t>
            </a:r>
            <a:r>
              <a:rPr lang="en-US" sz="1100" dirty="0" err="1"/>
              <a:t>i</a:t>
            </a:r>
            <a:r>
              <a:rPr lang="en-US" sz="1100" dirty="0"/>
              <a:t> Joaniquet – 1563587	Bruno Moya Ruiz - 1568176</a:t>
            </a:r>
          </a:p>
          <a:p>
            <a:r>
              <a:rPr lang="en-US" sz="1100" dirty="0"/>
              <a:t>	</a:t>
            </a:r>
            <a:r>
              <a:rPr lang="en-US" sz="1100" dirty="0" err="1"/>
              <a:t>Hernán</a:t>
            </a:r>
            <a:r>
              <a:rPr lang="en-US" sz="1100" dirty="0"/>
              <a:t> </a:t>
            </a:r>
            <a:r>
              <a:rPr lang="en-US" sz="1100" dirty="0" err="1"/>
              <a:t>Capilla</a:t>
            </a:r>
            <a:r>
              <a:rPr lang="en-US" sz="1100" dirty="0"/>
              <a:t> </a:t>
            </a:r>
            <a:r>
              <a:rPr lang="en-US" sz="1100" dirty="0" err="1"/>
              <a:t>Urbano</a:t>
            </a:r>
            <a:r>
              <a:rPr lang="en-US" sz="1100" dirty="0"/>
              <a:t> - 1462773	Marc </a:t>
            </a:r>
            <a:r>
              <a:rPr lang="en-US" sz="1100" dirty="0" err="1"/>
              <a:t>Garrofé</a:t>
            </a:r>
            <a:r>
              <a:rPr lang="en-US" sz="1100" dirty="0"/>
              <a:t> Urrutia – 1565644</a:t>
            </a:r>
          </a:p>
          <a:p>
            <a:r>
              <a:rPr lang="en-US" sz="1100" dirty="0"/>
              <a:t>	Ricard López Olivares - 1571136</a:t>
            </a:r>
          </a:p>
        </p:txBody>
      </p:sp>
      <p:pic>
        <p:nvPicPr>
          <p:cNvPr id="14" name="Picture 13">
            <a:extLst>
              <a:ext uri="{FF2B5EF4-FFF2-40B4-BE49-F238E27FC236}">
                <a16:creationId xmlns:a16="http://schemas.microsoft.com/office/drawing/2014/main" id="{B09B8300-FC51-4BB6-9329-326D4E64EEA3}"/>
              </a:ext>
            </a:extLst>
          </p:cNvPr>
          <p:cNvPicPr>
            <a:picLocks noChangeAspect="1"/>
          </p:cNvPicPr>
          <p:nvPr/>
        </p:nvPicPr>
        <p:blipFill>
          <a:blip r:embed="rId7"/>
          <a:stretch>
            <a:fillRect/>
          </a:stretch>
        </p:blipFill>
        <p:spPr>
          <a:xfrm>
            <a:off x="735235" y="1615380"/>
            <a:ext cx="3864817" cy="4304158"/>
          </a:xfrm>
          <a:prstGeom prst="rect">
            <a:avLst/>
          </a:prstGeom>
        </p:spPr>
      </p:pic>
      <p:sp>
        <p:nvSpPr>
          <p:cNvPr id="6" name="TextBox 5">
            <a:extLst>
              <a:ext uri="{FF2B5EF4-FFF2-40B4-BE49-F238E27FC236}">
                <a16:creationId xmlns:a16="http://schemas.microsoft.com/office/drawing/2014/main" id="{4B4958EE-FCC0-4557-9820-A00212E71823}"/>
              </a:ext>
            </a:extLst>
          </p:cNvPr>
          <p:cNvSpPr txBox="1"/>
          <p:nvPr/>
        </p:nvSpPr>
        <p:spPr>
          <a:xfrm>
            <a:off x="4777099" y="2477040"/>
            <a:ext cx="6611300" cy="3600986"/>
          </a:xfrm>
          <a:prstGeom prst="rect">
            <a:avLst/>
          </a:prstGeom>
          <a:noFill/>
        </p:spPr>
        <p:txBody>
          <a:bodyPr wrap="square" rtlCol="0">
            <a:spAutoFit/>
          </a:bodyPr>
          <a:lstStyle/>
          <a:p>
            <a:r>
              <a:rPr lang="en-US" sz="1200" dirty="0"/>
              <a:t>Contactless technologies as RFID, NFC and other are now part of our current life, and they can help developing a much better and human-centric approach to public transportation</a:t>
            </a:r>
            <a:endParaRPr lang="en-GB" sz="1200" b="1" dirty="0">
              <a:solidFill>
                <a:srgbClr val="FF0000"/>
              </a:solidFill>
            </a:endParaRPr>
          </a:p>
          <a:p>
            <a:endParaRPr lang="en-GB" sz="1200" dirty="0"/>
          </a:p>
          <a:p>
            <a:r>
              <a:rPr lang="en-GB" sz="1200" dirty="0"/>
              <a:t>Instead of the traditional way of paying, a new eco friendly way by using a smart phone and cloud services. We could get real time information of the bus occupation. Each client would be identified and be charged at the end of the month. By using their card when they leave the bus as well, we can charge them accordingly to the distance they travelled. Using a GPS in the device, we can also get real time location of the bus. Additionally, a whole lot of new statistics could be gotten using this system.</a:t>
            </a:r>
          </a:p>
          <a:p>
            <a:endParaRPr lang="en-GB" sz="1200" dirty="0"/>
          </a:p>
          <a:p>
            <a:r>
              <a:rPr lang="en-GB" sz="1200" dirty="0"/>
              <a:t>Additionally, by using a </a:t>
            </a:r>
            <a:r>
              <a:rPr lang="en-GB" sz="1200" dirty="0" err="1"/>
              <a:t>smarthphone</a:t>
            </a:r>
            <a:r>
              <a:rPr lang="en-GB" sz="1200" dirty="0"/>
              <a:t> app, the user is now able to check how to get from point A to point B by public transport and their profile statistics such as trips and CO2 emissions saved</a:t>
            </a:r>
          </a:p>
          <a:p>
            <a:endParaRPr lang="ca-ES" sz="1200" dirty="0"/>
          </a:p>
          <a:p>
            <a:r>
              <a:rPr lang="ca-ES" sz="1200" dirty="0" err="1"/>
              <a:t>We</a:t>
            </a:r>
            <a:r>
              <a:rPr lang="ca-ES" sz="1200" dirty="0"/>
              <a:t> </a:t>
            </a:r>
            <a:r>
              <a:rPr lang="ca-ES" sz="1200" dirty="0" err="1"/>
              <a:t>decided</a:t>
            </a:r>
            <a:r>
              <a:rPr lang="ca-ES" sz="1200" dirty="0"/>
              <a:t> to </a:t>
            </a:r>
            <a:r>
              <a:rPr lang="ca-ES" sz="1200" dirty="0" err="1"/>
              <a:t>embark</a:t>
            </a:r>
            <a:r>
              <a:rPr lang="ca-ES" sz="1200" dirty="0"/>
              <a:t> </a:t>
            </a:r>
            <a:r>
              <a:rPr lang="ca-ES" sz="1200" dirty="0" err="1"/>
              <a:t>into</a:t>
            </a:r>
            <a:r>
              <a:rPr lang="ca-ES" sz="1200" dirty="0"/>
              <a:t> </a:t>
            </a:r>
            <a:r>
              <a:rPr lang="ca-ES" sz="1200" dirty="0" err="1"/>
              <a:t>this</a:t>
            </a:r>
            <a:r>
              <a:rPr lang="ca-ES" sz="1200" dirty="0"/>
              <a:t> </a:t>
            </a:r>
            <a:r>
              <a:rPr lang="ca-ES" sz="1200" dirty="0" err="1"/>
              <a:t>project</a:t>
            </a:r>
            <a:r>
              <a:rPr lang="ca-ES" sz="1200" dirty="0"/>
              <a:t> </a:t>
            </a:r>
            <a:r>
              <a:rPr lang="ca-ES" sz="1200" dirty="0" err="1"/>
              <a:t>because</a:t>
            </a:r>
            <a:r>
              <a:rPr lang="ca-ES" sz="1200" dirty="0"/>
              <a:t> </a:t>
            </a:r>
            <a:r>
              <a:rPr lang="ca-ES" sz="1200" dirty="0" err="1"/>
              <a:t>it</a:t>
            </a:r>
            <a:r>
              <a:rPr lang="ca-ES" sz="1200" dirty="0"/>
              <a:t> </a:t>
            </a:r>
            <a:r>
              <a:rPr lang="ca-ES" sz="1200" dirty="0" err="1"/>
              <a:t>seemed</a:t>
            </a:r>
            <a:r>
              <a:rPr lang="ca-ES" sz="1200" dirty="0"/>
              <a:t> </a:t>
            </a:r>
            <a:r>
              <a:rPr lang="ca-ES" sz="1200" dirty="0" err="1"/>
              <a:t>very</a:t>
            </a:r>
            <a:r>
              <a:rPr lang="ca-ES" sz="1200" dirty="0"/>
              <a:t> </a:t>
            </a:r>
            <a:r>
              <a:rPr lang="ca-ES" sz="1200" dirty="0" err="1"/>
              <a:t>interesting</a:t>
            </a:r>
            <a:r>
              <a:rPr lang="ca-ES" sz="1200" dirty="0"/>
              <a:t> </a:t>
            </a:r>
            <a:r>
              <a:rPr lang="ca-ES" sz="1200" dirty="0" err="1"/>
              <a:t>and</a:t>
            </a:r>
            <a:r>
              <a:rPr lang="ca-ES" sz="1200" dirty="0"/>
              <a:t> </a:t>
            </a:r>
            <a:r>
              <a:rPr lang="ca-ES" sz="1200" dirty="0" err="1"/>
              <a:t>we</a:t>
            </a:r>
            <a:r>
              <a:rPr lang="ca-ES" sz="1200" dirty="0"/>
              <a:t> </a:t>
            </a:r>
            <a:r>
              <a:rPr lang="ca-ES" sz="1200" dirty="0" err="1"/>
              <a:t>are</a:t>
            </a:r>
            <a:r>
              <a:rPr lang="ca-ES" sz="1200" dirty="0"/>
              <a:t> all </a:t>
            </a:r>
            <a:r>
              <a:rPr lang="ca-ES" sz="1200" dirty="0" err="1"/>
              <a:t>very</a:t>
            </a:r>
            <a:r>
              <a:rPr lang="ca-ES" sz="1200" dirty="0"/>
              <a:t> eco </a:t>
            </a:r>
            <a:r>
              <a:rPr lang="ca-ES" sz="1200" dirty="0" err="1"/>
              <a:t>friendly</a:t>
            </a:r>
            <a:r>
              <a:rPr lang="ca-ES" sz="1200" dirty="0"/>
              <a:t> </a:t>
            </a:r>
            <a:r>
              <a:rPr lang="ca-ES" sz="1200" dirty="0" err="1"/>
              <a:t>and</a:t>
            </a:r>
            <a:r>
              <a:rPr lang="ca-ES" sz="1200" dirty="0"/>
              <a:t> </a:t>
            </a:r>
            <a:r>
              <a:rPr lang="ca-ES" sz="1200" dirty="0" err="1"/>
              <a:t>love</a:t>
            </a:r>
            <a:r>
              <a:rPr lang="ca-ES" sz="1200" dirty="0"/>
              <a:t> plants. </a:t>
            </a:r>
            <a:r>
              <a:rPr lang="ca-ES" sz="1200" dirty="0" err="1"/>
              <a:t>Actually</a:t>
            </a:r>
            <a:r>
              <a:rPr lang="ca-ES" sz="1200" dirty="0"/>
              <a:t>, </a:t>
            </a:r>
            <a:r>
              <a:rPr lang="ca-ES" sz="1200" dirty="0" err="1"/>
              <a:t>we</a:t>
            </a:r>
            <a:r>
              <a:rPr lang="ca-ES" sz="1200" dirty="0"/>
              <a:t> </a:t>
            </a:r>
            <a:r>
              <a:rPr lang="ca-ES" sz="1200" dirty="0" err="1"/>
              <a:t>are</a:t>
            </a:r>
            <a:r>
              <a:rPr lang="ca-ES" sz="1200" dirty="0"/>
              <a:t> </a:t>
            </a:r>
            <a:r>
              <a:rPr lang="ca-ES" sz="1200" dirty="0" err="1"/>
              <a:t>trying</a:t>
            </a:r>
            <a:r>
              <a:rPr lang="ca-ES" sz="1200" dirty="0"/>
              <a:t> to </a:t>
            </a:r>
            <a:r>
              <a:rPr lang="ca-ES" sz="1200" dirty="0" err="1"/>
              <a:t>go</a:t>
            </a:r>
            <a:r>
              <a:rPr lang="ca-ES" sz="1200" dirty="0"/>
              <a:t> </a:t>
            </a:r>
            <a:r>
              <a:rPr lang="ca-ES" sz="1200" dirty="0" err="1"/>
              <a:t>vegan</a:t>
            </a:r>
            <a:r>
              <a:rPr lang="ca-ES" sz="1200" dirty="0"/>
              <a:t>. </a:t>
            </a:r>
            <a:r>
              <a:rPr lang="ca-ES" sz="1200" dirty="0" err="1"/>
              <a:t>Nontheless</a:t>
            </a:r>
            <a:r>
              <a:rPr lang="ca-ES" sz="1200" dirty="0"/>
              <a:t>, </a:t>
            </a:r>
            <a:r>
              <a:rPr lang="ca-ES" sz="1200" dirty="0" err="1"/>
              <a:t>we</a:t>
            </a:r>
            <a:r>
              <a:rPr lang="ca-ES" sz="1200" dirty="0"/>
              <a:t> </a:t>
            </a:r>
            <a:r>
              <a:rPr lang="ca-ES" sz="1200" dirty="0" err="1"/>
              <a:t>also</a:t>
            </a:r>
            <a:r>
              <a:rPr lang="ca-ES" sz="1200" dirty="0"/>
              <a:t> </a:t>
            </a:r>
            <a:r>
              <a:rPr lang="ca-ES" sz="1200" dirty="0" err="1"/>
              <a:t>wanted</a:t>
            </a:r>
            <a:r>
              <a:rPr lang="ca-ES" sz="1200" dirty="0"/>
              <a:t> to </a:t>
            </a:r>
            <a:r>
              <a:rPr lang="ca-ES" sz="1200" dirty="0" err="1"/>
              <a:t>learn</a:t>
            </a:r>
            <a:r>
              <a:rPr lang="ca-ES" sz="1200" dirty="0"/>
              <a:t> </a:t>
            </a:r>
            <a:r>
              <a:rPr lang="ca-ES" sz="1200" dirty="0" err="1"/>
              <a:t>how</a:t>
            </a:r>
            <a:r>
              <a:rPr lang="ca-ES" sz="1200" dirty="0"/>
              <a:t> to </a:t>
            </a:r>
            <a:r>
              <a:rPr lang="ca-ES" sz="1200" dirty="0" err="1"/>
              <a:t>use</a:t>
            </a:r>
            <a:r>
              <a:rPr lang="ca-ES" sz="1200" dirty="0"/>
              <a:t> </a:t>
            </a:r>
            <a:r>
              <a:rPr lang="ca-ES" sz="1200" dirty="0" err="1"/>
              <a:t>API’s</a:t>
            </a:r>
            <a:r>
              <a:rPr lang="ca-ES" sz="1200" dirty="0"/>
              <a:t> </a:t>
            </a:r>
            <a:r>
              <a:rPr lang="ca-ES" sz="1200" dirty="0" err="1"/>
              <a:t>and</a:t>
            </a:r>
            <a:r>
              <a:rPr lang="ca-ES" sz="1200" dirty="0"/>
              <a:t> </a:t>
            </a:r>
            <a:r>
              <a:rPr lang="ca-ES" sz="1200" dirty="0" err="1"/>
              <a:t>link</a:t>
            </a:r>
            <a:r>
              <a:rPr lang="ca-ES" sz="1200" dirty="0"/>
              <a:t> </a:t>
            </a:r>
            <a:r>
              <a:rPr lang="ca-ES" sz="1200" dirty="0" err="1"/>
              <a:t>it</a:t>
            </a:r>
            <a:r>
              <a:rPr lang="ca-ES" sz="1200" dirty="0"/>
              <a:t>  </a:t>
            </a:r>
            <a:r>
              <a:rPr lang="ca-ES" sz="1200" dirty="0" err="1"/>
              <a:t>with</a:t>
            </a:r>
            <a:r>
              <a:rPr lang="ca-ES" sz="1200" dirty="0"/>
              <a:t> </a:t>
            </a:r>
            <a:r>
              <a:rPr lang="ca-ES" sz="1200" dirty="0" err="1"/>
              <a:t>app</a:t>
            </a:r>
            <a:r>
              <a:rPr lang="ca-ES" sz="1200" dirty="0"/>
              <a:t> </a:t>
            </a:r>
            <a:r>
              <a:rPr lang="ca-ES" sz="1200" dirty="0" err="1"/>
              <a:t>developing</a:t>
            </a:r>
            <a:r>
              <a:rPr lang="ca-ES" sz="1200" dirty="0"/>
              <a:t> </a:t>
            </a:r>
            <a:r>
              <a:rPr lang="ca-ES" sz="1200" dirty="0" err="1"/>
              <a:t>frameworks</a:t>
            </a:r>
            <a:r>
              <a:rPr lang="ca-ES" sz="1200" dirty="0"/>
              <a:t> </a:t>
            </a:r>
            <a:r>
              <a:rPr lang="ca-ES" sz="1200" dirty="0" err="1"/>
              <a:t>like</a:t>
            </a:r>
            <a:r>
              <a:rPr lang="ca-ES" sz="1200" dirty="0"/>
              <a:t> </a:t>
            </a:r>
            <a:r>
              <a:rPr lang="ca-ES" sz="1200" dirty="0" err="1"/>
              <a:t>flutter</a:t>
            </a:r>
            <a:r>
              <a:rPr lang="ca-ES" sz="1200" dirty="0"/>
              <a:t>.</a:t>
            </a:r>
          </a:p>
          <a:p>
            <a:endParaRPr lang="ca-ES" sz="1200" dirty="0"/>
          </a:p>
          <a:p>
            <a:r>
              <a:rPr lang="ca-ES" sz="1200" dirty="0" err="1"/>
              <a:t>The</a:t>
            </a:r>
            <a:r>
              <a:rPr lang="ca-ES" sz="1200" dirty="0"/>
              <a:t> </a:t>
            </a:r>
            <a:r>
              <a:rPr lang="ca-ES" sz="1200" dirty="0" err="1"/>
              <a:t>main</a:t>
            </a:r>
            <a:r>
              <a:rPr lang="ca-ES" sz="1200" dirty="0"/>
              <a:t> </a:t>
            </a:r>
            <a:r>
              <a:rPr lang="ca-ES" sz="1200" dirty="0" err="1"/>
              <a:t>aim</a:t>
            </a:r>
            <a:r>
              <a:rPr lang="ca-ES" sz="1200" dirty="0"/>
              <a:t> of </a:t>
            </a:r>
            <a:r>
              <a:rPr lang="ca-ES" sz="1200" dirty="0" err="1"/>
              <a:t>this</a:t>
            </a:r>
            <a:r>
              <a:rPr lang="ca-ES" sz="1200" dirty="0"/>
              <a:t> </a:t>
            </a:r>
            <a:r>
              <a:rPr lang="ca-ES" sz="1200" dirty="0" err="1"/>
              <a:t>project</a:t>
            </a:r>
            <a:r>
              <a:rPr lang="ca-ES" sz="1200" dirty="0"/>
              <a:t>, </a:t>
            </a:r>
            <a:r>
              <a:rPr lang="ca-ES" sz="1200" dirty="0" err="1"/>
              <a:t>along</a:t>
            </a:r>
            <a:r>
              <a:rPr lang="ca-ES" sz="1200" dirty="0"/>
              <a:t> </a:t>
            </a:r>
            <a:r>
              <a:rPr lang="ca-ES" sz="1200" dirty="0" err="1"/>
              <a:t>with</a:t>
            </a:r>
            <a:r>
              <a:rPr lang="ca-ES" sz="1200" dirty="0"/>
              <a:t> </a:t>
            </a:r>
            <a:r>
              <a:rPr lang="ca-ES" sz="1200" dirty="0" err="1"/>
              <a:t>the</a:t>
            </a:r>
            <a:r>
              <a:rPr lang="ca-ES" sz="1200" dirty="0"/>
              <a:t> </a:t>
            </a:r>
            <a:r>
              <a:rPr lang="ca-ES" sz="1200" dirty="0" err="1"/>
              <a:t>biggest</a:t>
            </a:r>
            <a:r>
              <a:rPr lang="ca-ES" sz="1200" dirty="0"/>
              <a:t> </a:t>
            </a:r>
            <a:r>
              <a:rPr lang="ca-ES" sz="1200" dirty="0" err="1"/>
              <a:t>contribution</a:t>
            </a:r>
            <a:r>
              <a:rPr lang="ca-ES" sz="1200" dirty="0"/>
              <a:t>, is to </a:t>
            </a:r>
            <a:r>
              <a:rPr lang="ca-ES" sz="1200" dirty="0" err="1"/>
              <a:t>abolish</a:t>
            </a:r>
            <a:r>
              <a:rPr lang="ca-ES" sz="1200" dirty="0"/>
              <a:t> </a:t>
            </a:r>
            <a:r>
              <a:rPr lang="ca-ES" sz="1200" dirty="0" err="1"/>
              <a:t>the</a:t>
            </a:r>
            <a:r>
              <a:rPr lang="ca-ES" sz="1200" dirty="0"/>
              <a:t> </a:t>
            </a:r>
            <a:r>
              <a:rPr lang="ca-ES" sz="1200" dirty="0" err="1"/>
              <a:t>use</a:t>
            </a:r>
            <a:r>
              <a:rPr lang="ca-ES" sz="1200" dirty="0"/>
              <a:t> of </a:t>
            </a:r>
            <a:r>
              <a:rPr lang="ca-ES" sz="1200" dirty="0" err="1"/>
              <a:t>disposable</a:t>
            </a:r>
            <a:r>
              <a:rPr lang="ca-ES" sz="1200" dirty="0"/>
              <a:t> paper cards. </a:t>
            </a:r>
          </a:p>
        </p:txBody>
      </p:sp>
      <p:sp>
        <p:nvSpPr>
          <p:cNvPr id="10" name="TextBox 9">
            <a:extLst>
              <a:ext uri="{FF2B5EF4-FFF2-40B4-BE49-F238E27FC236}">
                <a16:creationId xmlns:a16="http://schemas.microsoft.com/office/drawing/2014/main" id="{A20C80D8-ED16-4198-82ED-72D04B308B6B}"/>
              </a:ext>
            </a:extLst>
          </p:cNvPr>
          <p:cNvSpPr txBox="1"/>
          <p:nvPr/>
        </p:nvSpPr>
        <p:spPr>
          <a:xfrm>
            <a:off x="7146611" y="1292214"/>
            <a:ext cx="3811424" cy="646331"/>
          </a:xfrm>
          <a:prstGeom prst="rect">
            <a:avLst/>
          </a:prstGeom>
          <a:noFill/>
        </p:spPr>
        <p:txBody>
          <a:bodyPr wrap="square" rtlCol="0">
            <a:spAutoFit/>
          </a:bodyPr>
          <a:lstStyle/>
          <a:p>
            <a:r>
              <a:rPr lang="en-US" sz="3600" dirty="0">
                <a:solidFill>
                  <a:srgbClr val="FF0000"/>
                </a:solidFill>
              </a:rPr>
              <a:t>Description</a:t>
            </a:r>
          </a:p>
        </p:txBody>
      </p:sp>
    </p:spTree>
    <p:extLst>
      <p:ext uri="{BB962C8B-B14F-4D97-AF65-F5344CB8AC3E}">
        <p14:creationId xmlns:p14="http://schemas.microsoft.com/office/powerpoint/2010/main" val="33550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2D03178-A25D-DC43-9DE4-CA6F785BCA82}"/>
              </a:ext>
            </a:extLst>
          </p:cNvPr>
          <p:cNvGrpSpPr/>
          <p:nvPr/>
        </p:nvGrpSpPr>
        <p:grpSpPr>
          <a:xfrm>
            <a:off x="0" y="71439"/>
            <a:ext cx="1219200" cy="1367697"/>
            <a:chOff x="0" y="0"/>
            <a:chExt cx="1219200" cy="1359187"/>
          </a:xfrm>
        </p:grpSpPr>
        <p:pic>
          <p:nvPicPr>
            <p:cNvPr id="17" name="Picture 16">
              <a:extLst>
                <a:ext uri="{FF2B5EF4-FFF2-40B4-BE49-F238E27FC236}">
                  <a16:creationId xmlns:a16="http://schemas.microsoft.com/office/drawing/2014/main" id="{7804F5C6-A436-7A49-9366-257E6AAC0174}"/>
                </a:ext>
              </a:extLst>
            </p:cNvPr>
            <p:cNvPicPr>
              <a:picLocks noChangeAspect="1"/>
            </p:cNvPicPr>
            <p:nvPr/>
          </p:nvPicPr>
          <p:blipFill>
            <a:blip r:embed="rId3"/>
            <a:stretch>
              <a:fillRect/>
            </a:stretch>
          </p:blipFill>
          <p:spPr>
            <a:xfrm>
              <a:off x="0" y="571787"/>
              <a:ext cx="1219200" cy="787400"/>
            </a:xfrm>
            <a:prstGeom prst="rect">
              <a:avLst/>
            </a:prstGeom>
          </p:spPr>
        </p:pic>
        <p:pic>
          <p:nvPicPr>
            <p:cNvPr id="19" name="Picture 18">
              <a:extLst>
                <a:ext uri="{FF2B5EF4-FFF2-40B4-BE49-F238E27FC236}">
                  <a16:creationId xmlns:a16="http://schemas.microsoft.com/office/drawing/2014/main" id="{E935129E-DCE3-494B-8E91-2CF8B8F1B652}"/>
                </a:ext>
              </a:extLst>
            </p:cNvPr>
            <p:cNvPicPr>
              <a:picLocks noChangeAspect="1"/>
            </p:cNvPicPr>
            <p:nvPr/>
          </p:nvPicPr>
          <p:blipFill>
            <a:blip r:embed="rId4"/>
            <a:stretch>
              <a:fillRect/>
            </a:stretch>
          </p:blipFill>
          <p:spPr>
            <a:xfrm>
              <a:off x="143669" y="0"/>
              <a:ext cx="931862" cy="712083"/>
            </a:xfrm>
            <a:prstGeom prst="rect">
              <a:avLst/>
            </a:prstGeom>
          </p:spPr>
        </p:pic>
      </p:grpSp>
      <p:pic>
        <p:nvPicPr>
          <p:cNvPr id="5" name="Graphic 4">
            <a:extLst>
              <a:ext uri="{FF2B5EF4-FFF2-40B4-BE49-F238E27FC236}">
                <a16:creationId xmlns:a16="http://schemas.microsoft.com/office/drawing/2014/main" id="{CDC3B05D-1CFE-5E4D-91FC-CE4B126282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33523" y="245357"/>
            <a:ext cx="976312" cy="959764"/>
          </a:xfrm>
          <a:prstGeom prst="rect">
            <a:avLst/>
          </a:prstGeom>
        </p:spPr>
      </p:pic>
      <p:sp>
        <p:nvSpPr>
          <p:cNvPr id="14" name="TextBox 13">
            <a:extLst>
              <a:ext uri="{FF2B5EF4-FFF2-40B4-BE49-F238E27FC236}">
                <a16:creationId xmlns:a16="http://schemas.microsoft.com/office/drawing/2014/main" id="{1D3885CC-C5D0-BD40-9DBD-3F60765E9F9D}"/>
              </a:ext>
            </a:extLst>
          </p:cNvPr>
          <p:cNvSpPr txBox="1"/>
          <p:nvPr/>
        </p:nvSpPr>
        <p:spPr>
          <a:xfrm>
            <a:off x="11928786" y="6596390"/>
            <a:ext cx="269626" cy="276999"/>
          </a:xfrm>
          <a:prstGeom prst="rect">
            <a:avLst/>
          </a:prstGeom>
          <a:noFill/>
        </p:spPr>
        <p:txBody>
          <a:bodyPr wrap="none" rtlCol="0">
            <a:spAutoFit/>
          </a:bodyPr>
          <a:lstStyle/>
          <a:p>
            <a:r>
              <a:rPr lang="en-GB" sz="1200" dirty="0"/>
              <a:t>2</a:t>
            </a:r>
            <a:endParaRPr lang="en-GB" sz="1050" dirty="0"/>
          </a:p>
        </p:txBody>
      </p:sp>
      <p:sp>
        <p:nvSpPr>
          <p:cNvPr id="12" name="TextBox 11">
            <a:extLst>
              <a:ext uri="{FF2B5EF4-FFF2-40B4-BE49-F238E27FC236}">
                <a16:creationId xmlns:a16="http://schemas.microsoft.com/office/drawing/2014/main" id="{DA606E70-F30B-46EB-A6FF-4D4D7CB7DD67}"/>
              </a:ext>
            </a:extLst>
          </p:cNvPr>
          <p:cNvSpPr txBox="1"/>
          <p:nvPr/>
        </p:nvSpPr>
        <p:spPr>
          <a:xfrm>
            <a:off x="1664293" y="124699"/>
            <a:ext cx="7539528" cy="1000274"/>
          </a:xfrm>
          <a:prstGeom prst="rect">
            <a:avLst/>
          </a:prstGeom>
          <a:noFill/>
        </p:spPr>
        <p:txBody>
          <a:bodyPr wrap="square">
            <a:spAutoFit/>
          </a:bodyPr>
          <a:lstStyle/>
          <a:p>
            <a:r>
              <a:rPr lang="en-US" sz="900" dirty="0"/>
              <a:t>RFID, NFC and Public Transportation</a:t>
            </a:r>
            <a:endParaRPr lang="en-US" sz="900" b="1" i="1" dirty="0">
              <a:solidFill>
                <a:srgbClr val="FF0000"/>
              </a:solidFill>
            </a:endParaRPr>
          </a:p>
          <a:p>
            <a:r>
              <a:rPr lang="en-US" sz="1000" b="1" i="1" dirty="0"/>
              <a:t>	“Hackathons of Cloud Services: Co-creating and deploying”</a:t>
            </a:r>
          </a:p>
          <a:p>
            <a:r>
              <a:rPr lang="en-US" sz="1000" i="1" dirty="0"/>
              <a:t>	</a:t>
            </a:r>
            <a:r>
              <a:rPr lang="en-US" sz="1000" i="1" dirty="0" err="1"/>
              <a:t>Sistemes</a:t>
            </a:r>
            <a:r>
              <a:rPr lang="en-US" sz="1000" i="1" dirty="0"/>
              <a:t> </a:t>
            </a:r>
            <a:r>
              <a:rPr lang="en-US" sz="1000" i="1" dirty="0" err="1"/>
              <a:t>Multimèdia</a:t>
            </a:r>
            <a:r>
              <a:rPr lang="en-US" sz="1000" i="1" dirty="0"/>
              <a:t> 2021– 2022</a:t>
            </a:r>
          </a:p>
          <a:p>
            <a:r>
              <a:rPr lang="en-US" sz="1000" i="1" dirty="0"/>
              <a:t>	</a:t>
            </a:r>
            <a:r>
              <a:rPr lang="en-US" sz="900" dirty="0"/>
              <a:t>Martí Caixal </a:t>
            </a:r>
            <a:r>
              <a:rPr lang="en-US" sz="900" dirty="0" err="1"/>
              <a:t>i</a:t>
            </a:r>
            <a:r>
              <a:rPr lang="en-US" sz="900" dirty="0"/>
              <a:t> Joaniquet – 1563587	Bruno Moya Ruiz - 1568176</a:t>
            </a:r>
          </a:p>
          <a:p>
            <a:r>
              <a:rPr lang="en-US" sz="900" dirty="0"/>
              <a:t>	</a:t>
            </a:r>
            <a:r>
              <a:rPr lang="en-US" sz="900" dirty="0" err="1"/>
              <a:t>Hernán</a:t>
            </a:r>
            <a:r>
              <a:rPr lang="en-US" sz="900" dirty="0"/>
              <a:t> </a:t>
            </a:r>
            <a:r>
              <a:rPr lang="en-US" sz="900" dirty="0" err="1"/>
              <a:t>Capilla</a:t>
            </a:r>
            <a:r>
              <a:rPr lang="en-US" sz="900" dirty="0"/>
              <a:t> </a:t>
            </a:r>
            <a:r>
              <a:rPr lang="en-US" sz="900" dirty="0" err="1"/>
              <a:t>Urbano</a:t>
            </a:r>
            <a:r>
              <a:rPr lang="en-US" sz="900" dirty="0"/>
              <a:t> - 1462773	Marc </a:t>
            </a:r>
            <a:r>
              <a:rPr lang="en-US" sz="900" dirty="0" err="1"/>
              <a:t>Garrofé</a:t>
            </a:r>
            <a:r>
              <a:rPr lang="en-US" sz="900" dirty="0"/>
              <a:t> Urrutia – 1565644</a:t>
            </a:r>
          </a:p>
          <a:p>
            <a:r>
              <a:rPr lang="en-US" sz="900" dirty="0"/>
              <a:t>	Ricard López Olivares - 1571136</a:t>
            </a:r>
          </a:p>
        </p:txBody>
      </p:sp>
      <p:sp>
        <p:nvSpPr>
          <p:cNvPr id="3" name="TextBox 2">
            <a:extLst>
              <a:ext uri="{FF2B5EF4-FFF2-40B4-BE49-F238E27FC236}">
                <a16:creationId xmlns:a16="http://schemas.microsoft.com/office/drawing/2014/main" id="{62B8922B-4907-4AAC-AD1D-47FF36AACADA}"/>
              </a:ext>
            </a:extLst>
          </p:cNvPr>
          <p:cNvSpPr txBox="1"/>
          <p:nvPr/>
        </p:nvSpPr>
        <p:spPr>
          <a:xfrm>
            <a:off x="6642409" y="478642"/>
            <a:ext cx="3811424" cy="646331"/>
          </a:xfrm>
          <a:prstGeom prst="rect">
            <a:avLst/>
          </a:prstGeom>
          <a:noFill/>
        </p:spPr>
        <p:txBody>
          <a:bodyPr wrap="square" rtlCol="0">
            <a:spAutoFit/>
          </a:bodyPr>
          <a:lstStyle/>
          <a:p>
            <a:r>
              <a:rPr lang="en-US" sz="3600" dirty="0">
                <a:solidFill>
                  <a:srgbClr val="FF0000"/>
                </a:solidFill>
              </a:rPr>
              <a:t>Our challenge</a:t>
            </a:r>
          </a:p>
        </p:txBody>
      </p:sp>
      <p:pic>
        <p:nvPicPr>
          <p:cNvPr id="6" name="Picture 5">
            <a:extLst>
              <a:ext uri="{FF2B5EF4-FFF2-40B4-BE49-F238E27FC236}">
                <a16:creationId xmlns:a16="http://schemas.microsoft.com/office/drawing/2014/main" id="{727C6C38-B572-4DF8-8417-2FF5D8037811}"/>
              </a:ext>
            </a:extLst>
          </p:cNvPr>
          <p:cNvPicPr>
            <a:picLocks noChangeAspect="1"/>
          </p:cNvPicPr>
          <p:nvPr/>
        </p:nvPicPr>
        <p:blipFill>
          <a:blip r:embed="rId7"/>
          <a:stretch>
            <a:fillRect/>
          </a:stretch>
        </p:blipFill>
        <p:spPr>
          <a:xfrm>
            <a:off x="9572840" y="1369542"/>
            <a:ext cx="1354007" cy="2857420"/>
          </a:xfrm>
          <a:prstGeom prst="rect">
            <a:avLst/>
          </a:prstGeom>
        </p:spPr>
      </p:pic>
      <p:grpSp>
        <p:nvGrpSpPr>
          <p:cNvPr id="25" name="Group 24">
            <a:extLst>
              <a:ext uri="{FF2B5EF4-FFF2-40B4-BE49-F238E27FC236}">
                <a16:creationId xmlns:a16="http://schemas.microsoft.com/office/drawing/2014/main" id="{A3A3FD3D-5D1E-4DFE-900B-90F672E5F407}"/>
              </a:ext>
            </a:extLst>
          </p:cNvPr>
          <p:cNvGrpSpPr/>
          <p:nvPr/>
        </p:nvGrpSpPr>
        <p:grpSpPr>
          <a:xfrm>
            <a:off x="1122955" y="5168638"/>
            <a:ext cx="4973045" cy="1308753"/>
            <a:chOff x="2740926" y="5287637"/>
            <a:chExt cx="4973045" cy="1308753"/>
          </a:xfrm>
        </p:grpSpPr>
        <p:pic>
          <p:nvPicPr>
            <p:cNvPr id="1026" name="Picture 2" descr="Firebase">
              <a:extLst>
                <a:ext uri="{FF2B5EF4-FFF2-40B4-BE49-F238E27FC236}">
                  <a16:creationId xmlns:a16="http://schemas.microsoft.com/office/drawing/2014/main" id="{4A9A03ED-7CEF-4618-A2C9-B948BEDFB498}"/>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2740926" y="5287637"/>
              <a:ext cx="2984594" cy="13087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ogle Maps Platform | Google Developers">
              <a:extLst>
                <a:ext uri="{FF2B5EF4-FFF2-40B4-BE49-F238E27FC236}">
                  <a16:creationId xmlns:a16="http://schemas.microsoft.com/office/drawing/2014/main" id="{CA7B8D76-8C93-4CCB-91BA-12DD7E51E697}"/>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6642409" y="5405829"/>
              <a:ext cx="1071562" cy="10715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4C4D340-2B7B-4D57-A6FE-C72B0B1A7FD7}"/>
                </a:ext>
              </a:extLst>
            </p:cNvPr>
            <p:cNvPicPr>
              <a:picLocks noChangeAspect="1"/>
            </p:cNvPicPr>
            <p:nvPr/>
          </p:nvPicPr>
          <p:blipFill>
            <a:blip r:embed="rId10"/>
            <a:stretch>
              <a:fillRect/>
            </a:stretch>
          </p:blipFill>
          <p:spPr>
            <a:xfrm>
              <a:off x="5918408" y="5684399"/>
              <a:ext cx="724001" cy="514422"/>
            </a:xfrm>
            <a:prstGeom prst="rect">
              <a:avLst/>
            </a:prstGeom>
          </p:spPr>
        </p:pic>
      </p:grpSp>
      <p:pic>
        <p:nvPicPr>
          <p:cNvPr id="13" name="Picture 12">
            <a:extLst>
              <a:ext uri="{FF2B5EF4-FFF2-40B4-BE49-F238E27FC236}">
                <a16:creationId xmlns:a16="http://schemas.microsoft.com/office/drawing/2014/main" id="{DBA1AE2E-DCDB-49B6-A443-A5FF05D3D570}"/>
              </a:ext>
            </a:extLst>
          </p:cNvPr>
          <p:cNvPicPr>
            <a:picLocks noChangeAspect="1"/>
          </p:cNvPicPr>
          <p:nvPr/>
        </p:nvPicPr>
        <p:blipFill>
          <a:blip r:embed="rId11"/>
          <a:stretch>
            <a:fillRect/>
          </a:stretch>
        </p:blipFill>
        <p:spPr>
          <a:xfrm>
            <a:off x="312664" y="1665060"/>
            <a:ext cx="1420207" cy="1760357"/>
          </a:xfrm>
          <a:prstGeom prst="rect">
            <a:avLst/>
          </a:prstGeom>
        </p:spPr>
      </p:pic>
      <p:sp>
        <p:nvSpPr>
          <p:cNvPr id="15" name="AutoShape 6">
            <a:extLst>
              <a:ext uri="{FF2B5EF4-FFF2-40B4-BE49-F238E27FC236}">
                <a16:creationId xmlns:a16="http://schemas.microsoft.com/office/drawing/2014/main" id="{378081DF-86F8-4E40-9E63-39126EBC58F5}"/>
              </a:ext>
            </a:extLst>
          </p:cNvPr>
          <p:cNvSpPr>
            <a:spLocks noChangeAspect="1" noChangeArrowheads="1"/>
          </p:cNvSpPr>
          <p:nvPr/>
        </p:nvSpPr>
        <p:spPr bwMode="auto">
          <a:xfrm>
            <a:off x="8211376" y="314923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a:extLst>
              <a:ext uri="{FF2B5EF4-FFF2-40B4-BE49-F238E27FC236}">
                <a16:creationId xmlns:a16="http://schemas.microsoft.com/office/drawing/2014/main" id="{96EDD3F0-5472-4D2A-BEDA-FF6EFBEC5907}"/>
              </a:ext>
            </a:extLst>
          </p:cNvPr>
          <p:cNvPicPr>
            <a:picLocks noChangeAspect="1"/>
          </p:cNvPicPr>
          <p:nvPr/>
        </p:nvPicPr>
        <p:blipFill>
          <a:blip r:embed="rId12"/>
          <a:stretch>
            <a:fillRect/>
          </a:stretch>
        </p:blipFill>
        <p:spPr>
          <a:xfrm>
            <a:off x="1801449" y="1665060"/>
            <a:ext cx="1310298" cy="1760357"/>
          </a:xfrm>
          <a:prstGeom prst="rect">
            <a:avLst/>
          </a:prstGeom>
        </p:spPr>
      </p:pic>
      <p:sp>
        <p:nvSpPr>
          <p:cNvPr id="23" name="TextBox 22">
            <a:extLst>
              <a:ext uri="{FF2B5EF4-FFF2-40B4-BE49-F238E27FC236}">
                <a16:creationId xmlns:a16="http://schemas.microsoft.com/office/drawing/2014/main" id="{4F8A691C-9630-4F7F-8F6B-C38D1535EE94}"/>
              </a:ext>
            </a:extLst>
          </p:cNvPr>
          <p:cNvSpPr txBox="1"/>
          <p:nvPr/>
        </p:nvSpPr>
        <p:spPr>
          <a:xfrm>
            <a:off x="4035022" y="1404402"/>
            <a:ext cx="2819704" cy="2062103"/>
          </a:xfrm>
          <a:prstGeom prst="rect">
            <a:avLst/>
          </a:prstGeom>
          <a:noFill/>
        </p:spPr>
        <p:txBody>
          <a:bodyPr wrap="square" rtlCol="0">
            <a:spAutoFit/>
          </a:bodyPr>
          <a:lstStyle/>
          <a:p>
            <a:pPr algn="ctr"/>
            <a:r>
              <a:rPr lang="en-GB" sz="1600" b="1" dirty="0"/>
              <a:t>State of the art</a:t>
            </a:r>
          </a:p>
          <a:p>
            <a:pPr algn="just"/>
            <a:endParaRPr lang="en-GB" sz="1600" dirty="0"/>
          </a:p>
          <a:p>
            <a:pPr algn="just"/>
            <a:r>
              <a:rPr lang="en-US" sz="1600" i="1" dirty="0"/>
              <a:t>Currently</a:t>
            </a:r>
            <a:r>
              <a:rPr lang="ca-ES" sz="1600" i="1" dirty="0"/>
              <a:t> a lot of </a:t>
            </a:r>
            <a:r>
              <a:rPr lang="en-US" sz="1600" i="1" dirty="0"/>
              <a:t>cities</a:t>
            </a:r>
            <a:r>
              <a:rPr lang="ca-ES" sz="1600" i="1" dirty="0"/>
              <a:t> </a:t>
            </a:r>
            <a:r>
              <a:rPr lang="ca-ES" sz="1600" i="1" dirty="0" err="1"/>
              <a:t>are</a:t>
            </a:r>
            <a:r>
              <a:rPr lang="ca-ES" sz="1600" i="1" dirty="0"/>
              <a:t> </a:t>
            </a:r>
            <a:r>
              <a:rPr lang="ca-ES" sz="1600" i="1" dirty="0" err="1"/>
              <a:t>imposing</a:t>
            </a:r>
            <a:r>
              <a:rPr lang="ca-ES" sz="1600" i="1" dirty="0"/>
              <a:t> </a:t>
            </a:r>
            <a:r>
              <a:rPr lang="ca-ES" sz="1600" i="1" dirty="0" err="1"/>
              <a:t>this</a:t>
            </a:r>
            <a:r>
              <a:rPr lang="ca-ES" sz="1600" i="1" dirty="0"/>
              <a:t> </a:t>
            </a:r>
            <a:r>
              <a:rPr lang="ca-ES" sz="1600" i="1" dirty="0" err="1"/>
              <a:t>kind</a:t>
            </a:r>
            <a:r>
              <a:rPr lang="ca-ES" sz="1600" i="1" dirty="0"/>
              <a:t> of </a:t>
            </a:r>
            <a:r>
              <a:rPr lang="ca-ES" sz="1600" i="1" dirty="0" err="1"/>
              <a:t>billing</a:t>
            </a:r>
            <a:r>
              <a:rPr lang="ca-ES" sz="1600" i="1" dirty="0"/>
              <a:t> </a:t>
            </a:r>
            <a:r>
              <a:rPr lang="ca-ES" sz="1600" i="1" dirty="0" err="1"/>
              <a:t>system</a:t>
            </a:r>
            <a:r>
              <a:rPr lang="ca-ES" sz="1600" i="1" dirty="0"/>
              <a:t> </a:t>
            </a:r>
            <a:r>
              <a:rPr lang="en-US" sz="1600" i="1" dirty="0"/>
              <a:t>for</a:t>
            </a:r>
            <a:r>
              <a:rPr lang="ca-ES" sz="1600" i="1" dirty="0"/>
              <a:t> </a:t>
            </a:r>
            <a:r>
              <a:rPr lang="ca-ES" sz="1600" i="1" dirty="0" err="1"/>
              <a:t>public</a:t>
            </a:r>
            <a:r>
              <a:rPr lang="ca-ES" sz="1600" i="1" dirty="0"/>
              <a:t> transport.</a:t>
            </a:r>
            <a:br>
              <a:rPr lang="ca-ES" sz="1600" i="1" dirty="0"/>
            </a:br>
            <a:r>
              <a:rPr lang="ca-ES" sz="1600" i="1" dirty="0" err="1"/>
              <a:t>Even</a:t>
            </a:r>
            <a:r>
              <a:rPr lang="ca-ES" sz="1600" i="1" dirty="0"/>
              <a:t> Barcelona is </a:t>
            </a:r>
            <a:r>
              <a:rPr lang="ca-ES" sz="1600" i="1" dirty="0" err="1"/>
              <a:t>now</a:t>
            </a:r>
            <a:r>
              <a:rPr lang="ca-ES" sz="1600" i="1" dirty="0"/>
              <a:t> </a:t>
            </a:r>
            <a:r>
              <a:rPr lang="ca-ES" sz="1600" i="1" dirty="0" err="1"/>
              <a:t>forcing</a:t>
            </a:r>
            <a:r>
              <a:rPr lang="ca-ES" sz="1600" i="1" dirty="0"/>
              <a:t> </a:t>
            </a:r>
            <a:r>
              <a:rPr lang="ca-ES" sz="1600" i="1" dirty="0" err="1"/>
              <a:t>its</a:t>
            </a:r>
            <a:r>
              <a:rPr lang="ca-ES" sz="1600" i="1" dirty="0"/>
              <a:t> </a:t>
            </a:r>
            <a:r>
              <a:rPr lang="ca-ES" sz="1600" i="1" dirty="0" err="1"/>
              <a:t>citizens</a:t>
            </a:r>
            <a:r>
              <a:rPr lang="ca-ES" sz="1600" i="1" dirty="0"/>
              <a:t> to </a:t>
            </a:r>
            <a:r>
              <a:rPr lang="ca-ES" sz="1600" i="1" dirty="0" err="1"/>
              <a:t>use</a:t>
            </a:r>
            <a:r>
              <a:rPr lang="ca-ES" sz="1600" i="1" dirty="0"/>
              <a:t> “T-Mobilitat”. </a:t>
            </a:r>
          </a:p>
        </p:txBody>
      </p:sp>
      <p:sp>
        <p:nvSpPr>
          <p:cNvPr id="21" name="TextBox 20">
            <a:extLst>
              <a:ext uri="{FF2B5EF4-FFF2-40B4-BE49-F238E27FC236}">
                <a16:creationId xmlns:a16="http://schemas.microsoft.com/office/drawing/2014/main" id="{885764ED-F68E-4D6E-87B8-D2090256E75E}"/>
              </a:ext>
            </a:extLst>
          </p:cNvPr>
          <p:cNvSpPr txBox="1"/>
          <p:nvPr/>
        </p:nvSpPr>
        <p:spPr>
          <a:xfrm>
            <a:off x="393107" y="3667971"/>
            <a:ext cx="2897024" cy="369332"/>
          </a:xfrm>
          <a:prstGeom prst="rect">
            <a:avLst/>
          </a:prstGeom>
          <a:noFill/>
        </p:spPr>
        <p:txBody>
          <a:bodyPr wrap="square" rtlCol="0">
            <a:spAutoFit/>
          </a:bodyPr>
          <a:lstStyle/>
          <a:p>
            <a:r>
              <a:rPr lang="en-US" dirty="0"/>
              <a:t>RFID Reader on the bus</a:t>
            </a:r>
          </a:p>
        </p:txBody>
      </p:sp>
      <p:pic>
        <p:nvPicPr>
          <p:cNvPr id="24" name="Picture 23">
            <a:extLst>
              <a:ext uri="{FF2B5EF4-FFF2-40B4-BE49-F238E27FC236}">
                <a16:creationId xmlns:a16="http://schemas.microsoft.com/office/drawing/2014/main" id="{09DD76A0-E331-47AE-ABA4-69859E198ACA}"/>
              </a:ext>
            </a:extLst>
          </p:cNvPr>
          <p:cNvPicPr>
            <a:picLocks noChangeAspect="1"/>
          </p:cNvPicPr>
          <p:nvPr/>
        </p:nvPicPr>
        <p:blipFill>
          <a:blip r:embed="rId13"/>
          <a:stretch>
            <a:fillRect/>
          </a:stretch>
        </p:blipFill>
        <p:spPr>
          <a:xfrm>
            <a:off x="7993296" y="1369542"/>
            <a:ext cx="1336181" cy="2857420"/>
          </a:xfrm>
          <a:prstGeom prst="rect">
            <a:avLst/>
          </a:prstGeom>
        </p:spPr>
      </p:pic>
      <p:sp>
        <p:nvSpPr>
          <p:cNvPr id="28" name="TextBox 27">
            <a:extLst>
              <a:ext uri="{FF2B5EF4-FFF2-40B4-BE49-F238E27FC236}">
                <a16:creationId xmlns:a16="http://schemas.microsoft.com/office/drawing/2014/main" id="{9F0432C4-9D12-4376-959C-4043C0D08E8A}"/>
              </a:ext>
            </a:extLst>
          </p:cNvPr>
          <p:cNvSpPr txBox="1"/>
          <p:nvPr/>
        </p:nvSpPr>
        <p:spPr>
          <a:xfrm>
            <a:off x="8124328" y="4551275"/>
            <a:ext cx="2897024" cy="369332"/>
          </a:xfrm>
          <a:prstGeom prst="rect">
            <a:avLst/>
          </a:prstGeom>
          <a:noFill/>
        </p:spPr>
        <p:txBody>
          <a:bodyPr wrap="square" rtlCol="0">
            <a:spAutoFit/>
          </a:bodyPr>
          <a:lstStyle/>
          <a:p>
            <a:r>
              <a:rPr lang="en-US" dirty="0"/>
              <a:t>Smartphone App</a:t>
            </a:r>
          </a:p>
        </p:txBody>
      </p:sp>
      <p:pic>
        <p:nvPicPr>
          <p:cNvPr id="1032" name="Picture 8" descr="Llavero de proximidad RFID-TAG Pasivo Sin batería (125 KHZ)">
            <a:extLst>
              <a:ext uri="{FF2B5EF4-FFF2-40B4-BE49-F238E27FC236}">
                <a16:creationId xmlns:a16="http://schemas.microsoft.com/office/drawing/2014/main" id="{208369A9-38EE-415E-99EA-FA15A297FE1E}"/>
              </a:ext>
            </a:extLst>
          </p:cNvPr>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rot="2137447">
            <a:off x="2267270" y="1913098"/>
            <a:ext cx="644997" cy="644997"/>
          </a:xfrm>
          <a:prstGeom prst="rect">
            <a:avLst/>
          </a:prstGeom>
          <a:noFill/>
          <a:extLst>
            <a:ext uri="{909E8E84-426E-40DD-AFC4-6F175D3DCCD1}">
              <a14:hiddenFill xmlns:a14="http://schemas.microsoft.com/office/drawing/2010/main">
                <a:solidFill>
                  <a:srgbClr val="FFFFFF"/>
                </a:solidFill>
              </a14:hiddenFill>
            </a:ext>
          </a:extLst>
        </p:spPr>
      </p:pic>
      <p:sp>
        <p:nvSpPr>
          <p:cNvPr id="31" name="Arrow: Left-Right 30">
            <a:extLst>
              <a:ext uri="{FF2B5EF4-FFF2-40B4-BE49-F238E27FC236}">
                <a16:creationId xmlns:a16="http://schemas.microsoft.com/office/drawing/2014/main" id="{9E1E40EF-6641-4CAC-8B5F-2325E511F23B}"/>
              </a:ext>
            </a:extLst>
          </p:cNvPr>
          <p:cNvSpPr/>
          <p:nvPr/>
        </p:nvSpPr>
        <p:spPr>
          <a:xfrm rot="3584525">
            <a:off x="1636156" y="4526730"/>
            <a:ext cx="1354007" cy="394950"/>
          </a:xfrm>
          <a:prstGeom prst="leftRightArrow">
            <a:avLst>
              <a:gd name="adj1" fmla="val 4567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Left-Right 34">
            <a:extLst>
              <a:ext uri="{FF2B5EF4-FFF2-40B4-BE49-F238E27FC236}">
                <a16:creationId xmlns:a16="http://schemas.microsoft.com/office/drawing/2014/main" id="{72651D53-D2DC-45DE-8BD4-643527F4CF57}"/>
              </a:ext>
            </a:extLst>
          </p:cNvPr>
          <p:cNvSpPr/>
          <p:nvPr/>
        </p:nvSpPr>
        <p:spPr>
          <a:xfrm rot="7661174">
            <a:off x="6280879" y="4264142"/>
            <a:ext cx="1354007" cy="394950"/>
          </a:xfrm>
          <a:prstGeom prst="leftRightArrow">
            <a:avLst>
              <a:gd name="adj1" fmla="val 4567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upload.wikimedia.org/wikipedia/commons/thumb/8/...">
            <a:extLst>
              <a:ext uri="{FF2B5EF4-FFF2-40B4-BE49-F238E27FC236}">
                <a16:creationId xmlns:a16="http://schemas.microsoft.com/office/drawing/2014/main" id="{779C774A-7293-4504-9757-686FC37F21AD}"/>
              </a:ext>
            </a:extLst>
          </p:cNvP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7107024" y="5315596"/>
            <a:ext cx="1490295" cy="101403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ntegrating a Flutter Screen into Your Native App - Tech @ Pelmorex Corp.">
            <a:extLst>
              <a:ext uri="{FF2B5EF4-FFF2-40B4-BE49-F238E27FC236}">
                <a16:creationId xmlns:a16="http://schemas.microsoft.com/office/drawing/2014/main" id="{1153D4BA-37DD-4AAD-9AC3-6B7357BE5D36}"/>
              </a:ext>
            </a:extLst>
          </p:cNvPr>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9608344" y="5286830"/>
            <a:ext cx="1944790" cy="92221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CB9F93BE-5ECD-4DEE-A0A9-80E938A737E2}"/>
              </a:ext>
            </a:extLst>
          </p:cNvPr>
          <p:cNvPicPr>
            <a:picLocks noChangeAspect="1"/>
          </p:cNvPicPr>
          <p:nvPr/>
        </p:nvPicPr>
        <p:blipFill>
          <a:blip r:embed="rId17"/>
          <a:stretch>
            <a:fillRect/>
          </a:stretch>
        </p:blipFill>
        <p:spPr>
          <a:xfrm>
            <a:off x="6035462" y="5427631"/>
            <a:ext cx="819264" cy="695422"/>
          </a:xfrm>
          <a:prstGeom prst="rect">
            <a:avLst/>
          </a:prstGeom>
        </p:spPr>
      </p:pic>
      <p:pic>
        <p:nvPicPr>
          <p:cNvPr id="36" name="Picture 35">
            <a:extLst>
              <a:ext uri="{FF2B5EF4-FFF2-40B4-BE49-F238E27FC236}">
                <a16:creationId xmlns:a16="http://schemas.microsoft.com/office/drawing/2014/main" id="{75ECDBC2-1EA4-4F84-AB60-4069AEC38698}"/>
              </a:ext>
            </a:extLst>
          </p:cNvPr>
          <p:cNvPicPr>
            <a:picLocks noChangeAspect="1"/>
          </p:cNvPicPr>
          <p:nvPr/>
        </p:nvPicPr>
        <p:blipFill>
          <a:blip r:embed="rId17"/>
          <a:stretch>
            <a:fillRect/>
          </a:stretch>
        </p:blipFill>
        <p:spPr>
          <a:xfrm>
            <a:off x="8753576" y="5408484"/>
            <a:ext cx="819264" cy="695422"/>
          </a:xfrm>
          <a:prstGeom prst="rect">
            <a:avLst/>
          </a:prstGeom>
        </p:spPr>
      </p:pic>
    </p:spTree>
    <p:extLst>
      <p:ext uri="{BB962C8B-B14F-4D97-AF65-F5344CB8AC3E}">
        <p14:creationId xmlns:p14="http://schemas.microsoft.com/office/powerpoint/2010/main" val="1547281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2D03178-A25D-DC43-9DE4-CA6F785BCA82}"/>
              </a:ext>
            </a:extLst>
          </p:cNvPr>
          <p:cNvGrpSpPr/>
          <p:nvPr/>
        </p:nvGrpSpPr>
        <p:grpSpPr>
          <a:xfrm>
            <a:off x="0" y="71439"/>
            <a:ext cx="1219200" cy="1367697"/>
            <a:chOff x="0" y="0"/>
            <a:chExt cx="1219200" cy="1359187"/>
          </a:xfrm>
        </p:grpSpPr>
        <p:pic>
          <p:nvPicPr>
            <p:cNvPr id="17" name="Picture 16">
              <a:extLst>
                <a:ext uri="{FF2B5EF4-FFF2-40B4-BE49-F238E27FC236}">
                  <a16:creationId xmlns:a16="http://schemas.microsoft.com/office/drawing/2014/main" id="{7804F5C6-A436-7A49-9366-257E6AAC0174}"/>
                </a:ext>
              </a:extLst>
            </p:cNvPr>
            <p:cNvPicPr>
              <a:picLocks noChangeAspect="1"/>
            </p:cNvPicPr>
            <p:nvPr/>
          </p:nvPicPr>
          <p:blipFill>
            <a:blip r:embed="rId3"/>
            <a:stretch>
              <a:fillRect/>
            </a:stretch>
          </p:blipFill>
          <p:spPr>
            <a:xfrm>
              <a:off x="0" y="571787"/>
              <a:ext cx="1219200" cy="787400"/>
            </a:xfrm>
            <a:prstGeom prst="rect">
              <a:avLst/>
            </a:prstGeom>
          </p:spPr>
        </p:pic>
        <p:pic>
          <p:nvPicPr>
            <p:cNvPr id="19" name="Picture 18">
              <a:extLst>
                <a:ext uri="{FF2B5EF4-FFF2-40B4-BE49-F238E27FC236}">
                  <a16:creationId xmlns:a16="http://schemas.microsoft.com/office/drawing/2014/main" id="{E935129E-DCE3-494B-8E91-2CF8B8F1B652}"/>
                </a:ext>
              </a:extLst>
            </p:cNvPr>
            <p:cNvPicPr>
              <a:picLocks noChangeAspect="1"/>
            </p:cNvPicPr>
            <p:nvPr/>
          </p:nvPicPr>
          <p:blipFill>
            <a:blip r:embed="rId4"/>
            <a:stretch>
              <a:fillRect/>
            </a:stretch>
          </p:blipFill>
          <p:spPr>
            <a:xfrm>
              <a:off x="143669" y="0"/>
              <a:ext cx="931862" cy="712083"/>
            </a:xfrm>
            <a:prstGeom prst="rect">
              <a:avLst/>
            </a:prstGeom>
          </p:spPr>
        </p:pic>
      </p:grpSp>
      <p:pic>
        <p:nvPicPr>
          <p:cNvPr id="5" name="Graphic 4">
            <a:extLst>
              <a:ext uri="{FF2B5EF4-FFF2-40B4-BE49-F238E27FC236}">
                <a16:creationId xmlns:a16="http://schemas.microsoft.com/office/drawing/2014/main" id="{CDC3B05D-1CFE-5E4D-91FC-CE4B126282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33523" y="245357"/>
            <a:ext cx="976312" cy="959764"/>
          </a:xfrm>
          <a:prstGeom prst="rect">
            <a:avLst/>
          </a:prstGeom>
        </p:spPr>
      </p:pic>
      <p:sp>
        <p:nvSpPr>
          <p:cNvPr id="9" name="TextBox 8">
            <a:extLst>
              <a:ext uri="{FF2B5EF4-FFF2-40B4-BE49-F238E27FC236}">
                <a16:creationId xmlns:a16="http://schemas.microsoft.com/office/drawing/2014/main" id="{E1E2932E-68C3-4449-9D80-1A1C44004A1C}"/>
              </a:ext>
            </a:extLst>
          </p:cNvPr>
          <p:cNvSpPr txBox="1"/>
          <p:nvPr/>
        </p:nvSpPr>
        <p:spPr>
          <a:xfrm>
            <a:off x="11928786" y="6596390"/>
            <a:ext cx="269626" cy="276999"/>
          </a:xfrm>
          <a:prstGeom prst="rect">
            <a:avLst/>
          </a:prstGeom>
          <a:noFill/>
        </p:spPr>
        <p:txBody>
          <a:bodyPr wrap="none" rtlCol="0">
            <a:spAutoFit/>
          </a:bodyPr>
          <a:lstStyle/>
          <a:p>
            <a:r>
              <a:rPr lang="en-GB" sz="1200" dirty="0"/>
              <a:t>3</a:t>
            </a:r>
            <a:endParaRPr lang="en-GB" sz="1050" dirty="0"/>
          </a:p>
        </p:txBody>
      </p:sp>
      <p:sp>
        <p:nvSpPr>
          <p:cNvPr id="10" name="TextBox 9">
            <a:extLst>
              <a:ext uri="{FF2B5EF4-FFF2-40B4-BE49-F238E27FC236}">
                <a16:creationId xmlns:a16="http://schemas.microsoft.com/office/drawing/2014/main" id="{E84D9792-0BE2-48C9-8623-758A1BFA4FF3}"/>
              </a:ext>
            </a:extLst>
          </p:cNvPr>
          <p:cNvSpPr txBox="1"/>
          <p:nvPr/>
        </p:nvSpPr>
        <p:spPr>
          <a:xfrm>
            <a:off x="1664293" y="124699"/>
            <a:ext cx="7539528" cy="969496"/>
          </a:xfrm>
          <a:prstGeom prst="rect">
            <a:avLst/>
          </a:prstGeom>
          <a:noFill/>
        </p:spPr>
        <p:txBody>
          <a:bodyPr wrap="square">
            <a:spAutoFit/>
          </a:bodyPr>
          <a:lstStyle/>
          <a:p>
            <a:r>
              <a:rPr lang="en-US" sz="900" dirty="0"/>
              <a:t>RFID, NFC and Public Transportation</a:t>
            </a:r>
            <a:endParaRPr lang="en-US" sz="900" b="1" i="1" dirty="0">
              <a:solidFill>
                <a:srgbClr val="FF0000"/>
              </a:solidFill>
            </a:endParaRPr>
          </a:p>
          <a:p>
            <a:r>
              <a:rPr lang="en-US" sz="1000" b="1" i="1" dirty="0"/>
              <a:t>	“Hackathons of Cloud Services: Co-creating and deploying”</a:t>
            </a:r>
          </a:p>
          <a:p>
            <a:r>
              <a:rPr lang="en-US" sz="1000" i="1" dirty="0"/>
              <a:t>	</a:t>
            </a:r>
            <a:r>
              <a:rPr lang="en-US" sz="1000" i="1" dirty="0" err="1"/>
              <a:t>Sistemes</a:t>
            </a:r>
            <a:r>
              <a:rPr lang="en-US" sz="1000" i="1" dirty="0"/>
              <a:t> </a:t>
            </a:r>
            <a:r>
              <a:rPr lang="en-US" sz="1000" i="1" dirty="0" err="1"/>
              <a:t>Multimèdia</a:t>
            </a:r>
            <a:r>
              <a:rPr lang="en-US" sz="1000" i="1" dirty="0"/>
              <a:t> 2021– 2022</a:t>
            </a:r>
          </a:p>
          <a:p>
            <a:r>
              <a:rPr lang="en-US" sz="1000" i="1" dirty="0"/>
              <a:t>	</a:t>
            </a:r>
            <a:r>
              <a:rPr lang="en-US" sz="900" dirty="0"/>
              <a:t>Martí Caixal </a:t>
            </a:r>
            <a:r>
              <a:rPr lang="en-US" sz="900" dirty="0" err="1"/>
              <a:t>i</a:t>
            </a:r>
            <a:r>
              <a:rPr lang="en-US" sz="900" dirty="0"/>
              <a:t> Joaniquet – 1563587	Bruno Moya Ruiz - 1568176</a:t>
            </a:r>
          </a:p>
          <a:p>
            <a:r>
              <a:rPr lang="en-US" sz="900" dirty="0"/>
              <a:t>	</a:t>
            </a:r>
            <a:r>
              <a:rPr lang="en-US" sz="900" dirty="0" err="1"/>
              <a:t>Hernán</a:t>
            </a:r>
            <a:r>
              <a:rPr lang="en-US" sz="900" dirty="0"/>
              <a:t> </a:t>
            </a:r>
            <a:r>
              <a:rPr lang="en-US" sz="900" dirty="0" err="1"/>
              <a:t>Capilla</a:t>
            </a:r>
            <a:r>
              <a:rPr lang="en-US" sz="900" dirty="0"/>
              <a:t> </a:t>
            </a:r>
            <a:r>
              <a:rPr lang="en-US" sz="900" dirty="0" err="1"/>
              <a:t>Urbano</a:t>
            </a:r>
            <a:r>
              <a:rPr lang="en-US" sz="900" dirty="0"/>
              <a:t> - 1462773	Marc </a:t>
            </a:r>
            <a:r>
              <a:rPr lang="en-US" sz="900" dirty="0" err="1"/>
              <a:t>Garrofé</a:t>
            </a:r>
            <a:r>
              <a:rPr lang="en-US" sz="900" dirty="0"/>
              <a:t> Urrutia – 1565644</a:t>
            </a:r>
          </a:p>
          <a:p>
            <a:r>
              <a:rPr lang="en-US" sz="900" dirty="0"/>
              <a:t>	Ricard López Olivares - 1571136</a:t>
            </a:r>
          </a:p>
        </p:txBody>
      </p:sp>
      <p:sp>
        <p:nvSpPr>
          <p:cNvPr id="15" name="TextBox 14">
            <a:extLst>
              <a:ext uri="{FF2B5EF4-FFF2-40B4-BE49-F238E27FC236}">
                <a16:creationId xmlns:a16="http://schemas.microsoft.com/office/drawing/2014/main" id="{0F67A080-5014-49E6-9BCF-D76281147772}"/>
              </a:ext>
            </a:extLst>
          </p:cNvPr>
          <p:cNvSpPr txBox="1"/>
          <p:nvPr/>
        </p:nvSpPr>
        <p:spPr>
          <a:xfrm>
            <a:off x="1664293" y="124699"/>
            <a:ext cx="7539528" cy="1000274"/>
          </a:xfrm>
          <a:prstGeom prst="rect">
            <a:avLst/>
          </a:prstGeom>
          <a:noFill/>
        </p:spPr>
        <p:txBody>
          <a:bodyPr wrap="square">
            <a:spAutoFit/>
          </a:bodyPr>
          <a:lstStyle/>
          <a:p>
            <a:r>
              <a:rPr lang="en-US" sz="900" dirty="0"/>
              <a:t>RFID, NFC and Public Transportation</a:t>
            </a:r>
            <a:endParaRPr lang="en-US" sz="900" b="1" i="1" dirty="0">
              <a:solidFill>
                <a:srgbClr val="FF0000"/>
              </a:solidFill>
            </a:endParaRPr>
          </a:p>
          <a:p>
            <a:r>
              <a:rPr lang="en-US" sz="1000" b="1" i="1" dirty="0"/>
              <a:t>	“Hackathons of Cloud Services: Co-creating and deploying”</a:t>
            </a:r>
          </a:p>
          <a:p>
            <a:r>
              <a:rPr lang="en-US" sz="1000" i="1" dirty="0"/>
              <a:t>	</a:t>
            </a:r>
            <a:r>
              <a:rPr lang="en-US" sz="1000" i="1" dirty="0" err="1"/>
              <a:t>Sistemes</a:t>
            </a:r>
            <a:r>
              <a:rPr lang="en-US" sz="1000" i="1" dirty="0"/>
              <a:t> </a:t>
            </a:r>
            <a:r>
              <a:rPr lang="en-US" sz="1000" i="1" dirty="0" err="1"/>
              <a:t>Multimèdia</a:t>
            </a:r>
            <a:r>
              <a:rPr lang="en-US" sz="1000" i="1" dirty="0"/>
              <a:t> 2021– 2022</a:t>
            </a:r>
          </a:p>
          <a:p>
            <a:r>
              <a:rPr lang="en-US" sz="1000" i="1" dirty="0"/>
              <a:t>	</a:t>
            </a:r>
            <a:r>
              <a:rPr lang="en-US" sz="900" dirty="0"/>
              <a:t>Martí Caixal </a:t>
            </a:r>
            <a:r>
              <a:rPr lang="en-US" sz="900" dirty="0" err="1"/>
              <a:t>i</a:t>
            </a:r>
            <a:r>
              <a:rPr lang="en-US" sz="900" dirty="0"/>
              <a:t> Joaniquet – 1563587	Bruno Moya Ruiz - 1568176</a:t>
            </a:r>
          </a:p>
          <a:p>
            <a:r>
              <a:rPr lang="en-US" sz="900" dirty="0"/>
              <a:t>	</a:t>
            </a:r>
            <a:r>
              <a:rPr lang="en-US" sz="900" dirty="0" err="1"/>
              <a:t>Hernán</a:t>
            </a:r>
            <a:r>
              <a:rPr lang="en-US" sz="900" dirty="0"/>
              <a:t> </a:t>
            </a:r>
            <a:r>
              <a:rPr lang="en-US" sz="900" dirty="0" err="1"/>
              <a:t>Capilla</a:t>
            </a:r>
            <a:r>
              <a:rPr lang="en-US" sz="900" dirty="0"/>
              <a:t> </a:t>
            </a:r>
            <a:r>
              <a:rPr lang="en-US" sz="900" dirty="0" err="1"/>
              <a:t>Urbano</a:t>
            </a:r>
            <a:r>
              <a:rPr lang="en-US" sz="900" dirty="0"/>
              <a:t> - 1462773	Marc </a:t>
            </a:r>
            <a:r>
              <a:rPr lang="en-US" sz="900" dirty="0" err="1"/>
              <a:t>Garrofé</a:t>
            </a:r>
            <a:r>
              <a:rPr lang="en-US" sz="900" dirty="0"/>
              <a:t> Urrutia – 1565644</a:t>
            </a:r>
          </a:p>
          <a:p>
            <a:r>
              <a:rPr lang="en-US" sz="900" dirty="0"/>
              <a:t>	Ricard López Olivares - 1571136</a:t>
            </a:r>
          </a:p>
        </p:txBody>
      </p:sp>
      <p:sp>
        <p:nvSpPr>
          <p:cNvPr id="16" name="TextBox 15">
            <a:extLst>
              <a:ext uri="{FF2B5EF4-FFF2-40B4-BE49-F238E27FC236}">
                <a16:creationId xmlns:a16="http://schemas.microsoft.com/office/drawing/2014/main" id="{D0D728DB-4EC1-4A5B-AA59-C8A3500DC540}"/>
              </a:ext>
            </a:extLst>
          </p:cNvPr>
          <p:cNvSpPr txBox="1"/>
          <p:nvPr/>
        </p:nvSpPr>
        <p:spPr>
          <a:xfrm>
            <a:off x="6642409" y="478642"/>
            <a:ext cx="3811424" cy="646331"/>
          </a:xfrm>
          <a:prstGeom prst="rect">
            <a:avLst/>
          </a:prstGeom>
          <a:noFill/>
        </p:spPr>
        <p:txBody>
          <a:bodyPr wrap="square" rtlCol="0">
            <a:spAutoFit/>
          </a:bodyPr>
          <a:lstStyle/>
          <a:p>
            <a:r>
              <a:rPr lang="en-US" sz="3600" dirty="0">
                <a:solidFill>
                  <a:srgbClr val="FF0000"/>
                </a:solidFill>
              </a:rPr>
              <a:t>Methodology</a:t>
            </a:r>
          </a:p>
        </p:txBody>
      </p:sp>
      <p:pic>
        <p:nvPicPr>
          <p:cNvPr id="6" name="Picture 5">
            <a:extLst>
              <a:ext uri="{FF2B5EF4-FFF2-40B4-BE49-F238E27FC236}">
                <a16:creationId xmlns:a16="http://schemas.microsoft.com/office/drawing/2014/main" id="{897E7967-9DD2-4F51-AEB9-107D3D4C9565}"/>
              </a:ext>
            </a:extLst>
          </p:cNvPr>
          <p:cNvPicPr>
            <a:picLocks noChangeAspect="1"/>
          </p:cNvPicPr>
          <p:nvPr/>
        </p:nvPicPr>
        <p:blipFill>
          <a:blip r:embed="rId7"/>
          <a:stretch>
            <a:fillRect/>
          </a:stretch>
        </p:blipFill>
        <p:spPr>
          <a:xfrm>
            <a:off x="3137619" y="1575166"/>
            <a:ext cx="2296438" cy="4467202"/>
          </a:xfrm>
          <a:prstGeom prst="rect">
            <a:avLst/>
          </a:prstGeom>
        </p:spPr>
      </p:pic>
      <p:sp>
        <p:nvSpPr>
          <p:cNvPr id="7" name="TextBox 6">
            <a:extLst>
              <a:ext uri="{FF2B5EF4-FFF2-40B4-BE49-F238E27FC236}">
                <a16:creationId xmlns:a16="http://schemas.microsoft.com/office/drawing/2014/main" id="{53A5E199-F6F8-45B2-9640-A899CB4C7A50}"/>
              </a:ext>
            </a:extLst>
          </p:cNvPr>
          <p:cNvSpPr txBox="1"/>
          <p:nvPr/>
        </p:nvSpPr>
        <p:spPr>
          <a:xfrm>
            <a:off x="143669" y="1544388"/>
            <a:ext cx="2709076" cy="3970318"/>
          </a:xfrm>
          <a:prstGeom prst="rect">
            <a:avLst/>
          </a:prstGeom>
          <a:noFill/>
        </p:spPr>
        <p:txBody>
          <a:bodyPr wrap="square" rtlCol="0">
            <a:spAutoFit/>
          </a:bodyPr>
          <a:lstStyle/>
          <a:p>
            <a:r>
              <a:rPr lang="en-US" b="1" dirty="0"/>
              <a:t>User Sign Up</a:t>
            </a:r>
          </a:p>
          <a:p>
            <a:endParaRPr lang="en-US" dirty="0"/>
          </a:p>
          <a:p>
            <a:r>
              <a:rPr lang="en-US" dirty="0"/>
              <a:t>API’s used:</a:t>
            </a:r>
          </a:p>
          <a:p>
            <a:pPr marL="342900" indent="-342900">
              <a:buAutoNum type="arabicPeriod"/>
            </a:pPr>
            <a:endParaRPr lang="en-US" dirty="0"/>
          </a:p>
          <a:p>
            <a:pPr marL="285750" indent="-285750">
              <a:buFontTx/>
              <a:buChar char="-"/>
            </a:pPr>
            <a:r>
              <a:rPr lang="en-US" dirty="0" err="1"/>
              <a:t>Firestore</a:t>
            </a:r>
            <a:r>
              <a:rPr lang="en-US" dirty="0"/>
              <a:t>: store user data</a:t>
            </a:r>
          </a:p>
          <a:p>
            <a:endParaRPr lang="en-US" dirty="0"/>
          </a:p>
          <a:p>
            <a:pPr marL="285750" indent="-285750">
              <a:buFontTx/>
              <a:buChar char="-"/>
            </a:pPr>
            <a:r>
              <a:rPr lang="en-US" dirty="0"/>
              <a:t>Auth: manages encryption and login service</a:t>
            </a:r>
          </a:p>
          <a:p>
            <a:endParaRPr lang="en-US" dirty="0"/>
          </a:p>
          <a:p>
            <a:pPr marL="285750" indent="-285750">
              <a:buFontTx/>
              <a:buChar char="-"/>
            </a:pPr>
            <a:r>
              <a:rPr lang="en-US" dirty="0"/>
              <a:t>Storage: profile picture</a:t>
            </a:r>
          </a:p>
          <a:p>
            <a:r>
              <a:rPr lang="en-US" dirty="0"/>
              <a:t> </a:t>
            </a:r>
          </a:p>
        </p:txBody>
      </p:sp>
      <p:pic>
        <p:nvPicPr>
          <p:cNvPr id="18" name="Picture 17">
            <a:extLst>
              <a:ext uri="{FF2B5EF4-FFF2-40B4-BE49-F238E27FC236}">
                <a16:creationId xmlns:a16="http://schemas.microsoft.com/office/drawing/2014/main" id="{20395A81-23B6-4529-ACA4-C0EE4EDB6A39}"/>
              </a:ext>
            </a:extLst>
          </p:cNvPr>
          <p:cNvPicPr>
            <a:picLocks noChangeAspect="1"/>
          </p:cNvPicPr>
          <p:nvPr/>
        </p:nvPicPr>
        <p:blipFill>
          <a:blip r:embed="rId8"/>
          <a:stretch>
            <a:fillRect/>
          </a:stretch>
        </p:blipFill>
        <p:spPr>
          <a:xfrm>
            <a:off x="8770365" y="1575166"/>
            <a:ext cx="2296439" cy="4490815"/>
          </a:xfrm>
          <a:prstGeom prst="rect">
            <a:avLst/>
          </a:prstGeom>
        </p:spPr>
      </p:pic>
      <p:sp>
        <p:nvSpPr>
          <p:cNvPr id="23" name="TextBox 22">
            <a:extLst>
              <a:ext uri="{FF2B5EF4-FFF2-40B4-BE49-F238E27FC236}">
                <a16:creationId xmlns:a16="http://schemas.microsoft.com/office/drawing/2014/main" id="{2C2A8779-5CC0-4238-904D-BB0A768C45D9}"/>
              </a:ext>
            </a:extLst>
          </p:cNvPr>
          <p:cNvSpPr txBox="1"/>
          <p:nvPr/>
        </p:nvSpPr>
        <p:spPr>
          <a:xfrm>
            <a:off x="5862356" y="1463843"/>
            <a:ext cx="2709076" cy="1477328"/>
          </a:xfrm>
          <a:prstGeom prst="rect">
            <a:avLst/>
          </a:prstGeom>
          <a:noFill/>
        </p:spPr>
        <p:txBody>
          <a:bodyPr wrap="square" rtlCol="0">
            <a:spAutoFit/>
          </a:bodyPr>
          <a:lstStyle/>
          <a:p>
            <a:r>
              <a:rPr lang="en-US" dirty="0"/>
              <a:t>Gets presented with their profile. </a:t>
            </a:r>
          </a:p>
          <a:p>
            <a:endParaRPr lang="en-US" dirty="0"/>
          </a:p>
          <a:p>
            <a:r>
              <a:rPr lang="en-US" dirty="0"/>
              <a:t>They can see the statistics, now being 0.</a:t>
            </a:r>
          </a:p>
        </p:txBody>
      </p:sp>
    </p:spTree>
    <p:extLst>
      <p:ext uri="{BB962C8B-B14F-4D97-AF65-F5344CB8AC3E}">
        <p14:creationId xmlns:p14="http://schemas.microsoft.com/office/powerpoint/2010/main" val="3090538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2D03178-A25D-DC43-9DE4-CA6F785BCA82}"/>
              </a:ext>
            </a:extLst>
          </p:cNvPr>
          <p:cNvGrpSpPr/>
          <p:nvPr/>
        </p:nvGrpSpPr>
        <p:grpSpPr>
          <a:xfrm>
            <a:off x="0" y="71439"/>
            <a:ext cx="1219200" cy="1367697"/>
            <a:chOff x="0" y="0"/>
            <a:chExt cx="1219200" cy="1359187"/>
          </a:xfrm>
        </p:grpSpPr>
        <p:pic>
          <p:nvPicPr>
            <p:cNvPr id="17" name="Picture 16">
              <a:extLst>
                <a:ext uri="{FF2B5EF4-FFF2-40B4-BE49-F238E27FC236}">
                  <a16:creationId xmlns:a16="http://schemas.microsoft.com/office/drawing/2014/main" id="{7804F5C6-A436-7A49-9366-257E6AAC0174}"/>
                </a:ext>
              </a:extLst>
            </p:cNvPr>
            <p:cNvPicPr>
              <a:picLocks noChangeAspect="1"/>
            </p:cNvPicPr>
            <p:nvPr/>
          </p:nvPicPr>
          <p:blipFill>
            <a:blip r:embed="rId3"/>
            <a:stretch>
              <a:fillRect/>
            </a:stretch>
          </p:blipFill>
          <p:spPr>
            <a:xfrm>
              <a:off x="0" y="571787"/>
              <a:ext cx="1219200" cy="787400"/>
            </a:xfrm>
            <a:prstGeom prst="rect">
              <a:avLst/>
            </a:prstGeom>
          </p:spPr>
        </p:pic>
        <p:pic>
          <p:nvPicPr>
            <p:cNvPr id="19" name="Picture 18">
              <a:extLst>
                <a:ext uri="{FF2B5EF4-FFF2-40B4-BE49-F238E27FC236}">
                  <a16:creationId xmlns:a16="http://schemas.microsoft.com/office/drawing/2014/main" id="{E935129E-DCE3-494B-8E91-2CF8B8F1B652}"/>
                </a:ext>
              </a:extLst>
            </p:cNvPr>
            <p:cNvPicPr>
              <a:picLocks noChangeAspect="1"/>
            </p:cNvPicPr>
            <p:nvPr/>
          </p:nvPicPr>
          <p:blipFill>
            <a:blip r:embed="rId4"/>
            <a:stretch>
              <a:fillRect/>
            </a:stretch>
          </p:blipFill>
          <p:spPr>
            <a:xfrm>
              <a:off x="143669" y="0"/>
              <a:ext cx="931862" cy="712083"/>
            </a:xfrm>
            <a:prstGeom prst="rect">
              <a:avLst/>
            </a:prstGeom>
          </p:spPr>
        </p:pic>
      </p:grpSp>
      <p:pic>
        <p:nvPicPr>
          <p:cNvPr id="5" name="Graphic 4">
            <a:extLst>
              <a:ext uri="{FF2B5EF4-FFF2-40B4-BE49-F238E27FC236}">
                <a16:creationId xmlns:a16="http://schemas.microsoft.com/office/drawing/2014/main" id="{CDC3B05D-1CFE-5E4D-91FC-CE4B126282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33523" y="245357"/>
            <a:ext cx="976312" cy="959764"/>
          </a:xfrm>
          <a:prstGeom prst="rect">
            <a:avLst/>
          </a:prstGeom>
        </p:spPr>
      </p:pic>
      <p:sp>
        <p:nvSpPr>
          <p:cNvPr id="9" name="TextBox 8">
            <a:extLst>
              <a:ext uri="{FF2B5EF4-FFF2-40B4-BE49-F238E27FC236}">
                <a16:creationId xmlns:a16="http://schemas.microsoft.com/office/drawing/2014/main" id="{E1E2932E-68C3-4449-9D80-1A1C44004A1C}"/>
              </a:ext>
            </a:extLst>
          </p:cNvPr>
          <p:cNvSpPr txBox="1"/>
          <p:nvPr/>
        </p:nvSpPr>
        <p:spPr>
          <a:xfrm>
            <a:off x="11928786" y="6596390"/>
            <a:ext cx="269626" cy="276999"/>
          </a:xfrm>
          <a:prstGeom prst="rect">
            <a:avLst/>
          </a:prstGeom>
          <a:noFill/>
        </p:spPr>
        <p:txBody>
          <a:bodyPr wrap="none" rtlCol="0">
            <a:spAutoFit/>
          </a:bodyPr>
          <a:lstStyle/>
          <a:p>
            <a:r>
              <a:rPr lang="en-GB" sz="1200" dirty="0"/>
              <a:t>3</a:t>
            </a:r>
            <a:endParaRPr lang="en-GB" sz="1050" dirty="0"/>
          </a:p>
        </p:txBody>
      </p:sp>
      <p:sp>
        <p:nvSpPr>
          <p:cNvPr id="10" name="TextBox 9">
            <a:extLst>
              <a:ext uri="{FF2B5EF4-FFF2-40B4-BE49-F238E27FC236}">
                <a16:creationId xmlns:a16="http://schemas.microsoft.com/office/drawing/2014/main" id="{E84D9792-0BE2-48C9-8623-758A1BFA4FF3}"/>
              </a:ext>
            </a:extLst>
          </p:cNvPr>
          <p:cNvSpPr txBox="1"/>
          <p:nvPr/>
        </p:nvSpPr>
        <p:spPr>
          <a:xfrm>
            <a:off x="1664293" y="124699"/>
            <a:ext cx="7539528" cy="969496"/>
          </a:xfrm>
          <a:prstGeom prst="rect">
            <a:avLst/>
          </a:prstGeom>
          <a:noFill/>
        </p:spPr>
        <p:txBody>
          <a:bodyPr wrap="square">
            <a:spAutoFit/>
          </a:bodyPr>
          <a:lstStyle/>
          <a:p>
            <a:r>
              <a:rPr lang="en-US" sz="900" dirty="0"/>
              <a:t>RFID, NFC and Public Transportation</a:t>
            </a:r>
            <a:endParaRPr lang="en-US" sz="900" b="1" i="1" dirty="0">
              <a:solidFill>
                <a:srgbClr val="FF0000"/>
              </a:solidFill>
            </a:endParaRPr>
          </a:p>
          <a:p>
            <a:r>
              <a:rPr lang="en-US" sz="1000" b="1" i="1" dirty="0"/>
              <a:t>	“Hackathons of Cloud Services: Co-creating and deploying”</a:t>
            </a:r>
          </a:p>
          <a:p>
            <a:r>
              <a:rPr lang="en-US" sz="1000" i="1" dirty="0"/>
              <a:t>	</a:t>
            </a:r>
            <a:r>
              <a:rPr lang="en-US" sz="1000" i="1" dirty="0" err="1"/>
              <a:t>Sistemes</a:t>
            </a:r>
            <a:r>
              <a:rPr lang="en-US" sz="1000" i="1" dirty="0"/>
              <a:t> </a:t>
            </a:r>
            <a:r>
              <a:rPr lang="en-US" sz="1000" i="1" dirty="0" err="1"/>
              <a:t>Multimèdia</a:t>
            </a:r>
            <a:r>
              <a:rPr lang="en-US" sz="1000" i="1" dirty="0"/>
              <a:t> 2021– 2022</a:t>
            </a:r>
          </a:p>
          <a:p>
            <a:r>
              <a:rPr lang="en-US" sz="1000" i="1" dirty="0"/>
              <a:t>	</a:t>
            </a:r>
            <a:r>
              <a:rPr lang="en-US" sz="900" dirty="0"/>
              <a:t>Martí Caixal </a:t>
            </a:r>
            <a:r>
              <a:rPr lang="en-US" sz="900" dirty="0" err="1"/>
              <a:t>i</a:t>
            </a:r>
            <a:r>
              <a:rPr lang="en-US" sz="900" dirty="0"/>
              <a:t> Joaniquet – 1563587	Bruno Moya Ruiz - 1568176</a:t>
            </a:r>
          </a:p>
          <a:p>
            <a:r>
              <a:rPr lang="en-US" sz="900" dirty="0"/>
              <a:t>	</a:t>
            </a:r>
            <a:r>
              <a:rPr lang="en-US" sz="900" dirty="0" err="1"/>
              <a:t>Hernán</a:t>
            </a:r>
            <a:r>
              <a:rPr lang="en-US" sz="900" dirty="0"/>
              <a:t> </a:t>
            </a:r>
            <a:r>
              <a:rPr lang="en-US" sz="900" dirty="0" err="1"/>
              <a:t>Capilla</a:t>
            </a:r>
            <a:r>
              <a:rPr lang="en-US" sz="900" dirty="0"/>
              <a:t> </a:t>
            </a:r>
            <a:r>
              <a:rPr lang="en-US" sz="900" dirty="0" err="1"/>
              <a:t>Urbano</a:t>
            </a:r>
            <a:r>
              <a:rPr lang="en-US" sz="900" dirty="0"/>
              <a:t> - 1462773	Marc </a:t>
            </a:r>
            <a:r>
              <a:rPr lang="en-US" sz="900" dirty="0" err="1"/>
              <a:t>Garrofé</a:t>
            </a:r>
            <a:r>
              <a:rPr lang="en-US" sz="900" dirty="0"/>
              <a:t> Urrutia – 1565644</a:t>
            </a:r>
          </a:p>
          <a:p>
            <a:r>
              <a:rPr lang="en-US" sz="900" dirty="0"/>
              <a:t>	Ricard López Olivares - 1571136</a:t>
            </a:r>
          </a:p>
        </p:txBody>
      </p:sp>
      <p:sp>
        <p:nvSpPr>
          <p:cNvPr id="15" name="TextBox 14">
            <a:extLst>
              <a:ext uri="{FF2B5EF4-FFF2-40B4-BE49-F238E27FC236}">
                <a16:creationId xmlns:a16="http://schemas.microsoft.com/office/drawing/2014/main" id="{0F67A080-5014-49E6-9BCF-D76281147772}"/>
              </a:ext>
            </a:extLst>
          </p:cNvPr>
          <p:cNvSpPr txBox="1"/>
          <p:nvPr/>
        </p:nvSpPr>
        <p:spPr>
          <a:xfrm>
            <a:off x="1664293" y="124699"/>
            <a:ext cx="7539528" cy="1000274"/>
          </a:xfrm>
          <a:prstGeom prst="rect">
            <a:avLst/>
          </a:prstGeom>
          <a:noFill/>
        </p:spPr>
        <p:txBody>
          <a:bodyPr wrap="square">
            <a:spAutoFit/>
          </a:bodyPr>
          <a:lstStyle/>
          <a:p>
            <a:r>
              <a:rPr lang="en-US" sz="900" dirty="0"/>
              <a:t>RFID, NFC and Public Transportation</a:t>
            </a:r>
            <a:endParaRPr lang="en-US" sz="900" b="1" i="1" dirty="0">
              <a:solidFill>
                <a:srgbClr val="FF0000"/>
              </a:solidFill>
            </a:endParaRPr>
          </a:p>
          <a:p>
            <a:r>
              <a:rPr lang="en-US" sz="1000" b="1" i="1" dirty="0"/>
              <a:t>	“Hackathons of Cloud Services: Co-creating and deploying”</a:t>
            </a:r>
          </a:p>
          <a:p>
            <a:r>
              <a:rPr lang="en-US" sz="1000" i="1" dirty="0"/>
              <a:t>	</a:t>
            </a:r>
            <a:r>
              <a:rPr lang="en-US" sz="1000" i="1" dirty="0" err="1"/>
              <a:t>Sistemes</a:t>
            </a:r>
            <a:r>
              <a:rPr lang="en-US" sz="1000" i="1" dirty="0"/>
              <a:t> </a:t>
            </a:r>
            <a:r>
              <a:rPr lang="en-US" sz="1000" i="1" dirty="0" err="1"/>
              <a:t>Multimèdia</a:t>
            </a:r>
            <a:r>
              <a:rPr lang="en-US" sz="1000" i="1" dirty="0"/>
              <a:t> 2021– 2022</a:t>
            </a:r>
          </a:p>
          <a:p>
            <a:r>
              <a:rPr lang="en-US" sz="1000" i="1" dirty="0"/>
              <a:t>	</a:t>
            </a:r>
            <a:r>
              <a:rPr lang="en-US" sz="900" dirty="0"/>
              <a:t>Martí Caixal </a:t>
            </a:r>
            <a:r>
              <a:rPr lang="en-US" sz="900" dirty="0" err="1"/>
              <a:t>i</a:t>
            </a:r>
            <a:r>
              <a:rPr lang="en-US" sz="900" dirty="0"/>
              <a:t> Joaniquet – 1563587	Bruno Moya Ruiz - 1568176</a:t>
            </a:r>
          </a:p>
          <a:p>
            <a:r>
              <a:rPr lang="en-US" sz="900" dirty="0"/>
              <a:t>	</a:t>
            </a:r>
            <a:r>
              <a:rPr lang="en-US" sz="900" dirty="0" err="1"/>
              <a:t>Hernán</a:t>
            </a:r>
            <a:r>
              <a:rPr lang="en-US" sz="900" dirty="0"/>
              <a:t> </a:t>
            </a:r>
            <a:r>
              <a:rPr lang="en-US" sz="900" dirty="0" err="1"/>
              <a:t>Capilla</a:t>
            </a:r>
            <a:r>
              <a:rPr lang="en-US" sz="900" dirty="0"/>
              <a:t> </a:t>
            </a:r>
            <a:r>
              <a:rPr lang="en-US" sz="900" dirty="0" err="1"/>
              <a:t>Urbano</a:t>
            </a:r>
            <a:r>
              <a:rPr lang="en-US" sz="900" dirty="0"/>
              <a:t> - 1462773	Marc </a:t>
            </a:r>
            <a:r>
              <a:rPr lang="en-US" sz="900" dirty="0" err="1"/>
              <a:t>Garrofé</a:t>
            </a:r>
            <a:r>
              <a:rPr lang="en-US" sz="900" dirty="0"/>
              <a:t> Urrutia – 1565644</a:t>
            </a:r>
          </a:p>
          <a:p>
            <a:r>
              <a:rPr lang="en-US" sz="900" dirty="0"/>
              <a:t>	Ricard López Olivares - 1571136</a:t>
            </a:r>
          </a:p>
        </p:txBody>
      </p:sp>
      <p:sp>
        <p:nvSpPr>
          <p:cNvPr id="16" name="TextBox 15">
            <a:extLst>
              <a:ext uri="{FF2B5EF4-FFF2-40B4-BE49-F238E27FC236}">
                <a16:creationId xmlns:a16="http://schemas.microsoft.com/office/drawing/2014/main" id="{D0D728DB-4EC1-4A5B-AA59-C8A3500DC540}"/>
              </a:ext>
            </a:extLst>
          </p:cNvPr>
          <p:cNvSpPr txBox="1"/>
          <p:nvPr/>
        </p:nvSpPr>
        <p:spPr>
          <a:xfrm>
            <a:off x="6642409" y="478642"/>
            <a:ext cx="3811424" cy="646331"/>
          </a:xfrm>
          <a:prstGeom prst="rect">
            <a:avLst/>
          </a:prstGeom>
          <a:noFill/>
        </p:spPr>
        <p:txBody>
          <a:bodyPr wrap="square" rtlCol="0">
            <a:spAutoFit/>
          </a:bodyPr>
          <a:lstStyle/>
          <a:p>
            <a:r>
              <a:rPr lang="en-US" sz="3600" dirty="0">
                <a:solidFill>
                  <a:srgbClr val="FF0000"/>
                </a:solidFill>
              </a:rPr>
              <a:t>Methodology</a:t>
            </a:r>
          </a:p>
        </p:txBody>
      </p:sp>
      <p:sp>
        <p:nvSpPr>
          <p:cNvPr id="7" name="TextBox 6">
            <a:extLst>
              <a:ext uri="{FF2B5EF4-FFF2-40B4-BE49-F238E27FC236}">
                <a16:creationId xmlns:a16="http://schemas.microsoft.com/office/drawing/2014/main" id="{53A5E199-F6F8-45B2-9640-A899CB4C7A50}"/>
              </a:ext>
            </a:extLst>
          </p:cNvPr>
          <p:cNvSpPr txBox="1"/>
          <p:nvPr/>
        </p:nvSpPr>
        <p:spPr>
          <a:xfrm>
            <a:off x="143669" y="1544388"/>
            <a:ext cx="2709076" cy="4503797"/>
          </a:xfrm>
          <a:prstGeom prst="rect">
            <a:avLst/>
          </a:prstGeom>
          <a:noFill/>
        </p:spPr>
        <p:txBody>
          <a:bodyPr wrap="square" rtlCol="0">
            <a:spAutoFit/>
          </a:bodyPr>
          <a:lstStyle/>
          <a:p>
            <a:r>
              <a:rPr lang="en-US" sz="2000" b="1" dirty="0"/>
              <a:t>Get bus indications</a:t>
            </a:r>
          </a:p>
          <a:p>
            <a:pPr marL="342900" indent="-342900">
              <a:buAutoNum type="arabicPeriod"/>
            </a:pPr>
            <a:endParaRPr lang="en-US" dirty="0"/>
          </a:p>
          <a:p>
            <a:r>
              <a:rPr lang="en-US" dirty="0"/>
              <a:t>API’s:</a:t>
            </a:r>
          </a:p>
          <a:p>
            <a:pPr marL="285750" indent="-285750">
              <a:buFontTx/>
              <a:buChar char="-"/>
            </a:pPr>
            <a:r>
              <a:rPr lang="en-US" dirty="0"/>
              <a:t>Maps</a:t>
            </a:r>
          </a:p>
          <a:p>
            <a:pPr marL="285750" indent="-285750">
              <a:buFontTx/>
              <a:buChar char="-"/>
            </a:pPr>
            <a:r>
              <a:rPr lang="en-US" dirty="0"/>
              <a:t>Places</a:t>
            </a:r>
          </a:p>
          <a:p>
            <a:pPr marL="285750" indent="-285750">
              <a:buFontTx/>
              <a:buChar char="-"/>
            </a:pPr>
            <a:r>
              <a:rPr lang="en-US" dirty="0"/>
              <a:t>Directions</a:t>
            </a:r>
          </a:p>
          <a:p>
            <a:pPr marL="285750" indent="-285750">
              <a:buFontTx/>
              <a:buChar char="-"/>
            </a:pPr>
            <a:r>
              <a:rPr lang="en-US" dirty="0"/>
              <a:t>Realtime </a:t>
            </a:r>
            <a:r>
              <a:rPr lang="en-US" dirty="0" err="1"/>
              <a:t>Fireabse</a:t>
            </a:r>
            <a:endParaRPr lang="en-US" dirty="0"/>
          </a:p>
          <a:p>
            <a:pPr marL="285750" indent="-285750">
              <a:buFontTx/>
              <a:buChar char="-"/>
            </a:pPr>
            <a:endParaRPr lang="en-US" dirty="0"/>
          </a:p>
          <a:p>
            <a:endParaRPr lang="en-US" dirty="0"/>
          </a:p>
          <a:p>
            <a:r>
              <a:rPr lang="en-US" dirty="0"/>
              <a:t>Services:</a:t>
            </a:r>
          </a:p>
          <a:p>
            <a:pPr marL="285750" indent="-285750">
              <a:lnSpc>
                <a:spcPct val="150000"/>
              </a:lnSpc>
              <a:buFont typeface="Arial" panose="020B0604020202020204" pitchFamily="34" charset="0"/>
              <a:buChar char="•"/>
            </a:pPr>
            <a:r>
              <a:rPr lang="en-US" dirty="0"/>
              <a:t>Python script updating bus locations on </a:t>
            </a:r>
            <a:r>
              <a:rPr lang="en-US" dirty="0" err="1"/>
              <a:t>realtime</a:t>
            </a:r>
            <a:r>
              <a:rPr lang="en-US" dirty="0"/>
              <a:t> to Realtime Firebase </a:t>
            </a:r>
          </a:p>
        </p:txBody>
      </p:sp>
      <p:sp>
        <p:nvSpPr>
          <p:cNvPr id="23" name="TextBox 22">
            <a:extLst>
              <a:ext uri="{FF2B5EF4-FFF2-40B4-BE49-F238E27FC236}">
                <a16:creationId xmlns:a16="http://schemas.microsoft.com/office/drawing/2014/main" id="{2C2A8779-5CC0-4238-904D-BB0A768C45D9}"/>
              </a:ext>
            </a:extLst>
          </p:cNvPr>
          <p:cNvSpPr txBox="1"/>
          <p:nvPr/>
        </p:nvSpPr>
        <p:spPr>
          <a:xfrm>
            <a:off x="5862356" y="1463843"/>
            <a:ext cx="2709076" cy="2949525"/>
          </a:xfrm>
          <a:prstGeom prst="rect">
            <a:avLst/>
          </a:prstGeom>
          <a:noFill/>
        </p:spPr>
        <p:txBody>
          <a:bodyPr wrap="square" rtlCol="0">
            <a:spAutoFit/>
          </a:bodyPr>
          <a:lstStyle/>
          <a:p>
            <a:pPr>
              <a:lnSpc>
                <a:spcPct val="150000"/>
              </a:lnSpc>
            </a:pPr>
            <a:r>
              <a:rPr lang="en-US" dirty="0"/>
              <a:t>User can choose point of origin and destination and sees the directions they should take, along with the ETA for the bus and how many people are on it.</a:t>
            </a:r>
          </a:p>
        </p:txBody>
      </p:sp>
      <p:pic>
        <p:nvPicPr>
          <p:cNvPr id="14" name="Picture 13">
            <a:extLst>
              <a:ext uri="{FF2B5EF4-FFF2-40B4-BE49-F238E27FC236}">
                <a16:creationId xmlns:a16="http://schemas.microsoft.com/office/drawing/2014/main" id="{388C6300-6050-4CAD-ABAB-D3E724AA751C}"/>
              </a:ext>
            </a:extLst>
          </p:cNvPr>
          <p:cNvPicPr>
            <a:picLocks noChangeAspect="1"/>
          </p:cNvPicPr>
          <p:nvPr/>
        </p:nvPicPr>
        <p:blipFill rotWithShape="1">
          <a:blip r:embed="rId7"/>
          <a:srcRect l="3019"/>
          <a:stretch/>
        </p:blipFill>
        <p:spPr>
          <a:xfrm>
            <a:off x="3324314" y="1544388"/>
            <a:ext cx="2216198" cy="4490815"/>
          </a:xfrm>
          <a:prstGeom prst="rect">
            <a:avLst/>
          </a:prstGeom>
        </p:spPr>
      </p:pic>
      <p:grpSp>
        <p:nvGrpSpPr>
          <p:cNvPr id="3" name="Group 2">
            <a:extLst>
              <a:ext uri="{FF2B5EF4-FFF2-40B4-BE49-F238E27FC236}">
                <a16:creationId xmlns:a16="http://schemas.microsoft.com/office/drawing/2014/main" id="{D5829F35-ED6C-425E-B391-6568D3C832CE}"/>
              </a:ext>
            </a:extLst>
          </p:cNvPr>
          <p:cNvGrpSpPr/>
          <p:nvPr/>
        </p:nvGrpSpPr>
        <p:grpSpPr>
          <a:xfrm>
            <a:off x="8720361" y="1463843"/>
            <a:ext cx="2300276" cy="4571360"/>
            <a:chOff x="8720361" y="1463843"/>
            <a:chExt cx="2300276" cy="4571360"/>
          </a:xfrm>
        </p:grpSpPr>
        <p:pic>
          <p:nvPicPr>
            <p:cNvPr id="22" name="Picture 21">
              <a:extLst>
                <a:ext uri="{FF2B5EF4-FFF2-40B4-BE49-F238E27FC236}">
                  <a16:creationId xmlns:a16="http://schemas.microsoft.com/office/drawing/2014/main" id="{E1F31FFF-4EB0-48F6-ABF2-B60CC26ED50E}"/>
                </a:ext>
              </a:extLst>
            </p:cNvPr>
            <p:cNvPicPr>
              <a:picLocks noChangeAspect="1"/>
            </p:cNvPicPr>
            <p:nvPr/>
          </p:nvPicPr>
          <p:blipFill>
            <a:blip r:embed="rId8"/>
            <a:stretch>
              <a:fillRect/>
            </a:stretch>
          </p:blipFill>
          <p:spPr>
            <a:xfrm>
              <a:off x="8720361" y="1463843"/>
              <a:ext cx="2300276" cy="4571360"/>
            </a:xfrm>
            <a:prstGeom prst="rect">
              <a:avLst/>
            </a:prstGeom>
          </p:spPr>
        </p:pic>
        <p:sp>
          <p:nvSpPr>
            <p:cNvPr id="2" name="TextBox 1">
              <a:extLst>
                <a:ext uri="{FF2B5EF4-FFF2-40B4-BE49-F238E27FC236}">
                  <a16:creationId xmlns:a16="http://schemas.microsoft.com/office/drawing/2014/main" id="{9206C724-4387-4119-B150-60E2BABCF1DF}"/>
                </a:ext>
              </a:extLst>
            </p:cNvPr>
            <p:cNvSpPr txBox="1"/>
            <p:nvPr/>
          </p:nvSpPr>
          <p:spPr>
            <a:xfrm>
              <a:off x="9812289" y="5253148"/>
              <a:ext cx="622494" cy="338554"/>
            </a:xfrm>
            <a:prstGeom prst="rect">
              <a:avLst/>
            </a:prstGeom>
            <a:solidFill>
              <a:schemeClr val="bg1"/>
            </a:solidFill>
          </p:spPr>
          <p:txBody>
            <a:bodyPr wrap="square" rtlCol="0">
              <a:spAutoFit/>
            </a:bodyPr>
            <a:lstStyle/>
            <a:p>
              <a:r>
                <a:rPr lang="en-US" sz="1600" b="1" dirty="0">
                  <a:solidFill>
                    <a:srgbClr val="00B0F0"/>
                  </a:solidFill>
                </a:rPr>
                <a:t>69</a:t>
              </a:r>
            </a:p>
          </p:txBody>
        </p:sp>
      </p:grpSp>
    </p:spTree>
    <p:extLst>
      <p:ext uri="{BB962C8B-B14F-4D97-AF65-F5344CB8AC3E}">
        <p14:creationId xmlns:p14="http://schemas.microsoft.com/office/powerpoint/2010/main" val="362298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2D03178-A25D-DC43-9DE4-CA6F785BCA82}"/>
              </a:ext>
            </a:extLst>
          </p:cNvPr>
          <p:cNvGrpSpPr/>
          <p:nvPr/>
        </p:nvGrpSpPr>
        <p:grpSpPr>
          <a:xfrm>
            <a:off x="0" y="71439"/>
            <a:ext cx="1219200" cy="1367697"/>
            <a:chOff x="0" y="0"/>
            <a:chExt cx="1219200" cy="1359187"/>
          </a:xfrm>
        </p:grpSpPr>
        <p:pic>
          <p:nvPicPr>
            <p:cNvPr id="17" name="Picture 16">
              <a:extLst>
                <a:ext uri="{FF2B5EF4-FFF2-40B4-BE49-F238E27FC236}">
                  <a16:creationId xmlns:a16="http://schemas.microsoft.com/office/drawing/2014/main" id="{7804F5C6-A436-7A49-9366-257E6AAC0174}"/>
                </a:ext>
              </a:extLst>
            </p:cNvPr>
            <p:cNvPicPr>
              <a:picLocks noChangeAspect="1"/>
            </p:cNvPicPr>
            <p:nvPr/>
          </p:nvPicPr>
          <p:blipFill>
            <a:blip r:embed="rId3"/>
            <a:stretch>
              <a:fillRect/>
            </a:stretch>
          </p:blipFill>
          <p:spPr>
            <a:xfrm>
              <a:off x="0" y="571787"/>
              <a:ext cx="1219200" cy="787400"/>
            </a:xfrm>
            <a:prstGeom prst="rect">
              <a:avLst/>
            </a:prstGeom>
          </p:spPr>
        </p:pic>
        <p:pic>
          <p:nvPicPr>
            <p:cNvPr id="19" name="Picture 18">
              <a:extLst>
                <a:ext uri="{FF2B5EF4-FFF2-40B4-BE49-F238E27FC236}">
                  <a16:creationId xmlns:a16="http://schemas.microsoft.com/office/drawing/2014/main" id="{E935129E-DCE3-494B-8E91-2CF8B8F1B652}"/>
                </a:ext>
              </a:extLst>
            </p:cNvPr>
            <p:cNvPicPr>
              <a:picLocks noChangeAspect="1"/>
            </p:cNvPicPr>
            <p:nvPr/>
          </p:nvPicPr>
          <p:blipFill>
            <a:blip r:embed="rId4"/>
            <a:stretch>
              <a:fillRect/>
            </a:stretch>
          </p:blipFill>
          <p:spPr>
            <a:xfrm>
              <a:off x="143669" y="0"/>
              <a:ext cx="931862" cy="712083"/>
            </a:xfrm>
            <a:prstGeom prst="rect">
              <a:avLst/>
            </a:prstGeom>
          </p:spPr>
        </p:pic>
      </p:grpSp>
      <p:pic>
        <p:nvPicPr>
          <p:cNvPr id="5" name="Graphic 4">
            <a:extLst>
              <a:ext uri="{FF2B5EF4-FFF2-40B4-BE49-F238E27FC236}">
                <a16:creationId xmlns:a16="http://schemas.microsoft.com/office/drawing/2014/main" id="{CDC3B05D-1CFE-5E4D-91FC-CE4B126282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33523" y="245357"/>
            <a:ext cx="976312" cy="959764"/>
          </a:xfrm>
          <a:prstGeom prst="rect">
            <a:avLst/>
          </a:prstGeom>
        </p:spPr>
      </p:pic>
      <p:sp>
        <p:nvSpPr>
          <p:cNvPr id="9" name="TextBox 8">
            <a:extLst>
              <a:ext uri="{FF2B5EF4-FFF2-40B4-BE49-F238E27FC236}">
                <a16:creationId xmlns:a16="http://schemas.microsoft.com/office/drawing/2014/main" id="{E1E2932E-68C3-4449-9D80-1A1C44004A1C}"/>
              </a:ext>
            </a:extLst>
          </p:cNvPr>
          <p:cNvSpPr txBox="1"/>
          <p:nvPr/>
        </p:nvSpPr>
        <p:spPr>
          <a:xfrm>
            <a:off x="11928786" y="6596390"/>
            <a:ext cx="269626" cy="276999"/>
          </a:xfrm>
          <a:prstGeom prst="rect">
            <a:avLst/>
          </a:prstGeom>
          <a:noFill/>
        </p:spPr>
        <p:txBody>
          <a:bodyPr wrap="none" rtlCol="0">
            <a:spAutoFit/>
          </a:bodyPr>
          <a:lstStyle/>
          <a:p>
            <a:r>
              <a:rPr lang="en-GB" sz="1200" dirty="0"/>
              <a:t>3</a:t>
            </a:r>
            <a:endParaRPr lang="en-GB" sz="1050" dirty="0"/>
          </a:p>
        </p:txBody>
      </p:sp>
      <p:sp>
        <p:nvSpPr>
          <p:cNvPr id="10" name="TextBox 9">
            <a:extLst>
              <a:ext uri="{FF2B5EF4-FFF2-40B4-BE49-F238E27FC236}">
                <a16:creationId xmlns:a16="http://schemas.microsoft.com/office/drawing/2014/main" id="{E84D9792-0BE2-48C9-8623-758A1BFA4FF3}"/>
              </a:ext>
            </a:extLst>
          </p:cNvPr>
          <p:cNvSpPr txBox="1"/>
          <p:nvPr/>
        </p:nvSpPr>
        <p:spPr>
          <a:xfrm>
            <a:off x="1664293" y="124699"/>
            <a:ext cx="7539528" cy="969496"/>
          </a:xfrm>
          <a:prstGeom prst="rect">
            <a:avLst/>
          </a:prstGeom>
          <a:noFill/>
        </p:spPr>
        <p:txBody>
          <a:bodyPr wrap="square">
            <a:spAutoFit/>
          </a:bodyPr>
          <a:lstStyle/>
          <a:p>
            <a:r>
              <a:rPr lang="en-US" sz="900" dirty="0"/>
              <a:t>RFID, NFC and Public Transportation</a:t>
            </a:r>
            <a:endParaRPr lang="en-US" sz="900" b="1" i="1" dirty="0">
              <a:solidFill>
                <a:srgbClr val="FF0000"/>
              </a:solidFill>
            </a:endParaRPr>
          </a:p>
          <a:p>
            <a:r>
              <a:rPr lang="en-US" sz="1000" b="1" i="1" dirty="0"/>
              <a:t>	“Hackathons of Cloud Services: Co-creating and deploying”</a:t>
            </a:r>
          </a:p>
          <a:p>
            <a:r>
              <a:rPr lang="en-US" sz="1000" i="1" dirty="0"/>
              <a:t>	</a:t>
            </a:r>
            <a:r>
              <a:rPr lang="en-US" sz="1000" i="1" dirty="0" err="1"/>
              <a:t>Sistemes</a:t>
            </a:r>
            <a:r>
              <a:rPr lang="en-US" sz="1000" i="1" dirty="0"/>
              <a:t> </a:t>
            </a:r>
            <a:r>
              <a:rPr lang="en-US" sz="1000" i="1" dirty="0" err="1"/>
              <a:t>Multimèdia</a:t>
            </a:r>
            <a:r>
              <a:rPr lang="en-US" sz="1000" i="1" dirty="0"/>
              <a:t> 2021– 2022</a:t>
            </a:r>
          </a:p>
          <a:p>
            <a:r>
              <a:rPr lang="en-US" sz="1000" i="1" dirty="0"/>
              <a:t>	</a:t>
            </a:r>
            <a:r>
              <a:rPr lang="en-US" sz="900" dirty="0"/>
              <a:t>Martí Caixal </a:t>
            </a:r>
            <a:r>
              <a:rPr lang="en-US" sz="900" dirty="0" err="1"/>
              <a:t>i</a:t>
            </a:r>
            <a:r>
              <a:rPr lang="en-US" sz="900" dirty="0"/>
              <a:t> Joaniquet – 1563587	Bruno Moya Ruiz - 1568176</a:t>
            </a:r>
          </a:p>
          <a:p>
            <a:r>
              <a:rPr lang="en-US" sz="900" dirty="0"/>
              <a:t>	</a:t>
            </a:r>
            <a:r>
              <a:rPr lang="en-US" sz="900" dirty="0" err="1"/>
              <a:t>Hernán</a:t>
            </a:r>
            <a:r>
              <a:rPr lang="en-US" sz="900" dirty="0"/>
              <a:t> </a:t>
            </a:r>
            <a:r>
              <a:rPr lang="en-US" sz="900" dirty="0" err="1"/>
              <a:t>Capilla</a:t>
            </a:r>
            <a:r>
              <a:rPr lang="en-US" sz="900" dirty="0"/>
              <a:t> </a:t>
            </a:r>
            <a:r>
              <a:rPr lang="en-US" sz="900" dirty="0" err="1"/>
              <a:t>Urbano</a:t>
            </a:r>
            <a:r>
              <a:rPr lang="en-US" sz="900" dirty="0"/>
              <a:t> - 1462773	Marc </a:t>
            </a:r>
            <a:r>
              <a:rPr lang="en-US" sz="900" dirty="0" err="1"/>
              <a:t>Garrofé</a:t>
            </a:r>
            <a:r>
              <a:rPr lang="en-US" sz="900" dirty="0"/>
              <a:t> Urrutia – 1565644</a:t>
            </a:r>
          </a:p>
          <a:p>
            <a:r>
              <a:rPr lang="en-US" sz="900" dirty="0"/>
              <a:t>	Ricard López Olivares - 1571136</a:t>
            </a:r>
          </a:p>
        </p:txBody>
      </p:sp>
      <p:sp>
        <p:nvSpPr>
          <p:cNvPr id="15" name="TextBox 14">
            <a:extLst>
              <a:ext uri="{FF2B5EF4-FFF2-40B4-BE49-F238E27FC236}">
                <a16:creationId xmlns:a16="http://schemas.microsoft.com/office/drawing/2014/main" id="{0F67A080-5014-49E6-9BCF-D76281147772}"/>
              </a:ext>
            </a:extLst>
          </p:cNvPr>
          <p:cNvSpPr txBox="1"/>
          <p:nvPr/>
        </p:nvSpPr>
        <p:spPr>
          <a:xfrm>
            <a:off x="1664293" y="124699"/>
            <a:ext cx="7539528" cy="1000274"/>
          </a:xfrm>
          <a:prstGeom prst="rect">
            <a:avLst/>
          </a:prstGeom>
          <a:noFill/>
        </p:spPr>
        <p:txBody>
          <a:bodyPr wrap="square">
            <a:spAutoFit/>
          </a:bodyPr>
          <a:lstStyle/>
          <a:p>
            <a:r>
              <a:rPr lang="en-US" sz="900" dirty="0"/>
              <a:t>RFID, NFC and Public Transportation</a:t>
            </a:r>
            <a:endParaRPr lang="en-US" sz="900" b="1" i="1" dirty="0">
              <a:solidFill>
                <a:srgbClr val="FF0000"/>
              </a:solidFill>
            </a:endParaRPr>
          </a:p>
          <a:p>
            <a:r>
              <a:rPr lang="en-US" sz="1000" b="1" i="1" dirty="0"/>
              <a:t>	“Hackathons of Cloud Services: Co-creating and deploying”</a:t>
            </a:r>
          </a:p>
          <a:p>
            <a:r>
              <a:rPr lang="en-US" sz="1000" i="1" dirty="0"/>
              <a:t>	</a:t>
            </a:r>
            <a:r>
              <a:rPr lang="en-US" sz="1000" i="1" dirty="0" err="1"/>
              <a:t>Sistemes</a:t>
            </a:r>
            <a:r>
              <a:rPr lang="en-US" sz="1000" i="1" dirty="0"/>
              <a:t> </a:t>
            </a:r>
            <a:r>
              <a:rPr lang="en-US" sz="1000" i="1" dirty="0" err="1"/>
              <a:t>Multimèdia</a:t>
            </a:r>
            <a:r>
              <a:rPr lang="en-US" sz="1000" i="1" dirty="0"/>
              <a:t> 2021– 2022</a:t>
            </a:r>
          </a:p>
          <a:p>
            <a:r>
              <a:rPr lang="en-US" sz="1000" i="1" dirty="0"/>
              <a:t>	</a:t>
            </a:r>
            <a:r>
              <a:rPr lang="en-US" sz="900" dirty="0"/>
              <a:t>Martí Caixal </a:t>
            </a:r>
            <a:r>
              <a:rPr lang="en-US" sz="900" dirty="0" err="1"/>
              <a:t>i</a:t>
            </a:r>
            <a:r>
              <a:rPr lang="en-US" sz="900" dirty="0"/>
              <a:t> Joaniquet – 1563587	Bruno Moya Ruiz - 1568176</a:t>
            </a:r>
          </a:p>
          <a:p>
            <a:r>
              <a:rPr lang="en-US" sz="900" dirty="0"/>
              <a:t>	</a:t>
            </a:r>
            <a:r>
              <a:rPr lang="en-US" sz="900" dirty="0" err="1"/>
              <a:t>Hernán</a:t>
            </a:r>
            <a:r>
              <a:rPr lang="en-US" sz="900" dirty="0"/>
              <a:t> </a:t>
            </a:r>
            <a:r>
              <a:rPr lang="en-US" sz="900" dirty="0" err="1"/>
              <a:t>Capilla</a:t>
            </a:r>
            <a:r>
              <a:rPr lang="en-US" sz="900" dirty="0"/>
              <a:t> </a:t>
            </a:r>
            <a:r>
              <a:rPr lang="en-US" sz="900" dirty="0" err="1"/>
              <a:t>Urbano</a:t>
            </a:r>
            <a:r>
              <a:rPr lang="en-US" sz="900" dirty="0"/>
              <a:t> - 1462773	Marc </a:t>
            </a:r>
            <a:r>
              <a:rPr lang="en-US" sz="900" dirty="0" err="1"/>
              <a:t>Garrofé</a:t>
            </a:r>
            <a:r>
              <a:rPr lang="en-US" sz="900" dirty="0"/>
              <a:t> Urrutia – 1565644</a:t>
            </a:r>
          </a:p>
          <a:p>
            <a:r>
              <a:rPr lang="en-US" sz="900" dirty="0"/>
              <a:t>	Ricard López Olivares - 1571136</a:t>
            </a:r>
          </a:p>
        </p:txBody>
      </p:sp>
      <p:sp>
        <p:nvSpPr>
          <p:cNvPr id="16" name="TextBox 15">
            <a:extLst>
              <a:ext uri="{FF2B5EF4-FFF2-40B4-BE49-F238E27FC236}">
                <a16:creationId xmlns:a16="http://schemas.microsoft.com/office/drawing/2014/main" id="{D0D728DB-4EC1-4A5B-AA59-C8A3500DC540}"/>
              </a:ext>
            </a:extLst>
          </p:cNvPr>
          <p:cNvSpPr txBox="1"/>
          <p:nvPr/>
        </p:nvSpPr>
        <p:spPr>
          <a:xfrm>
            <a:off x="6642409" y="478642"/>
            <a:ext cx="3811424" cy="646331"/>
          </a:xfrm>
          <a:prstGeom prst="rect">
            <a:avLst/>
          </a:prstGeom>
          <a:noFill/>
        </p:spPr>
        <p:txBody>
          <a:bodyPr wrap="square" rtlCol="0">
            <a:spAutoFit/>
          </a:bodyPr>
          <a:lstStyle/>
          <a:p>
            <a:r>
              <a:rPr lang="en-US" sz="3600" dirty="0">
                <a:solidFill>
                  <a:srgbClr val="FF0000"/>
                </a:solidFill>
              </a:rPr>
              <a:t>Methodology</a:t>
            </a:r>
          </a:p>
        </p:txBody>
      </p:sp>
      <p:pic>
        <p:nvPicPr>
          <p:cNvPr id="18" name="Picture 17">
            <a:extLst>
              <a:ext uri="{FF2B5EF4-FFF2-40B4-BE49-F238E27FC236}">
                <a16:creationId xmlns:a16="http://schemas.microsoft.com/office/drawing/2014/main" id="{9674AE4C-33F3-4F85-AE47-D4936204B615}"/>
              </a:ext>
            </a:extLst>
          </p:cNvPr>
          <p:cNvPicPr>
            <a:picLocks noChangeAspect="1"/>
          </p:cNvPicPr>
          <p:nvPr/>
        </p:nvPicPr>
        <p:blipFill>
          <a:blip r:embed="rId7"/>
          <a:stretch>
            <a:fillRect/>
          </a:stretch>
        </p:blipFill>
        <p:spPr>
          <a:xfrm>
            <a:off x="2633504" y="4470445"/>
            <a:ext cx="1420207" cy="1760357"/>
          </a:xfrm>
          <a:prstGeom prst="rect">
            <a:avLst/>
          </a:prstGeom>
        </p:spPr>
      </p:pic>
      <p:pic>
        <p:nvPicPr>
          <p:cNvPr id="21" name="Picture 20">
            <a:extLst>
              <a:ext uri="{FF2B5EF4-FFF2-40B4-BE49-F238E27FC236}">
                <a16:creationId xmlns:a16="http://schemas.microsoft.com/office/drawing/2014/main" id="{A82E94AA-08BA-4741-999C-8C4DD41DBBDA}"/>
              </a:ext>
            </a:extLst>
          </p:cNvPr>
          <p:cNvPicPr>
            <a:picLocks noChangeAspect="1"/>
          </p:cNvPicPr>
          <p:nvPr/>
        </p:nvPicPr>
        <p:blipFill>
          <a:blip r:embed="rId8"/>
          <a:stretch>
            <a:fillRect/>
          </a:stretch>
        </p:blipFill>
        <p:spPr>
          <a:xfrm>
            <a:off x="4122289" y="4470445"/>
            <a:ext cx="1310298" cy="1760357"/>
          </a:xfrm>
          <a:prstGeom prst="rect">
            <a:avLst/>
          </a:prstGeom>
        </p:spPr>
      </p:pic>
      <p:sp>
        <p:nvSpPr>
          <p:cNvPr id="24" name="TextBox 23">
            <a:extLst>
              <a:ext uri="{FF2B5EF4-FFF2-40B4-BE49-F238E27FC236}">
                <a16:creationId xmlns:a16="http://schemas.microsoft.com/office/drawing/2014/main" id="{DC3F6FDD-C044-44C9-A2B8-823EA3AF2B0B}"/>
              </a:ext>
            </a:extLst>
          </p:cNvPr>
          <p:cNvSpPr txBox="1"/>
          <p:nvPr/>
        </p:nvSpPr>
        <p:spPr>
          <a:xfrm>
            <a:off x="777668" y="1624385"/>
            <a:ext cx="3061990" cy="369332"/>
          </a:xfrm>
          <a:prstGeom prst="rect">
            <a:avLst/>
          </a:prstGeom>
          <a:noFill/>
        </p:spPr>
        <p:txBody>
          <a:bodyPr wrap="square" rtlCol="0">
            <a:spAutoFit/>
          </a:bodyPr>
          <a:lstStyle/>
          <a:p>
            <a:r>
              <a:rPr lang="en-US" b="1" dirty="0"/>
              <a:t>Client gets on the bus</a:t>
            </a:r>
          </a:p>
        </p:txBody>
      </p:sp>
      <p:pic>
        <p:nvPicPr>
          <p:cNvPr id="25" name="Picture 8" descr="Llavero de proximidad RFID-TAG Pasivo Sin batería (125 KHZ)">
            <a:extLst>
              <a:ext uri="{FF2B5EF4-FFF2-40B4-BE49-F238E27FC236}">
                <a16:creationId xmlns:a16="http://schemas.microsoft.com/office/drawing/2014/main" id="{5C269FE1-B053-49C7-BB9D-CA5A4784C8AC}"/>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rot="2137447">
            <a:off x="4588110" y="4718483"/>
            <a:ext cx="644997" cy="644997"/>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49DEAF1-3BD0-4F98-B0D1-889EB717EDDD}"/>
              </a:ext>
            </a:extLst>
          </p:cNvPr>
          <p:cNvSpPr txBox="1"/>
          <p:nvPr/>
        </p:nvSpPr>
        <p:spPr>
          <a:xfrm>
            <a:off x="1075531" y="2339241"/>
            <a:ext cx="1189105" cy="1231106"/>
          </a:xfrm>
          <a:prstGeom prst="rect">
            <a:avLst/>
          </a:prstGeom>
          <a:noFill/>
        </p:spPr>
        <p:txBody>
          <a:bodyPr wrap="square" rtlCol="0">
            <a:spAutoFit/>
          </a:bodyPr>
          <a:lstStyle/>
          <a:p>
            <a:pPr algn="ctr"/>
            <a:r>
              <a:rPr lang="en-US" sz="5400" b="1" dirty="0"/>
              <a:t>A</a:t>
            </a:r>
          </a:p>
          <a:p>
            <a:pPr algn="ctr"/>
            <a:r>
              <a:rPr lang="en-US" sz="2000" dirty="0"/>
              <a:t>origin</a:t>
            </a:r>
            <a:endParaRPr lang="en-US" sz="5400" dirty="0"/>
          </a:p>
        </p:txBody>
      </p:sp>
      <p:sp>
        <p:nvSpPr>
          <p:cNvPr id="28" name="TextBox 27">
            <a:extLst>
              <a:ext uri="{FF2B5EF4-FFF2-40B4-BE49-F238E27FC236}">
                <a16:creationId xmlns:a16="http://schemas.microsoft.com/office/drawing/2014/main" id="{7C198DCD-3202-4C9C-AEB8-FA0065C2498F}"/>
              </a:ext>
            </a:extLst>
          </p:cNvPr>
          <p:cNvSpPr txBox="1"/>
          <p:nvPr/>
        </p:nvSpPr>
        <p:spPr>
          <a:xfrm>
            <a:off x="5312833" y="2339241"/>
            <a:ext cx="1587319" cy="1231106"/>
          </a:xfrm>
          <a:prstGeom prst="rect">
            <a:avLst/>
          </a:prstGeom>
          <a:noFill/>
        </p:spPr>
        <p:txBody>
          <a:bodyPr wrap="square" rtlCol="0">
            <a:spAutoFit/>
          </a:bodyPr>
          <a:lstStyle/>
          <a:p>
            <a:pPr algn="ctr"/>
            <a:r>
              <a:rPr lang="en-US" sz="5400" b="1" dirty="0"/>
              <a:t>B</a:t>
            </a:r>
          </a:p>
          <a:p>
            <a:pPr algn="ctr"/>
            <a:r>
              <a:rPr lang="en-US" sz="2000" dirty="0"/>
              <a:t>Destination</a:t>
            </a:r>
            <a:endParaRPr lang="en-US" sz="5400" b="1" dirty="0"/>
          </a:p>
        </p:txBody>
      </p:sp>
      <p:sp>
        <p:nvSpPr>
          <p:cNvPr id="4" name="Arrow: Right 3">
            <a:extLst>
              <a:ext uri="{FF2B5EF4-FFF2-40B4-BE49-F238E27FC236}">
                <a16:creationId xmlns:a16="http://schemas.microsoft.com/office/drawing/2014/main" id="{06ABC247-6842-4485-9832-DE6690A2297B}"/>
              </a:ext>
            </a:extLst>
          </p:cNvPr>
          <p:cNvSpPr/>
          <p:nvPr/>
        </p:nvSpPr>
        <p:spPr>
          <a:xfrm>
            <a:off x="2489422" y="2770128"/>
            <a:ext cx="2700471" cy="369332"/>
          </a:xfrm>
          <a:prstGeom prst="rightArrow">
            <a:avLst>
              <a:gd name="adj1" fmla="val 50000"/>
              <a:gd name="adj2" fmla="val 11016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EDE750-1FF2-4C48-8ED0-DECCA7364F1F}"/>
              </a:ext>
            </a:extLst>
          </p:cNvPr>
          <p:cNvSpPr txBox="1"/>
          <p:nvPr/>
        </p:nvSpPr>
        <p:spPr>
          <a:xfrm>
            <a:off x="7240614" y="1774836"/>
            <a:ext cx="3835452" cy="5632311"/>
          </a:xfrm>
          <a:prstGeom prst="rect">
            <a:avLst/>
          </a:prstGeom>
          <a:noFill/>
        </p:spPr>
        <p:txBody>
          <a:bodyPr wrap="square" rtlCol="0">
            <a:spAutoFit/>
          </a:bodyPr>
          <a:lstStyle/>
          <a:p>
            <a:r>
              <a:rPr lang="en-US" dirty="0"/>
              <a:t>Updates user statistics.</a:t>
            </a:r>
          </a:p>
          <a:p>
            <a:endParaRPr lang="en-US" dirty="0"/>
          </a:p>
          <a:p>
            <a:r>
              <a:rPr lang="en-US" dirty="0"/>
              <a:t>Updates bus current capacity.</a:t>
            </a:r>
          </a:p>
          <a:p>
            <a:endParaRPr lang="en-US" dirty="0"/>
          </a:p>
          <a:p>
            <a:r>
              <a:rPr lang="en-US" dirty="0"/>
              <a:t>API’s:</a:t>
            </a:r>
          </a:p>
          <a:p>
            <a:pPr marL="285750" indent="-285750">
              <a:buFontTx/>
              <a:buChar char="-"/>
            </a:pPr>
            <a:r>
              <a:rPr lang="en-US" dirty="0"/>
              <a:t>Realtime Firebase</a:t>
            </a:r>
          </a:p>
          <a:p>
            <a:pPr marL="285750" indent="-285750">
              <a:buFontTx/>
              <a:buChar char="-"/>
            </a:pPr>
            <a:r>
              <a:rPr lang="en-US" dirty="0" err="1"/>
              <a:t>Firestore</a:t>
            </a:r>
            <a:endParaRPr lang="en-US" dirty="0"/>
          </a:p>
          <a:p>
            <a:pPr marL="285750" indent="-285750">
              <a:buFontTx/>
              <a:buChar char="-"/>
            </a:pPr>
            <a:endParaRPr lang="en-US" dirty="0"/>
          </a:p>
          <a:p>
            <a:r>
              <a:rPr lang="en-US" dirty="0"/>
              <a:t>Services: </a:t>
            </a:r>
          </a:p>
          <a:p>
            <a:pPr marL="285750" indent="-285750">
              <a:buFontTx/>
              <a:buChar char="-"/>
            </a:pPr>
            <a:r>
              <a:rPr lang="en-US" dirty="0"/>
              <a:t>Python script calculating new values such as distance travelled.</a:t>
            </a:r>
          </a:p>
          <a:p>
            <a:pPr marL="285750" indent="-285750">
              <a:buFontTx/>
              <a:buChar char="-"/>
            </a:pPr>
            <a:endParaRPr lang="en-US" dirty="0"/>
          </a:p>
          <a:p>
            <a:r>
              <a:rPr lang="en-US" dirty="0"/>
              <a:t>Hardware:</a:t>
            </a:r>
          </a:p>
          <a:p>
            <a:pPr marL="285750" indent="-285750">
              <a:buFontTx/>
              <a:buChar char="-"/>
            </a:pPr>
            <a:r>
              <a:rPr lang="en-US" dirty="0"/>
              <a:t>ESP32 with RFID reader</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a:p>
            <a:endParaRPr lang="en-US" dirty="0"/>
          </a:p>
        </p:txBody>
      </p:sp>
    </p:spTree>
    <p:extLst>
      <p:ext uri="{BB962C8B-B14F-4D97-AF65-F5344CB8AC3E}">
        <p14:creationId xmlns:p14="http://schemas.microsoft.com/office/powerpoint/2010/main" val="3135368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2D03178-A25D-DC43-9DE4-CA6F785BCA82}"/>
              </a:ext>
            </a:extLst>
          </p:cNvPr>
          <p:cNvGrpSpPr/>
          <p:nvPr/>
        </p:nvGrpSpPr>
        <p:grpSpPr>
          <a:xfrm>
            <a:off x="0" y="71439"/>
            <a:ext cx="1219200" cy="1367697"/>
            <a:chOff x="0" y="0"/>
            <a:chExt cx="1219200" cy="1359187"/>
          </a:xfrm>
        </p:grpSpPr>
        <p:pic>
          <p:nvPicPr>
            <p:cNvPr id="17" name="Picture 16">
              <a:extLst>
                <a:ext uri="{FF2B5EF4-FFF2-40B4-BE49-F238E27FC236}">
                  <a16:creationId xmlns:a16="http://schemas.microsoft.com/office/drawing/2014/main" id="{7804F5C6-A436-7A49-9366-257E6AAC0174}"/>
                </a:ext>
              </a:extLst>
            </p:cNvPr>
            <p:cNvPicPr>
              <a:picLocks noChangeAspect="1"/>
            </p:cNvPicPr>
            <p:nvPr/>
          </p:nvPicPr>
          <p:blipFill>
            <a:blip r:embed="rId3"/>
            <a:stretch>
              <a:fillRect/>
            </a:stretch>
          </p:blipFill>
          <p:spPr>
            <a:xfrm>
              <a:off x="0" y="571787"/>
              <a:ext cx="1219200" cy="787400"/>
            </a:xfrm>
            <a:prstGeom prst="rect">
              <a:avLst/>
            </a:prstGeom>
          </p:spPr>
        </p:pic>
        <p:pic>
          <p:nvPicPr>
            <p:cNvPr id="19" name="Picture 18">
              <a:extLst>
                <a:ext uri="{FF2B5EF4-FFF2-40B4-BE49-F238E27FC236}">
                  <a16:creationId xmlns:a16="http://schemas.microsoft.com/office/drawing/2014/main" id="{E935129E-DCE3-494B-8E91-2CF8B8F1B652}"/>
                </a:ext>
              </a:extLst>
            </p:cNvPr>
            <p:cNvPicPr>
              <a:picLocks noChangeAspect="1"/>
            </p:cNvPicPr>
            <p:nvPr/>
          </p:nvPicPr>
          <p:blipFill>
            <a:blip r:embed="rId4"/>
            <a:stretch>
              <a:fillRect/>
            </a:stretch>
          </p:blipFill>
          <p:spPr>
            <a:xfrm>
              <a:off x="143669" y="0"/>
              <a:ext cx="931862" cy="712083"/>
            </a:xfrm>
            <a:prstGeom prst="rect">
              <a:avLst/>
            </a:prstGeom>
          </p:spPr>
        </p:pic>
      </p:grpSp>
      <p:pic>
        <p:nvPicPr>
          <p:cNvPr id="5" name="Graphic 4">
            <a:extLst>
              <a:ext uri="{FF2B5EF4-FFF2-40B4-BE49-F238E27FC236}">
                <a16:creationId xmlns:a16="http://schemas.microsoft.com/office/drawing/2014/main" id="{CDC3B05D-1CFE-5E4D-91FC-CE4B126282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33523" y="245357"/>
            <a:ext cx="976312" cy="959764"/>
          </a:xfrm>
          <a:prstGeom prst="rect">
            <a:avLst/>
          </a:prstGeom>
        </p:spPr>
      </p:pic>
      <p:sp>
        <p:nvSpPr>
          <p:cNvPr id="9" name="TextBox 8">
            <a:extLst>
              <a:ext uri="{FF2B5EF4-FFF2-40B4-BE49-F238E27FC236}">
                <a16:creationId xmlns:a16="http://schemas.microsoft.com/office/drawing/2014/main" id="{E1E2932E-68C3-4449-9D80-1A1C44004A1C}"/>
              </a:ext>
            </a:extLst>
          </p:cNvPr>
          <p:cNvSpPr txBox="1"/>
          <p:nvPr/>
        </p:nvSpPr>
        <p:spPr>
          <a:xfrm>
            <a:off x="11928786" y="6596390"/>
            <a:ext cx="269626" cy="276999"/>
          </a:xfrm>
          <a:prstGeom prst="rect">
            <a:avLst/>
          </a:prstGeom>
          <a:noFill/>
        </p:spPr>
        <p:txBody>
          <a:bodyPr wrap="none" rtlCol="0">
            <a:spAutoFit/>
          </a:bodyPr>
          <a:lstStyle/>
          <a:p>
            <a:r>
              <a:rPr lang="en-GB" sz="1200" dirty="0"/>
              <a:t>3</a:t>
            </a:r>
            <a:endParaRPr lang="en-GB" sz="1050" dirty="0"/>
          </a:p>
        </p:txBody>
      </p:sp>
      <p:sp>
        <p:nvSpPr>
          <p:cNvPr id="10" name="TextBox 9">
            <a:extLst>
              <a:ext uri="{FF2B5EF4-FFF2-40B4-BE49-F238E27FC236}">
                <a16:creationId xmlns:a16="http://schemas.microsoft.com/office/drawing/2014/main" id="{E84D9792-0BE2-48C9-8623-758A1BFA4FF3}"/>
              </a:ext>
            </a:extLst>
          </p:cNvPr>
          <p:cNvSpPr txBox="1"/>
          <p:nvPr/>
        </p:nvSpPr>
        <p:spPr>
          <a:xfrm>
            <a:off x="1664293" y="124699"/>
            <a:ext cx="7539528" cy="969496"/>
          </a:xfrm>
          <a:prstGeom prst="rect">
            <a:avLst/>
          </a:prstGeom>
          <a:noFill/>
        </p:spPr>
        <p:txBody>
          <a:bodyPr wrap="square">
            <a:spAutoFit/>
          </a:bodyPr>
          <a:lstStyle/>
          <a:p>
            <a:r>
              <a:rPr lang="en-US" sz="900" dirty="0"/>
              <a:t>RFID, NFC and Public Transportation</a:t>
            </a:r>
            <a:endParaRPr lang="en-US" sz="900" b="1" i="1" dirty="0">
              <a:solidFill>
                <a:srgbClr val="FF0000"/>
              </a:solidFill>
            </a:endParaRPr>
          </a:p>
          <a:p>
            <a:r>
              <a:rPr lang="en-US" sz="1000" b="1" i="1" dirty="0"/>
              <a:t>	“Hackathons of Cloud Services: Co-creating and deploying”</a:t>
            </a:r>
          </a:p>
          <a:p>
            <a:r>
              <a:rPr lang="en-US" sz="1000" i="1" dirty="0"/>
              <a:t>	</a:t>
            </a:r>
            <a:r>
              <a:rPr lang="en-US" sz="1000" i="1" dirty="0" err="1"/>
              <a:t>Sistemes</a:t>
            </a:r>
            <a:r>
              <a:rPr lang="en-US" sz="1000" i="1" dirty="0"/>
              <a:t> </a:t>
            </a:r>
            <a:r>
              <a:rPr lang="en-US" sz="1000" i="1" dirty="0" err="1"/>
              <a:t>Multimèdia</a:t>
            </a:r>
            <a:r>
              <a:rPr lang="en-US" sz="1000" i="1" dirty="0"/>
              <a:t> 2021– 2022</a:t>
            </a:r>
          </a:p>
          <a:p>
            <a:r>
              <a:rPr lang="en-US" sz="1000" i="1" dirty="0"/>
              <a:t>	</a:t>
            </a:r>
            <a:r>
              <a:rPr lang="en-US" sz="900" dirty="0"/>
              <a:t>Martí Caixal </a:t>
            </a:r>
            <a:r>
              <a:rPr lang="en-US" sz="900" dirty="0" err="1"/>
              <a:t>i</a:t>
            </a:r>
            <a:r>
              <a:rPr lang="en-US" sz="900" dirty="0"/>
              <a:t> Joaniquet – 1563587	Bruno Moya Ruiz - 1568176</a:t>
            </a:r>
          </a:p>
          <a:p>
            <a:r>
              <a:rPr lang="en-US" sz="900" dirty="0"/>
              <a:t>	</a:t>
            </a:r>
            <a:r>
              <a:rPr lang="en-US" sz="900" dirty="0" err="1"/>
              <a:t>Hernán</a:t>
            </a:r>
            <a:r>
              <a:rPr lang="en-US" sz="900" dirty="0"/>
              <a:t> </a:t>
            </a:r>
            <a:r>
              <a:rPr lang="en-US" sz="900" dirty="0" err="1"/>
              <a:t>Capilla</a:t>
            </a:r>
            <a:r>
              <a:rPr lang="en-US" sz="900" dirty="0"/>
              <a:t> </a:t>
            </a:r>
            <a:r>
              <a:rPr lang="en-US" sz="900" dirty="0" err="1"/>
              <a:t>Urbano</a:t>
            </a:r>
            <a:r>
              <a:rPr lang="en-US" sz="900" dirty="0"/>
              <a:t> - 1462773	Marc </a:t>
            </a:r>
            <a:r>
              <a:rPr lang="en-US" sz="900" dirty="0" err="1"/>
              <a:t>Garrofé</a:t>
            </a:r>
            <a:r>
              <a:rPr lang="en-US" sz="900" dirty="0"/>
              <a:t> Urrutia – 1565644</a:t>
            </a:r>
          </a:p>
          <a:p>
            <a:r>
              <a:rPr lang="en-US" sz="900" dirty="0"/>
              <a:t>	Ricard López Olivares - 1571136</a:t>
            </a:r>
          </a:p>
        </p:txBody>
      </p:sp>
      <p:sp>
        <p:nvSpPr>
          <p:cNvPr id="15" name="TextBox 14">
            <a:extLst>
              <a:ext uri="{FF2B5EF4-FFF2-40B4-BE49-F238E27FC236}">
                <a16:creationId xmlns:a16="http://schemas.microsoft.com/office/drawing/2014/main" id="{0F67A080-5014-49E6-9BCF-D76281147772}"/>
              </a:ext>
            </a:extLst>
          </p:cNvPr>
          <p:cNvSpPr txBox="1"/>
          <p:nvPr/>
        </p:nvSpPr>
        <p:spPr>
          <a:xfrm>
            <a:off x="1664293" y="124699"/>
            <a:ext cx="7539528" cy="1000274"/>
          </a:xfrm>
          <a:prstGeom prst="rect">
            <a:avLst/>
          </a:prstGeom>
          <a:noFill/>
        </p:spPr>
        <p:txBody>
          <a:bodyPr wrap="square">
            <a:spAutoFit/>
          </a:bodyPr>
          <a:lstStyle/>
          <a:p>
            <a:r>
              <a:rPr lang="en-US" sz="900" dirty="0"/>
              <a:t>RFID, NFC and Public Transportation</a:t>
            </a:r>
            <a:endParaRPr lang="en-US" sz="900" b="1" i="1" dirty="0">
              <a:solidFill>
                <a:srgbClr val="FF0000"/>
              </a:solidFill>
            </a:endParaRPr>
          </a:p>
          <a:p>
            <a:r>
              <a:rPr lang="en-US" sz="1000" b="1" i="1" dirty="0"/>
              <a:t>	“Hackathons of Cloud Services: Co-creating and deploying”</a:t>
            </a:r>
          </a:p>
          <a:p>
            <a:r>
              <a:rPr lang="en-US" sz="1000" i="1" dirty="0"/>
              <a:t>	</a:t>
            </a:r>
            <a:r>
              <a:rPr lang="en-US" sz="1000" i="1" dirty="0" err="1"/>
              <a:t>Sistemes</a:t>
            </a:r>
            <a:r>
              <a:rPr lang="en-US" sz="1000" i="1" dirty="0"/>
              <a:t> </a:t>
            </a:r>
            <a:r>
              <a:rPr lang="en-US" sz="1000" i="1" dirty="0" err="1"/>
              <a:t>Multimèdia</a:t>
            </a:r>
            <a:r>
              <a:rPr lang="en-US" sz="1000" i="1" dirty="0"/>
              <a:t> 2021– 2022</a:t>
            </a:r>
          </a:p>
          <a:p>
            <a:r>
              <a:rPr lang="en-US" sz="1000" i="1" dirty="0"/>
              <a:t>	</a:t>
            </a:r>
            <a:r>
              <a:rPr lang="en-US" sz="900" dirty="0"/>
              <a:t>Martí Caixal </a:t>
            </a:r>
            <a:r>
              <a:rPr lang="en-US" sz="900" dirty="0" err="1"/>
              <a:t>i</a:t>
            </a:r>
            <a:r>
              <a:rPr lang="en-US" sz="900" dirty="0"/>
              <a:t> Joaniquet – 1563587	Bruno Moya Ruiz - 1568176</a:t>
            </a:r>
          </a:p>
          <a:p>
            <a:r>
              <a:rPr lang="en-US" sz="900" dirty="0"/>
              <a:t>	</a:t>
            </a:r>
            <a:r>
              <a:rPr lang="en-US" sz="900" dirty="0" err="1"/>
              <a:t>Hernán</a:t>
            </a:r>
            <a:r>
              <a:rPr lang="en-US" sz="900" dirty="0"/>
              <a:t> </a:t>
            </a:r>
            <a:r>
              <a:rPr lang="en-US" sz="900" dirty="0" err="1"/>
              <a:t>Capilla</a:t>
            </a:r>
            <a:r>
              <a:rPr lang="en-US" sz="900" dirty="0"/>
              <a:t> </a:t>
            </a:r>
            <a:r>
              <a:rPr lang="en-US" sz="900" dirty="0" err="1"/>
              <a:t>Urbano</a:t>
            </a:r>
            <a:r>
              <a:rPr lang="en-US" sz="900" dirty="0"/>
              <a:t> - 1462773	Marc </a:t>
            </a:r>
            <a:r>
              <a:rPr lang="en-US" sz="900" dirty="0" err="1"/>
              <a:t>Garrofé</a:t>
            </a:r>
            <a:r>
              <a:rPr lang="en-US" sz="900" dirty="0"/>
              <a:t> Urrutia – 1565644</a:t>
            </a:r>
          </a:p>
          <a:p>
            <a:r>
              <a:rPr lang="en-US" sz="900" dirty="0"/>
              <a:t>	Ricard López Olivares - 1571136</a:t>
            </a:r>
          </a:p>
        </p:txBody>
      </p:sp>
      <p:sp>
        <p:nvSpPr>
          <p:cNvPr id="16" name="TextBox 15">
            <a:extLst>
              <a:ext uri="{FF2B5EF4-FFF2-40B4-BE49-F238E27FC236}">
                <a16:creationId xmlns:a16="http://schemas.microsoft.com/office/drawing/2014/main" id="{D0D728DB-4EC1-4A5B-AA59-C8A3500DC540}"/>
              </a:ext>
            </a:extLst>
          </p:cNvPr>
          <p:cNvSpPr txBox="1"/>
          <p:nvPr/>
        </p:nvSpPr>
        <p:spPr>
          <a:xfrm>
            <a:off x="6642409" y="478642"/>
            <a:ext cx="3811424" cy="646331"/>
          </a:xfrm>
          <a:prstGeom prst="rect">
            <a:avLst/>
          </a:prstGeom>
          <a:noFill/>
        </p:spPr>
        <p:txBody>
          <a:bodyPr wrap="square" rtlCol="0">
            <a:spAutoFit/>
          </a:bodyPr>
          <a:lstStyle/>
          <a:p>
            <a:r>
              <a:rPr lang="en-US" sz="3600" dirty="0">
                <a:solidFill>
                  <a:srgbClr val="FF0000"/>
                </a:solidFill>
              </a:rPr>
              <a:t>Methodology</a:t>
            </a:r>
          </a:p>
        </p:txBody>
      </p:sp>
      <p:sp>
        <p:nvSpPr>
          <p:cNvPr id="24" name="TextBox 23">
            <a:extLst>
              <a:ext uri="{FF2B5EF4-FFF2-40B4-BE49-F238E27FC236}">
                <a16:creationId xmlns:a16="http://schemas.microsoft.com/office/drawing/2014/main" id="{DC3F6FDD-C044-44C9-A2B8-823EA3AF2B0B}"/>
              </a:ext>
            </a:extLst>
          </p:cNvPr>
          <p:cNvSpPr txBox="1"/>
          <p:nvPr/>
        </p:nvSpPr>
        <p:spPr>
          <a:xfrm>
            <a:off x="777667" y="1624385"/>
            <a:ext cx="4666004" cy="369332"/>
          </a:xfrm>
          <a:prstGeom prst="rect">
            <a:avLst/>
          </a:prstGeom>
          <a:noFill/>
        </p:spPr>
        <p:txBody>
          <a:bodyPr wrap="square" rtlCol="0">
            <a:spAutoFit/>
          </a:bodyPr>
          <a:lstStyle/>
          <a:p>
            <a:r>
              <a:rPr lang="en-US" b="1" dirty="0"/>
              <a:t>Updated statistics are shown to the user</a:t>
            </a:r>
          </a:p>
        </p:txBody>
      </p:sp>
      <p:pic>
        <p:nvPicPr>
          <p:cNvPr id="3" name="Picture 2">
            <a:extLst>
              <a:ext uri="{FF2B5EF4-FFF2-40B4-BE49-F238E27FC236}">
                <a16:creationId xmlns:a16="http://schemas.microsoft.com/office/drawing/2014/main" id="{A1E4ECC7-7629-4E90-93CC-F078D56B11EF}"/>
              </a:ext>
            </a:extLst>
          </p:cNvPr>
          <p:cNvPicPr>
            <a:picLocks noChangeAspect="1"/>
          </p:cNvPicPr>
          <p:nvPr/>
        </p:nvPicPr>
        <p:blipFill>
          <a:blip r:embed="rId7"/>
          <a:stretch>
            <a:fillRect/>
          </a:stretch>
        </p:blipFill>
        <p:spPr>
          <a:xfrm>
            <a:off x="1533376" y="2247544"/>
            <a:ext cx="2117805" cy="4208804"/>
          </a:xfrm>
          <a:prstGeom prst="rect">
            <a:avLst/>
          </a:prstGeom>
        </p:spPr>
      </p:pic>
      <p:pic>
        <p:nvPicPr>
          <p:cNvPr id="8" name="Picture 7">
            <a:extLst>
              <a:ext uri="{FF2B5EF4-FFF2-40B4-BE49-F238E27FC236}">
                <a16:creationId xmlns:a16="http://schemas.microsoft.com/office/drawing/2014/main" id="{0473A314-DE10-4070-9D4B-96DC86D5C6B7}"/>
              </a:ext>
            </a:extLst>
          </p:cNvPr>
          <p:cNvPicPr>
            <a:picLocks noChangeAspect="1"/>
          </p:cNvPicPr>
          <p:nvPr/>
        </p:nvPicPr>
        <p:blipFill>
          <a:blip r:embed="rId8"/>
          <a:stretch>
            <a:fillRect/>
          </a:stretch>
        </p:blipFill>
        <p:spPr>
          <a:xfrm>
            <a:off x="6096000" y="2126601"/>
            <a:ext cx="2135899" cy="4148983"/>
          </a:xfrm>
          <a:prstGeom prst="rect">
            <a:avLst/>
          </a:prstGeom>
        </p:spPr>
      </p:pic>
      <p:sp>
        <p:nvSpPr>
          <p:cNvPr id="22" name="TextBox 21">
            <a:extLst>
              <a:ext uri="{FF2B5EF4-FFF2-40B4-BE49-F238E27FC236}">
                <a16:creationId xmlns:a16="http://schemas.microsoft.com/office/drawing/2014/main" id="{6EFEE418-6E60-452F-A7DD-C8EE689E251B}"/>
              </a:ext>
            </a:extLst>
          </p:cNvPr>
          <p:cNvSpPr txBox="1"/>
          <p:nvPr/>
        </p:nvSpPr>
        <p:spPr>
          <a:xfrm>
            <a:off x="5880273" y="1624385"/>
            <a:ext cx="5915659" cy="369332"/>
          </a:xfrm>
          <a:prstGeom prst="rect">
            <a:avLst/>
          </a:prstGeom>
          <a:noFill/>
        </p:spPr>
        <p:txBody>
          <a:bodyPr wrap="square" rtlCol="0">
            <a:spAutoFit/>
          </a:bodyPr>
          <a:lstStyle/>
          <a:p>
            <a:r>
              <a:rPr lang="en-US" dirty="0"/>
              <a:t>Additionally, the user is also able to send feedback</a:t>
            </a:r>
          </a:p>
        </p:txBody>
      </p:sp>
      <p:pic>
        <p:nvPicPr>
          <p:cNvPr id="12" name="Picture 11">
            <a:extLst>
              <a:ext uri="{FF2B5EF4-FFF2-40B4-BE49-F238E27FC236}">
                <a16:creationId xmlns:a16="http://schemas.microsoft.com/office/drawing/2014/main" id="{AFBDA0BD-A1F8-434D-BBBE-40BF22887824}"/>
              </a:ext>
            </a:extLst>
          </p:cNvPr>
          <p:cNvPicPr>
            <a:picLocks noChangeAspect="1"/>
          </p:cNvPicPr>
          <p:nvPr/>
        </p:nvPicPr>
        <p:blipFill>
          <a:blip r:embed="rId9"/>
          <a:stretch>
            <a:fillRect/>
          </a:stretch>
        </p:blipFill>
        <p:spPr>
          <a:xfrm>
            <a:off x="8838103" y="2109053"/>
            <a:ext cx="2100220" cy="4227576"/>
          </a:xfrm>
          <a:prstGeom prst="rect">
            <a:avLst/>
          </a:prstGeom>
        </p:spPr>
      </p:pic>
    </p:spTree>
    <p:extLst>
      <p:ext uri="{BB962C8B-B14F-4D97-AF65-F5344CB8AC3E}">
        <p14:creationId xmlns:p14="http://schemas.microsoft.com/office/powerpoint/2010/main" val="3472074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1155</TotalTime>
  <Words>1051</Words>
  <Application>Microsoft Office PowerPoint</Application>
  <PresentationFormat>Widescreen</PresentationFormat>
  <Paragraphs>149</Paragraphs>
  <Slides>7</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Clarity</vt:lpstr>
      <vt:lpstr>RFID, NFC and Public Transportation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Fernando Vilariño</dc:creator>
  <cp:keywords/>
  <dc:description/>
  <cp:lastModifiedBy>Martí</cp:lastModifiedBy>
  <cp:revision>65</cp:revision>
  <dcterms:created xsi:type="dcterms:W3CDTF">2017-02-15T08:09:33Z</dcterms:created>
  <dcterms:modified xsi:type="dcterms:W3CDTF">2022-05-25T20:18:41Z</dcterms:modified>
  <cp:category/>
</cp:coreProperties>
</file>