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5"/>
  </p:notesMasterIdLst>
  <p:sldIdLst>
    <p:sldId id="256" r:id="rId2"/>
    <p:sldId id="273" r:id="rId3"/>
    <p:sldId id="257" r:id="rId4"/>
    <p:sldId id="282" r:id="rId5"/>
    <p:sldId id="334" r:id="rId6"/>
    <p:sldId id="360" r:id="rId7"/>
    <p:sldId id="312" r:id="rId8"/>
    <p:sldId id="343" r:id="rId9"/>
    <p:sldId id="346" r:id="rId10"/>
    <p:sldId id="344" r:id="rId11"/>
    <p:sldId id="347" r:id="rId12"/>
    <p:sldId id="363" r:id="rId13"/>
    <p:sldId id="362" r:id="rId14"/>
    <p:sldId id="351" r:id="rId15"/>
    <p:sldId id="361" r:id="rId16"/>
    <p:sldId id="337" r:id="rId17"/>
    <p:sldId id="342" r:id="rId18"/>
    <p:sldId id="357" r:id="rId19"/>
    <p:sldId id="358" r:id="rId20"/>
    <p:sldId id="359" r:id="rId21"/>
    <p:sldId id="365" r:id="rId22"/>
    <p:sldId id="364" r:id="rId23"/>
    <p:sldId id="366" r:id="rId24"/>
  </p:sldIdLst>
  <p:sldSz cx="12192000" cy="6858000"/>
  <p:notesSz cx="6889750" cy="10018713"/>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FFFF"/>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Style moyen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3B4B98B0-60AC-42C2-AFA5-B58CD77FA1E5}" styleName="Style léger 1 - Accentuation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66863" autoAdjust="0"/>
  </p:normalViewPr>
  <p:slideViewPr>
    <p:cSldViewPr snapToGrid="0">
      <p:cViewPr varScale="1">
        <p:scale>
          <a:sx n="123" d="100"/>
          <a:sy n="123" d="100"/>
        </p:scale>
        <p:origin x="102" y="186"/>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85188" cy="50165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902974" y="0"/>
            <a:ext cx="2985188" cy="501650"/>
          </a:xfrm>
          <a:prstGeom prst="rect">
            <a:avLst/>
          </a:prstGeom>
        </p:spPr>
        <p:txBody>
          <a:bodyPr vert="horz" lIns="91440" tIns="45720" rIns="91440" bIns="45720" rtlCol="0"/>
          <a:lstStyle>
            <a:lvl1pPr algn="r">
              <a:defRPr sz="1200"/>
            </a:lvl1pPr>
          </a:lstStyle>
          <a:p>
            <a:fld id="{1BA53F3A-C63A-4BF4-8CAA-771AEA5FEE0D}" type="datetimeFigureOut">
              <a:rPr lang="fr-FR" smtClean="0"/>
              <a:t>06/01/2022</a:t>
            </a:fld>
            <a:endParaRPr lang="fr-FR"/>
          </a:p>
        </p:txBody>
      </p:sp>
      <p:sp>
        <p:nvSpPr>
          <p:cNvPr id="4" name="Espace réservé de l'image des diapositives 3"/>
          <p:cNvSpPr>
            <a:spLocks noGrp="1" noRot="1" noChangeAspect="1"/>
          </p:cNvSpPr>
          <p:nvPr>
            <p:ph type="sldImg" idx="2"/>
          </p:nvPr>
        </p:nvSpPr>
        <p:spPr>
          <a:xfrm>
            <a:off x="439738" y="1252538"/>
            <a:ext cx="6010275" cy="3381375"/>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9134" y="4821239"/>
            <a:ext cx="5511483" cy="3944937"/>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9517063"/>
            <a:ext cx="2985188" cy="50165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902974" y="9517063"/>
            <a:ext cx="2985188" cy="501650"/>
          </a:xfrm>
          <a:prstGeom prst="rect">
            <a:avLst/>
          </a:prstGeom>
        </p:spPr>
        <p:txBody>
          <a:bodyPr vert="horz" lIns="91440" tIns="45720" rIns="91440" bIns="45720" rtlCol="0" anchor="b"/>
          <a:lstStyle>
            <a:lvl1pPr algn="r">
              <a:defRPr sz="1200"/>
            </a:lvl1pPr>
          </a:lstStyle>
          <a:p>
            <a:fld id="{A8459FF1-B952-48B7-98D8-39165E61CABA}" type="slidenum">
              <a:rPr lang="fr-FR" smtClean="0"/>
              <a:t>‹N°›</a:t>
            </a:fld>
            <a:endParaRPr lang="fr-FR"/>
          </a:p>
        </p:txBody>
      </p:sp>
    </p:spTree>
    <p:extLst>
      <p:ext uri="{BB962C8B-B14F-4D97-AF65-F5344CB8AC3E}">
        <p14:creationId xmlns:p14="http://schemas.microsoft.com/office/powerpoint/2010/main" val="35460362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Voici le sommaire de cette présentation qui respecte le plan de présentation proposé en brief de projet.</a:t>
            </a:r>
          </a:p>
          <a:p>
            <a:endParaRPr lang="fr-FR" dirty="0"/>
          </a:p>
          <a:p>
            <a:r>
              <a:rPr lang="fr-FR" dirty="0"/>
              <a:t>Cette présentation est articulée en 3 grandes étapes : </a:t>
            </a:r>
          </a:p>
          <a:p>
            <a:pPr marL="228600" indent="-228600">
              <a:buAutoNum type="arabicPeriod"/>
            </a:pPr>
            <a:r>
              <a:rPr lang="fr-FR" dirty="0"/>
              <a:t>La préparation des données : nettoyage, exploration des données, </a:t>
            </a:r>
            <a:r>
              <a:rPr lang="fr-FR" dirty="0" err="1"/>
              <a:t>features</a:t>
            </a:r>
            <a:r>
              <a:rPr lang="fr-FR" dirty="0"/>
              <a:t> engineering</a:t>
            </a:r>
          </a:p>
          <a:p>
            <a:pPr marL="228600" indent="-228600">
              <a:buAutoNum type="arabicPeriod"/>
            </a:pPr>
            <a:r>
              <a:rPr lang="fr-FR" dirty="0"/>
              <a:t>La modélisation à travers des simulations de plusieurs algorithmes ainsi que les perspectives d’optimisation du modèle sélectionné</a:t>
            </a:r>
          </a:p>
          <a:p>
            <a:pPr marL="228600" indent="-228600">
              <a:buAutoNum type="arabicPeriod"/>
            </a:pPr>
            <a:r>
              <a:rPr lang="fr-FR" dirty="0"/>
              <a:t>La mise en place et le déploiement d’un tableau de bord à l’attention des chargés de la relation client</a:t>
            </a:r>
          </a:p>
          <a:p>
            <a:pPr marL="0" indent="0">
              <a:buNone/>
            </a:pPr>
            <a:endParaRPr lang="fr-FR" dirty="0"/>
          </a:p>
          <a:p>
            <a:pPr marL="0" indent="0">
              <a:buNone/>
            </a:pPr>
            <a:r>
              <a:rPr lang="fr-FR" dirty="0"/>
              <a:t>La méthodologie pour traiter ce projet est inspirée de la méthode CRISP-DM (Cross </a:t>
            </a:r>
            <a:r>
              <a:rPr lang="fr-FR" dirty="0" err="1"/>
              <a:t>Industry</a:t>
            </a:r>
            <a:r>
              <a:rPr lang="fr-FR" dirty="0"/>
              <a:t> Standard Process for Data Mining) qui comporte 6 grandes phases :</a:t>
            </a:r>
          </a:p>
          <a:p>
            <a:pPr marL="228600" indent="-228600">
              <a:buAutoNum type="arabicPeriod"/>
            </a:pPr>
            <a:r>
              <a:rPr lang="fr-FR" dirty="0"/>
              <a:t>Comprendre l’entreprise</a:t>
            </a:r>
          </a:p>
          <a:p>
            <a:pPr marL="228600" indent="-228600">
              <a:buAutoNum type="arabicPeriod"/>
            </a:pPr>
            <a:r>
              <a:rPr lang="fr-FR" dirty="0"/>
              <a:t>Comprendre les données</a:t>
            </a:r>
          </a:p>
          <a:p>
            <a:pPr marL="228600" indent="-228600">
              <a:buAutoNum type="arabicPeriod"/>
            </a:pPr>
            <a:r>
              <a:rPr lang="fr-FR" dirty="0"/>
              <a:t>Préparer les données</a:t>
            </a:r>
          </a:p>
          <a:p>
            <a:pPr marL="228600" indent="-228600">
              <a:buAutoNum type="arabicPeriod"/>
            </a:pPr>
            <a:r>
              <a:rPr lang="fr-FR" dirty="0"/>
              <a:t>Modéliser</a:t>
            </a:r>
          </a:p>
          <a:p>
            <a:pPr marL="228600" indent="-228600">
              <a:buAutoNum type="arabicPeriod"/>
            </a:pPr>
            <a:r>
              <a:rPr lang="fr-FR" dirty="0"/>
              <a:t>Évaluer la modélisation</a:t>
            </a:r>
          </a:p>
          <a:p>
            <a:pPr marL="228600" indent="-228600">
              <a:buAutoNum type="arabicPeriod"/>
            </a:pPr>
            <a:r>
              <a:rPr lang="fr-FR" dirty="0"/>
              <a:t>Déployer le modèle</a:t>
            </a:r>
          </a:p>
        </p:txBody>
      </p:sp>
      <p:sp>
        <p:nvSpPr>
          <p:cNvPr id="4" name="Espace réservé du numéro de diapositive 3"/>
          <p:cNvSpPr>
            <a:spLocks noGrp="1"/>
          </p:cNvSpPr>
          <p:nvPr>
            <p:ph type="sldNum" sz="quarter" idx="5"/>
          </p:nvPr>
        </p:nvSpPr>
        <p:spPr/>
        <p:txBody>
          <a:bodyPr/>
          <a:lstStyle/>
          <a:p>
            <a:fld id="{A8459FF1-B952-48B7-98D8-39165E61CABA}" type="slidenum">
              <a:rPr lang="fr-FR" smtClean="0"/>
              <a:t>2</a:t>
            </a:fld>
            <a:endParaRPr lang="fr-FR" dirty="0"/>
          </a:p>
        </p:txBody>
      </p:sp>
    </p:spTree>
    <p:extLst>
      <p:ext uri="{BB962C8B-B14F-4D97-AF65-F5344CB8AC3E}">
        <p14:creationId xmlns:p14="http://schemas.microsoft.com/office/powerpoint/2010/main" val="3567289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La préoccupation immédiate suite à ces opérations de filtrages consiste à vérifier que la réduction du nombre d’individus n’a pas altéré le profil des individus.</a:t>
            </a:r>
          </a:p>
          <a:p>
            <a:endParaRPr lang="fr-FR" dirty="0"/>
          </a:p>
          <a:p>
            <a:r>
              <a:rPr lang="fr-FR" dirty="0"/>
              <a:t>On constate que sur 2 critères qualitatifs reconnus (</a:t>
            </a:r>
            <a:r>
              <a:rPr lang="fr-FR" dirty="0" err="1"/>
              <a:t>NutriScore</a:t>
            </a:r>
            <a:r>
              <a:rPr lang="fr-FR" dirty="0"/>
              <a:t> et NOVA group) le profil n’est pas fondamentalement modifié (distribution et valeur moyenne d'énergie par grade de </a:t>
            </a:r>
            <a:r>
              <a:rPr lang="fr-FR" dirty="0" err="1"/>
              <a:t>nutriscore</a:t>
            </a:r>
            <a:r>
              <a:rPr lang="fr-FR" dirty="0"/>
              <a:t>).</a:t>
            </a:r>
          </a:p>
        </p:txBody>
      </p:sp>
      <p:sp>
        <p:nvSpPr>
          <p:cNvPr id="4" name="Espace réservé du numéro de diapositive 3"/>
          <p:cNvSpPr>
            <a:spLocks noGrp="1"/>
          </p:cNvSpPr>
          <p:nvPr>
            <p:ph type="sldNum" sz="quarter" idx="5"/>
          </p:nvPr>
        </p:nvSpPr>
        <p:spPr/>
        <p:txBody>
          <a:bodyPr/>
          <a:lstStyle/>
          <a:p>
            <a:fld id="{A8459FF1-B952-48B7-98D8-39165E61CABA}" type="slidenum">
              <a:rPr lang="fr-FR" smtClean="0"/>
              <a:t>19</a:t>
            </a:fld>
            <a:endParaRPr lang="fr-FR"/>
          </a:p>
        </p:txBody>
      </p:sp>
    </p:spTree>
    <p:extLst>
      <p:ext uri="{BB962C8B-B14F-4D97-AF65-F5344CB8AC3E}">
        <p14:creationId xmlns:p14="http://schemas.microsoft.com/office/powerpoint/2010/main" val="32310390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La préoccupation immédiate suite à ces opérations de filtrages consiste à vérifier que la réduction du nombre d’individus n’a pas altéré le profil des individus.</a:t>
            </a:r>
          </a:p>
          <a:p>
            <a:endParaRPr lang="fr-FR" dirty="0"/>
          </a:p>
          <a:p>
            <a:r>
              <a:rPr lang="fr-FR" dirty="0"/>
              <a:t>On constate que sur 2 critères qualitatifs reconnus (</a:t>
            </a:r>
            <a:r>
              <a:rPr lang="fr-FR" dirty="0" err="1"/>
              <a:t>NutriScore</a:t>
            </a:r>
            <a:r>
              <a:rPr lang="fr-FR" dirty="0"/>
              <a:t> et NOVA group) le profil n’est pas fondamentalement modifié (distribution et valeur moyenne d'énergie par grade de </a:t>
            </a:r>
            <a:r>
              <a:rPr lang="fr-FR" dirty="0" err="1"/>
              <a:t>nutriscore</a:t>
            </a:r>
            <a:r>
              <a:rPr lang="fr-FR" dirty="0"/>
              <a:t>).</a:t>
            </a:r>
          </a:p>
        </p:txBody>
      </p:sp>
      <p:sp>
        <p:nvSpPr>
          <p:cNvPr id="4" name="Espace réservé du numéro de diapositive 3"/>
          <p:cNvSpPr>
            <a:spLocks noGrp="1"/>
          </p:cNvSpPr>
          <p:nvPr>
            <p:ph type="sldNum" sz="quarter" idx="5"/>
          </p:nvPr>
        </p:nvSpPr>
        <p:spPr/>
        <p:txBody>
          <a:bodyPr/>
          <a:lstStyle/>
          <a:p>
            <a:fld id="{A8459FF1-B952-48B7-98D8-39165E61CABA}" type="slidenum">
              <a:rPr lang="fr-FR" smtClean="0"/>
              <a:t>20</a:t>
            </a:fld>
            <a:endParaRPr lang="fr-FR"/>
          </a:p>
        </p:txBody>
      </p:sp>
    </p:spTree>
    <p:extLst>
      <p:ext uri="{BB962C8B-B14F-4D97-AF65-F5344CB8AC3E}">
        <p14:creationId xmlns:p14="http://schemas.microsoft.com/office/powerpoint/2010/main" val="25958128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La préoccupation immédiate suite à ces opérations de filtrages consiste à vérifier que la réduction du nombre d’individus n’a pas altéré le profil des individus.</a:t>
            </a:r>
          </a:p>
          <a:p>
            <a:endParaRPr lang="fr-FR" dirty="0"/>
          </a:p>
          <a:p>
            <a:r>
              <a:rPr lang="fr-FR" dirty="0"/>
              <a:t>On constate que sur 2 critères qualitatifs reconnus (</a:t>
            </a:r>
            <a:r>
              <a:rPr lang="fr-FR" dirty="0" err="1"/>
              <a:t>NutriScore</a:t>
            </a:r>
            <a:r>
              <a:rPr lang="fr-FR" dirty="0"/>
              <a:t> et NOVA group) le profil n’est pas fondamentalement modifié (distribution et valeur moyenne d'énergie par grade de </a:t>
            </a:r>
            <a:r>
              <a:rPr lang="fr-FR" dirty="0" err="1"/>
              <a:t>nutriscore</a:t>
            </a:r>
            <a:r>
              <a:rPr lang="fr-FR" dirty="0"/>
              <a:t>).</a:t>
            </a:r>
          </a:p>
        </p:txBody>
      </p:sp>
      <p:sp>
        <p:nvSpPr>
          <p:cNvPr id="4" name="Espace réservé du numéro de diapositive 3"/>
          <p:cNvSpPr>
            <a:spLocks noGrp="1"/>
          </p:cNvSpPr>
          <p:nvPr>
            <p:ph type="sldNum" sz="quarter" idx="5"/>
          </p:nvPr>
        </p:nvSpPr>
        <p:spPr/>
        <p:txBody>
          <a:bodyPr/>
          <a:lstStyle/>
          <a:p>
            <a:fld id="{A8459FF1-B952-48B7-98D8-39165E61CABA}" type="slidenum">
              <a:rPr lang="fr-FR" smtClean="0"/>
              <a:t>21</a:t>
            </a:fld>
            <a:endParaRPr lang="fr-FR"/>
          </a:p>
        </p:txBody>
      </p:sp>
    </p:spTree>
    <p:extLst>
      <p:ext uri="{BB962C8B-B14F-4D97-AF65-F5344CB8AC3E}">
        <p14:creationId xmlns:p14="http://schemas.microsoft.com/office/powerpoint/2010/main" val="38147498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La préoccupation immédiate suite à ces opérations de filtrages consiste à vérifier que la réduction du nombre d’individus n’a pas altéré le profil des individus.</a:t>
            </a:r>
          </a:p>
          <a:p>
            <a:endParaRPr lang="fr-FR" dirty="0"/>
          </a:p>
          <a:p>
            <a:r>
              <a:rPr lang="fr-FR" dirty="0"/>
              <a:t>On constate que sur 2 critères qualitatifs reconnus (</a:t>
            </a:r>
            <a:r>
              <a:rPr lang="fr-FR" dirty="0" err="1"/>
              <a:t>NutriScore</a:t>
            </a:r>
            <a:r>
              <a:rPr lang="fr-FR" dirty="0"/>
              <a:t> et NOVA group) le profil n’est pas fondamentalement modifié (distribution et valeur moyenne d'énergie par grade de </a:t>
            </a:r>
            <a:r>
              <a:rPr lang="fr-FR" dirty="0" err="1"/>
              <a:t>nutriscore</a:t>
            </a:r>
            <a:r>
              <a:rPr lang="fr-FR" dirty="0"/>
              <a:t>).</a:t>
            </a:r>
          </a:p>
        </p:txBody>
      </p:sp>
      <p:sp>
        <p:nvSpPr>
          <p:cNvPr id="4" name="Espace réservé du numéro de diapositive 3"/>
          <p:cNvSpPr>
            <a:spLocks noGrp="1"/>
          </p:cNvSpPr>
          <p:nvPr>
            <p:ph type="sldNum" sz="quarter" idx="5"/>
          </p:nvPr>
        </p:nvSpPr>
        <p:spPr/>
        <p:txBody>
          <a:bodyPr/>
          <a:lstStyle/>
          <a:p>
            <a:fld id="{A8459FF1-B952-48B7-98D8-39165E61CABA}" type="slidenum">
              <a:rPr lang="fr-FR" smtClean="0"/>
              <a:t>22</a:t>
            </a:fld>
            <a:endParaRPr lang="fr-FR"/>
          </a:p>
        </p:txBody>
      </p:sp>
    </p:spTree>
    <p:extLst>
      <p:ext uri="{BB962C8B-B14F-4D97-AF65-F5344CB8AC3E}">
        <p14:creationId xmlns:p14="http://schemas.microsoft.com/office/powerpoint/2010/main" val="16732768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La préoccupation immédiate suite à ces opérations de filtrages consiste à vérifier que la réduction du nombre d’individus n’a pas altéré le profil des individus.</a:t>
            </a:r>
          </a:p>
          <a:p>
            <a:endParaRPr lang="fr-FR" dirty="0"/>
          </a:p>
          <a:p>
            <a:r>
              <a:rPr lang="fr-FR" dirty="0"/>
              <a:t>On constate que sur 2 critères qualitatifs reconnus (</a:t>
            </a:r>
            <a:r>
              <a:rPr lang="fr-FR" dirty="0" err="1"/>
              <a:t>NutriScore</a:t>
            </a:r>
            <a:r>
              <a:rPr lang="fr-FR" dirty="0"/>
              <a:t> et NOVA group) le profil n’est pas fondamentalement modifié (distribution et valeur moyenne d'énergie par grade de </a:t>
            </a:r>
            <a:r>
              <a:rPr lang="fr-FR" dirty="0" err="1"/>
              <a:t>nutriscore</a:t>
            </a:r>
            <a:r>
              <a:rPr lang="fr-FR" dirty="0"/>
              <a:t>).</a:t>
            </a:r>
          </a:p>
        </p:txBody>
      </p:sp>
      <p:sp>
        <p:nvSpPr>
          <p:cNvPr id="4" name="Espace réservé du numéro de diapositive 3"/>
          <p:cNvSpPr>
            <a:spLocks noGrp="1"/>
          </p:cNvSpPr>
          <p:nvPr>
            <p:ph type="sldNum" sz="quarter" idx="5"/>
          </p:nvPr>
        </p:nvSpPr>
        <p:spPr/>
        <p:txBody>
          <a:bodyPr/>
          <a:lstStyle/>
          <a:p>
            <a:fld id="{A8459FF1-B952-48B7-98D8-39165E61CABA}" type="slidenum">
              <a:rPr lang="fr-FR" smtClean="0"/>
              <a:t>23</a:t>
            </a:fld>
            <a:endParaRPr lang="fr-FR"/>
          </a:p>
        </p:txBody>
      </p:sp>
    </p:spTree>
    <p:extLst>
      <p:ext uri="{BB962C8B-B14F-4D97-AF65-F5344CB8AC3E}">
        <p14:creationId xmlns:p14="http://schemas.microsoft.com/office/powerpoint/2010/main" val="28484014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Il existe différentes méthodes de modélisation pour le crédit </a:t>
            </a:r>
            <a:r>
              <a:rPr lang="fr-FR" dirty="0" err="1"/>
              <a:t>scoring</a:t>
            </a:r>
            <a:r>
              <a:rPr lang="fr-FR" dirty="0"/>
              <a:t> qui se sont développées au fil des années.</a:t>
            </a:r>
          </a:p>
          <a:p>
            <a:endParaRPr lang="fr-FR" dirty="0"/>
          </a:p>
          <a:p>
            <a:r>
              <a:rPr lang="fr-FR" dirty="0"/>
              <a:t>Elles peuvent être paramétriques ou non, basées sur l’apprentissage automatique ou des algorithmes supervisés ou non.</a:t>
            </a:r>
          </a:p>
          <a:p>
            <a:endParaRPr lang="fr-FR" dirty="0"/>
          </a:p>
          <a:p>
            <a:r>
              <a:rPr lang="fr-FR" dirty="0"/>
              <a:t>Parmi ces techniques de modélisation, le modèle de fiche d’évaluation de risque crédit sort du lot</a:t>
            </a:r>
          </a:p>
        </p:txBody>
      </p:sp>
      <p:sp>
        <p:nvSpPr>
          <p:cNvPr id="4" name="Espace réservé du numéro de diapositive 3"/>
          <p:cNvSpPr>
            <a:spLocks noGrp="1"/>
          </p:cNvSpPr>
          <p:nvPr>
            <p:ph type="sldNum" sz="quarter" idx="5"/>
          </p:nvPr>
        </p:nvSpPr>
        <p:spPr/>
        <p:txBody>
          <a:bodyPr/>
          <a:lstStyle/>
          <a:p>
            <a:fld id="{A8459FF1-B952-48B7-98D8-39165E61CABA}" type="slidenum">
              <a:rPr lang="fr-FR" smtClean="0"/>
              <a:t>3</a:t>
            </a:fld>
            <a:endParaRPr lang="fr-FR"/>
          </a:p>
        </p:txBody>
      </p:sp>
    </p:spTree>
    <p:extLst>
      <p:ext uri="{BB962C8B-B14F-4D97-AF65-F5344CB8AC3E}">
        <p14:creationId xmlns:p14="http://schemas.microsoft.com/office/powerpoint/2010/main" val="39016105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Le modèle de données est constitué de 7 tables dont les 2 principales (</a:t>
            </a:r>
            <a:r>
              <a:rPr lang="fr-FR" dirty="0" err="1"/>
              <a:t>Application_train</a:t>
            </a:r>
            <a:r>
              <a:rPr lang="fr-FR" dirty="0"/>
              <a:t> et </a:t>
            </a:r>
            <a:r>
              <a:rPr lang="fr-FR" dirty="0" err="1"/>
              <a:t>Application_test</a:t>
            </a:r>
            <a:r>
              <a:rPr lang="fr-FR" dirty="0"/>
              <a:t>) représentent les données de 356 255 clients de l’organisme financier « Prêt à dépenser » qui octroie des prêts à la consommation.</a:t>
            </a:r>
          </a:p>
        </p:txBody>
      </p:sp>
      <p:sp>
        <p:nvSpPr>
          <p:cNvPr id="4" name="Espace réservé du numéro de diapositive 3"/>
          <p:cNvSpPr>
            <a:spLocks noGrp="1"/>
          </p:cNvSpPr>
          <p:nvPr>
            <p:ph type="sldNum" sz="quarter" idx="5"/>
          </p:nvPr>
        </p:nvSpPr>
        <p:spPr/>
        <p:txBody>
          <a:bodyPr/>
          <a:lstStyle/>
          <a:p>
            <a:fld id="{A8459FF1-B952-48B7-98D8-39165E61CABA}" type="slidenum">
              <a:rPr lang="fr-FR" smtClean="0"/>
              <a:t>4</a:t>
            </a:fld>
            <a:endParaRPr lang="fr-FR"/>
          </a:p>
        </p:txBody>
      </p:sp>
    </p:spTree>
    <p:extLst>
      <p:ext uri="{BB962C8B-B14F-4D97-AF65-F5344CB8AC3E}">
        <p14:creationId xmlns:p14="http://schemas.microsoft.com/office/powerpoint/2010/main" val="22009642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Beaucoup de manquants sur certaines variables de la table d’entrainement</a:t>
            </a:r>
          </a:p>
        </p:txBody>
      </p:sp>
      <p:sp>
        <p:nvSpPr>
          <p:cNvPr id="4" name="Espace réservé du numéro de diapositive 3"/>
          <p:cNvSpPr>
            <a:spLocks noGrp="1"/>
          </p:cNvSpPr>
          <p:nvPr>
            <p:ph type="sldNum" sz="quarter" idx="5"/>
          </p:nvPr>
        </p:nvSpPr>
        <p:spPr/>
        <p:txBody>
          <a:bodyPr/>
          <a:lstStyle/>
          <a:p>
            <a:fld id="{A8459FF1-B952-48B7-98D8-39165E61CABA}" type="slidenum">
              <a:rPr lang="fr-FR" smtClean="0"/>
              <a:t>5</a:t>
            </a:fld>
            <a:endParaRPr lang="fr-FR"/>
          </a:p>
        </p:txBody>
      </p:sp>
    </p:spTree>
    <p:extLst>
      <p:ext uri="{BB962C8B-B14F-4D97-AF65-F5344CB8AC3E}">
        <p14:creationId xmlns:p14="http://schemas.microsoft.com/office/powerpoint/2010/main" val="22891443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Beaucoup de manquants sur certaines variables de la table d’entrainement</a:t>
            </a:r>
          </a:p>
        </p:txBody>
      </p:sp>
      <p:sp>
        <p:nvSpPr>
          <p:cNvPr id="4" name="Espace réservé du numéro de diapositive 3"/>
          <p:cNvSpPr>
            <a:spLocks noGrp="1"/>
          </p:cNvSpPr>
          <p:nvPr>
            <p:ph type="sldNum" sz="quarter" idx="5"/>
          </p:nvPr>
        </p:nvSpPr>
        <p:spPr/>
        <p:txBody>
          <a:bodyPr/>
          <a:lstStyle/>
          <a:p>
            <a:fld id="{A8459FF1-B952-48B7-98D8-39165E61CABA}" type="slidenum">
              <a:rPr lang="fr-FR" smtClean="0"/>
              <a:t>6</a:t>
            </a:fld>
            <a:endParaRPr lang="fr-FR"/>
          </a:p>
        </p:txBody>
      </p:sp>
    </p:spTree>
    <p:extLst>
      <p:ext uri="{BB962C8B-B14F-4D97-AF65-F5344CB8AC3E}">
        <p14:creationId xmlns:p14="http://schemas.microsoft.com/office/powerpoint/2010/main" val="25866206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A8459FF1-B952-48B7-98D8-39165E61CABA}" type="slidenum">
              <a:rPr lang="fr-FR" smtClean="0"/>
              <a:t>7</a:t>
            </a:fld>
            <a:endParaRPr lang="fr-FR"/>
          </a:p>
        </p:txBody>
      </p:sp>
    </p:spTree>
    <p:extLst>
      <p:ext uri="{BB962C8B-B14F-4D97-AF65-F5344CB8AC3E}">
        <p14:creationId xmlns:p14="http://schemas.microsoft.com/office/powerpoint/2010/main" val="29544841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La préoccupation immédiate suite à ces opérations de filtrages consiste à vérifier que la réduction du nombre d’individus n’a pas altéré le profil des individus.</a:t>
            </a:r>
          </a:p>
          <a:p>
            <a:endParaRPr lang="fr-FR" dirty="0"/>
          </a:p>
          <a:p>
            <a:r>
              <a:rPr lang="fr-FR" dirty="0"/>
              <a:t>On constate que sur 2 critères qualitatifs reconnus (</a:t>
            </a:r>
            <a:r>
              <a:rPr lang="fr-FR" dirty="0" err="1"/>
              <a:t>NutriScore</a:t>
            </a:r>
            <a:r>
              <a:rPr lang="fr-FR" dirty="0"/>
              <a:t> et NOVA group) le profil n’est pas fondamentalement modifié (distribution et valeur moyenne d'énergie par grade de </a:t>
            </a:r>
            <a:r>
              <a:rPr lang="fr-FR" dirty="0" err="1"/>
              <a:t>nutriscore</a:t>
            </a:r>
            <a:r>
              <a:rPr lang="fr-FR" dirty="0"/>
              <a:t>).</a:t>
            </a:r>
          </a:p>
        </p:txBody>
      </p:sp>
      <p:sp>
        <p:nvSpPr>
          <p:cNvPr id="4" name="Espace réservé du numéro de diapositive 3"/>
          <p:cNvSpPr>
            <a:spLocks noGrp="1"/>
          </p:cNvSpPr>
          <p:nvPr>
            <p:ph type="sldNum" sz="quarter" idx="5"/>
          </p:nvPr>
        </p:nvSpPr>
        <p:spPr/>
        <p:txBody>
          <a:bodyPr/>
          <a:lstStyle/>
          <a:p>
            <a:fld id="{A8459FF1-B952-48B7-98D8-39165E61CABA}" type="slidenum">
              <a:rPr lang="fr-FR" smtClean="0"/>
              <a:t>16</a:t>
            </a:fld>
            <a:endParaRPr lang="fr-FR"/>
          </a:p>
        </p:txBody>
      </p:sp>
    </p:spTree>
    <p:extLst>
      <p:ext uri="{BB962C8B-B14F-4D97-AF65-F5344CB8AC3E}">
        <p14:creationId xmlns:p14="http://schemas.microsoft.com/office/powerpoint/2010/main" val="22261434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La préoccupation immédiate suite à ces opérations de filtrages consiste à vérifier que la réduction du nombre d’individus n’a pas altéré le profil des individus.</a:t>
            </a:r>
          </a:p>
          <a:p>
            <a:endParaRPr lang="fr-FR" dirty="0"/>
          </a:p>
          <a:p>
            <a:r>
              <a:rPr lang="fr-FR" dirty="0"/>
              <a:t>On constate que sur 2 critères qualitatifs reconnus (</a:t>
            </a:r>
            <a:r>
              <a:rPr lang="fr-FR" dirty="0" err="1"/>
              <a:t>NutriScore</a:t>
            </a:r>
            <a:r>
              <a:rPr lang="fr-FR" dirty="0"/>
              <a:t> et NOVA group) le profil n’est pas fondamentalement modifié (distribution et valeur moyenne d'énergie par grade de </a:t>
            </a:r>
            <a:r>
              <a:rPr lang="fr-FR" dirty="0" err="1"/>
              <a:t>nutriscore</a:t>
            </a:r>
            <a:r>
              <a:rPr lang="fr-FR" dirty="0"/>
              <a:t>).</a:t>
            </a:r>
          </a:p>
        </p:txBody>
      </p:sp>
      <p:sp>
        <p:nvSpPr>
          <p:cNvPr id="4" name="Espace réservé du numéro de diapositive 3"/>
          <p:cNvSpPr>
            <a:spLocks noGrp="1"/>
          </p:cNvSpPr>
          <p:nvPr>
            <p:ph type="sldNum" sz="quarter" idx="5"/>
          </p:nvPr>
        </p:nvSpPr>
        <p:spPr/>
        <p:txBody>
          <a:bodyPr/>
          <a:lstStyle/>
          <a:p>
            <a:fld id="{A8459FF1-B952-48B7-98D8-39165E61CABA}" type="slidenum">
              <a:rPr lang="fr-FR" smtClean="0"/>
              <a:t>17</a:t>
            </a:fld>
            <a:endParaRPr lang="fr-FR"/>
          </a:p>
        </p:txBody>
      </p:sp>
    </p:spTree>
    <p:extLst>
      <p:ext uri="{BB962C8B-B14F-4D97-AF65-F5344CB8AC3E}">
        <p14:creationId xmlns:p14="http://schemas.microsoft.com/office/powerpoint/2010/main" val="16974647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La préoccupation immédiate suite à ces opérations de filtrages consiste à vérifier que la réduction du nombre d’individus n’a pas altéré le profil des individus.</a:t>
            </a:r>
          </a:p>
          <a:p>
            <a:endParaRPr lang="fr-FR" dirty="0"/>
          </a:p>
          <a:p>
            <a:r>
              <a:rPr lang="fr-FR" dirty="0"/>
              <a:t>On constate que sur 2 critères qualitatifs reconnus (</a:t>
            </a:r>
            <a:r>
              <a:rPr lang="fr-FR" dirty="0" err="1"/>
              <a:t>NutriScore</a:t>
            </a:r>
            <a:r>
              <a:rPr lang="fr-FR" dirty="0"/>
              <a:t> et NOVA group) le profil n’est pas fondamentalement modifié (distribution et valeur moyenne d'énergie par grade de </a:t>
            </a:r>
            <a:r>
              <a:rPr lang="fr-FR" dirty="0" err="1"/>
              <a:t>nutriscore</a:t>
            </a:r>
            <a:r>
              <a:rPr lang="fr-FR" dirty="0"/>
              <a:t>).</a:t>
            </a:r>
          </a:p>
        </p:txBody>
      </p:sp>
      <p:sp>
        <p:nvSpPr>
          <p:cNvPr id="4" name="Espace réservé du numéro de diapositive 3"/>
          <p:cNvSpPr>
            <a:spLocks noGrp="1"/>
          </p:cNvSpPr>
          <p:nvPr>
            <p:ph type="sldNum" sz="quarter" idx="5"/>
          </p:nvPr>
        </p:nvSpPr>
        <p:spPr/>
        <p:txBody>
          <a:bodyPr/>
          <a:lstStyle/>
          <a:p>
            <a:fld id="{A8459FF1-B952-48B7-98D8-39165E61CABA}" type="slidenum">
              <a:rPr lang="fr-FR" smtClean="0"/>
              <a:t>18</a:t>
            </a:fld>
            <a:endParaRPr lang="fr-FR"/>
          </a:p>
        </p:txBody>
      </p:sp>
    </p:spTree>
    <p:extLst>
      <p:ext uri="{BB962C8B-B14F-4D97-AF65-F5344CB8AC3E}">
        <p14:creationId xmlns:p14="http://schemas.microsoft.com/office/powerpoint/2010/main" val="170517928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2" name="Freeform 11"/>
          <p:cNvSpPr/>
          <p:nvPr/>
        </p:nvSpPr>
        <p:spPr>
          <a:xfrm>
            <a:off x="-15875" y="0"/>
            <a:ext cx="11683810" cy="6588125"/>
          </a:xfrm>
          <a:custGeom>
            <a:avLst/>
            <a:gdLst/>
            <a:ahLst/>
            <a:cxnLst/>
            <a:rect l="l" t="t" r="r" b="b"/>
            <a:pathLst>
              <a:path w="11683810" h="6588125">
                <a:moveTo>
                  <a:pt x="0" y="0"/>
                </a:moveTo>
                <a:lnTo>
                  <a:pt x="11318691" y="0"/>
                </a:lnTo>
                <a:lnTo>
                  <a:pt x="11683810" y="5976938"/>
                </a:lnTo>
                <a:lnTo>
                  <a:pt x="15875" y="6588125"/>
                </a:lnTo>
                <a:cubicBezTo>
                  <a:pt x="10583" y="4386792"/>
                  <a:pt x="5292" y="2185458"/>
                  <a:pt x="0" y="0"/>
                </a:cubicBezTo>
                <a:close/>
              </a:path>
            </a:pathLst>
          </a:custGeom>
          <a:ln>
            <a:noFill/>
          </a:ln>
          <a:effectLst>
            <a:outerShdw blurRad="101600" dist="152400" dir="438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0" y="4282257"/>
            <a:ext cx="11329257" cy="2028845"/>
          </a:xfrm>
          <a:custGeom>
            <a:avLst/>
            <a:gdLst/>
            <a:ahLst/>
            <a:cxnLst/>
            <a:rect l="l" t="t" r="r" b="b"/>
            <a:pathLst>
              <a:path w="11329257" h="2028845">
                <a:moveTo>
                  <a:pt x="0" y="588520"/>
                </a:moveTo>
                <a:lnTo>
                  <a:pt x="11244075" y="0"/>
                </a:lnTo>
                <a:lnTo>
                  <a:pt x="11329257" y="1424838"/>
                </a:lnTo>
                <a:lnTo>
                  <a:pt x="0" y="2028845"/>
                </a:lnTo>
                <a:lnTo>
                  <a:pt x="0" y="58852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26" name="Freeform 25"/>
          <p:cNvSpPr/>
          <p:nvPr/>
        </p:nvSpPr>
        <p:spPr>
          <a:xfrm>
            <a:off x="0" y="0"/>
            <a:ext cx="8719579" cy="456877"/>
          </a:xfrm>
          <a:custGeom>
            <a:avLst/>
            <a:gdLst/>
            <a:ahLst/>
            <a:cxnLst/>
            <a:rect l="l" t="t" r="r" b="b"/>
            <a:pathLst>
              <a:path w="8719579" h="456877">
                <a:moveTo>
                  <a:pt x="0" y="0"/>
                </a:moveTo>
                <a:lnTo>
                  <a:pt x="8719579" y="0"/>
                </a:lnTo>
                <a:lnTo>
                  <a:pt x="0" y="456877"/>
                </a:lnTo>
                <a:lnTo>
                  <a:pt x="0" y="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rot="21420000">
            <a:off x="-161800" y="293317"/>
            <a:ext cx="11367116" cy="5751804"/>
          </a:xfrm>
          <a:custGeom>
            <a:avLst/>
            <a:gdLst/>
            <a:ahLst/>
            <a:cxnLst/>
            <a:rect l="l" t="t" r="r" b="b"/>
            <a:pathLst>
              <a:path w="11367116" h="5751804">
                <a:moveTo>
                  <a:pt x="11346705" y="0"/>
                </a:moveTo>
                <a:cubicBezTo>
                  <a:pt x="11353509" y="1915114"/>
                  <a:pt x="11360312" y="3830229"/>
                  <a:pt x="11367116" y="5745343"/>
                </a:cubicBezTo>
                <a:lnTo>
                  <a:pt x="0" y="5751804"/>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2" name="Title 1"/>
          <p:cNvSpPr>
            <a:spLocks noGrp="1"/>
          </p:cNvSpPr>
          <p:nvPr>
            <p:ph type="ctrTitle"/>
          </p:nvPr>
        </p:nvSpPr>
        <p:spPr>
          <a:xfrm rot="21420000">
            <a:off x="891201" y="662656"/>
            <a:ext cx="9755187" cy="2766528"/>
          </a:xfrm>
        </p:spPr>
        <p:txBody>
          <a:bodyPr anchor="b">
            <a:normAutofit/>
          </a:bodyPr>
          <a:lstStyle>
            <a:lvl1pPr algn="r">
              <a:defRPr sz="8000"/>
            </a:lvl1pPr>
          </a:lstStyle>
          <a:p>
            <a:r>
              <a:rPr lang="fr-FR"/>
              <a:t>Modifiez le style du titre</a:t>
            </a:r>
            <a:endParaRPr lang="en-US" dirty="0"/>
          </a:p>
        </p:txBody>
      </p:sp>
      <p:sp>
        <p:nvSpPr>
          <p:cNvPr id="3" name="Subtitle 2"/>
          <p:cNvSpPr>
            <a:spLocks noGrp="1"/>
          </p:cNvSpPr>
          <p:nvPr>
            <p:ph type="subTitle" idx="1"/>
          </p:nvPr>
        </p:nvSpPr>
        <p:spPr>
          <a:xfrm rot="21420000">
            <a:off x="983062" y="3505209"/>
            <a:ext cx="9755187" cy="550333"/>
          </a:xfrm>
        </p:spPr>
        <p:txBody>
          <a:bodyPr anchor="t">
            <a:noAutofit/>
          </a:bodyPr>
          <a:lstStyle>
            <a:lvl1pPr marL="0" indent="0" algn="r">
              <a:buNone/>
              <a:defRPr sz="28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dirty="0"/>
          </a:p>
        </p:txBody>
      </p:sp>
      <p:sp>
        <p:nvSpPr>
          <p:cNvPr id="4" name="Date Placeholder 3"/>
          <p:cNvSpPr>
            <a:spLocks noGrp="1"/>
          </p:cNvSpPr>
          <p:nvPr>
            <p:ph type="dt" sz="half" idx="10"/>
          </p:nvPr>
        </p:nvSpPr>
        <p:spPr>
          <a:xfrm rot="21420000">
            <a:off x="4948541" y="4578463"/>
            <a:ext cx="6143653" cy="1163112"/>
          </a:xfrm>
        </p:spPr>
        <p:txBody>
          <a:bodyPr/>
          <a:lstStyle>
            <a:lvl1pPr algn="ctr">
              <a:defRPr sz="5400">
                <a:solidFill>
                  <a:schemeClr val="accent1">
                    <a:lumMod val="50000"/>
                  </a:schemeClr>
                </a:solidFill>
              </a:defRPr>
            </a:lvl1pPr>
          </a:lstStyle>
          <a:p>
            <a:fld id="{F7AFFB9B-9FB8-469E-96F9-4D32314110B6}" type="datetimeFigureOut">
              <a:rPr lang="en-US" dirty="0"/>
              <a:t>1/6/2022</a:t>
            </a:fld>
            <a:endParaRPr lang="en-US" dirty="0"/>
          </a:p>
        </p:txBody>
      </p:sp>
      <p:sp>
        <p:nvSpPr>
          <p:cNvPr id="5" name="Footer Placeholder 4"/>
          <p:cNvSpPr>
            <a:spLocks noGrp="1"/>
          </p:cNvSpPr>
          <p:nvPr>
            <p:ph type="ftr" sz="quarter" idx="11"/>
          </p:nvPr>
        </p:nvSpPr>
        <p:spPr>
          <a:xfrm rot="21420000">
            <a:off x="-5560" y="4883024"/>
            <a:ext cx="4047239" cy="1195538"/>
          </a:xfrm>
        </p:spPr>
        <p:txBody>
          <a:bodyPr vert="horz" lIns="91440" tIns="45720" rIns="91440" bIns="45720" rtlCol="0" anchor="ctr"/>
          <a:lstStyle>
            <a:lvl1pPr algn="r">
              <a:defRPr lang="en-US" sz="5400" dirty="0"/>
            </a:lvl1pPr>
          </a:lstStyle>
          <a:p>
            <a:endParaRPr lang="en-US" dirty="0"/>
          </a:p>
        </p:txBody>
      </p:sp>
      <p:sp>
        <p:nvSpPr>
          <p:cNvPr id="6" name="Slide Number Placeholder 5"/>
          <p:cNvSpPr>
            <a:spLocks noGrp="1"/>
          </p:cNvSpPr>
          <p:nvPr>
            <p:ph type="sldNum" sz="quarter" idx="12"/>
          </p:nvPr>
        </p:nvSpPr>
        <p:spPr>
          <a:xfrm rot="21420000">
            <a:off x="9851758" y="3832648"/>
            <a:ext cx="907186" cy="498470"/>
          </a:xfrm>
        </p:spPr>
        <p:txBody>
          <a:bodyPr/>
          <a:lstStyle>
            <a:lvl1pPr>
              <a:defRPr sz="2400">
                <a:solidFill>
                  <a:schemeClr val="tx1">
                    <a:lumMod val="75000"/>
                    <a:lumOff val="25000"/>
                  </a:schemeClr>
                </a:solidFill>
              </a:defRPr>
            </a:lvl1pPr>
          </a:lstStyle>
          <a:p>
            <a:fld id="{6D22F896-40B5-4ADD-8801-0D06FADFA095}" type="slidenum">
              <a:rPr lang="en-US" dirty="0"/>
              <a:pPr/>
              <a:t>‹N°›</a:t>
            </a:fld>
            <a:endParaRPr lang="en-US" dirty="0"/>
          </a:p>
        </p:txBody>
      </p:sp>
      <p:sp>
        <p:nvSpPr>
          <p:cNvPr id="25" name="5-Point Star 24"/>
          <p:cNvSpPr/>
          <p:nvPr/>
        </p:nvSpPr>
        <p:spPr>
          <a:xfrm rot="21420000">
            <a:off x="4221385" y="5111356"/>
            <a:ext cx="515386" cy="515386"/>
          </a:xfrm>
          <a:prstGeom prst="star5">
            <a:avLst>
              <a:gd name="adj" fmla="val 26693"/>
              <a:gd name="hf" fmla="val 105146"/>
              <a:gd name="vf" fmla="val 110557"/>
            </a:avLst>
          </a:prstGeom>
          <a:solidFill>
            <a:schemeClr val="tx1">
              <a:alpha val="40000"/>
            </a:schemeClr>
          </a:solidFill>
          <a:ln>
            <a:noFill/>
          </a:ln>
        </p:spPr>
        <p:style>
          <a:lnRef idx="1">
            <a:schemeClr val="accent1"/>
          </a:lnRef>
          <a:fillRef idx="3">
            <a:schemeClr val="accent1"/>
          </a:fillRef>
          <a:effectRef idx="2">
            <a:schemeClr val="accent1"/>
          </a:effectRef>
          <a:fontRef idx="minor">
            <a:schemeClr val="lt1"/>
          </a:fontRef>
        </p:style>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85800" y="4106333"/>
            <a:ext cx="10394708" cy="588846"/>
          </a:xfrm>
        </p:spPr>
        <p:txBody>
          <a:bodyPr anchor="b"/>
          <a:lstStyle>
            <a:lvl1pPr>
              <a:defRPr sz="3200"/>
            </a:lvl1pPr>
          </a:lstStyle>
          <a:p>
            <a:r>
              <a:rPr lang="fr-FR"/>
              <a:t>Modifiez le style du titre</a:t>
            </a:r>
            <a:endParaRPr lang="en-US" dirty="0"/>
          </a:p>
        </p:txBody>
      </p:sp>
      <p:sp>
        <p:nvSpPr>
          <p:cNvPr id="3" name="Picture Placeholder 2"/>
          <p:cNvSpPr>
            <a:spLocks noGrp="1" noChangeAspect="1"/>
          </p:cNvSpPr>
          <p:nvPr>
            <p:ph type="pic" idx="1"/>
          </p:nvPr>
        </p:nvSpPr>
        <p:spPr>
          <a:xfrm>
            <a:off x="685801" y="685799"/>
            <a:ext cx="10392513" cy="319490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685780" y="4702923"/>
            <a:ext cx="10394728" cy="682472"/>
          </a:xfrm>
        </p:spPr>
        <p:txBody>
          <a:bodyPr anchor="t"/>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8" name="Date Placeholder 1">
            <a:extLst>
              <a:ext uri="{FF2B5EF4-FFF2-40B4-BE49-F238E27FC236}">
                <a16:creationId xmlns:a16="http://schemas.microsoft.com/office/drawing/2014/main" id="{152A58B4-3CC2-4FC0-A4CB-0D64CBC69F79}"/>
              </a:ext>
            </a:extLst>
          </p:cNvPr>
          <p:cNvSpPr>
            <a:spLocks noGrp="1"/>
          </p:cNvSpPr>
          <p:nvPr>
            <p:ph type="dt" sz="half" idx="10"/>
          </p:nvPr>
        </p:nvSpPr>
        <p:spPr>
          <a:xfrm>
            <a:off x="7298083" y="5757334"/>
            <a:ext cx="3784600" cy="498470"/>
          </a:xfrm>
        </p:spPr>
        <p:txBody>
          <a:bodyPr/>
          <a:lstStyle>
            <a:lvl1pPr>
              <a:defRPr>
                <a:solidFill>
                  <a:schemeClr val="bg1"/>
                </a:solidFill>
              </a:defRPr>
            </a:lvl1pPr>
          </a:lstStyle>
          <a:p>
            <a:fld id="{3EC5CECA-2D3A-4680-9B49-752200DE467C}" type="datetimeFigureOut">
              <a:rPr lang="en-US" smtClean="0"/>
              <a:pPr/>
              <a:t>1/6/2022</a:t>
            </a:fld>
            <a:endParaRPr lang="en-US" dirty="0"/>
          </a:p>
        </p:txBody>
      </p:sp>
      <p:sp>
        <p:nvSpPr>
          <p:cNvPr id="9" name="Footer Placeholder 2">
            <a:extLst>
              <a:ext uri="{FF2B5EF4-FFF2-40B4-BE49-F238E27FC236}">
                <a16:creationId xmlns:a16="http://schemas.microsoft.com/office/drawing/2014/main" id="{515C1D3E-02F7-40B0-8991-F50E0D0764CC}"/>
              </a:ext>
            </a:extLst>
          </p:cNvPr>
          <p:cNvSpPr>
            <a:spLocks noGrp="1"/>
          </p:cNvSpPr>
          <p:nvPr>
            <p:ph type="ftr" sz="quarter" idx="11"/>
          </p:nvPr>
        </p:nvSpPr>
        <p:spPr>
          <a:xfrm>
            <a:off x="685801" y="5757334"/>
            <a:ext cx="5499719" cy="498470"/>
          </a:xfrm>
        </p:spPr>
        <p:txBody>
          <a:bodyPr/>
          <a:lstStyle>
            <a:lvl1pPr>
              <a:defRPr>
                <a:solidFill>
                  <a:schemeClr val="bg1"/>
                </a:solidFill>
              </a:defRPr>
            </a:lvl1pPr>
          </a:lstStyle>
          <a:p>
            <a:r>
              <a:rPr lang="en-US" dirty="0" err="1"/>
              <a:t>Assortiment</a:t>
            </a:r>
            <a:r>
              <a:rPr lang="en-US" dirty="0"/>
              <a:t> </a:t>
            </a:r>
            <a:r>
              <a:rPr lang="en-US" dirty="0" err="1"/>
              <a:t>sotraco</a:t>
            </a:r>
            <a:endParaRPr lang="en-US" dirty="0"/>
          </a:p>
        </p:txBody>
      </p:sp>
      <p:sp>
        <p:nvSpPr>
          <p:cNvPr id="10" name="Slide Number Placeholder 3">
            <a:extLst>
              <a:ext uri="{FF2B5EF4-FFF2-40B4-BE49-F238E27FC236}">
                <a16:creationId xmlns:a16="http://schemas.microsoft.com/office/drawing/2014/main" id="{14AA491D-2EA4-4B87-9A78-99980D7F5B44}"/>
              </a:ext>
            </a:extLst>
          </p:cNvPr>
          <p:cNvSpPr>
            <a:spLocks noGrp="1"/>
          </p:cNvSpPr>
          <p:nvPr>
            <p:ph type="sldNum" sz="quarter" idx="12"/>
          </p:nvPr>
        </p:nvSpPr>
        <p:spPr>
          <a:xfrm>
            <a:off x="6287121" y="5757334"/>
            <a:ext cx="907186" cy="498470"/>
          </a:xfrm>
        </p:spPr>
        <p:txBody>
          <a:bodyPr/>
          <a:lstStyle>
            <a:lvl1pPr>
              <a:defRPr>
                <a:solidFill>
                  <a:schemeClr val="bg1"/>
                </a:solidFill>
              </a:defRPr>
            </a:lvl1pPr>
          </a:lstStyle>
          <a:p>
            <a:fld id="{6D22F896-40B5-4ADD-8801-0D06FADFA095}" type="slidenum">
              <a:rPr lang="en-US" smtClean="0"/>
              <a:pPr/>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6902" cy="3194903"/>
          </a:xfrm>
        </p:spPr>
        <p:txBody>
          <a:bodyPr anchor="ctr">
            <a:normAutofit/>
          </a:bodyPr>
          <a:lstStyle>
            <a:lvl1pPr algn="ctr">
              <a:defRPr sz="4800"/>
            </a:lvl1pPr>
          </a:lstStyle>
          <a:p>
            <a:r>
              <a:rPr lang="fr-FR"/>
              <a:t>Modifiez le style du titre</a:t>
            </a:r>
            <a:endParaRPr lang="en-US" dirty="0"/>
          </a:p>
        </p:txBody>
      </p:sp>
      <p:sp>
        <p:nvSpPr>
          <p:cNvPr id="4" name="Text Placeholder 3"/>
          <p:cNvSpPr>
            <a:spLocks noGrp="1"/>
          </p:cNvSpPr>
          <p:nvPr>
            <p:ph type="body" sz="half" idx="2"/>
          </p:nvPr>
        </p:nvSpPr>
        <p:spPr>
          <a:xfrm>
            <a:off x="685779" y="4106333"/>
            <a:ext cx="10394729" cy="1273606"/>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8" name="Date Placeholder 1">
            <a:extLst>
              <a:ext uri="{FF2B5EF4-FFF2-40B4-BE49-F238E27FC236}">
                <a16:creationId xmlns:a16="http://schemas.microsoft.com/office/drawing/2014/main" id="{FC29BEB2-E418-4647-BBD6-DA3DD3066B8B}"/>
              </a:ext>
            </a:extLst>
          </p:cNvPr>
          <p:cNvSpPr>
            <a:spLocks noGrp="1"/>
          </p:cNvSpPr>
          <p:nvPr>
            <p:ph type="dt" sz="half" idx="10"/>
          </p:nvPr>
        </p:nvSpPr>
        <p:spPr>
          <a:xfrm>
            <a:off x="7298083" y="5757334"/>
            <a:ext cx="3784600" cy="498470"/>
          </a:xfrm>
        </p:spPr>
        <p:txBody>
          <a:bodyPr/>
          <a:lstStyle>
            <a:lvl1pPr>
              <a:defRPr>
                <a:solidFill>
                  <a:schemeClr val="bg1"/>
                </a:solidFill>
              </a:defRPr>
            </a:lvl1pPr>
          </a:lstStyle>
          <a:p>
            <a:fld id="{3EC5CECA-2D3A-4680-9B49-752200DE467C}" type="datetimeFigureOut">
              <a:rPr lang="en-US" smtClean="0"/>
              <a:pPr/>
              <a:t>1/6/2022</a:t>
            </a:fld>
            <a:endParaRPr lang="en-US" dirty="0"/>
          </a:p>
        </p:txBody>
      </p:sp>
      <p:sp>
        <p:nvSpPr>
          <p:cNvPr id="9" name="Footer Placeholder 2">
            <a:extLst>
              <a:ext uri="{FF2B5EF4-FFF2-40B4-BE49-F238E27FC236}">
                <a16:creationId xmlns:a16="http://schemas.microsoft.com/office/drawing/2014/main" id="{4546C493-37B6-4A32-A184-1A9FA605606D}"/>
              </a:ext>
            </a:extLst>
          </p:cNvPr>
          <p:cNvSpPr>
            <a:spLocks noGrp="1"/>
          </p:cNvSpPr>
          <p:nvPr>
            <p:ph type="ftr" sz="quarter" idx="11"/>
          </p:nvPr>
        </p:nvSpPr>
        <p:spPr>
          <a:xfrm>
            <a:off x="685801" y="5757334"/>
            <a:ext cx="5499719" cy="498470"/>
          </a:xfrm>
        </p:spPr>
        <p:txBody>
          <a:bodyPr/>
          <a:lstStyle>
            <a:lvl1pPr>
              <a:defRPr>
                <a:solidFill>
                  <a:schemeClr val="bg1"/>
                </a:solidFill>
              </a:defRPr>
            </a:lvl1pPr>
          </a:lstStyle>
          <a:p>
            <a:r>
              <a:rPr lang="en-US" dirty="0" err="1"/>
              <a:t>Assortiment</a:t>
            </a:r>
            <a:r>
              <a:rPr lang="en-US" dirty="0"/>
              <a:t> </a:t>
            </a:r>
            <a:r>
              <a:rPr lang="en-US" dirty="0" err="1"/>
              <a:t>sotraco</a:t>
            </a:r>
            <a:endParaRPr lang="en-US" dirty="0"/>
          </a:p>
        </p:txBody>
      </p:sp>
      <p:sp>
        <p:nvSpPr>
          <p:cNvPr id="10" name="Slide Number Placeholder 3">
            <a:extLst>
              <a:ext uri="{FF2B5EF4-FFF2-40B4-BE49-F238E27FC236}">
                <a16:creationId xmlns:a16="http://schemas.microsoft.com/office/drawing/2014/main" id="{BFC0C4DD-524B-4910-AE2E-D465A88DFAF5}"/>
              </a:ext>
            </a:extLst>
          </p:cNvPr>
          <p:cNvSpPr>
            <a:spLocks noGrp="1"/>
          </p:cNvSpPr>
          <p:nvPr>
            <p:ph type="sldNum" sz="quarter" idx="12"/>
          </p:nvPr>
        </p:nvSpPr>
        <p:spPr>
          <a:xfrm>
            <a:off x="6287121" y="5757334"/>
            <a:ext cx="907186" cy="498470"/>
          </a:xfrm>
        </p:spPr>
        <p:txBody>
          <a:bodyPr/>
          <a:lstStyle>
            <a:lvl1pPr>
              <a:defRPr>
                <a:solidFill>
                  <a:schemeClr val="bg1"/>
                </a:solidFill>
              </a:defRPr>
            </a:lvl1pPr>
          </a:lstStyle>
          <a:p>
            <a:fld id="{6D22F896-40B5-4ADD-8801-0D06FADFA095}" type="slidenum">
              <a:rPr lang="en-US" smtClean="0"/>
              <a:pPr/>
              <a:t>‹N°›</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21732" y="685800"/>
            <a:ext cx="9525020" cy="2916704"/>
          </a:xfrm>
        </p:spPr>
        <p:txBody>
          <a:bodyPr anchor="ctr">
            <a:normAutofit/>
          </a:bodyPr>
          <a:lstStyle>
            <a:lvl1pPr algn="ctr">
              <a:defRPr sz="4800"/>
            </a:lvl1pPr>
          </a:lstStyle>
          <a:p>
            <a:r>
              <a:rPr lang="fr-FR"/>
              <a:t>Modifiez le style du titre</a:t>
            </a:r>
            <a:endParaRPr lang="en-US" dirty="0"/>
          </a:p>
        </p:txBody>
      </p:sp>
      <p:sp>
        <p:nvSpPr>
          <p:cNvPr id="12" name="Text Placeholder 3"/>
          <p:cNvSpPr>
            <a:spLocks noGrp="1"/>
          </p:cNvSpPr>
          <p:nvPr>
            <p:ph type="body" sz="half" idx="13"/>
          </p:nvPr>
        </p:nvSpPr>
        <p:spPr>
          <a:xfrm>
            <a:off x="1550264" y="3610032"/>
            <a:ext cx="8667956" cy="377768"/>
          </a:xfrm>
        </p:spPr>
        <p:txBody>
          <a:bodyPr anchor="t">
            <a:normAutofit/>
          </a:bodyPr>
          <a:lstStyle>
            <a:lvl1pPr marL="0" indent="0" algn="r">
              <a:buNone/>
              <a:defRPr sz="1400">
                <a:solidFill>
                  <a:schemeClr val="tx1">
                    <a:lumMod val="50000"/>
                    <a:lumOff val="5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4" name="Text Placeholder 3"/>
          <p:cNvSpPr>
            <a:spLocks noGrp="1"/>
          </p:cNvSpPr>
          <p:nvPr>
            <p:ph type="body" sz="half" idx="2"/>
          </p:nvPr>
        </p:nvSpPr>
        <p:spPr>
          <a:xfrm>
            <a:off x="685801" y="4106334"/>
            <a:ext cx="10396882" cy="1268252"/>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13" name="TextBox 12"/>
          <p:cNvSpPr txBox="1"/>
          <p:nvPr/>
        </p:nvSpPr>
        <p:spPr>
          <a:xfrm>
            <a:off x="685801" y="89262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473083" y="292282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0" name="Date Placeholder 1">
            <a:extLst>
              <a:ext uri="{FF2B5EF4-FFF2-40B4-BE49-F238E27FC236}">
                <a16:creationId xmlns:a16="http://schemas.microsoft.com/office/drawing/2014/main" id="{ED122BAC-E1D6-406D-876E-C8034B1075CE}"/>
              </a:ext>
            </a:extLst>
          </p:cNvPr>
          <p:cNvSpPr>
            <a:spLocks noGrp="1"/>
          </p:cNvSpPr>
          <p:nvPr>
            <p:ph type="dt" sz="half" idx="10"/>
          </p:nvPr>
        </p:nvSpPr>
        <p:spPr>
          <a:xfrm>
            <a:off x="7298083" y="5757334"/>
            <a:ext cx="3784600" cy="498470"/>
          </a:xfrm>
        </p:spPr>
        <p:txBody>
          <a:bodyPr/>
          <a:lstStyle>
            <a:lvl1pPr>
              <a:defRPr>
                <a:solidFill>
                  <a:schemeClr val="bg1"/>
                </a:solidFill>
              </a:defRPr>
            </a:lvl1pPr>
          </a:lstStyle>
          <a:p>
            <a:fld id="{3EC5CECA-2D3A-4680-9B49-752200DE467C}" type="datetimeFigureOut">
              <a:rPr lang="en-US" smtClean="0"/>
              <a:pPr/>
              <a:t>1/6/2022</a:t>
            </a:fld>
            <a:endParaRPr lang="en-US" dirty="0"/>
          </a:p>
        </p:txBody>
      </p:sp>
      <p:sp>
        <p:nvSpPr>
          <p:cNvPr id="11" name="Footer Placeholder 2">
            <a:extLst>
              <a:ext uri="{FF2B5EF4-FFF2-40B4-BE49-F238E27FC236}">
                <a16:creationId xmlns:a16="http://schemas.microsoft.com/office/drawing/2014/main" id="{91F733E3-D478-44C3-B123-E08C8E43838B}"/>
              </a:ext>
            </a:extLst>
          </p:cNvPr>
          <p:cNvSpPr>
            <a:spLocks noGrp="1"/>
          </p:cNvSpPr>
          <p:nvPr>
            <p:ph type="ftr" sz="quarter" idx="11"/>
          </p:nvPr>
        </p:nvSpPr>
        <p:spPr>
          <a:xfrm>
            <a:off x="685801" y="5757334"/>
            <a:ext cx="5499719" cy="498470"/>
          </a:xfrm>
        </p:spPr>
        <p:txBody>
          <a:bodyPr/>
          <a:lstStyle>
            <a:lvl1pPr>
              <a:defRPr>
                <a:solidFill>
                  <a:schemeClr val="bg1"/>
                </a:solidFill>
              </a:defRPr>
            </a:lvl1pPr>
          </a:lstStyle>
          <a:p>
            <a:r>
              <a:rPr lang="en-US" dirty="0" err="1"/>
              <a:t>Assortiment</a:t>
            </a:r>
            <a:r>
              <a:rPr lang="en-US" dirty="0"/>
              <a:t> </a:t>
            </a:r>
            <a:r>
              <a:rPr lang="en-US" dirty="0" err="1"/>
              <a:t>sotraco</a:t>
            </a:r>
            <a:endParaRPr lang="en-US" dirty="0"/>
          </a:p>
        </p:txBody>
      </p:sp>
      <p:sp>
        <p:nvSpPr>
          <p:cNvPr id="15" name="Slide Number Placeholder 3">
            <a:extLst>
              <a:ext uri="{FF2B5EF4-FFF2-40B4-BE49-F238E27FC236}">
                <a16:creationId xmlns:a16="http://schemas.microsoft.com/office/drawing/2014/main" id="{07BB4E21-FC82-4044-8010-2E1E80DFDB42}"/>
              </a:ext>
            </a:extLst>
          </p:cNvPr>
          <p:cNvSpPr>
            <a:spLocks noGrp="1"/>
          </p:cNvSpPr>
          <p:nvPr>
            <p:ph type="sldNum" sz="quarter" idx="12"/>
          </p:nvPr>
        </p:nvSpPr>
        <p:spPr>
          <a:xfrm>
            <a:off x="6287121" y="5757334"/>
            <a:ext cx="907186" cy="498470"/>
          </a:xfrm>
        </p:spPr>
        <p:txBody>
          <a:bodyPr/>
          <a:lstStyle>
            <a:lvl1pPr>
              <a:defRPr>
                <a:solidFill>
                  <a:schemeClr val="bg1"/>
                </a:solidFill>
              </a:defRPr>
            </a:lvl1pPr>
          </a:lstStyle>
          <a:p>
            <a:fld id="{6D22F896-40B5-4ADD-8801-0D06FADFA095}" type="slidenum">
              <a:rPr lang="en-US" smtClean="0"/>
              <a:pPr/>
              <a:t>‹N°›</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685800" y="1723854"/>
            <a:ext cx="10394707" cy="2511835"/>
          </a:xfrm>
        </p:spPr>
        <p:txBody>
          <a:bodyPr anchor="b">
            <a:normAutofit/>
          </a:bodyPr>
          <a:lstStyle>
            <a:lvl1pPr algn="l">
              <a:defRPr sz="4800"/>
            </a:lvl1pPr>
          </a:lstStyle>
          <a:p>
            <a:r>
              <a:rPr lang="fr-FR"/>
              <a:t>Modifiez le style du titre</a:t>
            </a:r>
            <a:endParaRPr lang="en-US" dirty="0"/>
          </a:p>
        </p:txBody>
      </p:sp>
      <p:sp>
        <p:nvSpPr>
          <p:cNvPr id="4" name="Text Placeholder 3"/>
          <p:cNvSpPr>
            <a:spLocks noGrp="1"/>
          </p:cNvSpPr>
          <p:nvPr>
            <p:ph type="body" sz="half" idx="2"/>
          </p:nvPr>
        </p:nvSpPr>
        <p:spPr>
          <a:xfrm>
            <a:off x="685800" y="4247468"/>
            <a:ext cx="10394707" cy="1140644"/>
          </a:xfrm>
        </p:spPr>
        <p:txBody>
          <a:bodyPr anchor="t">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8" name="Date Placeholder 1">
            <a:extLst>
              <a:ext uri="{FF2B5EF4-FFF2-40B4-BE49-F238E27FC236}">
                <a16:creationId xmlns:a16="http://schemas.microsoft.com/office/drawing/2014/main" id="{20F3D476-6AC4-4D52-8A78-20B9E8C016D3}"/>
              </a:ext>
            </a:extLst>
          </p:cNvPr>
          <p:cNvSpPr>
            <a:spLocks noGrp="1"/>
          </p:cNvSpPr>
          <p:nvPr>
            <p:ph type="dt" sz="half" idx="10"/>
          </p:nvPr>
        </p:nvSpPr>
        <p:spPr>
          <a:xfrm>
            <a:off x="7298083" y="5757334"/>
            <a:ext cx="3784600" cy="498470"/>
          </a:xfrm>
        </p:spPr>
        <p:txBody>
          <a:bodyPr/>
          <a:lstStyle>
            <a:lvl1pPr>
              <a:defRPr>
                <a:solidFill>
                  <a:schemeClr val="bg1"/>
                </a:solidFill>
              </a:defRPr>
            </a:lvl1pPr>
          </a:lstStyle>
          <a:p>
            <a:fld id="{3EC5CECA-2D3A-4680-9B49-752200DE467C}" type="datetimeFigureOut">
              <a:rPr lang="en-US" smtClean="0"/>
              <a:pPr/>
              <a:t>1/6/2022</a:t>
            </a:fld>
            <a:endParaRPr lang="en-US" dirty="0"/>
          </a:p>
        </p:txBody>
      </p:sp>
      <p:sp>
        <p:nvSpPr>
          <p:cNvPr id="9" name="Footer Placeholder 2">
            <a:extLst>
              <a:ext uri="{FF2B5EF4-FFF2-40B4-BE49-F238E27FC236}">
                <a16:creationId xmlns:a16="http://schemas.microsoft.com/office/drawing/2014/main" id="{CB6010AF-9E26-4377-B08B-CF82F2BF2203}"/>
              </a:ext>
            </a:extLst>
          </p:cNvPr>
          <p:cNvSpPr>
            <a:spLocks noGrp="1"/>
          </p:cNvSpPr>
          <p:nvPr>
            <p:ph type="ftr" sz="quarter" idx="11"/>
          </p:nvPr>
        </p:nvSpPr>
        <p:spPr>
          <a:xfrm>
            <a:off x="685801" y="5757334"/>
            <a:ext cx="5499719" cy="498470"/>
          </a:xfrm>
        </p:spPr>
        <p:txBody>
          <a:bodyPr/>
          <a:lstStyle>
            <a:lvl1pPr>
              <a:defRPr>
                <a:solidFill>
                  <a:schemeClr val="bg1"/>
                </a:solidFill>
              </a:defRPr>
            </a:lvl1pPr>
          </a:lstStyle>
          <a:p>
            <a:r>
              <a:rPr lang="en-US" dirty="0" err="1"/>
              <a:t>Assortiment</a:t>
            </a:r>
            <a:r>
              <a:rPr lang="en-US" dirty="0"/>
              <a:t> </a:t>
            </a:r>
            <a:r>
              <a:rPr lang="en-US" dirty="0" err="1"/>
              <a:t>sotraco</a:t>
            </a:r>
            <a:endParaRPr lang="en-US" dirty="0"/>
          </a:p>
        </p:txBody>
      </p:sp>
      <p:sp>
        <p:nvSpPr>
          <p:cNvPr id="10" name="Slide Number Placeholder 3">
            <a:extLst>
              <a:ext uri="{FF2B5EF4-FFF2-40B4-BE49-F238E27FC236}">
                <a16:creationId xmlns:a16="http://schemas.microsoft.com/office/drawing/2014/main" id="{8ED29994-CA7B-4F62-8084-399310CB4B40}"/>
              </a:ext>
            </a:extLst>
          </p:cNvPr>
          <p:cNvSpPr>
            <a:spLocks noGrp="1"/>
          </p:cNvSpPr>
          <p:nvPr>
            <p:ph type="sldNum" sz="quarter" idx="12"/>
          </p:nvPr>
        </p:nvSpPr>
        <p:spPr>
          <a:xfrm>
            <a:off x="6287121" y="5757334"/>
            <a:ext cx="907186" cy="498470"/>
          </a:xfrm>
        </p:spPr>
        <p:txBody>
          <a:bodyPr/>
          <a:lstStyle>
            <a:lvl1pPr>
              <a:defRPr>
                <a:solidFill>
                  <a:schemeClr val="bg1"/>
                </a:solidFill>
              </a:defRPr>
            </a:lvl1pPr>
          </a:lstStyle>
          <a:p>
            <a:fld id="{6D22F896-40B5-4ADD-8801-0D06FADFA095}" type="slidenum">
              <a:rPr lang="en-US" smtClean="0"/>
              <a:pPr/>
              <a:t>‹N°›</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s">
    <p:spTree>
      <p:nvGrpSpPr>
        <p:cNvPr id="1" name=""/>
        <p:cNvGrpSpPr/>
        <p:nvPr/>
      </p:nvGrpSpPr>
      <p:grpSpPr>
        <a:xfrm>
          <a:off x="0" y="0"/>
          <a:ext cx="0" cy="0"/>
          <a:chOff x="0" y="0"/>
          <a:chExt cx="0" cy="0"/>
        </a:xfrm>
      </p:grpSpPr>
      <p:sp>
        <p:nvSpPr>
          <p:cNvPr id="15" name="Title 1"/>
          <p:cNvSpPr>
            <a:spLocks noGrp="1"/>
          </p:cNvSpPr>
          <p:nvPr>
            <p:ph type="title"/>
          </p:nvPr>
        </p:nvSpPr>
        <p:spPr>
          <a:xfrm>
            <a:off x="685802" y="685800"/>
            <a:ext cx="10394706" cy="1151965"/>
          </a:xfrm>
        </p:spPr>
        <p:txBody>
          <a:bodyPr/>
          <a:lstStyle>
            <a:lvl1pPr algn="ctr">
              <a:defRPr/>
            </a:lvl1pPr>
          </a:lstStyle>
          <a:p>
            <a:r>
              <a:rPr lang="fr-FR"/>
              <a:t>Modifiez le style du titre</a:t>
            </a:r>
            <a:endParaRPr lang="en-US" dirty="0"/>
          </a:p>
        </p:txBody>
      </p:sp>
      <p:sp>
        <p:nvSpPr>
          <p:cNvPr id="7" name="Text Placeholder 2"/>
          <p:cNvSpPr>
            <a:spLocks noGrp="1"/>
          </p:cNvSpPr>
          <p:nvPr>
            <p:ph type="body" idx="1"/>
          </p:nvPr>
        </p:nvSpPr>
        <p:spPr>
          <a:xfrm>
            <a:off x="68580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8" name="Text Placeholder 3"/>
          <p:cNvSpPr>
            <a:spLocks noGrp="1"/>
          </p:cNvSpPr>
          <p:nvPr>
            <p:ph type="body" sz="half" idx="15"/>
          </p:nvPr>
        </p:nvSpPr>
        <p:spPr>
          <a:xfrm>
            <a:off x="685802"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9" name="Text Placeholder 4"/>
          <p:cNvSpPr>
            <a:spLocks noGrp="1"/>
          </p:cNvSpPr>
          <p:nvPr>
            <p:ph type="body" sz="quarter" idx="3"/>
          </p:nvPr>
        </p:nvSpPr>
        <p:spPr>
          <a:xfrm>
            <a:off x="423462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10" name="Text Placeholder 3"/>
          <p:cNvSpPr>
            <a:spLocks noGrp="1"/>
          </p:cNvSpPr>
          <p:nvPr>
            <p:ph type="body" sz="half" idx="16"/>
          </p:nvPr>
        </p:nvSpPr>
        <p:spPr>
          <a:xfrm>
            <a:off x="4234621"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11" name="Text Placeholder 4"/>
          <p:cNvSpPr>
            <a:spLocks noGrp="1"/>
          </p:cNvSpPr>
          <p:nvPr>
            <p:ph type="body" sz="quarter" idx="13"/>
          </p:nvPr>
        </p:nvSpPr>
        <p:spPr>
          <a:xfrm>
            <a:off x="7770380"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12" name="Text Placeholder 3"/>
          <p:cNvSpPr>
            <a:spLocks noGrp="1"/>
          </p:cNvSpPr>
          <p:nvPr>
            <p:ph type="body" sz="half" idx="17"/>
          </p:nvPr>
        </p:nvSpPr>
        <p:spPr>
          <a:xfrm>
            <a:off x="7770380"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13" name="Date Placeholder 1">
            <a:extLst>
              <a:ext uri="{FF2B5EF4-FFF2-40B4-BE49-F238E27FC236}">
                <a16:creationId xmlns:a16="http://schemas.microsoft.com/office/drawing/2014/main" id="{208A0386-5166-4082-8C0A-071C987B3BC6}"/>
              </a:ext>
            </a:extLst>
          </p:cNvPr>
          <p:cNvSpPr>
            <a:spLocks noGrp="1"/>
          </p:cNvSpPr>
          <p:nvPr>
            <p:ph type="dt" sz="half" idx="10"/>
          </p:nvPr>
        </p:nvSpPr>
        <p:spPr>
          <a:xfrm>
            <a:off x="7298083" y="5757334"/>
            <a:ext cx="3784600" cy="498470"/>
          </a:xfrm>
        </p:spPr>
        <p:txBody>
          <a:bodyPr/>
          <a:lstStyle>
            <a:lvl1pPr>
              <a:defRPr>
                <a:solidFill>
                  <a:schemeClr val="bg1"/>
                </a:solidFill>
              </a:defRPr>
            </a:lvl1pPr>
          </a:lstStyle>
          <a:p>
            <a:fld id="{3EC5CECA-2D3A-4680-9B49-752200DE467C}" type="datetimeFigureOut">
              <a:rPr lang="en-US" smtClean="0"/>
              <a:pPr/>
              <a:t>1/6/2022</a:t>
            </a:fld>
            <a:endParaRPr lang="en-US" dirty="0"/>
          </a:p>
        </p:txBody>
      </p:sp>
      <p:sp>
        <p:nvSpPr>
          <p:cNvPr id="14" name="Footer Placeholder 2">
            <a:extLst>
              <a:ext uri="{FF2B5EF4-FFF2-40B4-BE49-F238E27FC236}">
                <a16:creationId xmlns:a16="http://schemas.microsoft.com/office/drawing/2014/main" id="{4A58D412-8677-4F6D-9F59-2F7CCDEDB301}"/>
              </a:ext>
            </a:extLst>
          </p:cNvPr>
          <p:cNvSpPr>
            <a:spLocks noGrp="1"/>
          </p:cNvSpPr>
          <p:nvPr>
            <p:ph type="ftr" sz="quarter" idx="11"/>
          </p:nvPr>
        </p:nvSpPr>
        <p:spPr>
          <a:xfrm>
            <a:off x="685801" y="5757334"/>
            <a:ext cx="5499719" cy="498470"/>
          </a:xfrm>
        </p:spPr>
        <p:txBody>
          <a:bodyPr/>
          <a:lstStyle>
            <a:lvl1pPr>
              <a:defRPr>
                <a:solidFill>
                  <a:schemeClr val="bg1"/>
                </a:solidFill>
              </a:defRPr>
            </a:lvl1pPr>
          </a:lstStyle>
          <a:p>
            <a:r>
              <a:rPr lang="en-US" dirty="0" err="1"/>
              <a:t>Assortiment</a:t>
            </a:r>
            <a:r>
              <a:rPr lang="en-US" dirty="0"/>
              <a:t> </a:t>
            </a:r>
            <a:r>
              <a:rPr lang="en-US" dirty="0" err="1"/>
              <a:t>sotraco</a:t>
            </a:r>
            <a:endParaRPr lang="en-US" dirty="0"/>
          </a:p>
        </p:txBody>
      </p:sp>
      <p:sp>
        <p:nvSpPr>
          <p:cNvPr id="16" name="Slide Number Placeholder 3">
            <a:extLst>
              <a:ext uri="{FF2B5EF4-FFF2-40B4-BE49-F238E27FC236}">
                <a16:creationId xmlns:a16="http://schemas.microsoft.com/office/drawing/2014/main" id="{84D0B2D5-0F75-4A86-840E-9DA81ABC9056}"/>
              </a:ext>
            </a:extLst>
          </p:cNvPr>
          <p:cNvSpPr>
            <a:spLocks noGrp="1"/>
          </p:cNvSpPr>
          <p:nvPr>
            <p:ph type="sldNum" sz="quarter" idx="12"/>
          </p:nvPr>
        </p:nvSpPr>
        <p:spPr>
          <a:xfrm>
            <a:off x="6287121" y="5757334"/>
            <a:ext cx="907186" cy="498470"/>
          </a:xfrm>
        </p:spPr>
        <p:txBody>
          <a:bodyPr/>
          <a:lstStyle>
            <a:lvl1pPr>
              <a:defRPr>
                <a:solidFill>
                  <a:schemeClr val="bg1"/>
                </a:solidFill>
              </a:defRPr>
            </a:lvl1pPr>
          </a:lstStyle>
          <a:p>
            <a:fld id="{6D22F896-40B5-4ADD-8801-0D06FADFA095}" type="slidenum">
              <a:rPr lang="en-US" smtClean="0"/>
              <a:pPr/>
              <a:t>‹N°›</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s d’image">
    <p:spTree>
      <p:nvGrpSpPr>
        <p:cNvPr id="1" name=""/>
        <p:cNvGrpSpPr/>
        <p:nvPr/>
      </p:nvGrpSpPr>
      <p:grpSpPr>
        <a:xfrm>
          <a:off x="0" y="0"/>
          <a:ext cx="0" cy="0"/>
          <a:chOff x="0" y="0"/>
          <a:chExt cx="0" cy="0"/>
        </a:xfrm>
      </p:grpSpPr>
      <p:sp>
        <p:nvSpPr>
          <p:cNvPr id="30" name="Title 1"/>
          <p:cNvSpPr>
            <a:spLocks noGrp="1"/>
          </p:cNvSpPr>
          <p:nvPr>
            <p:ph type="title"/>
          </p:nvPr>
        </p:nvSpPr>
        <p:spPr>
          <a:xfrm>
            <a:off x="685801" y="685800"/>
            <a:ext cx="10396882" cy="1151965"/>
          </a:xfrm>
        </p:spPr>
        <p:txBody>
          <a:bodyPr/>
          <a:lstStyle>
            <a:lvl1pPr algn="ctr">
              <a:defRPr/>
            </a:lvl1pPr>
          </a:lstStyle>
          <a:p>
            <a:r>
              <a:rPr lang="fr-FR"/>
              <a:t>Modifiez le style du titre</a:t>
            </a:r>
            <a:endParaRPr lang="en-US" dirty="0"/>
          </a:p>
        </p:txBody>
      </p:sp>
      <p:sp>
        <p:nvSpPr>
          <p:cNvPr id="19" name="Text Placeholder 2"/>
          <p:cNvSpPr>
            <a:spLocks noGrp="1"/>
          </p:cNvSpPr>
          <p:nvPr>
            <p:ph type="body" idx="1"/>
          </p:nvPr>
        </p:nvSpPr>
        <p:spPr>
          <a:xfrm>
            <a:off x="69184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0" name="Picture Placeholder 2"/>
          <p:cNvSpPr>
            <a:spLocks noGrp="1" noChangeAspect="1"/>
          </p:cNvSpPr>
          <p:nvPr>
            <p:ph type="pic" idx="15"/>
          </p:nvPr>
        </p:nvSpPr>
        <p:spPr>
          <a:xfrm>
            <a:off x="685780" y="2063395"/>
            <a:ext cx="3310128" cy="1536725"/>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1" name="Text Placeholder 3"/>
          <p:cNvSpPr>
            <a:spLocks noGrp="1"/>
          </p:cNvSpPr>
          <p:nvPr>
            <p:ph type="body" sz="half" idx="18"/>
          </p:nvPr>
        </p:nvSpPr>
        <p:spPr>
          <a:xfrm>
            <a:off x="691840" y="4389287"/>
            <a:ext cx="3310128" cy="98529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22" name="Text Placeholder 4"/>
          <p:cNvSpPr>
            <a:spLocks noGrp="1"/>
          </p:cNvSpPr>
          <p:nvPr>
            <p:ph type="body" sz="quarter" idx="3"/>
          </p:nvPr>
        </p:nvSpPr>
        <p:spPr>
          <a:xfrm>
            <a:off x="423741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3" name="Picture Placeholder 2"/>
          <p:cNvSpPr>
            <a:spLocks noGrp="1" noChangeAspect="1"/>
          </p:cNvSpPr>
          <p:nvPr>
            <p:ph type="pic" idx="21"/>
          </p:nvPr>
        </p:nvSpPr>
        <p:spPr>
          <a:xfrm>
            <a:off x="4235999" y="2063395"/>
            <a:ext cx="3310128" cy="1535237"/>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4" name="Text Placeholder 3"/>
          <p:cNvSpPr>
            <a:spLocks noGrp="1"/>
          </p:cNvSpPr>
          <p:nvPr>
            <p:ph type="body" sz="half" idx="19"/>
          </p:nvPr>
        </p:nvSpPr>
        <p:spPr>
          <a:xfrm>
            <a:off x="4235999" y="4389286"/>
            <a:ext cx="3310128" cy="98530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25" name="Text Placeholder 4"/>
          <p:cNvSpPr>
            <a:spLocks noGrp="1"/>
          </p:cNvSpPr>
          <p:nvPr>
            <p:ph type="body" sz="quarter" idx="13"/>
          </p:nvPr>
        </p:nvSpPr>
        <p:spPr>
          <a:xfrm>
            <a:off x="7768944"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6" name="Picture Placeholder 2"/>
          <p:cNvSpPr>
            <a:spLocks noGrp="1" noChangeAspect="1"/>
          </p:cNvSpPr>
          <p:nvPr>
            <p:ph type="pic" idx="22"/>
          </p:nvPr>
        </p:nvSpPr>
        <p:spPr>
          <a:xfrm>
            <a:off x="7768819" y="2063394"/>
            <a:ext cx="3310128" cy="1537196"/>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7" name="Text Placeholder 3"/>
          <p:cNvSpPr>
            <a:spLocks noGrp="1"/>
          </p:cNvSpPr>
          <p:nvPr>
            <p:ph type="body" sz="half" idx="20"/>
          </p:nvPr>
        </p:nvSpPr>
        <p:spPr>
          <a:xfrm>
            <a:off x="7768819" y="4389284"/>
            <a:ext cx="3310128" cy="98530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15" name="Date Placeholder 1">
            <a:extLst>
              <a:ext uri="{FF2B5EF4-FFF2-40B4-BE49-F238E27FC236}">
                <a16:creationId xmlns:a16="http://schemas.microsoft.com/office/drawing/2014/main" id="{059DE16C-1CC2-4969-A7DA-295AE6CB6540}"/>
              </a:ext>
            </a:extLst>
          </p:cNvPr>
          <p:cNvSpPr>
            <a:spLocks noGrp="1"/>
          </p:cNvSpPr>
          <p:nvPr>
            <p:ph type="dt" sz="half" idx="10"/>
          </p:nvPr>
        </p:nvSpPr>
        <p:spPr>
          <a:xfrm>
            <a:off x="7298083" y="5757334"/>
            <a:ext cx="3784600" cy="498470"/>
          </a:xfrm>
        </p:spPr>
        <p:txBody>
          <a:bodyPr/>
          <a:lstStyle>
            <a:lvl1pPr>
              <a:defRPr>
                <a:solidFill>
                  <a:schemeClr val="bg1"/>
                </a:solidFill>
              </a:defRPr>
            </a:lvl1pPr>
          </a:lstStyle>
          <a:p>
            <a:fld id="{3EC5CECA-2D3A-4680-9B49-752200DE467C}" type="datetimeFigureOut">
              <a:rPr lang="en-US" smtClean="0"/>
              <a:pPr/>
              <a:t>1/6/2022</a:t>
            </a:fld>
            <a:endParaRPr lang="en-US" dirty="0"/>
          </a:p>
        </p:txBody>
      </p:sp>
      <p:sp>
        <p:nvSpPr>
          <p:cNvPr id="16" name="Footer Placeholder 2">
            <a:extLst>
              <a:ext uri="{FF2B5EF4-FFF2-40B4-BE49-F238E27FC236}">
                <a16:creationId xmlns:a16="http://schemas.microsoft.com/office/drawing/2014/main" id="{DA463AE9-50F9-4559-8396-78DA985336D0}"/>
              </a:ext>
            </a:extLst>
          </p:cNvPr>
          <p:cNvSpPr>
            <a:spLocks noGrp="1"/>
          </p:cNvSpPr>
          <p:nvPr>
            <p:ph type="ftr" sz="quarter" idx="11"/>
          </p:nvPr>
        </p:nvSpPr>
        <p:spPr>
          <a:xfrm>
            <a:off x="685801" y="5757334"/>
            <a:ext cx="5499719" cy="498470"/>
          </a:xfrm>
        </p:spPr>
        <p:txBody>
          <a:bodyPr/>
          <a:lstStyle>
            <a:lvl1pPr>
              <a:defRPr>
                <a:solidFill>
                  <a:schemeClr val="bg1"/>
                </a:solidFill>
              </a:defRPr>
            </a:lvl1pPr>
          </a:lstStyle>
          <a:p>
            <a:r>
              <a:rPr lang="en-US" dirty="0" err="1"/>
              <a:t>Assortiment</a:t>
            </a:r>
            <a:r>
              <a:rPr lang="en-US" dirty="0"/>
              <a:t> </a:t>
            </a:r>
            <a:r>
              <a:rPr lang="en-US" dirty="0" err="1"/>
              <a:t>sotraco</a:t>
            </a:r>
            <a:endParaRPr lang="en-US" dirty="0"/>
          </a:p>
        </p:txBody>
      </p:sp>
      <p:sp>
        <p:nvSpPr>
          <p:cNvPr id="17" name="Slide Number Placeholder 3">
            <a:extLst>
              <a:ext uri="{FF2B5EF4-FFF2-40B4-BE49-F238E27FC236}">
                <a16:creationId xmlns:a16="http://schemas.microsoft.com/office/drawing/2014/main" id="{6C5AD807-7792-4E5A-B23D-A5DF72CCDF4A}"/>
              </a:ext>
            </a:extLst>
          </p:cNvPr>
          <p:cNvSpPr>
            <a:spLocks noGrp="1"/>
          </p:cNvSpPr>
          <p:nvPr>
            <p:ph type="sldNum" sz="quarter" idx="12"/>
          </p:nvPr>
        </p:nvSpPr>
        <p:spPr>
          <a:xfrm>
            <a:off x="6287121" y="5757334"/>
            <a:ext cx="907186" cy="498470"/>
          </a:xfrm>
        </p:spPr>
        <p:txBody>
          <a:bodyPr/>
          <a:lstStyle>
            <a:lvl1pPr>
              <a:defRPr>
                <a:solidFill>
                  <a:schemeClr val="bg1"/>
                </a:solidFill>
              </a:defRPr>
            </a:lvl1pPr>
          </a:lstStyle>
          <a:p>
            <a:fld id="{6D22F896-40B5-4ADD-8801-0D06FADFA095}" type="slidenum">
              <a:rPr lang="en-US" smtClean="0"/>
              <a:pPr/>
              <a:t>‹N°›</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r">
              <a:defRPr/>
            </a:lvl1pPr>
          </a:lstStyle>
          <a:p>
            <a:r>
              <a:rPr lang="fr-FR"/>
              <a:t>Modifiez le style du titre</a:t>
            </a:r>
            <a:endParaRPr lang="en-US" dirty="0"/>
          </a:p>
        </p:txBody>
      </p:sp>
      <p:sp>
        <p:nvSpPr>
          <p:cNvPr id="11" name="Vertical Text Placeholder 2"/>
          <p:cNvSpPr>
            <a:spLocks noGrp="1"/>
          </p:cNvSpPr>
          <p:nvPr>
            <p:ph type="body" orient="vert" sz="quarter" idx="13"/>
          </p:nvPr>
        </p:nvSpPr>
        <p:spPr>
          <a:xfrm>
            <a:off x="685800" y="2063396"/>
            <a:ext cx="10394707" cy="3311190"/>
          </a:xfrm>
        </p:spPr>
        <p:txBody>
          <a:bodyPr vert="eaVert"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1">
            <a:extLst>
              <a:ext uri="{FF2B5EF4-FFF2-40B4-BE49-F238E27FC236}">
                <a16:creationId xmlns:a16="http://schemas.microsoft.com/office/drawing/2014/main" id="{B28F763A-4BD8-468C-89DA-DD5F549A4E6E}"/>
              </a:ext>
            </a:extLst>
          </p:cNvPr>
          <p:cNvSpPr>
            <a:spLocks noGrp="1"/>
          </p:cNvSpPr>
          <p:nvPr>
            <p:ph type="dt" sz="half" idx="10"/>
          </p:nvPr>
        </p:nvSpPr>
        <p:spPr>
          <a:xfrm>
            <a:off x="7298083" y="5757334"/>
            <a:ext cx="3784600" cy="498470"/>
          </a:xfrm>
        </p:spPr>
        <p:txBody>
          <a:bodyPr/>
          <a:lstStyle>
            <a:lvl1pPr>
              <a:defRPr>
                <a:solidFill>
                  <a:schemeClr val="bg1"/>
                </a:solidFill>
              </a:defRPr>
            </a:lvl1pPr>
          </a:lstStyle>
          <a:p>
            <a:fld id="{3EC5CECA-2D3A-4680-9B49-752200DE467C}" type="datetimeFigureOut">
              <a:rPr lang="en-US" smtClean="0"/>
              <a:pPr/>
              <a:t>1/6/2022</a:t>
            </a:fld>
            <a:endParaRPr lang="en-US" dirty="0"/>
          </a:p>
        </p:txBody>
      </p:sp>
      <p:sp>
        <p:nvSpPr>
          <p:cNvPr id="8" name="Footer Placeholder 2">
            <a:extLst>
              <a:ext uri="{FF2B5EF4-FFF2-40B4-BE49-F238E27FC236}">
                <a16:creationId xmlns:a16="http://schemas.microsoft.com/office/drawing/2014/main" id="{3B07500B-E027-4D15-9CAE-0796EC75A3C9}"/>
              </a:ext>
            </a:extLst>
          </p:cNvPr>
          <p:cNvSpPr>
            <a:spLocks noGrp="1"/>
          </p:cNvSpPr>
          <p:nvPr>
            <p:ph type="ftr" sz="quarter" idx="11"/>
          </p:nvPr>
        </p:nvSpPr>
        <p:spPr>
          <a:xfrm>
            <a:off x="685801" y="5757334"/>
            <a:ext cx="5499719" cy="498470"/>
          </a:xfrm>
        </p:spPr>
        <p:txBody>
          <a:bodyPr/>
          <a:lstStyle>
            <a:lvl1pPr>
              <a:defRPr>
                <a:solidFill>
                  <a:schemeClr val="bg1"/>
                </a:solidFill>
              </a:defRPr>
            </a:lvl1pPr>
          </a:lstStyle>
          <a:p>
            <a:r>
              <a:rPr lang="en-US" dirty="0" err="1"/>
              <a:t>Assortiment</a:t>
            </a:r>
            <a:r>
              <a:rPr lang="en-US" dirty="0"/>
              <a:t> </a:t>
            </a:r>
            <a:r>
              <a:rPr lang="en-US" dirty="0" err="1"/>
              <a:t>sotraco</a:t>
            </a:r>
            <a:endParaRPr lang="en-US" dirty="0"/>
          </a:p>
        </p:txBody>
      </p:sp>
      <p:sp>
        <p:nvSpPr>
          <p:cNvPr id="9" name="Slide Number Placeholder 3">
            <a:extLst>
              <a:ext uri="{FF2B5EF4-FFF2-40B4-BE49-F238E27FC236}">
                <a16:creationId xmlns:a16="http://schemas.microsoft.com/office/drawing/2014/main" id="{E6411743-AEBC-4493-9C41-328D1BAD86C2}"/>
              </a:ext>
            </a:extLst>
          </p:cNvPr>
          <p:cNvSpPr>
            <a:spLocks noGrp="1"/>
          </p:cNvSpPr>
          <p:nvPr>
            <p:ph type="sldNum" sz="quarter" idx="12"/>
          </p:nvPr>
        </p:nvSpPr>
        <p:spPr>
          <a:xfrm>
            <a:off x="6287121" y="5757334"/>
            <a:ext cx="907186" cy="498470"/>
          </a:xfrm>
        </p:spPr>
        <p:txBody>
          <a:bodyPr/>
          <a:lstStyle>
            <a:lvl1pPr>
              <a:defRPr>
                <a:solidFill>
                  <a:schemeClr val="bg1"/>
                </a:solidFill>
              </a:defRPr>
            </a:lvl1pPr>
          </a:lstStyle>
          <a:p>
            <a:fld id="{6D22F896-40B5-4ADD-8801-0D06FADFA095}" type="slidenum">
              <a:rPr lang="en-US" smtClean="0"/>
              <a:pPr/>
              <a:t>‹N°›</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15862" y="685800"/>
            <a:ext cx="2264646" cy="4688785"/>
          </a:xfrm>
        </p:spPr>
        <p:txBody>
          <a:bodyPr vert="eaVert"/>
          <a:lstStyle>
            <a:lvl1pPr algn="l">
              <a:defRPr/>
            </a:lvl1pPr>
          </a:lstStyle>
          <a:p>
            <a:r>
              <a:rPr lang="fr-FR"/>
              <a:t>Modifiez le style du titre</a:t>
            </a:r>
            <a:endParaRPr lang="en-US" dirty="0"/>
          </a:p>
        </p:txBody>
      </p:sp>
      <p:sp>
        <p:nvSpPr>
          <p:cNvPr id="8" name="Vertical Text Placeholder 2"/>
          <p:cNvSpPr>
            <a:spLocks noGrp="1"/>
          </p:cNvSpPr>
          <p:nvPr>
            <p:ph type="body" orient="vert" sz="quarter" idx="13"/>
          </p:nvPr>
        </p:nvSpPr>
        <p:spPr>
          <a:xfrm>
            <a:off x="685800" y="685800"/>
            <a:ext cx="7904431" cy="4688785"/>
          </a:xfrm>
        </p:spPr>
        <p:txBody>
          <a:bodyPr vert="eaVert"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1">
            <a:extLst>
              <a:ext uri="{FF2B5EF4-FFF2-40B4-BE49-F238E27FC236}">
                <a16:creationId xmlns:a16="http://schemas.microsoft.com/office/drawing/2014/main" id="{CDEA893B-B524-402E-BF8D-2CB06470CF26}"/>
              </a:ext>
            </a:extLst>
          </p:cNvPr>
          <p:cNvSpPr>
            <a:spLocks noGrp="1"/>
          </p:cNvSpPr>
          <p:nvPr>
            <p:ph type="dt" sz="half" idx="10"/>
          </p:nvPr>
        </p:nvSpPr>
        <p:spPr>
          <a:xfrm>
            <a:off x="7298083" y="5757334"/>
            <a:ext cx="3784600" cy="498470"/>
          </a:xfrm>
        </p:spPr>
        <p:txBody>
          <a:bodyPr/>
          <a:lstStyle>
            <a:lvl1pPr>
              <a:defRPr>
                <a:solidFill>
                  <a:schemeClr val="bg1"/>
                </a:solidFill>
              </a:defRPr>
            </a:lvl1pPr>
          </a:lstStyle>
          <a:p>
            <a:fld id="{3EC5CECA-2D3A-4680-9B49-752200DE467C}" type="datetimeFigureOut">
              <a:rPr lang="en-US" smtClean="0"/>
              <a:pPr/>
              <a:t>1/6/2022</a:t>
            </a:fld>
            <a:endParaRPr lang="en-US" dirty="0"/>
          </a:p>
        </p:txBody>
      </p:sp>
      <p:sp>
        <p:nvSpPr>
          <p:cNvPr id="9" name="Footer Placeholder 2">
            <a:extLst>
              <a:ext uri="{FF2B5EF4-FFF2-40B4-BE49-F238E27FC236}">
                <a16:creationId xmlns:a16="http://schemas.microsoft.com/office/drawing/2014/main" id="{C4905602-D8EE-4238-AEDA-F6E2D01767B5}"/>
              </a:ext>
            </a:extLst>
          </p:cNvPr>
          <p:cNvSpPr>
            <a:spLocks noGrp="1"/>
          </p:cNvSpPr>
          <p:nvPr>
            <p:ph type="ftr" sz="quarter" idx="11"/>
          </p:nvPr>
        </p:nvSpPr>
        <p:spPr>
          <a:xfrm>
            <a:off x="685801" y="5757334"/>
            <a:ext cx="5499719" cy="498470"/>
          </a:xfrm>
        </p:spPr>
        <p:txBody>
          <a:bodyPr/>
          <a:lstStyle>
            <a:lvl1pPr>
              <a:defRPr>
                <a:solidFill>
                  <a:schemeClr val="bg1"/>
                </a:solidFill>
              </a:defRPr>
            </a:lvl1pPr>
          </a:lstStyle>
          <a:p>
            <a:r>
              <a:rPr lang="en-US" dirty="0" err="1"/>
              <a:t>Assortiment</a:t>
            </a:r>
            <a:r>
              <a:rPr lang="en-US" dirty="0"/>
              <a:t> </a:t>
            </a:r>
            <a:r>
              <a:rPr lang="en-US" dirty="0" err="1"/>
              <a:t>sotraco</a:t>
            </a:r>
            <a:endParaRPr lang="en-US" dirty="0"/>
          </a:p>
        </p:txBody>
      </p:sp>
      <p:sp>
        <p:nvSpPr>
          <p:cNvPr id="10" name="Slide Number Placeholder 3">
            <a:extLst>
              <a:ext uri="{FF2B5EF4-FFF2-40B4-BE49-F238E27FC236}">
                <a16:creationId xmlns:a16="http://schemas.microsoft.com/office/drawing/2014/main" id="{3B2DFC4E-C4BB-4370-9279-C8E374CDD7A0}"/>
              </a:ext>
            </a:extLst>
          </p:cNvPr>
          <p:cNvSpPr>
            <a:spLocks noGrp="1"/>
          </p:cNvSpPr>
          <p:nvPr>
            <p:ph type="sldNum" sz="quarter" idx="12"/>
          </p:nvPr>
        </p:nvSpPr>
        <p:spPr>
          <a:xfrm>
            <a:off x="6287121" y="5757334"/>
            <a:ext cx="907186" cy="498470"/>
          </a:xfrm>
        </p:spPr>
        <p:txBody>
          <a:bodyPr/>
          <a:lstStyle>
            <a:lvl1pPr>
              <a:defRPr>
                <a:solidFill>
                  <a:schemeClr val="bg1"/>
                </a:solidFill>
              </a:defRPr>
            </a:lvl1pPr>
          </a:lstStyle>
          <a:p>
            <a:fld id="{6D22F896-40B5-4ADD-8801-0D06FADFA095}" type="slidenum">
              <a:rPr lang="en-US" smtClean="0"/>
              <a:pPr/>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12" name="Content Placeholder 2"/>
          <p:cNvSpPr>
            <a:spLocks noGrp="1"/>
          </p:cNvSpPr>
          <p:nvPr>
            <p:ph sz="quarter" idx="13"/>
          </p:nvPr>
        </p:nvSpPr>
        <p:spPr>
          <a:xfrm>
            <a:off x="685800" y="2063396"/>
            <a:ext cx="10394707" cy="3311189"/>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1">
            <a:extLst>
              <a:ext uri="{FF2B5EF4-FFF2-40B4-BE49-F238E27FC236}">
                <a16:creationId xmlns:a16="http://schemas.microsoft.com/office/drawing/2014/main" id="{C9B7DAF5-83D8-4277-96BB-D2BFD92809EB}"/>
              </a:ext>
            </a:extLst>
          </p:cNvPr>
          <p:cNvSpPr>
            <a:spLocks noGrp="1"/>
          </p:cNvSpPr>
          <p:nvPr>
            <p:ph type="dt" sz="half" idx="10"/>
          </p:nvPr>
        </p:nvSpPr>
        <p:spPr>
          <a:xfrm>
            <a:off x="7298083" y="5757334"/>
            <a:ext cx="3784600" cy="498470"/>
          </a:xfrm>
        </p:spPr>
        <p:txBody>
          <a:bodyPr/>
          <a:lstStyle>
            <a:lvl1pPr>
              <a:defRPr>
                <a:solidFill>
                  <a:schemeClr val="bg1"/>
                </a:solidFill>
              </a:defRPr>
            </a:lvl1pPr>
          </a:lstStyle>
          <a:p>
            <a:fld id="{3EC5CECA-2D3A-4680-9B49-752200DE467C}" type="datetimeFigureOut">
              <a:rPr lang="en-US" smtClean="0"/>
              <a:pPr/>
              <a:t>1/6/2022</a:t>
            </a:fld>
            <a:endParaRPr lang="en-US" dirty="0"/>
          </a:p>
        </p:txBody>
      </p:sp>
      <p:sp>
        <p:nvSpPr>
          <p:cNvPr id="8" name="Footer Placeholder 2">
            <a:extLst>
              <a:ext uri="{FF2B5EF4-FFF2-40B4-BE49-F238E27FC236}">
                <a16:creationId xmlns:a16="http://schemas.microsoft.com/office/drawing/2014/main" id="{6952490F-A408-4529-864D-5386BB4D6A16}"/>
              </a:ext>
            </a:extLst>
          </p:cNvPr>
          <p:cNvSpPr>
            <a:spLocks noGrp="1"/>
          </p:cNvSpPr>
          <p:nvPr>
            <p:ph type="ftr" sz="quarter" idx="11"/>
          </p:nvPr>
        </p:nvSpPr>
        <p:spPr>
          <a:xfrm>
            <a:off x="685801" y="5757334"/>
            <a:ext cx="5499719" cy="498470"/>
          </a:xfrm>
        </p:spPr>
        <p:txBody>
          <a:bodyPr/>
          <a:lstStyle>
            <a:lvl1pPr>
              <a:defRPr>
                <a:solidFill>
                  <a:schemeClr val="bg1"/>
                </a:solidFill>
              </a:defRPr>
            </a:lvl1pPr>
          </a:lstStyle>
          <a:p>
            <a:r>
              <a:rPr lang="en-US" dirty="0" err="1"/>
              <a:t>Assortiment</a:t>
            </a:r>
            <a:r>
              <a:rPr lang="en-US" dirty="0"/>
              <a:t> </a:t>
            </a:r>
            <a:r>
              <a:rPr lang="en-US" dirty="0" err="1"/>
              <a:t>sotraco</a:t>
            </a:r>
            <a:endParaRPr lang="en-US" dirty="0"/>
          </a:p>
        </p:txBody>
      </p:sp>
      <p:sp>
        <p:nvSpPr>
          <p:cNvPr id="9" name="Slide Number Placeholder 3">
            <a:extLst>
              <a:ext uri="{FF2B5EF4-FFF2-40B4-BE49-F238E27FC236}">
                <a16:creationId xmlns:a16="http://schemas.microsoft.com/office/drawing/2014/main" id="{31A6F0D4-117E-41E1-8F72-8AFB593F9559}"/>
              </a:ext>
            </a:extLst>
          </p:cNvPr>
          <p:cNvSpPr>
            <a:spLocks noGrp="1"/>
          </p:cNvSpPr>
          <p:nvPr>
            <p:ph type="sldNum" sz="quarter" idx="12"/>
          </p:nvPr>
        </p:nvSpPr>
        <p:spPr>
          <a:xfrm>
            <a:off x="6287121" y="5757334"/>
            <a:ext cx="907186" cy="498470"/>
          </a:xfrm>
        </p:spPr>
        <p:txBody>
          <a:bodyPr/>
          <a:lstStyle>
            <a:lvl1pPr>
              <a:defRPr>
                <a:solidFill>
                  <a:schemeClr val="bg1"/>
                </a:solidFill>
              </a:defRPr>
            </a:lvl1pPr>
          </a:lstStyle>
          <a:p>
            <a:fld id="{6D22F896-40B5-4ADD-8801-0D06FADFA095}" type="slidenum">
              <a:rPr lang="en-US" smtClean="0"/>
              <a:pPr/>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4707" cy="3193487"/>
          </a:xfrm>
        </p:spPr>
        <p:txBody>
          <a:bodyPr anchor="b">
            <a:normAutofit/>
          </a:bodyPr>
          <a:lstStyle>
            <a:lvl1pPr algn="l">
              <a:defRPr sz="5400"/>
            </a:lvl1pPr>
          </a:lstStyle>
          <a:p>
            <a:r>
              <a:rPr lang="fr-FR"/>
              <a:t>Modifiez le style du titre</a:t>
            </a:r>
            <a:endParaRPr lang="en-US" dirty="0"/>
          </a:p>
        </p:txBody>
      </p:sp>
      <p:sp>
        <p:nvSpPr>
          <p:cNvPr id="3" name="Text Placeholder 2"/>
          <p:cNvSpPr>
            <a:spLocks noGrp="1"/>
          </p:cNvSpPr>
          <p:nvPr>
            <p:ph type="body" idx="1"/>
          </p:nvPr>
        </p:nvSpPr>
        <p:spPr>
          <a:xfrm>
            <a:off x="685801" y="3742267"/>
            <a:ext cx="10394707" cy="1639614"/>
          </a:xfrm>
        </p:spPr>
        <p:txBody>
          <a:bodyPr anchor="t">
            <a:normAutofit/>
          </a:bodyPr>
          <a:lstStyle>
            <a:lvl1pPr marL="0" indent="0" algn="l">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7" name="Date Placeholder 1">
            <a:extLst>
              <a:ext uri="{FF2B5EF4-FFF2-40B4-BE49-F238E27FC236}">
                <a16:creationId xmlns:a16="http://schemas.microsoft.com/office/drawing/2014/main" id="{D270A564-64C4-4E70-B181-A83387545E50}"/>
              </a:ext>
            </a:extLst>
          </p:cNvPr>
          <p:cNvSpPr>
            <a:spLocks noGrp="1"/>
          </p:cNvSpPr>
          <p:nvPr>
            <p:ph type="dt" sz="half" idx="10"/>
          </p:nvPr>
        </p:nvSpPr>
        <p:spPr>
          <a:xfrm>
            <a:off x="7298083" y="5757334"/>
            <a:ext cx="3784600" cy="498470"/>
          </a:xfrm>
        </p:spPr>
        <p:txBody>
          <a:bodyPr/>
          <a:lstStyle>
            <a:lvl1pPr>
              <a:defRPr>
                <a:solidFill>
                  <a:schemeClr val="bg1"/>
                </a:solidFill>
              </a:defRPr>
            </a:lvl1pPr>
          </a:lstStyle>
          <a:p>
            <a:fld id="{3EC5CECA-2D3A-4680-9B49-752200DE467C}" type="datetimeFigureOut">
              <a:rPr lang="en-US" smtClean="0"/>
              <a:pPr/>
              <a:t>1/6/2022</a:t>
            </a:fld>
            <a:endParaRPr lang="en-US" dirty="0"/>
          </a:p>
        </p:txBody>
      </p:sp>
      <p:sp>
        <p:nvSpPr>
          <p:cNvPr id="8" name="Footer Placeholder 2">
            <a:extLst>
              <a:ext uri="{FF2B5EF4-FFF2-40B4-BE49-F238E27FC236}">
                <a16:creationId xmlns:a16="http://schemas.microsoft.com/office/drawing/2014/main" id="{701A9C42-1DF1-4BED-8FDD-7FA6E9BEF964}"/>
              </a:ext>
            </a:extLst>
          </p:cNvPr>
          <p:cNvSpPr>
            <a:spLocks noGrp="1"/>
          </p:cNvSpPr>
          <p:nvPr>
            <p:ph type="ftr" sz="quarter" idx="11"/>
          </p:nvPr>
        </p:nvSpPr>
        <p:spPr>
          <a:xfrm>
            <a:off x="685801" y="5757334"/>
            <a:ext cx="5499719" cy="498470"/>
          </a:xfrm>
        </p:spPr>
        <p:txBody>
          <a:bodyPr/>
          <a:lstStyle>
            <a:lvl1pPr>
              <a:defRPr>
                <a:solidFill>
                  <a:schemeClr val="bg1"/>
                </a:solidFill>
              </a:defRPr>
            </a:lvl1pPr>
          </a:lstStyle>
          <a:p>
            <a:r>
              <a:rPr lang="en-US" dirty="0" err="1"/>
              <a:t>Assortiment</a:t>
            </a:r>
            <a:r>
              <a:rPr lang="en-US" dirty="0"/>
              <a:t> </a:t>
            </a:r>
            <a:r>
              <a:rPr lang="en-US" dirty="0" err="1"/>
              <a:t>sotraco</a:t>
            </a:r>
            <a:endParaRPr lang="en-US" dirty="0"/>
          </a:p>
        </p:txBody>
      </p:sp>
      <p:sp>
        <p:nvSpPr>
          <p:cNvPr id="9" name="Slide Number Placeholder 3">
            <a:extLst>
              <a:ext uri="{FF2B5EF4-FFF2-40B4-BE49-F238E27FC236}">
                <a16:creationId xmlns:a16="http://schemas.microsoft.com/office/drawing/2014/main" id="{ADC9D393-ABA0-4482-B6B5-A6B30EEB4CF2}"/>
              </a:ext>
            </a:extLst>
          </p:cNvPr>
          <p:cNvSpPr>
            <a:spLocks noGrp="1"/>
          </p:cNvSpPr>
          <p:nvPr>
            <p:ph type="sldNum" sz="quarter" idx="12"/>
          </p:nvPr>
        </p:nvSpPr>
        <p:spPr>
          <a:xfrm>
            <a:off x="6287121" y="5757334"/>
            <a:ext cx="907186" cy="498470"/>
          </a:xfrm>
        </p:spPr>
        <p:txBody>
          <a:bodyPr/>
          <a:lstStyle>
            <a:lvl1pPr>
              <a:defRPr>
                <a:solidFill>
                  <a:schemeClr val="bg1"/>
                </a:solidFill>
              </a:defRPr>
            </a:lvl1pPr>
          </a:lstStyle>
          <a:p>
            <a:fld id="{6D22F896-40B5-4ADD-8801-0D06FADFA095}" type="slidenum">
              <a:rPr lang="en-US" smtClean="0"/>
              <a:pPr/>
              <a:t>‹N°›</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6882" cy="1158140"/>
          </a:xfrm>
        </p:spPr>
        <p:txBody>
          <a:bodyPr/>
          <a:lstStyle/>
          <a:p>
            <a:r>
              <a:rPr lang="fr-FR"/>
              <a:t>Modifiez le style du titre</a:t>
            </a:r>
            <a:endParaRPr lang="en-US" dirty="0"/>
          </a:p>
        </p:txBody>
      </p:sp>
      <p:sp>
        <p:nvSpPr>
          <p:cNvPr id="12" name="Content Placeholder 2"/>
          <p:cNvSpPr>
            <a:spLocks noGrp="1"/>
          </p:cNvSpPr>
          <p:nvPr>
            <p:ph sz="quarter" idx="13"/>
          </p:nvPr>
        </p:nvSpPr>
        <p:spPr>
          <a:xfrm>
            <a:off x="685800" y="2063396"/>
            <a:ext cx="5088714" cy="3311189"/>
          </a:xfrm>
        </p:spPr>
        <p:txBody>
          <a:bodyPr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13" name="Content Placeholder 3"/>
          <p:cNvSpPr>
            <a:spLocks noGrp="1"/>
          </p:cNvSpPr>
          <p:nvPr>
            <p:ph sz="quarter" idx="14"/>
          </p:nvPr>
        </p:nvSpPr>
        <p:spPr>
          <a:xfrm>
            <a:off x="5993971" y="2063396"/>
            <a:ext cx="5086538" cy="3311189"/>
          </a:xfrm>
        </p:spPr>
        <p:txBody>
          <a:bodyPr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8" name="Date Placeholder 1">
            <a:extLst>
              <a:ext uri="{FF2B5EF4-FFF2-40B4-BE49-F238E27FC236}">
                <a16:creationId xmlns:a16="http://schemas.microsoft.com/office/drawing/2014/main" id="{9BE07D0B-0E0D-4BD3-A477-9BD5ADD450EC}"/>
              </a:ext>
            </a:extLst>
          </p:cNvPr>
          <p:cNvSpPr>
            <a:spLocks noGrp="1"/>
          </p:cNvSpPr>
          <p:nvPr>
            <p:ph type="dt" sz="half" idx="10"/>
          </p:nvPr>
        </p:nvSpPr>
        <p:spPr>
          <a:xfrm>
            <a:off x="7298083" y="5757334"/>
            <a:ext cx="3784600" cy="498470"/>
          </a:xfrm>
        </p:spPr>
        <p:txBody>
          <a:bodyPr/>
          <a:lstStyle>
            <a:lvl1pPr>
              <a:defRPr>
                <a:solidFill>
                  <a:schemeClr val="bg1"/>
                </a:solidFill>
              </a:defRPr>
            </a:lvl1pPr>
          </a:lstStyle>
          <a:p>
            <a:fld id="{3EC5CECA-2D3A-4680-9B49-752200DE467C}" type="datetimeFigureOut">
              <a:rPr lang="en-US" smtClean="0"/>
              <a:pPr/>
              <a:t>1/6/2022</a:t>
            </a:fld>
            <a:endParaRPr lang="en-US" dirty="0"/>
          </a:p>
        </p:txBody>
      </p:sp>
      <p:sp>
        <p:nvSpPr>
          <p:cNvPr id="9" name="Footer Placeholder 2">
            <a:extLst>
              <a:ext uri="{FF2B5EF4-FFF2-40B4-BE49-F238E27FC236}">
                <a16:creationId xmlns:a16="http://schemas.microsoft.com/office/drawing/2014/main" id="{3C4C310A-EBAE-410F-A16A-6D7AA33C4572}"/>
              </a:ext>
            </a:extLst>
          </p:cNvPr>
          <p:cNvSpPr>
            <a:spLocks noGrp="1"/>
          </p:cNvSpPr>
          <p:nvPr>
            <p:ph type="ftr" sz="quarter" idx="11"/>
          </p:nvPr>
        </p:nvSpPr>
        <p:spPr>
          <a:xfrm>
            <a:off x="685801" y="5757334"/>
            <a:ext cx="5499719" cy="498470"/>
          </a:xfrm>
        </p:spPr>
        <p:txBody>
          <a:bodyPr/>
          <a:lstStyle>
            <a:lvl1pPr>
              <a:defRPr>
                <a:solidFill>
                  <a:schemeClr val="bg1"/>
                </a:solidFill>
              </a:defRPr>
            </a:lvl1pPr>
          </a:lstStyle>
          <a:p>
            <a:r>
              <a:rPr lang="en-US" dirty="0" err="1"/>
              <a:t>Assortiment</a:t>
            </a:r>
            <a:r>
              <a:rPr lang="en-US" dirty="0"/>
              <a:t> </a:t>
            </a:r>
            <a:r>
              <a:rPr lang="en-US" dirty="0" err="1"/>
              <a:t>sotraco</a:t>
            </a:r>
            <a:endParaRPr lang="en-US" dirty="0"/>
          </a:p>
        </p:txBody>
      </p:sp>
      <p:sp>
        <p:nvSpPr>
          <p:cNvPr id="10" name="Slide Number Placeholder 3">
            <a:extLst>
              <a:ext uri="{FF2B5EF4-FFF2-40B4-BE49-F238E27FC236}">
                <a16:creationId xmlns:a16="http://schemas.microsoft.com/office/drawing/2014/main" id="{369EF998-FEE0-45FC-BE7A-583F6CC27BB3}"/>
              </a:ext>
            </a:extLst>
          </p:cNvPr>
          <p:cNvSpPr>
            <a:spLocks noGrp="1"/>
          </p:cNvSpPr>
          <p:nvPr>
            <p:ph type="sldNum" sz="quarter" idx="12"/>
          </p:nvPr>
        </p:nvSpPr>
        <p:spPr>
          <a:xfrm>
            <a:off x="6287121" y="5757334"/>
            <a:ext cx="907186" cy="498470"/>
          </a:xfrm>
        </p:spPr>
        <p:txBody>
          <a:bodyPr/>
          <a:lstStyle>
            <a:lvl1pPr>
              <a:defRPr>
                <a:solidFill>
                  <a:schemeClr val="bg1"/>
                </a:solidFill>
              </a:defRPr>
            </a:lvl1pPr>
          </a:lstStyle>
          <a:p>
            <a:fld id="{6D22F896-40B5-4ADD-8801-0D06FADFA095}" type="slidenum">
              <a:rPr lang="en-US" smtClean="0"/>
              <a:pPr/>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4707" cy="1158140"/>
          </a:xfrm>
        </p:spPr>
        <p:txBody>
          <a:bodyPr/>
          <a:lstStyle/>
          <a:p>
            <a:r>
              <a:rPr lang="fr-FR"/>
              <a:t>Modifiez le style du titre</a:t>
            </a:r>
            <a:endParaRPr lang="en-US" dirty="0"/>
          </a:p>
        </p:txBody>
      </p:sp>
      <p:sp>
        <p:nvSpPr>
          <p:cNvPr id="3" name="Text Placeholder 2"/>
          <p:cNvSpPr>
            <a:spLocks noGrp="1"/>
          </p:cNvSpPr>
          <p:nvPr>
            <p:ph type="body" idx="1"/>
          </p:nvPr>
        </p:nvSpPr>
        <p:spPr>
          <a:xfrm>
            <a:off x="918356" y="2063396"/>
            <a:ext cx="4856158"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12" name="Content Placeholder 3"/>
          <p:cNvSpPr>
            <a:spLocks noGrp="1"/>
          </p:cNvSpPr>
          <p:nvPr>
            <p:ph sz="quarter" idx="13"/>
          </p:nvPr>
        </p:nvSpPr>
        <p:spPr>
          <a:xfrm>
            <a:off x="685802" y="2861733"/>
            <a:ext cx="5088712" cy="2512852"/>
          </a:xfrm>
        </p:spPr>
        <p:txBody>
          <a:bodyPr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218191" y="2063396"/>
            <a:ext cx="4864491"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13" name="Content Placeholder 5"/>
          <p:cNvSpPr>
            <a:spLocks noGrp="1"/>
          </p:cNvSpPr>
          <p:nvPr>
            <p:ph sz="quarter" idx="14"/>
          </p:nvPr>
        </p:nvSpPr>
        <p:spPr>
          <a:xfrm>
            <a:off x="5993969" y="2861733"/>
            <a:ext cx="5088713" cy="2512852"/>
          </a:xfrm>
        </p:spPr>
        <p:txBody>
          <a:bodyPr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10" name="Date Placeholder 1">
            <a:extLst>
              <a:ext uri="{FF2B5EF4-FFF2-40B4-BE49-F238E27FC236}">
                <a16:creationId xmlns:a16="http://schemas.microsoft.com/office/drawing/2014/main" id="{81B0CE27-62E5-43CB-A356-076A23D5E5F4}"/>
              </a:ext>
            </a:extLst>
          </p:cNvPr>
          <p:cNvSpPr>
            <a:spLocks noGrp="1"/>
          </p:cNvSpPr>
          <p:nvPr>
            <p:ph type="dt" sz="half" idx="10"/>
          </p:nvPr>
        </p:nvSpPr>
        <p:spPr>
          <a:xfrm>
            <a:off x="7298083" y="5757334"/>
            <a:ext cx="3784600" cy="498470"/>
          </a:xfrm>
        </p:spPr>
        <p:txBody>
          <a:bodyPr/>
          <a:lstStyle>
            <a:lvl1pPr>
              <a:defRPr>
                <a:solidFill>
                  <a:schemeClr val="bg1"/>
                </a:solidFill>
              </a:defRPr>
            </a:lvl1pPr>
          </a:lstStyle>
          <a:p>
            <a:fld id="{3EC5CECA-2D3A-4680-9B49-752200DE467C}" type="datetimeFigureOut">
              <a:rPr lang="en-US" smtClean="0"/>
              <a:pPr/>
              <a:t>1/6/2022</a:t>
            </a:fld>
            <a:endParaRPr lang="en-US" dirty="0"/>
          </a:p>
        </p:txBody>
      </p:sp>
      <p:sp>
        <p:nvSpPr>
          <p:cNvPr id="11" name="Footer Placeholder 2">
            <a:extLst>
              <a:ext uri="{FF2B5EF4-FFF2-40B4-BE49-F238E27FC236}">
                <a16:creationId xmlns:a16="http://schemas.microsoft.com/office/drawing/2014/main" id="{63C37E7D-A8D6-4AC6-A267-F75ECA8FD3BB}"/>
              </a:ext>
            </a:extLst>
          </p:cNvPr>
          <p:cNvSpPr>
            <a:spLocks noGrp="1"/>
          </p:cNvSpPr>
          <p:nvPr>
            <p:ph type="ftr" sz="quarter" idx="11"/>
          </p:nvPr>
        </p:nvSpPr>
        <p:spPr>
          <a:xfrm>
            <a:off x="685801" y="5757334"/>
            <a:ext cx="5499719" cy="498470"/>
          </a:xfrm>
        </p:spPr>
        <p:txBody>
          <a:bodyPr/>
          <a:lstStyle>
            <a:lvl1pPr>
              <a:defRPr>
                <a:solidFill>
                  <a:schemeClr val="bg1"/>
                </a:solidFill>
              </a:defRPr>
            </a:lvl1pPr>
          </a:lstStyle>
          <a:p>
            <a:r>
              <a:rPr lang="en-US" dirty="0" err="1"/>
              <a:t>Assortiment</a:t>
            </a:r>
            <a:r>
              <a:rPr lang="en-US" dirty="0"/>
              <a:t> </a:t>
            </a:r>
            <a:r>
              <a:rPr lang="en-US" dirty="0" err="1"/>
              <a:t>sotraco</a:t>
            </a:r>
            <a:endParaRPr lang="en-US" dirty="0"/>
          </a:p>
        </p:txBody>
      </p:sp>
      <p:sp>
        <p:nvSpPr>
          <p:cNvPr id="15" name="Slide Number Placeholder 3">
            <a:extLst>
              <a:ext uri="{FF2B5EF4-FFF2-40B4-BE49-F238E27FC236}">
                <a16:creationId xmlns:a16="http://schemas.microsoft.com/office/drawing/2014/main" id="{D56D8244-87C8-442C-8FA4-3C1F9C1E8B95}"/>
              </a:ext>
            </a:extLst>
          </p:cNvPr>
          <p:cNvSpPr>
            <a:spLocks noGrp="1"/>
          </p:cNvSpPr>
          <p:nvPr>
            <p:ph type="sldNum" sz="quarter" idx="12"/>
          </p:nvPr>
        </p:nvSpPr>
        <p:spPr>
          <a:xfrm>
            <a:off x="6287121" y="5757334"/>
            <a:ext cx="907186" cy="498470"/>
          </a:xfrm>
        </p:spPr>
        <p:txBody>
          <a:bodyPr/>
          <a:lstStyle>
            <a:lvl1pPr>
              <a:defRPr>
                <a:solidFill>
                  <a:schemeClr val="bg1"/>
                </a:solidFill>
              </a:defRPr>
            </a:lvl1pPr>
          </a:lstStyle>
          <a:p>
            <a:fld id="{6D22F896-40B5-4ADD-8801-0D06FADFA095}" type="slidenum">
              <a:rPr lang="en-US" smtClean="0"/>
              <a:pPr/>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6" name="Date Placeholder 1">
            <a:extLst>
              <a:ext uri="{FF2B5EF4-FFF2-40B4-BE49-F238E27FC236}">
                <a16:creationId xmlns:a16="http://schemas.microsoft.com/office/drawing/2014/main" id="{19F99915-1AA4-4D30-82C1-A18587965A9A}"/>
              </a:ext>
            </a:extLst>
          </p:cNvPr>
          <p:cNvSpPr>
            <a:spLocks noGrp="1"/>
          </p:cNvSpPr>
          <p:nvPr>
            <p:ph type="dt" sz="half" idx="10"/>
          </p:nvPr>
        </p:nvSpPr>
        <p:spPr>
          <a:xfrm>
            <a:off x="7298083" y="5757334"/>
            <a:ext cx="3784600" cy="498470"/>
          </a:xfrm>
        </p:spPr>
        <p:txBody>
          <a:bodyPr/>
          <a:lstStyle>
            <a:lvl1pPr>
              <a:defRPr>
                <a:solidFill>
                  <a:schemeClr val="bg1"/>
                </a:solidFill>
              </a:defRPr>
            </a:lvl1pPr>
          </a:lstStyle>
          <a:p>
            <a:fld id="{3EC5CECA-2D3A-4680-9B49-752200DE467C}" type="datetimeFigureOut">
              <a:rPr lang="en-US" smtClean="0"/>
              <a:pPr/>
              <a:t>1/6/2022</a:t>
            </a:fld>
            <a:endParaRPr lang="en-US" dirty="0"/>
          </a:p>
        </p:txBody>
      </p:sp>
      <p:sp>
        <p:nvSpPr>
          <p:cNvPr id="7" name="Footer Placeholder 2">
            <a:extLst>
              <a:ext uri="{FF2B5EF4-FFF2-40B4-BE49-F238E27FC236}">
                <a16:creationId xmlns:a16="http://schemas.microsoft.com/office/drawing/2014/main" id="{C7C15E72-F507-4795-9B0E-97CD652E7F13}"/>
              </a:ext>
            </a:extLst>
          </p:cNvPr>
          <p:cNvSpPr>
            <a:spLocks noGrp="1"/>
          </p:cNvSpPr>
          <p:nvPr>
            <p:ph type="ftr" sz="quarter" idx="11"/>
          </p:nvPr>
        </p:nvSpPr>
        <p:spPr>
          <a:xfrm>
            <a:off x="685801" y="5757334"/>
            <a:ext cx="5499719" cy="498470"/>
          </a:xfrm>
        </p:spPr>
        <p:txBody>
          <a:bodyPr/>
          <a:lstStyle>
            <a:lvl1pPr>
              <a:defRPr>
                <a:solidFill>
                  <a:schemeClr val="bg1"/>
                </a:solidFill>
              </a:defRPr>
            </a:lvl1pPr>
          </a:lstStyle>
          <a:p>
            <a:r>
              <a:rPr lang="en-US" dirty="0" err="1"/>
              <a:t>Assortiment</a:t>
            </a:r>
            <a:r>
              <a:rPr lang="en-US" dirty="0"/>
              <a:t> </a:t>
            </a:r>
            <a:r>
              <a:rPr lang="en-US" dirty="0" err="1"/>
              <a:t>sotraco</a:t>
            </a:r>
            <a:endParaRPr lang="en-US" dirty="0"/>
          </a:p>
        </p:txBody>
      </p:sp>
      <p:sp>
        <p:nvSpPr>
          <p:cNvPr id="8" name="Slide Number Placeholder 3">
            <a:extLst>
              <a:ext uri="{FF2B5EF4-FFF2-40B4-BE49-F238E27FC236}">
                <a16:creationId xmlns:a16="http://schemas.microsoft.com/office/drawing/2014/main" id="{1897D5C0-485E-466B-A3A5-C4F690BE1021}"/>
              </a:ext>
            </a:extLst>
          </p:cNvPr>
          <p:cNvSpPr>
            <a:spLocks noGrp="1"/>
          </p:cNvSpPr>
          <p:nvPr>
            <p:ph type="sldNum" sz="quarter" idx="12"/>
          </p:nvPr>
        </p:nvSpPr>
        <p:spPr>
          <a:xfrm>
            <a:off x="6287121" y="5757334"/>
            <a:ext cx="907186" cy="498470"/>
          </a:xfrm>
        </p:spPr>
        <p:txBody>
          <a:bodyPr/>
          <a:lstStyle>
            <a:lvl1pPr>
              <a:defRPr>
                <a:solidFill>
                  <a:schemeClr val="bg1"/>
                </a:solidFill>
              </a:defRPr>
            </a:lvl1pPr>
          </a:lstStyle>
          <a:p>
            <a:fld id="{6D22F896-40B5-4ADD-8801-0D06FADFA095}" type="slidenum">
              <a:rPr lang="en-US" smtClean="0"/>
              <a:pPr/>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bg1"/>
                </a:solidFill>
              </a:defRPr>
            </a:lvl1pPr>
          </a:lstStyle>
          <a:p>
            <a:fld id="{3EC5CECA-2D3A-4680-9B49-752200DE467C}" type="datetimeFigureOut">
              <a:rPr lang="en-US" smtClean="0"/>
              <a:pPr/>
              <a:t>1/6/2022</a:t>
            </a:fld>
            <a:endParaRPr lang="en-US" dirty="0"/>
          </a:p>
        </p:txBody>
      </p:sp>
      <p:sp>
        <p:nvSpPr>
          <p:cNvPr id="3" name="Footer Placeholder 2"/>
          <p:cNvSpPr>
            <a:spLocks noGrp="1"/>
          </p:cNvSpPr>
          <p:nvPr>
            <p:ph type="ftr" sz="quarter" idx="11"/>
          </p:nvPr>
        </p:nvSpPr>
        <p:spPr/>
        <p:txBody>
          <a:bodyPr/>
          <a:lstStyle>
            <a:lvl1pPr>
              <a:defRPr>
                <a:solidFill>
                  <a:schemeClr val="bg1"/>
                </a:solidFill>
              </a:defRPr>
            </a:lvl1pPr>
          </a:lstStyle>
          <a:p>
            <a:r>
              <a:rPr lang="en-US" dirty="0" err="1"/>
              <a:t>Assortiment</a:t>
            </a:r>
            <a:r>
              <a:rPr lang="en-US" dirty="0"/>
              <a:t> </a:t>
            </a:r>
            <a:r>
              <a:rPr lang="en-US" dirty="0" err="1"/>
              <a:t>sotraco</a:t>
            </a:r>
            <a:endParaRPr lang="en-US" dirty="0"/>
          </a:p>
        </p:txBody>
      </p:sp>
      <p:sp>
        <p:nvSpPr>
          <p:cNvPr id="4" name="Slide Number Placeholder 3"/>
          <p:cNvSpPr>
            <a:spLocks noGrp="1"/>
          </p:cNvSpPr>
          <p:nvPr>
            <p:ph type="sldNum" sz="quarter" idx="12"/>
          </p:nvPr>
        </p:nvSpPr>
        <p:spPr/>
        <p:txBody>
          <a:bodyPr/>
          <a:lstStyle>
            <a:lvl1pPr>
              <a:defRPr>
                <a:solidFill>
                  <a:schemeClr val="bg1"/>
                </a:solidFill>
              </a:defRPr>
            </a:lvl1pPr>
          </a:lstStyle>
          <a:p>
            <a:fld id="{6D22F896-40B5-4ADD-8801-0D06FADFA095}" type="slidenum">
              <a:rPr lang="en-US" smtClean="0"/>
              <a:pPr/>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93643" y="685800"/>
            <a:ext cx="4126860" cy="2023252"/>
          </a:xfrm>
        </p:spPr>
        <p:txBody>
          <a:bodyPr anchor="b">
            <a:normAutofit/>
          </a:bodyPr>
          <a:lstStyle>
            <a:lvl1pPr algn="ctr">
              <a:defRPr sz="3600"/>
            </a:lvl1pPr>
          </a:lstStyle>
          <a:p>
            <a:r>
              <a:rPr lang="fr-FR"/>
              <a:t>Modifiez le style du titre</a:t>
            </a:r>
            <a:endParaRPr lang="en-US" dirty="0"/>
          </a:p>
        </p:txBody>
      </p:sp>
      <p:sp>
        <p:nvSpPr>
          <p:cNvPr id="10" name="Content Placeholder 2"/>
          <p:cNvSpPr>
            <a:spLocks noGrp="1"/>
          </p:cNvSpPr>
          <p:nvPr>
            <p:ph sz="quarter" idx="13"/>
          </p:nvPr>
        </p:nvSpPr>
        <p:spPr>
          <a:xfrm>
            <a:off x="5046132" y="685800"/>
            <a:ext cx="6034375" cy="4688785"/>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693642" y="2709052"/>
            <a:ext cx="4126861" cy="2665533"/>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8" name="Date Placeholder 1">
            <a:extLst>
              <a:ext uri="{FF2B5EF4-FFF2-40B4-BE49-F238E27FC236}">
                <a16:creationId xmlns:a16="http://schemas.microsoft.com/office/drawing/2014/main" id="{6BF68E8A-703A-4947-8AF3-EE17DC375482}"/>
              </a:ext>
            </a:extLst>
          </p:cNvPr>
          <p:cNvSpPr>
            <a:spLocks noGrp="1"/>
          </p:cNvSpPr>
          <p:nvPr>
            <p:ph type="dt" sz="half" idx="10"/>
          </p:nvPr>
        </p:nvSpPr>
        <p:spPr>
          <a:xfrm>
            <a:off x="7298083" y="5757334"/>
            <a:ext cx="3784600" cy="498470"/>
          </a:xfrm>
        </p:spPr>
        <p:txBody>
          <a:bodyPr/>
          <a:lstStyle>
            <a:lvl1pPr>
              <a:defRPr>
                <a:solidFill>
                  <a:schemeClr val="bg1"/>
                </a:solidFill>
              </a:defRPr>
            </a:lvl1pPr>
          </a:lstStyle>
          <a:p>
            <a:fld id="{3EC5CECA-2D3A-4680-9B49-752200DE467C}" type="datetimeFigureOut">
              <a:rPr lang="en-US" smtClean="0"/>
              <a:pPr/>
              <a:t>1/6/2022</a:t>
            </a:fld>
            <a:endParaRPr lang="en-US" dirty="0"/>
          </a:p>
        </p:txBody>
      </p:sp>
      <p:sp>
        <p:nvSpPr>
          <p:cNvPr id="9" name="Footer Placeholder 2">
            <a:extLst>
              <a:ext uri="{FF2B5EF4-FFF2-40B4-BE49-F238E27FC236}">
                <a16:creationId xmlns:a16="http://schemas.microsoft.com/office/drawing/2014/main" id="{17546D9D-2ABE-4E7D-9B6C-B00379D85622}"/>
              </a:ext>
            </a:extLst>
          </p:cNvPr>
          <p:cNvSpPr>
            <a:spLocks noGrp="1"/>
          </p:cNvSpPr>
          <p:nvPr>
            <p:ph type="ftr" sz="quarter" idx="11"/>
          </p:nvPr>
        </p:nvSpPr>
        <p:spPr>
          <a:xfrm>
            <a:off x="685801" y="5757334"/>
            <a:ext cx="5499719" cy="498470"/>
          </a:xfrm>
        </p:spPr>
        <p:txBody>
          <a:bodyPr/>
          <a:lstStyle>
            <a:lvl1pPr>
              <a:defRPr>
                <a:solidFill>
                  <a:schemeClr val="bg1"/>
                </a:solidFill>
              </a:defRPr>
            </a:lvl1pPr>
          </a:lstStyle>
          <a:p>
            <a:r>
              <a:rPr lang="en-US" dirty="0" err="1"/>
              <a:t>Assortiment</a:t>
            </a:r>
            <a:r>
              <a:rPr lang="en-US" dirty="0"/>
              <a:t> </a:t>
            </a:r>
            <a:r>
              <a:rPr lang="en-US" dirty="0" err="1"/>
              <a:t>sotraco</a:t>
            </a:r>
            <a:endParaRPr lang="en-US" dirty="0"/>
          </a:p>
        </p:txBody>
      </p:sp>
      <p:sp>
        <p:nvSpPr>
          <p:cNvPr id="11" name="Slide Number Placeholder 3">
            <a:extLst>
              <a:ext uri="{FF2B5EF4-FFF2-40B4-BE49-F238E27FC236}">
                <a16:creationId xmlns:a16="http://schemas.microsoft.com/office/drawing/2014/main" id="{B3F18CB2-77B2-4CB9-888E-B1BB2D89D029}"/>
              </a:ext>
            </a:extLst>
          </p:cNvPr>
          <p:cNvSpPr>
            <a:spLocks noGrp="1"/>
          </p:cNvSpPr>
          <p:nvPr>
            <p:ph type="sldNum" sz="quarter" idx="12"/>
          </p:nvPr>
        </p:nvSpPr>
        <p:spPr>
          <a:xfrm>
            <a:off x="6287121" y="5757334"/>
            <a:ext cx="907186" cy="498470"/>
          </a:xfrm>
        </p:spPr>
        <p:txBody>
          <a:bodyPr/>
          <a:lstStyle>
            <a:lvl1pPr>
              <a:defRPr>
                <a:solidFill>
                  <a:schemeClr val="bg1"/>
                </a:solidFill>
              </a:defRPr>
            </a:lvl1pPr>
          </a:lstStyle>
          <a:p>
            <a:fld id="{6D22F896-40B5-4ADD-8801-0D06FADFA095}" type="slidenum">
              <a:rPr lang="en-US" smtClean="0"/>
              <a:pPr/>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85800" y="685800"/>
            <a:ext cx="6345302" cy="2023252"/>
          </a:xfrm>
        </p:spPr>
        <p:txBody>
          <a:bodyPr anchor="b">
            <a:normAutofit/>
          </a:bodyPr>
          <a:lstStyle>
            <a:lvl1pPr algn="ctr">
              <a:defRPr sz="3600"/>
            </a:lvl1pPr>
          </a:lstStyle>
          <a:p>
            <a:r>
              <a:rPr lang="fr-FR"/>
              <a:t>Modifiez le style du titre</a:t>
            </a:r>
            <a:endParaRPr lang="en-US" dirty="0"/>
          </a:p>
        </p:txBody>
      </p:sp>
      <p:sp>
        <p:nvSpPr>
          <p:cNvPr id="3" name="Picture Placeholder 2"/>
          <p:cNvSpPr>
            <a:spLocks noGrp="1" noChangeAspect="1"/>
          </p:cNvSpPr>
          <p:nvPr>
            <p:ph type="pic" idx="1"/>
          </p:nvPr>
        </p:nvSpPr>
        <p:spPr>
          <a:xfrm>
            <a:off x="7482362" y="0"/>
            <a:ext cx="3598146" cy="507153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685801" y="2709052"/>
            <a:ext cx="6345301" cy="2362481"/>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8" name="Date Placeholder 1">
            <a:extLst>
              <a:ext uri="{FF2B5EF4-FFF2-40B4-BE49-F238E27FC236}">
                <a16:creationId xmlns:a16="http://schemas.microsoft.com/office/drawing/2014/main" id="{DDCA7C0A-88DC-4DD3-BBB9-76C4A7613B5F}"/>
              </a:ext>
            </a:extLst>
          </p:cNvPr>
          <p:cNvSpPr>
            <a:spLocks noGrp="1"/>
          </p:cNvSpPr>
          <p:nvPr>
            <p:ph type="dt" sz="half" idx="10"/>
          </p:nvPr>
        </p:nvSpPr>
        <p:spPr>
          <a:xfrm>
            <a:off x="7298083" y="5757334"/>
            <a:ext cx="3784600" cy="498470"/>
          </a:xfrm>
        </p:spPr>
        <p:txBody>
          <a:bodyPr/>
          <a:lstStyle>
            <a:lvl1pPr>
              <a:defRPr>
                <a:solidFill>
                  <a:schemeClr val="bg1"/>
                </a:solidFill>
              </a:defRPr>
            </a:lvl1pPr>
          </a:lstStyle>
          <a:p>
            <a:fld id="{3EC5CECA-2D3A-4680-9B49-752200DE467C}" type="datetimeFigureOut">
              <a:rPr lang="en-US" smtClean="0"/>
              <a:pPr/>
              <a:t>1/6/2022</a:t>
            </a:fld>
            <a:endParaRPr lang="en-US" dirty="0"/>
          </a:p>
        </p:txBody>
      </p:sp>
      <p:sp>
        <p:nvSpPr>
          <p:cNvPr id="9" name="Footer Placeholder 2">
            <a:extLst>
              <a:ext uri="{FF2B5EF4-FFF2-40B4-BE49-F238E27FC236}">
                <a16:creationId xmlns:a16="http://schemas.microsoft.com/office/drawing/2014/main" id="{D41AA284-6235-4583-80BF-1F53764FA8A6}"/>
              </a:ext>
            </a:extLst>
          </p:cNvPr>
          <p:cNvSpPr>
            <a:spLocks noGrp="1"/>
          </p:cNvSpPr>
          <p:nvPr>
            <p:ph type="ftr" sz="quarter" idx="11"/>
          </p:nvPr>
        </p:nvSpPr>
        <p:spPr>
          <a:xfrm>
            <a:off x="685801" y="5757334"/>
            <a:ext cx="5499719" cy="498470"/>
          </a:xfrm>
        </p:spPr>
        <p:txBody>
          <a:bodyPr/>
          <a:lstStyle>
            <a:lvl1pPr>
              <a:defRPr>
                <a:solidFill>
                  <a:schemeClr val="bg1"/>
                </a:solidFill>
              </a:defRPr>
            </a:lvl1pPr>
          </a:lstStyle>
          <a:p>
            <a:r>
              <a:rPr lang="en-US" dirty="0" err="1"/>
              <a:t>Assortiment</a:t>
            </a:r>
            <a:r>
              <a:rPr lang="en-US" dirty="0"/>
              <a:t> </a:t>
            </a:r>
            <a:r>
              <a:rPr lang="en-US" dirty="0" err="1"/>
              <a:t>sotraco</a:t>
            </a:r>
            <a:endParaRPr lang="en-US" dirty="0"/>
          </a:p>
        </p:txBody>
      </p:sp>
      <p:sp>
        <p:nvSpPr>
          <p:cNvPr id="10" name="Slide Number Placeholder 3">
            <a:extLst>
              <a:ext uri="{FF2B5EF4-FFF2-40B4-BE49-F238E27FC236}">
                <a16:creationId xmlns:a16="http://schemas.microsoft.com/office/drawing/2014/main" id="{E59B2A86-163F-47E7-BC2C-22B9753BE59F}"/>
              </a:ext>
            </a:extLst>
          </p:cNvPr>
          <p:cNvSpPr>
            <a:spLocks noGrp="1"/>
          </p:cNvSpPr>
          <p:nvPr>
            <p:ph type="sldNum" sz="quarter" idx="12"/>
          </p:nvPr>
        </p:nvSpPr>
        <p:spPr>
          <a:xfrm>
            <a:off x="6287121" y="5757334"/>
            <a:ext cx="907186" cy="498470"/>
          </a:xfrm>
        </p:spPr>
        <p:txBody>
          <a:bodyPr/>
          <a:lstStyle>
            <a:lvl1pPr>
              <a:defRPr>
                <a:solidFill>
                  <a:schemeClr val="bg1"/>
                </a:solidFill>
              </a:defRPr>
            </a:lvl1pPr>
          </a:lstStyle>
          <a:p>
            <a:fld id="{6D22F896-40B5-4ADD-8801-0D06FADFA095}" type="slidenum">
              <a:rPr lang="en-US" smtClean="0"/>
              <a:pPr/>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jp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10" name="Group 9"/>
          <p:cNvGrpSpPr/>
          <p:nvPr userDrawn="1"/>
        </p:nvGrpSpPr>
        <p:grpSpPr>
          <a:xfrm>
            <a:off x="97435" y="81882"/>
            <a:ext cx="12005350" cy="6644081"/>
            <a:chOff x="-25397" y="0"/>
            <a:chExt cx="12005350" cy="6644081"/>
          </a:xfrm>
        </p:grpSpPr>
        <p:sp useBgFill="1">
          <p:nvSpPr>
            <p:cNvPr id="11" name="Rectangle 10"/>
            <p:cNvSpPr/>
            <p:nvPr/>
          </p:nvSpPr>
          <p:spPr>
            <a:xfrm>
              <a:off x="1" y="0"/>
              <a:ext cx="11979952" cy="6644081"/>
            </a:xfrm>
            <a:prstGeom prst="rect">
              <a:avLst/>
            </a:prstGeom>
            <a:ln>
              <a:noFill/>
            </a:ln>
            <a:effectLst>
              <a:outerShdw blurRad="98425" dist="76200" dir="4380000" algn="tl"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25397" y="0"/>
              <a:ext cx="11773291" cy="6419514"/>
            </a:xfrm>
            <a:custGeom>
              <a:avLst/>
              <a:gdLst/>
              <a:ahLst/>
              <a:cxn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13" name="Rectangle 12"/>
            <p:cNvSpPr/>
            <p:nvPr/>
          </p:nvSpPr>
          <p:spPr>
            <a:xfrm>
              <a:off x="1" y="5600215"/>
              <a:ext cx="11706512" cy="780581"/>
            </a:xfrm>
            <a:prstGeom prst="rect">
              <a:avLst/>
            </a:pr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85801" y="685800"/>
            <a:ext cx="10396882" cy="1151965"/>
          </a:xfrm>
          <a:prstGeom prst="rect">
            <a:avLst/>
          </a:prstGeom>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685800" y="2063396"/>
            <a:ext cx="10396883" cy="3311189"/>
          </a:xfrm>
          <a:prstGeom prst="rect">
            <a:avLst/>
          </a:prstGeom>
        </p:spPr>
        <p:txBody>
          <a:bodyPr vert="horz" lIns="91440" tIns="45720" rIns="91440" bIns="45720" rtlCol="0" anchor="ct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7298083" y="5757334"/>
            <a:ext cx="3784600" cy="498470"/>
          </a:xfrm>
          <a:prstGeom prst="rect">
            <a:avLst/>
          </a:prstGeom>
        </p:spPr>
        <p:txBody>
          <a:bodyPr vert="horz" lIns="91440" tIns="45720" rIns="91440" bIns="45720" rtlCol="0" anchor="ctr"/>
          <a:lstStyle>
            <a:lvl1pPr algn="r">
              <a:defRPr sz="3200" cap="all" baseline="0">
                <a:solidFill>
                  <a:schemeClr val="accent1">
                    <a:lumMod val="50000"/>
                  </a:schemeClr>
                </a:solidFill>
              </a:defRPr>
            </a:lvl1pPr>
          </a:lstStyle>
          <a:p>
            <a:fld id="{C35BB1C6-BF8F-4481-8AB2-603A1C8A906A}" type="datetimeFigureOut">
              <a:rPr lang="en-US" dirty="0"/>
              <a:t>1/6/2022</a:t>
            </a:fld>
            <a:endParaRPr lang="en-US" dirty="0"/>
          </a:p>
        </p:txBody>
      </p:sp>
      <p:sp>
        <p:nvSpPr>
          <p:cNvPr id="5" name="Footer Placeholder 4"/>
          <p:cNvSpPr>
            <a:spLocks noGrp="1"/>
          </p:cNvSpPr>
          <p:nvPr>
            <p:ph type="ftr" sz="quarter" idx="3"/>
          </p:nvPr>
        </p:nvSpPr>
        <p:spPr>
          <a:xfrm>
            <a:off x="685801" y="5757334"/>
            <a:ext cx="5499719" cy="498470"/>
          </a:xfrm>
          <a:prstGeom prst="rect">
            <a:avLst/>
          </a:prstGeom>
        </p:spPr>
        <p:txBody>
          <a:bodyPr vert="horz" lIns="91440" tIns="45720" rIns="91440" bIns="45720" rtlCol="0" anchor="ctr"/>
          <a:lstStyle>
            <a:lvl1pPr algn="l">
              <a:defRPr sz="3200" cap="all" baseline="0">
                <a:solidFill>
                  <a:schemeClr val="accent1">
                    <a:lumMod val="50000"/>
                  </a:schemeClr>
                </a:solidFill>
              </a:defRPr>
            </a:lvl1pPr>
          </a:lstStyle>
          <a:p>
            <a:endParaRPr lang="en-US" dirty="0"/>
          </a:p>
        </p:txBody>
      </p:sp>
      <p:sp>
        <p:nvSpPr>
          <p:cNvPr id="6" name="Slide Number Placeholder 5"/>
          <p:cNvSpPr>
            <a:spLocks noGrp="1"/>
          </p:cNvSpPr>
          <p:nvPr>
            <p:ph type="sldNum" sz="quarter" idx="4"/>
          </p:nvPr>
        </p:nvSpPr>
        <p:spPr>
          <a:xfrm>
            <a:off x="6287121" y="5757334"/>
            <a:ext cx="907186" cy="498470"/>
          </a:xfrm>
          <a:prstGeom prst="rect">
            <a:avLst/>
          </a:prstGeom>
        </p:spPr>
        <p:txBody>
          <a:bodyPr vert="horz" lIns="91440" tIns="45720" rIns="91440" bIns="45720" rtlCol="0" anchor="ctr"/>
          <a:lstStyle>
            <a:lvl1pPr algn="ctr">
              <a:defRPr sz="3200" cap="all" baseline="0">
                <a:solidFill>
                  <a:schemeClr val="accent1">
                    <a:lumMod val="50000"/>
                  </a:schemeClr>
                </a:solidFill>
              </a:defRPr>
            </a:lvl1pPr>
          </a:lstStyle>
          <a:p>
            <a:fld id="{6D22F896-40B5-4ADD-8801-0D06FADFA095}" type="slidenum">
              <a:rPr lang="en-US" dirty="0"/>
              <a:pPr/>
              <a:t>‹N°›</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5400" kern="1200" cap="all" baseline="0">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60000"/>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8" Type="http://schemas.openxmlformats.org/officeDocument/2006/relationships/image" Target="../media/image27.jpe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image" Target="../media/image21.png"/><Relationship Id="rId1" Type="http://schemas.openxmlformats.org/officeDocument/2006/relationships/slideLayout" Target="../slideLayouts/slideLayout7.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hyperlink" Target="file:///C:\LBOIN\sv20201207\Perso\Formation\Data%20Scientist\PROJET%207%20-%20IMPLEMENTEZ%20MODELE%20DE%20SCORING\HomeCredit_columns_description.csv" TargetMode="External"/><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4553667-7B73-48F3-A7FF-7D8882F0D574}"/>
              </a:ext>
            </a:extLst>
          </p:cNvPr>
          <p:cNvSpPr>
            <a:spLocks noGrp="1"/>
          </p:cNvSpPr>
          <p:nvPr>
            <p:ph type="ctrTitle"/>
          </p:nvPr>
        </p:nvSpPr>
        <p:spPr>
          <a:xfrm rot="21420000">
            <a:off x="909045" y="789925"/>
            <a:ext cx="9755187" cy="2084605"/>
          </a:xfrm>
        </p:spPr>
        <p:txBody>
          <a:bodyPr>
            <a:normAutofit/>
          </a:bodyPr>
          <a:lstStyle/>
          <a:p>
            <a:r>
              <a:rPr lang="fr-FR" sz="6600" dirty="0"/>
              <a:t>PROJET 7</a:t>
            </a:r>
          </a:p>
        </p:txBody>
      </p:sp>
      <p:sp>
        <p:nvSpPr>
          <p:cNvPr id="3" name="Sous-titre 2">
            <a:extLst>
              <a:ext uri="{FF2B5EF4-FFF2-40B4-BE49-F238E27FC236}">
                <a16:creationId xmlns:a16="http://schemas.microsoft.com/office/drawing/2014/main" id="{DE344CDD-B555-4926-8DD7-31D9FBFE09F4}"/>
              </a:ext>
            </a:extLst>
          </p:cNvPr>
          <p:cNvSpPr>
            <a:spLocks noGrp="1"/>
          </p:cNvSpPr>
          <p:nvPr>
            <p:ph type="subTitle" idx="1"/>
          </p:nvPr>
        </p:nvSpPr>
        <p:spPr>
          <a:xfrm rot="21420000">
            <a:off x="1477777" y="2882651"/>
            <a:ext cx="9260134" cy="550333"/>
          </a:xfrm>
        </p:spPr>
        <p:txBody>
          <a:bodyPr/>
          <a:lstStyle/>
          <a:p>
            <a:r>
              <a:rPr lang="fr-FR" sz="2400" dirty="0"/>
              <a:t>SOUTENANCE « </a:t>
            </a:r>
            <a:r>
              <a:rPr lang="fr-FR" sz="2400" dirty="0" err="1"/>
              <a:t>implementez</a:t>
            </a:r>
            <a:r>
              <a:rPr lang="fr-FR" sz="2400" dirty="0"/>
              <a:t> un </a:t>
            </a:r>
            <a:r>
              <a:rPr lang="fr-FR" sz="2400" dirty="0" err="1"/>
              <a:t>modele</a:t>
            </a:r>
            <a:r>
              <a:rPr lang="fr-FR" sz="2400" dirty="0"/>
              <a:t> de </a:t>
            </a:r>
            <a:r>
              <a:rPr lang="fr-FR" sz="2400" dirty="0" err="1"/>
              <a:t>credit</a:t>
            </a:r>
            <a:r>
              <a:rPr lang="fr-FR" sz="2400" dirty="0"/>
              <a:t> </a:t>
            </a:r>
            <a:r>
              <a:rPr lang="fr-FR" sz="2400" dirty="0" err="1"/>
              <a:t>scoring</a:t>
            </a:r>
            <a:r>
              <a:rPr lang="fr-FR" sz="2400" dirty="0"/>
              <a:t>»</a:t>
            </a:r>
          </a:p>
        </p:txBody>
      </p:sp>
      <p:sp>
        <p:nvSpPr>
          <p:cNvPr id="7" name="Date Placeholder 1">
            <a:extLst>
              <a:ext uri="{FF2B5EF4-FFF2-40B4-BE49-F238E27FC236}">
                <a16:creationId xmlns:a16="http://schemas.microsoft.com/office/drawing/2014/main" id="{92EE4349-BED6-48B1-BEBD-F3D1DA3D819D}"/>
              </a:ext>
            </a:extLst>
          </p:cNvPr>
          <p:cNvSpPr>
            <a:spLocks noGrp="1"/>
          </p:cNvSpPr>
          <p:nvPr>
            <p:ph type="dt" sz="half" idx="10"/>
          </p:nvPr>
        </p:nvSpPr>
        <p:spPr>
          <a:xfrm>
            <a:off x="7298083" y="4785784"/>
            <a:ext cx="3784600" cy="498470"/>
          </a:xfrm>
        </p:spPr>
        <p:txBody>
          <a:bodyPr/>
          <a:lstStyle>
            <a:lvl1pPr>
              <a:defRPr>
                <a:solidFill>
                  <a:schemeClr val="bg1"/>
                </a:solidFill>
              </a:defRPr>
            </a:lvl1pPr>
          </a:lstStyle>
          <a:p>
            <a:r>
              <a:rPr lang="en-US" sz="3200" dirty="0"/>
              <a:t>04 JANVIER 2022</a:t>
            </a:r>
          </a:p>
        </p:txBody>
      </p:sp>
      <p:pic>
        <p:nvPicPr>
          <p:cNvPr id="1026" name="Picture 2">
            <a:extLst>
              <a:ext uri="{FF2B5EF4-FFF2-40B4-BE49-F238E27FC236}">
                <a16:creationId xmlns:a16="http://schemas.microsoft.com/office/drawing/2014/main" id="{968E659B-206E-4080-8AAF-3D45425017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21414257">
            <a:off x="0" y="3357761"/>
            <a:ext cx="1451600" cy="1451600"/>
          </a:xfrm>
          <a:prstGeom prst="rect">
            <a:avLst/>
          </a:prstGeom>
          <a:noFill/>
          <a:extLst>
            <a:ext uri="{909E8E84-426E-40DD-AFC4-6F175D3DCCD1}">
              <a14:hiddenFill xmlns:a14="http://schemas.microsoft.com/office/drawing/2010/main">
                <a:solidFill>
                  <a:srgbClr val="FFFFFF"/>
                </a:solidFill>
              </a14:hiddenFill>
            </a:ext>
          </a:extLst>
        </p:spPr>
      </p:pic>
      <p:sp>
        <p:nvSpPr>
          <p:cNvPr id="4" name="ZoneTexte 3">
            <a:extLst>
              <a:ext uri="{FF2B5EF4-FFF2-40B4-BE49-F238E27FC236}">
                <a16:creationId xmlns:a16="http://schemas.microsoft.com/office/drawing/2014/main" id="{B1FF378F-25B2-407B-9423-D1FA1A66D346}"/>
              </a:ext>
            </a:extLst>
          </p:cNvPr>
          <p:cNvSpPr txBox="1"/>
          <p:nvPr/>
        </p:nvSpPr>
        <p:spPr>
          <a:xfrm rot="21447494" flipH="1">
            <a:off x="32183" y="4788771"/>
            <a:ext cx="4790073" cy="369332"/>
          </a:xfrm>
          <a:prstGeom prst="rect">
            <a:avLst/>
          </a:prstGeom>
          <a:noFill/>
        </p:spPr>
        <p:txBody>
          <a:bodyPr wrap="square" rtlCol="0">
            <a:spAutoFit/>
          </a:bodyPr>
          <a:lstStyle/>
          <a:p>
            <a:r>
              <a:rPr lang="fr-FR" dirty="0">
                <a:highlight>
                  <a:srgbClr val="FFFF00"/>
                </a:highlight>
              </a:rPr>
              <a:t>Formation DS : 11 mars 2021 – 11 janvier 2022</a:t>
            </a:r>
          </a:p>
        </p:txBody>
      </p:sp>
      <p:sp>
        <p:nvSpPr>
          <p:cNvPr id="5" name="ZoneTexte 4">
            <a:extLst>
              <a:ext uri="{FF2B5EF4-FFF2-40B4-BE49-F238E27FC236}">
                <a16:creationId xmlns:a16="http://schemas.microsoft.com/office/drawing/2014/main" id="{D6F2610C-E605-4377-98D3-B5E2649F376A}"/>
              </a:ext>
            </a:extLst>
          </p:cNvPr>
          <p:cNvSpPr txBox="1"/>
          <p:nvPr/>
        </p:nvSpPr>
        <p:spPr>
          <a:xfrm rot="21445997" flipH="1">
            <a:off x="289559" y="5506720"/>
            <a:ext cx="2987042" cy="369332"/>
          </a:xfrm>
          <a:prstGeom prst="rect">
            <a:avLst/>
          </a:prstGeom>
          <a:noFill/>
        </p:spPr>
        <p:txBody>
          <a:bodyPr wrap="square" rtlCol="0">
            <a:spAutoFit/>
          </a:bodyPr>
          <a:lstStyle/>
          <a:p>
            <a:r>
              <a:rPr lang="fr-FR" dirty="0">
                <a:solidFill>
                  <a:schemeClr val="bg1"/>
                </a:solidFill>
              </a:rPr>
              <a:t>Laurent Boin</a:t>
            </a:r>
          </a:p>
        </p:txBody>
      </p:sp>
    </p:spTree>
    <p:extLst>
      <p:ext uri="{BB962C8B-B14F-4D97-AF65-F5344CB8AC3E}">
        <p14:creationId xmlns:p14="http://schemas.microsoft.com/office/powerpoint/2010/main" val="9098833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a:extLst>
              <a:ext uri="{FF2B5EF4-FFF2-40B4-BE49-F238E27FC236}">
                <a16:creationId xmlns:a16="http://schemas.microsoft.com/office/drawing/2014/main" id="{592D536E-B9D3-4FE1-A8CC-2D3008876BCC}"/>
              </a:ext>
            </a:extLst>
          </p:cNvPr>
          <p:cNvSpPr>
            <a:spLocks noGrp="1"/>
          </p:cNvSpPr>
          <p:nvPr>
            <p:ph type="sldNum" sz="quarter" idx="12"/>
          </p:nvPr>
        </p:nvSpPr>
        <p:spPr>
          <a:xfrm>
            <a:off x="8144496" y="5814484"/>
            <a:ext cx="907186" cy="498470"/>
          </a:xfrm>
        </p:spPr>
        <p:txBody>
          <a:bodyPr>
            <a:normAutofit/>
          </a:bodyPr>
          <a:lstStyle>
            <a:lvl1pPr>
              <a:defRPr>
                <a:solidFill>
                  <a:schemeClr val="bg1"/>
                </a:solidFill>
              </a:defRPr>
            </a:lvl1pPr>
          </a:lstStyle>
          <a:p>
            <a:pPr>
              <a:lnSpc>
                <a:spcPct val="90000"/>
              </a:lnSpc>
              <a:spcAft>
                <a:spcPts val="600"/>
              </a:spcAft>
            </a:pPr>
            <a:fld id="{6D22F896-40B5-4ADD-8801-0D06FADFA095}" type="slidenum">
              <a:rPr lang="en-US" sz="2700" smtClean="0"/>
              <a:pPr>
                <a:lnSpc>
                  <a:spcPct val="90000"/>
                </a:lnSpc>
                <a:spcAft>
                  <a:spcPts val="600"/>
                </a:spcAft>
              </a:pPr>
              <a:t>10</a:t>
            </a:fld>
            <a:endParaRPr lang="en-US" sz="2700" dirty="0"/>
          </a:p>
        </p:txBody>
      </p:sp>
      <p:sp>
        <p:nvSpPr>
          <p:cNvPr id="10" name="Footer Placeholder 2">
            <a:extLst>
              <a:ext uri="{FF2B5EF4-FFF2-40B4-BE49-F238E27FC236}">
                <a16:creationId xmlns:a16="http://schemas.microsoft.com/office/drawing/2014/main" id="{3A22DB9E-E33B-40A8-A71F-FB035DE1B3F4}"/>
              </a:ext>
            </a:extLst>
          </p:cNvPr>
          <p:cNvSpPr>
            <a:spLocks noGrp="1"/>
          </p:cNvSpPr>
          <p:nvPr>
            <p:ph type="ftr" sz="quarter" idx="11"/>
          </p:nvPr>
        </p:nvSpPr>
        <p:spPr>
          <a:xfrm>
            <a:off x="180976" y="5824009"/>
            <a:ext cx="8171914" cy="498470"/>
          </a:xfrm>
        </p:spPr>
        <p:txBody>
          <a:bodyPr>
            <a:normAutofit fontScale="77500" lnSpcReduction="20000"/>
          </a:bodyPr>
          <a:lstStyle>
            <a:lvl1pPr>
              <a:defRPr>
                <a:solidFill>
                  <a:schemeClr val="bg1"/>
                </a:solidFill>
              </a:defRPr>
            </a:lvl1pPr>
          </a:lstStyle>
          <a:p>
            <a:pPr>
              <a:lnSpc>
                <a:spcPct val="90000"/>
              </a:lnSpc>
              <a:spcAft>
                <a:spcPts val="600"/>
              </a:spcAft>
            </a:pPr>
            <a:r>
              <a:rPr lang="en-US" sz="2700" dirty="0"/>
              <a:t>6. </a:t>
            </a:r>
            <a:r>
              <a:rPr lang="en-US" sz="2700" dirty="0" err="1"/>
              <a:t>Resultats</a:t>
            </a:r>
            <a:r>
              <a:rPr lang="en-US" sz="2700" dirty="0"/>
              <a:t> de la </a:t>
            </a:r>
            <a:r>
              <a:rPr lang="en-US" sz="2700" dirty="0" err="1"/>
              <a:t>modelisation</a:t>
            </a:r>
            <a:r>
              <a:rPr lang="en-US" sz="2700" dirty="0"/>
              <a:t> – </a:t>
            </a:r>
            <a:r>
              <a:rPr lang="en-US" sz="2700" dirty="0" err="1"/>
              <a:t>optimisation</a:t>
            </a:r>
            <a:r>
              <a:rPr lang="en-US" sz="2700" dirty="0"/>
              <a:t> </a:t>
            </a:r>
            <a:r>
              <a:rPr lang="en-US" sz="2700" dirty="0" err="1"/>
              <a:t>hyperparametres</a:t>
            </a:r>
            <a:endParaRPr lang="en-US" sz="2700" dirty="0"/>
          </a:p>
        </p:txBody>
      </p:sp>
      <p:sp>
        <p:nvSpPr>
          <p:cNvPr id="12" name="Date Placeholder 1">
            <a:extLst>
              <a:ext uri="{FF2B5EF4-FFF2-40B4-BE49-F238E27FC236}">
                <a16:creationId xmlns:a16="http://schemas.microsoft.com/office/drawing/2014/main" id="{2D5CC1EC-82C5-42ED-AC9E-9B96D23F5296}"/>
              </a:ext>
            </a:extLst>
          </p:cNvPr>
          <p:cNvSpPr>
            <a:spLocks noGrp="1"/>
          </p:cNvSpPr>
          <p:nvPr>
            <p:ph type="dt" sz="half" idx="10"/>
          </p:nvPr>
        </p:nvSpPr>
        <p:spPr>
          <a:xfrm>
            <a:off x="8941868" y="5776384"/>
            <a:ext cx="2688477" cy="498470"/>
          </a:xfrm>
        </p:spPr>
        <p:txBody>
          <a:bodyPr/>
          <a:lstStyle>
            <a:lvl1pPr>
              <a:defRPr>
                <a:solidFill>
                  <a:schemeClr val="bg1"/>
                </a:solidFill>
              </a:defRPr>
            </a:lvl1pPr>
          </a:lstStyle>
          <a:p>
            <a:r>
              <a:rPr lang="en-US" sz="2700" dirty="0"/>
              <a:t>DECEMBRE 2021</a:t>
            </a:r>
          </a:p>
        </p:txBody>
      </p:sp>
      <p:pic>
        <p:nvPicPr>
          <p:cNvPr id="3" name="Image 2">
            <a:extLst>
              <a:ext uri="{FF2B5EF4-FFF2-40B4-BE49-F238E27FC236}">
                <a16:creationId xmlns:a16="http://schemas.microsoft.com/office/drawing/2014/main" id="{4CC64653-72E7-4CB8-878D-0366C1E28E2B}"/>
              </a:ext>
            </a:extLst>
          </p:cNvPr>
          <p:cNvPicPr>
            <a:picLocks noChangeAspect="1"/>
          </p:cNvPicPr>
          <p:nvPr/>
        </p:nvPicPr>
        <p:blipFill>
          <a:blip r:embed="rId2"/>
          <a:stretch>
            <a:fillRect/>
          </a:stretch>
        </p:blipFill>
        <p:spPr>
          <a:xfrm>
            <a:off x="279808" y="486106"/>
            <a:ext cx="5622972" cy="3632926"/>
          </a:xfrm>
          <a:prstGeom prst="rect">
            <a:avLst/>
          </a:prstGeom>
        </p:spPr>
      </p:pic>
      <p:sp>
        <p:nvSpPr>
          <p:cNvPr id="9" name="ZoneTexte 8">
            <a:extLst>
              <a:ext uri="{FF2B5EF4-FFF2-40B4-BE49-F238E27FC236}">
                <a16:creationId xmlns:a16="http://schemas.microsoft.com/office/drawing/2014/main" id="{839F0C01-25DE-41A3-82D5-27112F2E0BF7}"/>
              </a:ext>
            </a:extLst>
          </p:cNvPr>
          <p:cNvSpPr txBox="1"/>
          <p:nvPr/>
        </p:nvSpPr>
        <p:spPr>
          <a:xfrm>
            <a:off x="385395" y="4263634"/>
            <a:ext cx="4253280" cy="707886"/>
          </a:xfrm>
          <a:prstGeom prst="rect">
            <a:avLst/>
          </a:prstGeom>
          <a:noFill/>
        </p:spPr>
        <p:txBody>
          <a:bodyPr wrap="square" rtlCol="0">
            <a:spAutoFit/>
          </a:bodyPr>
          <a:lstStyle/>
          <a:p>
            <a:pPr marL="285750" indent="-285750">
              <a:buClr>
                <a:srgbClr val="C00000"/>
              </a:buClr>
              <a:buFont typeface="Wingdings 2" panose="05020102010507070707" pitchFamily="18" charset="2"/>
              <a:buChar char=""/>
            </a:pPr>
            <a:r>
              <a:rPr lang="fr-FR" sz="1600" dirty="0"/>
              <a:t>Confirmation de la meilleure performance du </a:t>
            </a:r>
            <a:r>
              <a:rPr lang="fr-FR" sz="2400" dirty="0">
                <a:solidFill>
                  <a:schemeClr val="accent1"/>
                </a:solidFill>
              </a:rPr>
              <a:t>modèle LGBM </a:t>
            </a:r>
            <a:r>
              <a:rPr lang="fr-FR" sz="1600" dirty="0"/>
              <a:t>(AUC = 77%)</a:t>
            </a:r>
          </a:p>
        </p:txBody>
      </p:sp>
      <p:graphicFrame>
        <p:nvGraphicFramePr>
          <p:cNvPr id="2" name="Tableau 3">
            <a:extLst>
              <a:ext uri="{FF2B5EF4-FFF2-40B4-BE49-F238E27FC236}">
                <a16:creationId xmlns:a16="http://schemas.microsoft.com/office/drawing/2014/main" id="{D33A61C5-F318-44CD-9D34-4E9D4EC12B47}"/>
              </a:ext>
            </a:extLst>
          </p:cNvPr>
          <p:cNvGraphicFramePr>
            <a:graphicFrameLocks noGrp="1"/>
          </p:cNvGraphicFramePr>
          <p:nvPr>
            <p:extLst>
              <p:ext uri="{D42A27DB-BD31-4B8C-83A1-F6EECF244321}">
                <p14:modId xmlns:p14="http://schemas.microsoft.com/office/powerpoint/2010/main" val="2151427847"/>
              </p:ext>
            </p:extLst>
          </p:nvPr>
        </p:nvGraphicFramePr>
        <p:xfrm>
          <a:off x="7310808" y="1899941"/>
          <a:ext cx="3524439" cy="3463200"/>
        </p:xfrm>
        <a:graphic>
          <a:graphicData uri="http://schemas.openxmlformats.org/drawingml/2006/table">
            <a:tbl>
              <a:tblPr firstRow="1" bandRow="1">
                <a:tableStyleId>{5C22544A-7EE6-4342-B048-85BDC9FD1C3A}</a:tableStyleId>
              </a:tblPr>
              <a:tblGrid>
                <a:gridCol w="2247901">
                  <a:extLst>
                    <a:ext uri="{9D8B030D-6E8A-4147-A177-3AD203B41FA5}">
                      <a16:colId xmlns:a16="http://schemas.microsoft.com/office/drawing/2014/main" val="44690034"/>
                    </a:ext>
                  </a:extLst>
                </a:gridCol>
                <a:gridCol w="1276538">
                  <a:extLst>
                    <a:ext uri="{9D8B030D-6E8A-4147-A177-3AD203B41FA5}">
                      <a16:colId xmlns:a16="http://schemas.microsoft.com/office/drawing/2014/main" val="649038777"/>
                    </a:ext>
                  </a:extLst>
                </a:gridCol>
              </a:tblGrid>
              <a:tr h="324000">
                <a:tc>
                  <a:txBody>
                    <a:bodyPr/>
                    <a:lstStyle/>
                    <a:p>
                      <a:r>
                        <a:rPr lang="fr-FR" b="0" dirty="0" err="1"/>
                        <a:t>Best_parameters</a:t>
                      </a:r>
                      <a:endParaRPr lang="fr-FR" b="0" dirty="0"/>
                    </a:p>
                  </a:txBody>
                  <a:tcPr marL="36000" marR="36000" marT="36000" marB="36000"/>
                </a:tc>
                <a:tc>
                  <a:txBody>
                    <a:bodyPr/>
                    <a:lstStyle/>
                    <a:p>
                      <a:pPr algn="ctr"/>
                      <a:r>
                        <a:rPr lang="fr-FR" b="0" dirty="0"/>
                        <a:t>valeur</a:t>
                      </a:r>
                    </a:p>
                  </a:txBody>
                  <a:tcPr marL="36000" marR="36000" marT="36000" marB="36000"/>
                </a:tc>
                <a:extLst>
                  <a:ext uri="{0D108BD9-81ED-4DB2-BD59-A6C34878D82A}">
                    <a16:rowId xmlns:a16="http://schemas.microsoft.com/office/drawing/2014/main" val="2989462851"/>
                  </a:ext>
                </a:extLst>
              </a:tr>
              <a:tr h="324000">
                <a:tc>
                  <a:txBody>
                    <a:bodyPr/>
                    <a:lstStyle/>
                    <a:p>
                      <a:r>
                        <a:rPr lang="fr-FR" dirty="0" err="1">
                          <a:latin typeface="Calibri" panose="020F0502020204030204" pitchFamily="34" charset="0"/>
                          <a:cs typeface="Calibri" panose="020F0502020204030204" pitchFamily="34" charset="0"/>
                        </a:rPr>
                        <a:t>colsample_by_tree</a:t>
                      </a:r>
                      <a:endParaRPr lang="fr-FR" dirty="0">
                        <a:latin typeface="Calibri" panose="020F0502020204030204" pitchFamily="34" charset="0"/>
                        <a:cs typeface="Calibri" panose="020F0502020204030204" pitchFamily="34" charset="0"/>
                      </a:endParaRPr>
                    </a:p>
                  </a:txBody>
                  <a:tcPr marL="36000" marR="36000" marT="36000" marB="36000"/>
                </a:tc>
                <a:tc>
                  <a:txBody>
                    <a:bodyPr/>
                    <a:lstStyle/>
                    <a:p>
                      <a:pPr algn="r"/>
                      <a:r>
                        <a:rPr lang="fr-FR" dirty="0">
                          <a:latin typeface="Calibri" panose="020F0502020204030204" pitchFamily="34" charset="0"/>
                          <a:cs typeface="Calibri" panose="020F0502020204030204" pitchFamily="34" charset="0"/>
                        </a:rPr>
                        <a:t>0,9</a:t>
                      </a:r>
                    </a:p>
                  </a:txBody>
                  <a:tcPr marL="36000" marR="36000" marT="36000" marB="36000"/>
                </a:tc>
                <a:extLst>
                  <a:ext uri="{0D108BD9-81ED-4DB2-BD59-A6C34878D82A}">
                    <a16:rowId xmlns:a16="http://schemas.microsoft.com/office/drawing/2014/main" val="388109297"/>
                  </a:ext>
                </a:extLst>
              </a:tr>
              <a:tr h="324000">
                <a:tc>
                  <a:txBody>
                    <a:bodyPr/>
                    <a:lstStyle/>
                    <a:p>
                      <a:r>
                        <a:rPr lang="fr-FR" dirty="0" err="1">
                          <a:latin typeface="Calibri" panose="020F0502020204030204" pitchFamily="34" charset="0"/>
                          <a:cs typeface="Calibri" panose="020F0502020204030204" pitchFamily="34" charset="0"/>
                        </a:rPr>
                        <a:t>learning_rate</a:t>
                      </a:r>
                      <a:endParaRPr lang="fr-FR" dirty="0">
                        <a:latin typeface="Calibri" panose="020F0502020204030204" pitchFamily="34" charset="0"/>
                        <a:cs typeface="Calibri" panose="020F0502020204030204" pitchFamily="34" charset="0"/>
                      </a:endParaRPr>
                    </a:p>
                  </a:txBody>
                  <a:tcPr marL="36000" marR="36000" marT="36000" marB="36000"/>
                </a:tc>
                <a:tc>
                  <a:txBody>
                    <a:bodyPr/>
                    <a:lstStyle/>
                    <a:p>
                      <a:pPr algn="r"/>
                      <a:r>
                        <a:rPr lang="fr-FR" dirty="0">
                          <a:latin typeface="Calibri" panose="020F0502020204030204" pitchFamily="34" charset="0"/>
                          <a:cs typeface="Calibri" panose="020F0502020204030204" pitchFamily="34" charset="0"/>
                        </a:rPr>
                        <a:t>0,083609</a:t>
                      </a:r>
                    </a:p>
                  </a:txBody>
                  <a:tcPr marL="36000" marR="36000" marT="36000" marB="36000"/>
                </a:tc>
                <a:extLst>
                  <a:ext uri="{0D108BD9-81ED-4DB2-BD59-A6C34878D82A}">
                    <a16:rowId xmlns:a16="http://schemas.microsoft.com/office/drawing/2014/main" val="3708552579"/>
                  </a:ext>
                </a:extLst>
              </a:tr>
              <a:tr h="324000">
                <a:tc>
                  <a:txBody>
                    <a:bodyPr/>
                    <a:lstStyle/>
                    <a:p>
                      <a:r>
                        <a:rPr lang="fr-FR" dirty="0" err="1">
                          <a:latin typeface="Calibri" panose="020F0502020204030204" pitchFamily="34" charset="0"/>
                          <a:cs typeface="Calibri" panose="020F0502020204030204" pitchFamily="34" charset="0"/>
                        </a:rPr>
                        <a:t>max_depth</a:t>
                      </a:r>
                      <a:endParaRPr lang="fr-FR" dirty="0">
                        <a:latin typeface="Calibri" panose="020F0502020204030204" pitchFamily="34" charset="0"/>
                        <a:cs typeface="Calibri" panose="020F0502020204030204" pitchFamily="34" charset="0"/>
                      </a:endParaRPr>
                    </a:p>
                  </a:txBody>
                  <a:tcPr marL="36000" marR="36000" marT="36000" marB="36000"/>
                </a:tc>
                <a:tc>
                  <a:txBody>
                    <a:bodyPr/>
                    <a:lstStyle/>
                    <a:p>
                      <a:pPr algn="r"/>
                      <a:r>
                        <a:rPr lang="fr-FR" dirty="0">
                          <a:latin typeface="Calibri" panose="020F0502020204030204" pitchFamily="34" charset="0"/>
                          <a:cs typeface="Calibri" panose="020F0502020204030204" pitchFamily="34" charset="0"/>
                        </a:rPr>
                        <a:t>28</a:t>
                      </a:r>
                    </a:p>
                  </a:txBody>
                  <a:tcPr marL="36000" marR="36000" marT="36000" marB="36000"/>
                </a:tc>
                <a:extLst>
                  <a:ext uri="{0D108BD9-81ED-4DB2-BD59-A6C34878D82A}">
                    <a16:rowId xmlns:a16="http://schemas.microsoft.com/office/drawing/2014/main" val="3102605651"/>
                  </a:ext>
                </a:extLst>
              </a:tr>
              <a:tr h="324000">
                <a:tc>
                  <a:txBody>
                    <a:bodyPr/>
                    <a:lstStyle/>
                    <a:p>
                      <a:r>
                        <a:rPr lang="fr-FR" dirty="0" err="1">
                          <a:latin typeface="Calibri" panose="020F0502020204030204" pitchFamily="34" charset="0"/>
                          <a:cs typeface="Calibri" panose="020F0502020204030204" pitchFamily="34" charset="0"/>
                        </a:rPr>
                        <a:t>n_estimators</a:t>
                      </a:r>
                      <a:endParaRPr lang="fr-FR" dirty="0">
                        <a:latin typeface="Calibri" panose="020F0502020204030204" pitchFamily="34" charset="0"/>
                        <a:cs typeface="Calibri" panose="020F0502020204030204" pitchFamily="34" charset="0"/>
                      </a:endParaRPr>
                    </a:p>
                  </a:txBody>
                  <a:tcPr marL="36000" marR="36000" marT="36000" marB="36000"/>
                </a:tc>
                <a:tc>
                  <a:txBody>
                    <a:bodyPr/>
                    <a:lstStyle/>
                    <a:p>
                      <a:pPr algn="r"/>
                      <a:r>
                        <a:rPr lang="fr-FR" dirty="0">
                          <a:latin typeface="Calibri" panose="020F0502020204030204" pitchFamily="34" charset="0"/>
                          <a:cs typeface="Calibri" panose="020F0502020204030204" pitchFamily="34" charset="0"/>
                        </a:rPr>
                        <a:t>1200</a:t>
                      </a:r>
                    </a:p>
                  </a:txBody>
                  <a:tcPr marL="36000" marR="36000" marT="36000" marB="36000"/>
                </a:tc>
                <a:extLst>
                  <a:ext uri="{0D108BD9-81ED-4DB2-BD59-A6C34878D82A}">
                    <a16:rowId xmlns:a16="http://schemas.microsoft.com/office/drawing/2014/main" val="4128444362"/>
                  </a:ext>
                </a:extLst>
              </a:tr>
              <a:tr h="324000">
                <a:tc>
                  <a:txBody>
                    <a:bodyPr/>
                    <a:lstStyle/>
                    <a:p>
                      <a:r>
                        <a:rPr lang="fr-FR" dirty="0" err="1">
                          <a:latin typeface="Calibri" panose="020F0502020204030204" pitchFamily="34" charset="0"/>
                          <a:cs typeface="Calibri" panose="020F0502020204030204" pitchFamily="34" charset="0"/>
                        </a:rPr>
                        <a:t>num_leaves</a:t>
                      </a:r>
                      <a:endParaRPr lang="fr-FR" dirty="0">
                        <a:latin typeface="Calibri" panose="020F0502020204030204" pitchFamily="34" charset="0"/>
                        <a:cs typeface="Calibri" panose="020F0502020204030204" pitchFamily="34" charset="0"/>
                      </a:endParaRPr>
                    </a:p>
                  </a:txBody>
                  <a:tcPr marL="36000" marR="36000" marT="36000" marB="36000"/>
                </a:tc>
                <a:tc>
                  <a:txBody>
                    <a:bodyPr/>
                    <a:lstStyle/>
                    <a:p>
                      <a:pPr algn="r"/>
                      <a:r>
                        <a:rPr lang="fr-FR" dirty="0">
                          <a:latin typeface="Calibri" panose="020F0502020204030204" pitchFamily="34" charset="0"/>
                          <a:cs typeface="Calibri" panose="020F0502020204030204" pitchFamily="34" charset="0"/>
                        </a:rPr>
                        <a:t>16</a:t>
                      </a:r>
                    </a:p>
                  </a:txBody>
                  <a:tcPr marL="36000" marR="36000" marT="36000" marB="36000"/>
                </a:tc>
                <a:extLst>
                  <a:ext uri="{0D108BD9-81ED-4DB2-BD59-A6C34878D82A}">
                    <a16:rowId xmlns:a16="http://schemas.microsoft.com/office/drawing/2014/main" val="1129708514"/>
                  </a:ext>
                </a:extLst>
              </a:tr>
              <a:tr h="324000">
                <a:tc>
                  <a:txBody>
                    <a:bodyPr/>
                    <a:lstStyle/>
                    <a:p>
                      <a:r>
                        <a:rPr lang="fr-FR" dirty="0" err="1">
                          <a:latin typeface="Calibri" panose="020F0502020204030204" pitchFamily="34" charset="0"/>
                          <a:cs typeface="Calibri" panose="020F0502020204030204" pitchFamily="34" charset="0"/>
                        </a:rPr>
                        <a:t>reg_lambda</a:t>
                      </a:r>
                      <a:endParaRPr lang="fr-FR" dirty="0">
                        <a:latin typeface="Calibri" panose="020F0502020204030204" pitchFamily="34" charset="0"/>
                        <a:cs typeface="Calibri" panose="020F0502020204030204" pitchFamily="34" charset="0"/>
                      </a:endParaRPr>
                    </a:p>
                  </a:txBody>
                  <a:tcPr marL="36000" marR="36000" marT="36000" marB="36000"/>
                </a:tc>
                <a:tc>
                  <a:txBody>
                    <a:bodyPr/>
                    <a:lstStyle/>
                    <a:p>
                      <a:pPr algn="r"/>
                      <a:r>
                        <a:rPr lang="fr-FR" dirty="0">
                          <a:latin typeface="Calibri" panose="020F0502020204030204" pitchFamily="34" charset="0"/>
                          <a:cs typeface="Calibri" panose="020F0502020204030204" pitchFamily="34" charset="0"/>
                        </a:rPr>
                        <a:t>0,3</a:t>
                      </a:r>
                    </a:p>
                  </a:txBody>
                  <a:tcPr marL="36000" marR="36000" marT="36000" marB="36000"/>
                </a:tc>
                <a:extLst>
                  <a:ext uri="{0D108BD9-81ED-4DB2-BD59-A6C34878D82A}">
                    <a16:rowId xmlns:a16="http://schemas.microsoft.com/office/drawing/2014/main" val="3345072286"/>
                  </a:ext>
                </a:extLst>
              </a:tr>
              <a:tr h="324000">
                <a:tc>
                  <a:txBody>
                    <a:bodyPr/>
                    <a:lstStyle/>
                    <a:p>
                      <a:r>
                        <a:rPr lang="fr-FR" dirty="0" err="1">
                          <a:latin typeface="Calibri" panose="020F0502020204030204" pitchFamily="34" charset="0"/>
                          <a:cs typeface="Calibri" panose="020F0502020204030204" pitchFamily="34" charset="0"/>
                        </a:rPr>
                        <a:t>solvability_threshold</a:t>
                      </a:r>
                      <a:endParaRPr lang="fr-FR" dirty="0">
                        <a:latin typeface="Calibri" panose="020F0502020204030204" pitchFamily="34" charset="0"/>
                        <a:cs typeface="Calibri" panose="020F0502020204030204" pitchFamily="34" charset="0"/>
                      </a:endParaRPr>
                    </a:p>
                  </a:txBody>
                  <a:tcPr marL="36000" marR="36000" marT="36000" marB="36000"/>
                </a:tc>
                <a:tc>
                  <a:txBody>
                    <a:bodyPr/>
                    <a:lstStyle/>
                    <a:p>
                      <a:pPr algn="r"/>
                      <a:r>
                        <a:rPr lang="fr-FR" dirty="0">
                          <a:latin typeface="Calibri" panose="020F0502020204030204" pitchFamily="34" charset="0"/>
                          <a:cs typeface="Calibri" panose="020F0502020204030204" pitchFamily="34" charset="0"/>
                        </a:rPr>
                        <a:t>0,3</a:t>
                      </a:r>
                    </a:p>
                  </a:txBody>
                  <a:tcPr marL="36000" marR="36000" marT="36000" marB="36000"/>
                </a:tc>
                <a:extLst>
                  <a:ext uri="{0D108BD9-81ED-4DB2-BD59-A6C34878D82A}">
                    <a16:rowId xmlns:a16="http://schemas.microsoft.com/office/drawing/2014/main" val="4262746240"/>
                  </a:ext>
                </a:extLst>
              </a:tr>
              <a:tr h="324000">
                <a:tc>
                  <a:txBody>
                    <a:bodyPr/>
                    <a:lstStyle/>
                    <a:p>
                      <a:r>
                        <a:rPr lang="fr-FR" dirty="0" err="1">
                          <a:latin typeface="Calibri" panose="020F0502020204030204" pitchFamily="34" charset="0"/>
                          <a:cs typeface="Calibri" panose="020F0502020204030204" pitchFamily="34" charset="0"/>
                        </a:rPr>
                        <a:t>subsample</a:t>
                      </a:r>
                      <a:endParaRPr lang="fr-FR" dirty="0">
                        <a:latin typeface="Calibri" panose="020F0502020204030204" pitchFamily="34" charset="0"/>
                        <a:cs typeface="Calibri" panose="020F0502020204030204" pitchFamily="34" charset="0"/>
                      </a:endParaRPr>
                    </a:p>
                  </a:txBody>
                  <a:tcPr marL="36000" marR="36000" marT="36000" marB="36000"/>
                </a:tc>
                <a:tc>
                  <a:txBody>
                    <a:bodyPr/>
                    <a:lstStyle/>
                    <a:p>
                      <a:pPr algn="r"/>
                      <a:r>
                        <a:rPr lang="fr-FR" dirty="0">
                          <a:latin typeface="Calibri" panose="020F0502020204030204" pitchFamily="34" charset="0"/>
                          <a:cs typeface="Calibri" panose="020F0502020204030204" pitchFamily="34" charset="0"/>
                        </a:rPr>
                        <a:t>0,4</a:t>
                      </a:r>
                    </a:p>
                  </a:txBody>
                  <a:tcPr marL="36000" marR="36000" marT="36000" marB="36000"/>
                </a:tc>
                <a:extLst>
                  <a:ext uri="{0D108BD9-81ED-4DB2-BD59-A6C34878D82A}">
                    <a16:rowId xmlns:a16="http://schemas.microsoft.com/office/drawing/2014/main" val="3336155038"/>
                  </a:ext>
                </a:extLst>
              </a:tr>
              <a:tr h="324000">
                <a:tc>
                  <a:txBody>
                    <a:bodyPr/>
                    <a:lstStyle/>
                    <a:p>
                      <a:r>
                        <a:rPr lang="fr-FR" dirty="0" err="1">
                          <a:latin typeface="Calibri" panose="020F0502020204030204" pitchFamily="34" charset="0"/>
                          <a:cs typeface="Calibri" panose="020F0502020204030204" pitchFamily="34" charset="0"/>
                        </a:rPr>
                        <a:t>reg_alpha</a:t>
                      </a:r>
                      <a:endParaRPr lang="fr-FR" dirty="0">
                        <a:latin typeface="Calibri" panose="020F0502020204030204" pitchFamily="34" charset="0"/>
                        <a:cs typeface="Calibri" panose="020F0502020204030204" pitchFamily="34" charset="0"/>
                      </a:endParaRPr>
                    </a:p>
                  </a:txBody>
                  <a:tcPr marL="36000" marR="36000" marT="36000" marB="36000"/>
                </a:tc>
                <a:tc>
                  <a:txBody>
                    <a:bodyPr/>
                    <a:lstStyle/>
                    <a:p>
                      <a:pPr algn="r"/>
                      <a:r>
                        <a:rPr lang="fr-FR" dirty="0">
                          <a:latin typeface="Calibri" panose="020F0502020204030204" pitchFamily="34" charset="0"/>
                          <a:cs typeface="Calibri" panose="020F0502020204030204" pitchFamily="34" charset="0"/>
                        </a:rPr>
                        <a:t>0,9</a:t>
                      </a:r>
                    </a:p>
                  </a:txBody>
                  <a:tcPr marL="36000" marR="36000" marT="36000" marB="36000"/>
                </a:tc>
                <a:extLst>
                  <a:ext uri="{0D108BD9-81ED-4DB2-BD59-A6C34878D82A}">
                    <a16:rowId xmlns:a16="http://schemas.microsoft.com/office/drawing/2014/main" val="3392940124"/>
                  </a:ext>
                </a:extLst>
              </a:tr>
            </a:tbl>
          </a:graphicData>
        </a:graphic>
      </p:graphicFrame>
      <p:pic>
        <p:nvPicPr>
          <p:cNvPr id="2053" name="Picture 5" descr="Automated Hyperparameter Tuning | Kaggle">
            <a:extLst>
              <a:ext uri="{FF2B5EF4-FFF2-40B4-BE49-F238E27FC236}">
                <a16:creationId xmlns:a16="http://schemas.microsoft.com/office/drawing/2014/main" id="{3F2872D3-D6D6-4C21-902B-85EB9454C61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64027" y="237370"/>
            <a:ext cx="2955682" cy="16625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70815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a:extLst>
              <a:ext uri="{FF2B5EF4-FFF2-40B4-BE49-F238E27FC236}">
                <a16:creationId xmlns:a16="http://schemas.microsoft.com/office/drawing/2014/main" id="{592D536E-B9D3-4FE1-A8CC-2D3008876BCC}"/>
              </a:ext>
            </a:extLst>
          </p:cNvPr>
          <p:cNvSpPr>
            <a:spLocks noGrp="1"/>
          </p:cNvSpPr>
          <p:nvPr>
            <p:ph type="sldNum" sz="quarter" idx="12"/>
          </p:nvPr>
        </p:nvSpPr>
        <p:spPr>
          <a:xfrm>
            <a:off x="8144496" y="5814484"/>
            <a:ext cx="907186" cy="498470"/>
          </a:xfrm>
        </p:spPr>
        <p:txBody>
          <a:bodyPr>
            <a:normAutofit/>
          </a:bodyPr>
          <a:lstStyle>
            <a:lvl1pPr>
              <a:defRPr>
                <a:solidFill>
                  <a:schemeClr val="bg1"/>
                </a:solidFill>
              </a:defRPr>
            </a:lvl1pPr>
          </a:lstStyle>
          <a:p>
            <a:pPr>
              <a:lnSpc>
                <a:spcPct val="90000"/>
              </a:lnSpc>
              <a:spcAft>
                <a:spcPts val="600"/>
              </a:spcAft>
            </a:pPr>
            <a:fld id="{6D22F896-40B5-4ADD-8801-0D06FADFA095}" type="slidenum">
              <a:rPr lang="en-US" sz="2700" smtClean="0"/>
              <a:pPr>
                <a:lnSpc>
                  <a:spcPct val="90000"/>
                </a:lnSpc>
                <a:spcAft>
                  <a:spcPts val="600"/>
                </a:spcAft>
              </a:pPr>
              <a:t>11</a:t>
            </a:fld>
            <a:endParaRPr lang="en-US" sz="2700" dirty="0"/>
          </a:p>
        </p:txBody>
      </p:sp>
      <p:sp>
        <p:nvSpPr>
          <p:cNvPr id="10" name="Footer Placeholder 2">
            <a:extLst>
              <a:ext uri="{FF2B5EF4-FFF2-40B4-BE49-F238E27FC236}">
                <a16:creationId xmlns:a16="http://schemas.microsoft.com/office/drawing/2014/main" id="{3A22DB9E-E33B-40A8-A71F-FB035DE1B3F4}"/>
              </a:ext>
            </a:extLst>
          </p:cNvPr>
          <p:cNvSpPr>
            <a:spLocks noGrp="1"/>
          </p:cNvSpPr>
          <p:nvPr>
            <p:ph type="ftr" sz="quarter" idx="11"/>
          </p:nvPr>
        </p:nvSpPr>
        <p:spPr>
          <a:xfrm>
            <a:off x="180976" y="5824009"/>
            <a:ext cx="8171914" cy="498470"/>
          </a:xfrm>
        </p:spPr>
        <p:txBody>
          <a:bodyPr>
            <a:normAutofit/>
          </a:bodyPr>
          <a:lstStyle>
            <a:lvl1pPr>
              <a:defRPr>
                <a:solidFill>
                  <a:schemeClr val="bg1"/>
                </a:solidFill>
              </a:defRPr>
            </a:lvl1pPr>
          </a:lstStyle>
          <a:p>
            <a:pPr>
              <a:lnSpc>
                <a:spcPct val="90000"/>
              </a:lnSpc>
              <a:spcAft>
                <a:spcPts val="600"/>
              </a:spcAft>
            </a:pPr>
            <a:r>
              <a:rPr lang="en-US" sz="2700" dirty="0"/>
              <a:t>7. </a:t>
            </a:r>
            <a:r>
              <a:rPr lang="en-US" sz="2700" dirty="0" err="1"/>
              <a:t>Metriques</a:t>
            </a:r>
            <a:r>
              <a:rPr lang="en-US" sz="2700" dirty="0"/>
              <a:t> </a:t>
            </a:r>
            <a:r>
              <a:rPr lang="en-US" sz="2700" dirty="0" err="1"/>
              <a:t>utilisees</a:t>
            </a:r>
            <a:r>
              <a:rPr lang="en-US" sz="2700" dirty="0"/>
              <a:t> – </a:t>
            </a:r>
            <a:r>
              <a:rPr lang="en-US" sz="2700" dirty="0" err="1"/>
              <a:t>fonctions</a:t>
            </a:r>
            <a:r>
              <a:rPr lang="en-US" sz="2700" dirty="0"/>
              <a:t> </a:t>
            </a:r>
            <a:r>
              <a:rPr lang="en-US" sz="2700" dirty="0" err="1"/>
              <a:t>cout</a:t>
            </a:r>
            <a:r>
              <a:rPr lang="en-US" sz="2700" dirty="0"/>
              <a:t> </a:t>
            </a:r>
            <a:r>
              <a:rPr lang="en-US" sz="2700" dirty="0" err="1"/>
              <a:t>comparees</a:t>
            </a:r>
            <a:endParaRPr lang="en-US" sz="2700" dirty="0"/>
          </a:p>
        </p:txBody>
      </p:sp>
      <p:sp>
        <p:nvSpPr>
          <p:cNvPr id="9" name="Date Placeholder 1">
            <a:extLst>
              <a:ext uri="{FF2B5EF4-FFF2-40B4-BE49-F238E27FC236}">
                <a16:creationId xmlns:a16="http://schemas.microsoft.com/office/drawing/2014/main" id="{B2BC4176-724A-470F-893B-8F96C2C84B6F}"/>
              </a:ext>
            </a:extLst>
          </p:cNvPr>
          <p:cNvSpPr>
            <a:spLocks noGrp="1"/>
          </p:cNvSpPr>
          <p:nvPr>
            <p:ph type="dt" sz="half" idx="10"/>
          </p:nvPr>
        </p:nvSpPr>
        <p:spPr>
          <a:xfrm>
            <a:off x="8941868" y="5776384"/>
            <a:ext cx="2688477" cy="498470"/>
          </a:xfrm>
        </p:spPr>
        <p:txBody>
          <a:bodyPr/>
          <a:lstStyle>
            <a:lvl1pPr>
              <a:defRPr>
                <a:solidFill>
                  <a:schemeClr val="bg1"/>
                </a:solidFill>
              </a:defRPr>
            </a:lvl1pPr>
          </a:lstStyle>
          <a:p>
            <a:r>
              <a:rPr lang="en-US" sz="2700" dirty="0"/>
              <a:t>DECEMBRE 2021</a:t>
            </a:r>
          </a:p>
        </p:txBody>
      </p:sp>
      <p:pic>
        <p:nvPicPr>
          <p:cNvPr id="3" name="Image 2">
            <a:extLst>
              <a:ext uri="{FF2B5EF4-FFF2-40B4-BE49-F238E27FC236}">
                <a16:creationId xmlns:a16="http://schemas.microsoft.com/office/drawing/2014/main" id="{E952D074-B099-40F1-B6DC-9B41641256FB}"/>
              </a:ext>
            </a:extLst>
          </p:cNvPr>
          <p:cNvPicPr>
            <a:picLocks noChangeAspect="1"/>
          </p:cNvPicPr>
          <p:nvPr/>
        </p:nvPicPr>
        <p:blipFill>
          <a:blip r:embed="rId2"/>
          <a:stretch>
            <a:fillRect/>
          </a:stretch>
        </p:blipFill>
        <p:spPr>
          <a:xfrm>
            <a:off x="3048000" y="340935"/>
            <a:ext cx="8562975" cy="3402390"/>
          </a:xfrm>
          <a:prstGeom prst="rect">
            <a:avLst/>
          </a:prstGeom>
        </p:spPr>
      </p:pic>
      <p:sp>
        <p:nvSpPr>
          <p:cNvPr id="2" name="ZoneTexte 1">
            <a:extLst>
              <a:ext uri="{FF2B5EF4-FFF2-40B4-BE49-F238E27FC236}">
                <a16:creationId xmlns:a16="http://schemas.microsoft.com/office/drawing/2014/main" id="{08DFD310-3DB9-4671-9C0A-3F1448470EFA}"/>
              </a:ext>
            </a:extLst>
          </p:cNvPr>
          <p:cNvSpPr txBox="1"/>
          <p:nvPr/>
        </p:nvSpPr>
        <p:spPr>
          <a:xfrm>
            <a:off x="209422" y="3970266"/>
            <a:ext cx="11420923" cy="1569660"/>
          </a:xfrm>
          <a:prstGeom prst="rect">
            <a:avLst/>
          </a:prstGeom>
          <a:noFill/>
        </p:spPr>
        <p:txBody>
          <a:bodyPr wrap="square" rtlCol="0">
            <a:spAutoFit/>
          </a:bodyPr>
          <a:lstStyle/>
          <a:p>
            <a:pPr>
              <a:spcAft>
                <a:spcPts val="1200"/>
              </a:spcAft>
            </a:pPr>
            <a:r>
              <a:rPr lang="fr-FR" sz="1600" b="1" dirty="0">
                <a:latin typeface="Calibri" panose="020F0502020204030204" pitchFamily="34" charset="0"/>
                <a:cs typeface="Calibri" panose="020F0502020204030204" pitchFamily="34" charset="0"/>
              </a:rPr>
              <a:t>Les matrices de confusion calculées avec 2 métriques (métier «</a:t>
            </a:r>
            <a:r>
              <a:rPr lang="fr-FR" sz="1600" b="1" dirty="0" err="1">
                <a:latin typeface="Calibri" panose="020F0502020204030204" pitchFamily="34" charset="0"/>
                <a:cs typeface="Calibri" panose="020F0502020204030204" pitchFamily="34" charset="0"/>
              </a:rPr>
              <a:t>Indice_banking</a:t>
            </a:r>
            <a:r>
              <a:rPr lang="fr-FR" sz="1600" b="1" dirty="0">
                <a:latin typeface="Calibri" panose="020F0502020204030204" pitchFamily="34" charset="0"/>
                <a:cs typeface="Calibri" panose="020F0502020204030204" pitchFamily="34" charset="0"/>
              </a:rPr>
              <a:t>» et technique «f1_score») montrent que :</a:t>
            </a:r>
          </a:p>
          <a:p>
            <a:pPr marL="285750" indent="-285750">
              <a:spcAft>
                <a:spcPts val="1200"/>
              </a:spcAft>
              <a:buClr>
                <a:srgbClr val="C00000"/>
              </a:buClr>
              <a:buFont typeface="Wingdings 2" panose="05020102010507070707" pitchFamily="18" charset="2"/>
              <a:buChar char="»"/>
            </a:pPr>
            <a:r>
              <a:rPr lang="fr-FR" sz="1600" b="1" dirty="0">
                <a:latin typeface="Calibri" panose="020F0502020204030204" pitchFamily="34" charset="0"/>
                <a:cs typeface="Calibri" panose="020F0502020204030204" pitchFamily="34" charset="0"/>
              </a:rPr>
              <a:t>Faux négatifs (FN) </a:t>
            </a:r>
            <a:r>
              <a:rPr lang="fr-FR" sz="1600" b="1" dirty="0">
                <a:latin typeface="Calibri" panose="020F0502020204030204" pitchFamily="34" charset="0"/>
                <a:cs typeface="Calibri" panose="020F0502020204030204" pitchFamily="34" charset="0"/>
                <a:sym typeface="Wingdings" panose="05000000000000000000" pitchFamily="2" charset="2"/>
              </a:rPr>
              <a:t> </a:t>
            </a:r>
            <a:r>
              <a:rPr lang="fr-FR" sz="1600" b="1" dirty="0">
                <a:latin typeface="Calibri" panose="020F0502020204030204" pitchFamily="34" charset="0"/>
                <a:cs typeface="Calibri" panose="020F0502020204030204" pitchFamily="34" charset="0"/>
              </a:rPr>
              <a:t>moins important dans « </a:t>
            </a:r>
            <a:r>
              <a:rPr lang="fr-FR" sz="1600" b="1" dirty="0" err="1">
                <a:latin typeface="Calibri" panose="020F0502020204030204" pitchFamily="34" charset="0"/>
                <a:cs typeface="Calibri" panose="020F0502020204030204" pitchFamily="34" charset="0"/>
              </a:rPr>
              <a:t>indice_banking</a:t>
            </a:r>
            <a:r>
              <a:rPr lang="fr-FR" sz="1600" b="1" dirty="0">
                <a:latin typeface="Calibri" panose="020F0502020204030204" pitchFamily="34" charset="0"/>
                <a:cs typeface="Calibri" panose="020F0502020204030204" pitchFamily="34" charset="0"/>
              </a:rPr>
              <a:t> » (moins de prêts accordés à tort)</a:t>
            </a:r>
          </a:p>
          <a:p>
            <a:pPr marL="285750" indent="-285750">
              <a:spcAft>
                <a:spcPts val="1200"/>
              </a:spcAft>
              <a:buClr>
                <a:srgbClr val="C00000"/>
              </a:buClr>
              <a:buFont typeface="Wingdings 2" panose="05020102010507070707" pitchFamily="18" charset="2"/>
              <a:buChar char="»"/>
            </a:pPr>
            <a:r>
              <a:rPr lang="fr-FR" sz="1600" b="1" dirty="0">
                <a:latin typeface="Calibri" panose="020F0502020204030204" pitchFamily="34" charset="0"/>
                <a:cs typeface="Calibri" panose="020F0502020204030204" pitchFamily="34" charset="0"/>
              </a:rPr>
              <a:t>Un « rappel » (taux de prêts refusés correctement prévus) supérieur pour « </a:t>
            </a:r>
            <a:r>
              <a:rPr lang="fr-FR" sz="1600" b="1" dirty="0" err="1">
                <a:latin typeface="Calibri" panose="020F0502020204030204" pitchFamily="34" charset="0"/>
                <a:cs typeface="Calibri" panose="020F0502020204030204" pitchFamily="34" charset="0"/>
              </a:rPr>
              <a:t>indice_banking</a:t>
            </a:r>
            <a:r>
              <a:rPr lang="fr-FR" sz="1600" b="1" dirty="0">
                <a:latin typeface="Calibri" panose="020F0502020204030204" pitchFamily="34" charset="0"/>
                <a:cs typeface="Calibri" panose="020F0502020204030204" pitchFamily="34" charset="0"/>
              </a:rPr>
              <a:t> »</a:t>
            </a:r>
          </a:p>
          <a:p>
            <a:pPr>
              <a:spcAft>
                <a:spcPts val="1200"/>
              </a:spcAft>
            </a:pPr>
            <a:endParaRPr lang="fr-FR" b="1" dirty="0">
              <a:latin typeface="Calibri" panose="020F0502020204030204" pitchFamily="34" charset="0"/>
              <a:cs typeface="Calibri" panose="020F0502020204030204" pitchFamily="34" charset="0"/>
            </a:endParaRPr>
          </a:p>
        </p:txBody>
      </p:sp>
      <p:pic>
        <p:nvPicPr>
          <p:cNvPr id="16" name="Image 15">
            <a:extLst>
              <a:ext uri="{FF2B5EF4-FFF2-40B4-BE49-F238E27FC236}">
                <a16:creationId xmlns:a16="http://schemas.microsoft.com/office/drawing/2014/main" id="{ED82D1CA-560F-4790-9432-19702D87D16E}"/>
              </a:ext>
            </a:extLst>
          </p:cNvPr>
          <p:cNvPicPr>
            <a:picLocks noChangeAspect="1"/>
          </p:cNvPicPr>
          <p:nvPr/>
        </p:nvPicPr>
        <p:blipFill>
          <a:blip r:embed="rId3"/>
          <a:stretch>
            <a:fillRect/>
          </a:stretch>
        </p:blipFill>
        <p:spPr>
          <a:xfrm>
            <a:off x="209422" y="365730"/>
            <a:ext cx="2695703" cy="1192070"/>
          </a:xfrm>
          <a:prstGeom prst="rect">
            <a:avLst/>
          </a:prstGeom>
        </p:spPr>
      </p:pic>
      <p:pic>
        <p:nvPicPr>
          <p:cNvPr id="20" name="Image 19">
            <a:extLst>
              <a:ext uri="{FF2B5EF4-FFF2-40B4-BE49-F238E27FC236}">
                <a16:creationId xmlns:a16="http://schemas.microsoft.com/office/drawing/2014/main" id="{7992A547-C765-4E33-8F4B-CB0326EC8BE4}"/>
              </a:ext>
            </a:extLst>
          </p:cNvPr>
          <p:cNvPicPr>
            <a:picLocks noChangeAspect="1"/>
          </p:cNvPicPr>
          <p:nvPr/>
        </p:nvPicPr>
        <p:blipFill>
          <a:blip r:embed="rId4"/>
          <a:stretch>
            <a:fillRect/>
          </a:stretch>
        </p:blipFill>
        <p:spPr>
          <a:xfrm>
            <a:off x="676210" y="2552700"/>
            <a:ext cx="1762125" cy="1047750"/>
          </a:xfrm>
          <a:prstGeom prst="rect">
            <a:avLst/>
          </a:prstGeom>
        </p:spPr>
      </p:pic>
    </p:spTree>
    <p:extLst>
      <p:ext uri="{BB962C8B-B14F-4D97-AF65-F5344CB8AC3E}">
        <p14:creationId xmlns:p14="http://schemas.microsoft.com/office/powerpoint/2010/main" val="16549952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a:extLst>
              <a:ext uri="{FF2B5EF4-FFF2-40B4-BE49-F238E27FC236}">
                <a16:creationId xmlns:a16="http://schemas.microsoft.com/office/drawing/2014/main" id="{592D536E-B9D3-4FE1-A8CC-2D3008876BCC}"/>
              </a:ext>
            </a:extLst>
          </p:cNvPr>
          <p:cNvSpPr>
            <a:spLocks noGrp="1"/>
          </p:cNvSpPr>
          <p:nvPr>
            <p:ph type="sldNum" sz="quarter" idx="12"/>
          </p:nvPr>
        </p:nvSpPr>
        <p:spPr>
          <a:xfrm>
            <a:off x="8144496" y="5814484"/>
            <a:ext cx="907186" cy="498470"/>
          </a:xfrm>
        </p:spPr>
        <p:txBody>
          <a:bodyPr>
            <a:normAutofit/>
          </a:bodyPr>
          <a:lstStyle>
            <a:lvl1pPr>
              <a:defRPr>
                <a:solidFill>
                  <a:schemeClr val="bg1"/>
                </a:solidFill>
              </a:defRPr>
            </a:lvl1pPr>
          </a:lstStyle>
          <a:p>
            <a:pPr>
              <a:lnSpc>
                <a:spcPct val="90000"/>
              </a:lnSpc>
              <a:spcAft>
                <a:spcPts val="600"/>
              </a:spcAft>
            </a:pPr>
            <a:fld id="{6D22F896-40B5-4ADD-8801-0D06FADFA095}" type="slidenum">
              <a:rPr lang="en-US" sz="2700" smtClean="0"/>
              <a:pPr>
                <a:lnSpc>
                  <a:spcPct val="90000"/>
                </a:lnSpc>
                <a:spcAft>
                  <a:spcPts val="600"/>
                </a:spcAft>
              </a:pPr>
              <a:t>12</a:t>
            </a:fld>
            <a:endParaRPr lang="en-US" sz="2700" dirty="0"/>
          </a:p>
        </p:txBody>
      </p:sp>
      <p:sp>
        <p:nvSpPr>
          <p:cNvPr id="10" name="Footer Placeholder 2">
            <a:extLst>
              <a:ext uri="{FF2B5EF4-FFF2-40B4-BE49-F238E27FC236}">
                <a16:creationId xmlns:a16="http://schemas.microsoft.com/office/drawing/2014/main" id="{3A22DB9E-E33B-40A8-A71F-FB035DE1B3F4}"/>
              </a:ext>
            </a:extLst>
          </p:cNvPr>
          <p:cNvSpPr>
            <a:spLocks noGrp="1"/>
          </p:cNvSpPr>
          <p:nvPr>
            <p:ph type="ftr" sz="quarter" idx="11"/>
          </p:nvPr>
        </p:nvSpPr>
        <p:spPr>
          <a:xfrm>
            <a:off x="180976" y="5824009"/>
            <a:ext cx="8171914" cy="498470"/>
          </a:xfrm>
        </p:spPr>
        <p:txBody>
          <a:bodyPr>
            <a:normAutofit/>
          </a:bodyPr>
          <a:lstStyle>
            <a:lvl1pPr>
              <a:defRPr>
                <a:solidFill>
                  <a:schemeClr val="bg1"/>
                </a:solidFill>
              </a:defRPr>
            </a:lvl1pPr>
          </a:lstStyle>
          <a:p>
            <a:pPr>
              <a:lnSpc>
                <a:spcPct val="90000"/>
              </a:lnSpc>
              <a:spcAft>
                <a:spcPts val="600"/>
              </a:spcAft>
            </a:pPr>
            <a:r>
              <a:rPr lang="en-US" sz="2700" dirty="0"/>
              <a:t>7. </a:t>
            </a:r>
            <a:r>
              <a:rPr lang="en-US" sz="2700" dirty="0" err="1"/>
              <a:t>Metriques</a:t>
            </a:r>
            <a:r>
              <a:rPr lang="en-US" sz="2700" dirty="0"/>
              <a:t> </a:t>
            </a:r>
            <a:r>
              <a:rPr lang="en-US" sz="2700" dirty="0" err="1"/>
              <a:t>utilisees</a:t>
            </a:r>
            <a:r>
              <a:rPr lang="en-US" sz="2700" dirty="0"/>
              <a:t> – </a:t>
            </a:r>
            <a:r>
              <a:rPr lang="en-US" sz="2700" dirty="0" err="1"/>
              <a:t>fonctions</a:t>
            </a:r>
            <a:r>
              <a:rPr lang="en-US" sz="2700" dirty="0"/>
              <a:t> </a:t>
            </a:r>
            <a:r>
              <a:rPr lang="en-US" sz="2700" dirty="0" err="1"/>
              <a:t>cout</a:t>
            </a:r>
            <a:r>
              <a:rPr lang="en-US" sz="2700" dirty="0"/>
              <a:t> </a:t>
            </a:r>
            <a:r>
              <a:rPr lang="en-US" sz="2700" dirty="0" err="1"/>
              <a:t>comparees</a:t>
            </a:r>
            <a:endParaRPr lang="en-US" sz="2700" dirty="0"/>
          </a:p>
        </p:txBody>
      </p:sp>
      <p:sp>
        <p:nvSpPr>
          <p:cNvPr id="9" name="Date Placeholder 1">
            <a:extLst>
              <a:ext uri="{FF2B5EF4-FFF2-40B4-BE49-F238E27FC236}">
                <a16:creationId xmlns:a16="http://schemas.microsoft.com/office/drawing/2014/main" id="{B2BC4176-724A-470F-893B-8F96C2C84B6F}"/>
              </a:ext>
            </a:extLst>
          </p:cNvPr>
          <p:cNvSpPr>
            <a:spLocks noGrp="1"/>
          </p:cNvSpPr>
          <p:nvPr>
            <p:ph type="dt" sz="half" idx="10"/>
          </p:nvPr>
        </p:nvSpPr>
        <p:spPr>
          <a:xfrm>
            <a:off x="8941868" y="5776384"/>
            <a:ext cx="2688477" cy="498470"/>
          </a:xfrm>
        </p:spPr>
        <p:txBody>
          <a:bodyPr/>
          <a:lstStyle>
            <a:lvl1pPr>
              <a:defRPr>
                <a:solidFill>
                  <a:schemeClr val="bg1"/>
                </a:solidFill>
              </a:defRPr>
            </a:lvl1pPr>
          </a:lstStyle>
          <a:p>
            <a:r>
              <a:rPr lang="en-US" sz="2700" dirty="0"/>
              <a:t>DECEMBRE 2021</a:t>
            </a:r>
          </a:p>
        </p:txBody>
      </p:sp>
      <p:pic>
        <p:nvPicPr>
          <p:cNvPr id="4" name="Image 3">
            <a:extLst>
              <a:ext uri="{FF2B5EF4-FFF2-40B4-BE49-F238E27FC236}">
                <a16:creationId xmlns:a16="http://schemas.microsoft.com/office/drawing/2014/main" id="{F478AE76-6954-4099-A1D4-8113E21C8B9E}"/>
              </a:ext>
            </a:extLst>
          </p:cNvPr>
          <p:cNvPicPr>
            <a:picLocks noChangeAspect="1"/>
          </p:cNvPicPr>
          <p:nvPr/>
        </p:nvPicPr>
        <p:blipFill>
          <a:blip r:embed="rId2"/>
          <a:stretch>
            <a:fillRect/>
          </a:stretch>
        </p:blipFill>
        <p:spPr>
          <a:xfrm>
            <a:off x="868589" y="417671"/>
            <a:ext cx="9142857" cy="3657143"/>
          </a:xfrm>
          <a:prstGeom prst="rect">
            <a:avLst/>
          </a:prstGeom>
        </p:spPr>
      </p:pic>
      <p:sp>
        <p:nvSpPr>
          <p:cNvPr id="11" name="ZoneTexte 10">
            <a:extLst>
              <a:ext uri="{FF2B5EF4-FFF2-40B4-BE49-F238E27FC236}">
                <a16:creationId xmlns:a16="http://schemas.microsoft.com/office/drawing/2014/main" id="{E4B6B91E-0204-4200-8F2A-B19F2011FC3E}"/>
              </a:ext>
            </a:extLst>
          </p:cNvPr>
          <p:cNvSpPr txBox="1"/>
          <p:nvPr/>
        </p:nvSpPr>
        <p:spPr>
          <a:xfrm>
            <a:off x="385394" y="4263634"/>
            <a:ext cx="10060631" cy="523220"/>
          </a:xfrm>
          <a:prstGeom prst="rect">
            <a:avLst/>
          </a:prstGeom>
          <a:noFill/>
        </p:spPr>
        <p:txBody>
          <a:bodyPr wrap="square" rtlCol="0">
            <a:spAutoFit/>
          </a:bodyPr>
          <a:lstStyle/>
          <a:p>
            <a:pPr marL="285750" indent="-285750">
              <a:buClr>
                <a:srgbClr val="C00000"/>
              </a:buClr>
              <a:buFont typeface="Wingdings 2" panose="05020102010507070707" pitchFamily="18" charset="2"/>
              <a:buChar char=""/>
            </a:pPr>
            <a:r>
              <a:rPr lang="fr-FR" sz="2400" dirty="0"/>
              <a:t>Confirmation de la métrique retenue : </a:t>
            </a:r>
            <a:r>
              <a:rPr lang="fr-FR" sz="2800" dirty="0" err="1">
                <a:solidFill>
                  <a:schemeClr val="accent1"/>
                </a:solidFill>
              </a:rPr>
              <a:t>indice_banking</a:t>
            </a:r>
            <a:endParaRPr lang="fr-FR" sz="1600" dirty="0"/>
          </a:p>
        </p:txBody>
      </p:sp>
      <p:pic>
        <p:nvPicPr>
          <p:cNvPr id="8" name="Image 7">
            <a:extLst>
              <a:ext uri="{FF2B5EF4-FFF2-40B4-BE49-F238E27FC236}">
                <a16:creationId xmlns:a16="http://schemas.microsoft.com/office/drawing/2014/main" id="{B98F5C85-C1A3-4D3D-B6ED-783C1F477812}"/>
              </a:ext>
            </a:extLst>
          </p:cNvPr>
          <p:cNvPicPr>
            <a:picLocks noChangeAspect="1"/>
          </p:cNvPicPr>
          <p:nvPr/>
        </p:nvPicPr>
        <p:blipFill>
          <a:blip r:embed="rId3"/>
          <a:stretch>
            <a:fillRect/>
          </a:stretch>
        </p:blipFill>
        <p:spPr>
          <a:xfrm>
            <a:off x="1783038" y="4975674"/>
            <a:ext cx="7572375" cy="495300"/>
          </a:xfrm>
          <a:prstGeom prst="rect">
            <a:avLst/>
          </a:prstGeom>
        </p:spPr>
      </p:pic>
    </p:spTree>
    <p:extLst>
      <p:ext uri="{BB962C8B-B14F-4D97-AF65-F5344CB8AC3E}">
        <p14:creationId xmlns:p14="http://schemas.microsoft.com/office/powerpoint/2010/main" val="21234962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a:extLst>
              <a:ext uri="{FF2B5EF4-FFF2-40B4-BE49-F238E27FC236}">
                <a16:creationId xmlns:a16="http://schemas.microsoft.com/office/drawing/2014/main" id="{592D536E-B9D3-4FE1-A8CC-2D3008876BCC}"/>
              </a:ext>
            </a:extLst>
          </p:cNvPr>
          <p:cNvSpPr>
            <a:spLocks noGrp="1"/>
          </p:cNvSpPr>
          <p:nvPr>
            <p:ph type="sldNum" sz="quarter" idx="12"/>
          </p:nvPr>
        </p:nvSpPr>
        <p:spPr>
          <a:xfrm>
            <a:off x="8144496" y="5814484"/>
            <a:ext cx="907186" cy="498470"/>
          </a:xfrm>
        </p:spPr>
        <p:txBody>
          <a:bodyPr>
            <a:normAutofit/>
          </a:bodyPr>
          <a:lstStyle>
            <a:lvl1pPr>
              <a:defRPr>
                <a:solidFill>
                  <a:schemeClr val="bg1"/>
                </a:solidFill>
              </a:defRPr>
            </a:lvl1pPr>
          </a:lstStyle>
          <a:p>
            <a:pPr>
              <a:lnSpc>
                <a:spcPct val="90000"/>
              </a:lnSpc>
              <a:spcAft>
                <a:spcPts val="600"/>
              </a:spcAft>
            </a:pPr>
            <a:fld id="{6D22F896-40B5-4ADD-8801-0D06FADFA095}" type="slidenum">
              <a:rPr lang="en-US" sz="2700" smtClean="0"/>
              <a:pPr>
                <a:lnSpc>
                  <a:spcPct val="90000"/>
                </a:lnSpc>
                <a:spcAft>
                  <a:spcPts val="600"/>
                </a:spcAft>
              </a:pPr>
              <a:t>13</a:t>
            </a:fld>
            <a:endParaRPr lang="en-US" sz="2700" dirty="0"/>
          </a:p>
        </p:txBody>
      </p:sp>
      <p:sp>
        <p:nvSpPr>
          <p:cNvPr id="10" name="Footer Placeholder 2">
            <a:extLst>
              <a:ext uri="{FF2B5EF4-FFF2-40B4-BE49-F238E27FC236}">
                <a16:creationId xmlns:a16="http://schemas.microsoft.com/office/drawing/2014/main" id="{3A22DB9E-E33B-40A8-A71F-FB035DE1B3F4}"/>
              </a:ext>
            </a:extLst>
          </p:cNvPr>
          <p:cNvSpPr>
            <a:spLocks noGrp="1"/>
          </p:cNvSpPr>
          <p:nvPr>
            <p:ph type="ftr" sz="quarter" idx="11"/>
          </p:nvPr>
        </p:nvSpPr>
        <p:spPr>
          <a:xfrm>
            <a:off x="180976" y="5824009"/>
            <a:ext cx="8171914" cy="498470"/>
          </a:xfrm>
        </p:spPr>
        <p:txBody>
          <a:bodyPr>
            <a:normAutofit/>
          </a:bodyPr>
          <a:lstStyle>
            <a:lvl1pPr>
              <a:defRPr>
                <a:solidFill>
                  <a:schemeClr val="bg1"/>
                </a:solidFill>
              </a:defRPr>
            </a:lvl1pPr>
          </a:lstStyle>
          <a:p>
            <a:pPr>
              <a:lnSpc>
                <a:spcPct val="90000"/>
              </a:lnSpc>
              <a:spcAft>
                <a:spcPts val="600"/>
              </a:spcAft>
            </a:pPr>
            <a:r>
              <a:rPr lang="en-US" sz="2700" dirty="0"/>
              <a:t>7. </a:t>
            </a:r>
            <a:r>
              <a:rPr lang="en-US" sz="2700" dirty="0" err="1"/>
              <a:t>Metriques</a:t>
            </a:r>
            <a:r>
              <a:rPr lang="en-US" sz="2700" dirty="0"/>
              <a:t> </a:t>
            </a:r>
            <a:r>
              <a:rPr lang="en-US" sz="2700" dirty="0" err="1"/>
              <a:t>utilisees</a:t>
            </a:r>
            <a:r>
              <a:rPr lang="en-US" sz="2700" dirty="0"/>
              <a:t> – </a:t>
            </a:r>
            <a:r>
              <a:rPr lang="en-US" sz="2700" dirty="0" err="1"/>
              <a:t>fonctions</a:t>
            </a:r>
            <a:r>
              <a:rPr lang="en-US" sz="2700" dirty="0"/>
              <a:t> </a:t>
            </a:r>
            <a:r>
              <a:rPr lang="en-US" sz="2700" dirty="0" err="1"/>
              <a:t>cout</a:t>
            </a:r>
            <a:r>
              <a:rPr lang="en-US" sz="2700" dirty="0"/>
              <a:t> </a:t>
            </a:r>
            <a:r>
              <a:rPr lang="en-US" sz="2700" dirty="0" err="1"/>
              <a:t>comparees</a:t>
            </a:r>
            <a:endParaRPr lang="en-US" sz="2700" dirty="0"/>
          </a:p>
        </p:txBody>
      </p:sp>
      <p:sp>
        <p:nvSpPr>
          <p:cNvPr id="9" name="Date Placeholder 1">
            <a:extLst>
              <a:ext uri="{FF2B5EF4-FFF2-40B4-BE49-F238E27FC236}">
                <a16:creationId xmlns:a16="http://schemas.microsoft.com/office/drawing/2014/main" id="{B2BC4176-724A-470F-893B-8F96C2C84B6F}"/>
              </a:ext>
            </a:extLst>
          </p:cNvPr>
          <p:cNvSpPr>
            <a:spLocks noGrp="1"/>
          </p:cNvSpPr>
          <p:nvPr>
            <p:ph type="dt" sz="half" idx="10"/>
          </p:nvPr>
        </p:nvSpPr>
        <p:spPr>
          <a:xfrm>
            <a:off x="8941868" y="5776384"/>
            <a:ext cx="2688477" cy="498470"/>
          </a:xfrm>
        </p:spPr>
        <p:txBody>
          <a:bodyPr/>
          <a:lstStyle>
            <a:lvl1pPr>
              <a:defRPr>
                <a:solidFill>
                  <a:schemeClr val="bg1"/>
                </a:solidFill>
              </a:defRPr>
            </a:lvl1pPr>
          </a:lstStyle>
          <a:p>
            <a:r>
              <a:rPr lang="en-US" sz="2700" dirty="0"/>
              <a:t>DECEMBRE 2021</a:t>
            </a:r>
          </a:p>
        </p:txBody>
      </p:sp>
      <p:pic>
        <p:nvPicPr>
          <p:cNvPr id="5" name="Image 4">
            <a:extLst>
              <a:ext uri="{FF2B5EF4-FFF2-40B4-BE49-F238E27FC236}">
                <a16:creationId xmlns:a16="http://schemas.microsoft.com/office/drawing/2014/main" id="{29FA3E90-12E1-4B3D-8B22-8BDDF2B07E3D}"/>
              </a:ext>
            </a:extLst>
          </p:cNvPr>
          <p:cNvPicPr>
            <a:picLocks noChangeAspect="1"/>
          </p:cNvPicPr>
          <p:nvPr/>
        </p:nvPicPr>
        <p:blipFill>
          <a:blip r:embed="rId2"/>
          <a:stretch>
            <a:fillRect/>
          </a:stretch>
        </p:blipFill>
        <p:spPr>
          <a:xfrm>
            <a:off x="4580946" y="209096"/>
            <a:ext cx="7127099" cy="4751399"/>
          </a:xfrm>
          <a:prstGeom prst="rect">
            <a:avLst/>
          </a:prstGeom>
        </p:spPr>
      </p:pic>
      <p:sp>
        <p:nvSpPr>
          <p:cNvPr id="2" name="ZoneTexte 1">
            <a:extLst>
              <a:ext uri="{FF2B5EF4-FFF2-40B4-BE49-F238E27FC236}">
                <a16:creationId xmlns:a16="http://schemas.microsoft.com/office/drawing/2014/main" id="{08DFD310-3DB9-4671-9C0A-3F1448470EFA}"/>
              </a:ext>
            </a:extLst>
          </p:cNvPr>
          <p:cNvSpPr txBox="1"/>
          <p:nvPr/>
        </p:nvSpPr>
        <p:spPr>
          <a:xfrm>
            <a:off x="180975" y="390524"/>
            <a:ext cx="4800599" cy="1815882"/>
          </a:xfrm>
          <a:prstGeom prst="rect">
            <a:avLst/>
          </a:prstGeom>
          <a:noFill/>
        </p:spPr>
        <p:txBody>
          <a:bodyPr wrap="square" rtlCol="0">
            <a:spAutoFit/>
          </a:bodyPr>
          <a:lstStyle/>
          <a:p>
            <a:r>
              <a:rPr lang="fr-FR" sz="2400" dirty="0" err="1">
                <a:cs typeface="Calibri" panose="020F0502020204030204" pitchFamily="34" charset="0"/>
              </a:rPr>
              <a:t>Indice_banking</a:t>
            </a:r>
            <a:r>
              <a:rPr lang="fr-FR" sz="2400" dirty="0">
                <a:cs typeface="Calibri" panose="020F0502020204030204" pitchFamily="34" charset="0"/>
              </a:rPr>
              <a:t> optimal (≈ 70%) </a:t>
            </a:r>
          </a:p>
          <a:p>
            <a:pPr algn="ctr"/>
            <a:r>
              <a:rPr lang="fr-FR" sz="2400" dirty="0">
                <a:cs typeface="Calibri" panose="020F0502020204030204" pitchFamily="34" charset="0"/>
              </a:rPr>
              <a:t>pour un </a:t>
            </a:r>
          </a:p>
          <a:p>
            <a:r>
              <a:rPr lang="fr-FR" sz="3200" dirty="0">
                <a:solidFill>
                  <a:srgbClr val="C00000"/>
                </a:solidFill>
                <a:cs typeface="Calibri" panose="020F0502020204030204" pitchFamily="34" charset="0"/>
              </a:rPr>
              <a:t>seuil de solvabilité de 10%</a:t>
            </a:r>
          </a:p>
          <a:p>
            <a:endParaRPr lang="fr-FR" sz="3200" dirty="0">
              <a:cs typeface="Calibri" panose="020F0502020204030204" pitchFamily="34" charset="0"/>
            </a:endParaRPr>
          </a:p>
        </p:txBody>
      </p:sp>
    </p:spTree>
    <p:extLst>
      <p:ext uri="{BB962C8B-B14F-4D97-AF65-F5344CB8AC3E}">
        <p14:creationId xmlns:p14="http://schemas.microsoft.com/office/powerpoint/2010/main" val="7918695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a:extLst>
              <a:ext uri="{FF2B5EF4-FFF2-40B4-BE49-F238E27FC236}">
                <a16:creationId xmlns:a16="http://schemas.microsoft.com/office/drawing/2014/main" id="{592D536E-B9D3-4FE1-A8CC-2D3008876BCC}"/>
              </a:ext>
            </a:extLst>
          </p:cNvPr>
          <p:cNvSpPr>
            <a:spLocks noGrp="1"/>
          </p:cNvSpPr>
          <p:nvPr>
            <p:ph type="sldNum" sz="quarter" idx="12"/>
          </p:nvPr>
        </p:nvSpPr>
        <p:spPr>
          <a:xfrm>
            <a:off x="8144496" y="5814484"/>
            <a:ext cx="907186" cy="498470"/>
          </a:xfrm>
        </p:spPr>
        <p:txBody>
          <a:bodyPr>
            <a:normAutofit/>
          </a:bodyPr>
          <a:lstStyle>
            <a:lvl1pPr>
              <a:defRPr>
                <a:solidFill>
                  <a:schemeClr val="bg1"/>
                </a:solidFill>
              </a:defRPr>
            </a:lvl1pPr>
          </a:lstStyle>
          <a:p>
            <a:pPr>
              <a:lnSpc>
                <a:spcPct val="90000"/>
              </a:lnSpc>
              <a:spcAft>
                <a:spcPts val="600"/>
              </a:spcAft>
            </a:pPr>
            <a:fld id="{6D22F896-40B5-4ADD-8801-0D06FADFA095}" type="slidenum">
              <a:rPr lang="en-US" sz="2700" smtClean="0"/>
              <a:pPr>
                <a:lnSpc>
                  <a:spcPct val="90000"/>
                </a:lnSpc>
                <a:spcAft>
                  <a:spcPts val="600"/>
                </a:spcAft>
              </a:pPr>
              <a:t>14</a:t>
            </a:fld>
            <a:endParaRPr lang="en-US" sz="2700" dirty="0"/>
          </a:p>
        </p:txBody>
      </p:sp>
      <p:sp>
        <p:nvSpPr>
          <p:cNvPr id="10" name="Footer Placeholder 2">
            <a:extLst>
              <a:ext uri="{FF2B5EF4-FFF2-40B4-BE49-F238E27FC236}">
                <a16:creationId xmlns:a16="http://schemas.microsoft.com/office/drawing/2014/main" id="{3A22DB9E-E33B-40A8-A71F-FB035DE1B3F4}"/>
              </a:ext>
            </a:extLst>
          </p:cNvPr>
          <p:cNvSpPr>
            <a:spLocks noGrp="1"/>
          </p:cNvSpPr>
          <p:nvPr>
            <p:ph type="ftr" sz="quarter" idx="11"/>
          </p:nvPr>
        </p:nvSpPr>
        <p:spPr>
          <a:xfrm>
            <a:off x="180976" y="5824009"/>
            <a:ext cx="8171914" cy="498470"/>
          </a:xfrm>
        </p:spPr>
        <p:txBody>
          <a:bodyPr>
            <a:normAutofit/>
          </a:bodyPr>
          <a:lstStyle>
            <a:lvl1pPr>
              <a:defRPr>
                <a:solidFill>
                  <a:schemeClr val="bg1"/>
                </a:solidFill>
              </a:defRPr>
            </a:lvl1pPr>
          </a:lstStyle>
          <a:p>
            <a:pPr>
              <a:lnSpc>
                <a:spcPct val="90000"/>
              </a:lnSpc>
              <a:spcAft>
                <a:spcPts val="600"/>
              </a:spcAft>
            </a:pPr>
            <a:r>
              <a:rPr lang="en-US" sz="2700"/>
              <a:t>8- interpretabilite – importance des features</a:t>
            </a:r>
            <a:endParaRPr lang="en-US" sz="2700" dirty="0"/>
          </a:p>
        </p:txBody>
      </p:sp>
      <p:sp>
        <p:nvSpPr>
          <p:cNvPr id="8" name="Date Placeholder 1">
            <a:extLst>
              <a:ext uri="{FF2B5EF4-FFF2-40B4-BE49-F238E27FC236}">
                <a16:creationId xmlns:a16="http://schemas.microsoft.com/office/drawing/2014/main" id="{AE7E0FAC-BB45-4CCF-9DBB-96CCFB808C85}"/>
              </a:ext>
            </a:extLst>
          </p:cNvPr>
          <p:cNvSpPr>
            <a:spLocks noGrp="1"/>
          </p:cNvSpPr>
          <p:nvPr>
            <p:ph type="dt" sz="half" idx="10"/>
          </p:nvPr>
        </p:nvSpPr>
        <p:spPr>
          <a:xfrm>
            <a:off x="8941868" y="5776384"/>
            <a:ext cx="2688477" cy="498470"/>
          </a:xfrm>
        </p:spPr>
        <p:txBody>
          <a:bodyPr/>
          <a:lstStyle>
            <a:lvl1pPr>
              <a:defRPr>
                <a:solidFill>
                  <a:schemeClr val="bg1"/>
                </a:solidFill>
              </a:defRPr>
            </a:lvl1pPr>
          </a:lstStyle>
          <a:p>
            <a:r>
              <a:rPr lang="en-US" sz="2700"/>
              <a:t>DECEMBRE 2021</a:t>
            </a:r>
            <a:endParaRPr lang="en-US" sz="2700" dirty="0"/>
          </a:p>
        </p:txBody>
      </p:sp>
      <p:pic>
        <p:nvPicPr>
          <p:cNvPr id="5" name="Image 4">
            <a:extLst>
              <a:ext uri="{FF2B5EF4-FFF2-40B4-BE49-F238E27FC236}">
                <a16:creationId xmlns:a16="http://schemas.microsoft.com/office/drawing/2014/main" id="{BFDEE7FF-7F69-409E-998C-C730FC64348E}"/>
              </a:ext>
            </a:extLst>
          </p:cNvPr>
          <p:cNvPicPr>
            <a:picLocks noChangeAspect="1"/>
          </p:cNvPicPr>
          <p:nvPr/>
        </p:nvPicPr>
        <p:blipFill>
          <a:blip r:embed="rId2"/>
          <a:stretch>
            <a:fillRect/>
          </a:stretch>
        </p:blipFill>
        <p:spPr>
          <a:xfrm>
            <a:off x="1382260" y="2066823"/>
            <a:ext cx="10206048" cy="3410728"/>
          </a:xfrm>
          <a:prstGeom prst="rect">
            <a:avLst/>
          </a:prstGeom>
        </p:spPr>
      </p:pic>
    </p:spTree>
    <p:extLst>
      <p:ext uri="{BB962C8B-B14F-4D97-AF65-F5344CB8AC3E}">
        <p14:creationId xmlns:p14="http://schemas.microsoft.com/office/powerpoint/2010/main" val="11214181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a:extLst>
              <a:ext uri="{FF2B5EF4-FFF2-40B4-BE49-F238E27FC236}">
                <a16:creationId xmlns:a16="http://schemas.microsoft.com/office/drawing/2014/main" id="{592D536E-B9D3-4FE1-A8CC-2D3008876BCC}"/>
              </a:ext>
            </a:extLst>
          </p:cNvPr>
          <p:cNvSpPr>
            <a:spLocks noGrp="1"/>
          </p:cNvSpPr>
          <p:nvPr>
            <p:ph type="sldNum" sz="quarter" idx="12"/>
          </p:nvPr>
        </p:nvSpPr>
        <p:spPr>
          <a:xfrm>
            <a:off x="8144496" y="5814484"/>
            <a:ext cx="907186" cy="498470"/>
          </a:xfrm>
        </p:spPr>
        <p:txBody>
          <a:bodyPr>
            <a:normAutofit/>
          </a:bodyPr>
          <a:lstStyle>
            <a:lvl1pPr>
              <a:defRPr>
                <a:solidFill>
                  <a:schemeClr val="bg1"/>
                </a:solidFill>
              </a:defRPr>
            </a:lvl1pPr>
          </a:lstStyle>
          <a:p>
            <a:pPr>
              <a:lnSpc>
                <a:spcPct val="90000"/>
              </a:lnSpc>
              <a:spcAft>
                <a:spcPts val="600"/>
              </a:spcAft>
            </a:pPr>
            <a:fld id="{6D22F896-40B5-4ADD-8801-0D06FADFA095}" type="slidenum">
              <a:rPr lang="en-US" sz="2700" smtClean="0"/>
              <a:pPr>
                <a:lnSpc>
                  <a:spcPct val="90000"/>
                </a:lnSpc>
                <a:spcAft>
                  <a:spcPts val="600"/>
                </a:spcAft>
              </a:pPr>
              <a:t>15</a:t>
            </a:fld>
            <a:endParaRPr lang="en-US" sz="2700" dirty="0"/>
          </a:p>
        </p:txBody>
      </p:sp>
      <p:sp>
        <p:nvSpPr>
          <p:cNvPr id="10" name="Footer Placeholder 2">
            <a:extLst>
              <a:ext uri="{FF2B5EF4-FFF2-40B4-BE49-F238E27FC236}">
                <a16:creationId xmlns:a16="http://schemas.microsoft.com/office/drawing/2014/main" id="{3A22DB9E-E33B-40A8-A71F-FB035DE1B3F4}"/>
              </a:ext>
            </a:extLst>
          </p:cNvPr>
          <p:cNvSpPr>
            <a:spLocks noGrp="1"/>
          </p:cNvSpPr>
          <p:nvPr>
            <p:ph type="ftr" sz="quarter" idx="11"/>
          </p:nvPr>
        </p:nvSpPr>
        <p:spPr>
          <a:xfrm>
            <a:off x="180976" y="5824009"/>
            <a:ext cx="8171914" cy="498470"/>
          </a:xfrm>
        </p:spPr>
        <p:txBody>
          <a:bodyPr>
            <a:normAutofit/>
          </a:bodyPr>
          <a:lstStyle>
            <a:lvl1pPr>
              <a:defRPr>
                <a:solidFill>
                  <a:schemeClr val="bg1"/>
                </a:solidFill>
              </a:defRPr>
            </a:lvl1pPr>
          </a:lstStyle>
          <a:p>
            <a:pPr>
              <a:lnSpc>
                <a:spcPct val="90000"/>
              </a:lnSpc>
              <a:spcAft>
                <a:spcPts val="600"/>
              </a:spcAft>
            </a:pPr>
            <a:r>
              <a:rPr lang="en-US" sz="2700" dirty="0"/>
              <a:t>9- presentation tableau de bord </a:t>
            </a:r>
            <a:r>
              <a:rPr lang="en-US" sz="2700" dirty="0" err="1"/>
              <a:t>metier</a:t>
            </a:r>
            <a:endParaRPr lang="en-US" sz="2700" dirty="0"/>
          </a:p>
        </p:txBody>
      </p:sp>
      <p:sp>
        <p:nvSpPr>
          <p:cNvPr id="8" name="Date Placeholder 1">
            <a:extLst>
              <a:ext uri="{FF2B5EF4-FFF2-40B4-BE49-F238E27FC236}">
                <a16:creationId xmlns:a16="http://schemas.microsoft.com/office/drawing/2014/main" id="{AE7E0FAC-BB45-4CCF-9DBB-96CCFB808C85}"/>
              </a:ext>
            </a:extLst>
          </p:cNvPr>
          <p:cNvSpPr>
            <a:spLocks noGrp="1"/>
          </p:cNvSpPr>
          <p:nvPr>
            <p:ph type="dt" sz="half" idx="10"/>
          </p:nvPr>
        </p:nvSpPr>
        <p:spPr>
          <a:xfrm>
            <a:off x="8941868" y="5776384"/>
            <a:ext cx="2688477" cy="498470"/>
          </a:xfrm>
        </p:spPr>
        <p:txBody>
          <a:bodyPr/>
          <a:lstStyle>
            <a:lvl1pPr>
              <a:defRPr>
                <a:solidFill>
                  <a:schemeClr val="bg1"/>
                </a:solidFill>
              </a:defRPr>
            </a:lvl1pPr>
          </a:lstStyle>
          <a:p>
            <a:r>
              <a:rPr lang="en-US" sz="2700" dirty="0"/>
              <a:t>DECEMBRE 2021</a:t>
            </a:r>
          </a:p>
        </p:txBody>
      </p:sp>
      <p:sp>
        <p:nvSpPr>
          <p:cNvPr id="3" name="Rectangle 2">
            <a:extLst>
              <a:ext uri="{FF2B5EF4-FFF2-40B4-BE49-F238E27FC236}">
                <a16:creationId xmlns:a16="http://schemas.microsoft.com/office/drawing/2014/main" id="{3FD55503-0480-40E4-9397-53899D3FEC23}"/>
              </a:ext>
            </a:extLst>
          </p:cNvPr>
          <p:cNvSpPr/>
          <p:nvPr/>
        </p:nvSpPr>
        <p:spPr>
          <a:xfrm>
            <a:off x="244724" y="1998851"/>
            <a:ext cx="3709070" cy="260670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chemeClr val="tx1"/>
              </a:solidFill>
            </a:endParaRPr>
          </a:p>
        </p:txBody>
      </p:sp>
      <p:sp>
        <p:nvSpPr>
          <p:cNvPr id="4" name="Rectangle 3">
            <a:extLst>
              <a:ext uri="{FF2B5EF4-FFF2-40B4-BE49-F238E27FC236}">
                <a16:creationId xmlns:a16="http://schemas.microsoft.com/office/drawing/2014/main" id="{7A7FA6FC-C9FD-4509-9070-14FFEC6CED04}"/>
              </a:ext>
            </a:extLst>
          </p:cNvPr>
          <p:cNvSpPr/>
          <p:nvPr/>
        </p:nvSpPr>
        <p:spPr>
          <a:xfrm>
            <a:off x="254249" y="1609311"/>
            <a:ext cx="3699545" cy="37887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bg1"/>
                </a:solidFill>
              </a:rPr>
              <a:t> module solvabilité pour un client</a:t>
            </a:r>
          </a:p>
        </p:txBody>
      </p:sp>
      <p:pic>
        <p:nvPicPr>
          <p:cNvPr id="11" name="Image 10">
            <a:extLst>
              <a:ext uri="{FF2B5EF4-FFF2-40B4-BE49-F238E27FC236}">
                <a16:creationId xmlns:a16="http://schemas.microsoft.com/office/drawing/2014/main" id="{9AA67A69-3F4B-4911-8703-BFB7D3ACEA9C}"/>
              </a:ext>
            </a:extLst>
          </p:cNvPr>
          <p:cNvPicPr>
            <a:picLocks noChangeAspect="1"/>
          </p:cNvPicPr>
          <p:nvPr/>
        </p:nvPicPr>
        <p:blipFill>
          <a:blip r:embed="rId2"/>
          <a:stretch>
            <a:fillRect/>
          </a:stretch>
        </p:blipFill>
        <p:spPr>
          <a:xfrm>
            <a:off x="254249" y="2090650"/>
            <a:ext cx="1484211" cy="1348835"/>
          </a:xfrm>
          <a:prstGeom prst="rect">
            <a:avLst/>
          </a:prstGeom>
        </p:spPr>
      </p:pic>
      <p:pic>
        <p:nvPicPr>
          <p:cNvPr id="13" name="Image 12">
            <a:extLst>
              <a:ext uri="{FF2B5EF4-FFF2-40B4-BE49-F238E27FC236}">
                <a16:creationId xmlns:a16="http://schemas.microsoft.com/office/drawing/2014/main" id="{D2161120-81F4-48B9-BD8B-4E41D1045A52}"/>
              </a:ext>
            </a:extLst>
          </p:cNvPr>
          <p:cNvPicPr>
            <a:picLocks noChangeAspect="1"/>
          </p:cNvPicPr>
          <p:nvPr/>
        </p:nvPicPr>
        <p:blipFill>
          <a:blip r:embed="rId3"/>
          <a:stretch>
            <a:fillRect/>
          </a:stretch>
        </p:blipFill>
        <p:spPr>
          <a:xfrm>
            <a:off x="1914425" y="2152912"/>
            <a:ext cx="2039369" cy="1211072"/>
          </a:xfrm>
          <a:prstGeom prst="rect">
            <a:avLst/>
          </a:prstGeom>
        </p:spPr>
      </p:pic>
      <p:grpSp>
        <p:nvGrpSpPr>
          <p:cNvPr id="21" name="Groupe 20">
            <a:extLst>
              <a:ext uri="{FF2B5EF4-FFF2-40B4-BE49-F238E27FC236}">
                <a16:creationId xmlns:a16="http://schemas.microsoft.com/office/drawing/2014/main" id="{6C83E8FD-2944-41B8-854F-EAACAB4B6DE1}"/>
              </a:ext>
            </a:extLst>
          </p:cNvPr>
          <p:cNvGrpSpPr/>
          <p:nvPr/>
        </p:nvGrpSpPr>
        <p:grpSpPr>
          <a:xfrm>
            <a:off x="4025763" y="1609311"/>
            <a:ext cx="3825118" cy="2996245"/>
            <a:chOff x="4832321" y="535521"/>
            <a:chExt cx="3825118" cy="2509683"/>
          </a:xfrm>
        </p:grpSpPr>
        <p:sp>
          <p:nvSpPr>
            <p:cNvPr id="14" name="Rectangle 13">
              <a:extLst>
                <a:ext uri="{FF2B5EF4-FFF2-40B4-BE49-F238E27FC236}">
                  <a16:creationId xmlns:a16="http://schemas.microsoft.com/office/drawing/2014/main" id="{10856A00-08DA-4B77-8327-F991A6B415D1}"/>
                </a:ext>
              </a:extLst>
            </p:cNvPr>
            <p:cNvSpPr/>
            <p:nvPr/>
          </p:nvSpPr>
          <p:spPr>
            <a:xfrm>
              <a:off x="4832321" y="925061"/>
              <a:ext cx="3825118" cy="212014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chemeClr val="tx1"/>
                </a:solidFill>
              </a:endParaRPr>
            </a:p>
          </p:txBody>
        </p:sp>
        <p:sp>
          <p:nvSpPr>
            <p:cNvPr id="15" name="Rectangle 14">
              <a:extLst>
                <a:ext uri="{FF2B5EF4-FFF2-40B4-BE49-F238E27FC236}">
                  <a16:creationId xmlns:a16="http://schemas.microsoft.com/office/drawing/2014/main" id="{CAA72275-5840-4AC1-AC04-E6103EAEC311}"/>
                </a:ext>
              </a:extLst>
            </p:cNvPr>
            <p:cNvSpPr/>
            <p:nvPr/>
          </p:nvSpPr>
          <p:spPr>
            <a:xfrm>
              <a:off x="4841846" y="535521"/>
              <a:ext cx="3815593" cy="37887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bg1"/>
                  </a:solidFill>
                </a:rPr>
                <a:t> module performance modèle</a:t>
              </a:r>
            </a:p>
          </p:txBody>
        </p:sp>
        <p:pic>
          <p:nvPicPr>
            <p:cNvPr id="17" name="Image 16">
              <a:extLst>
                <a:ext uri="{FF2B5EF4-FFF2-40B4-BE49-F238E27FC236}">
                  <a16:creationId xmlns:a16="http://schemas.microsoft.com/office/drawing/2014/main" id="{658E9214-3057-4CCB-9973-55CFAD8DFDA2}"/>
                </a:ext>
              </a:extLst>
            </p:cNvPr>
            <p:cNvPicPr>
              <a:picLocks noChangeAspect="1"/>
            </p:cNvPicPr>
            <p:nvPr/>
          </p:nvPicPr>
          <p:blipFill>
            <a:blip r:embed="rId4"/>
            <a:stretch>
              <a:fillRect/>
            </a:stretch>
          </p:blipFill>
          <p:spPr>
            <a:xfrm>
              <a:off x="6524841" y="1282728"/>
              <a:ext cx="2026075" cy="1277479"/>
            </a:xfrm>
            <a:prstGeom prst="rect">
              <a:avLst/>
            </a:prstGeom>
          </p:spPr>
        </p:pic>
        <p:pic>
          <p:nvPicPr>
            <p:cNvPr id="19" name="Image 18">
              <a:extLst>
                <a:ext uri="{FF2B5EF4-FFF2-40B4-BE49-F238E27FC236}">
                  <a16:creationId xmlns:a16="http://schemas.microsoft.com/office/drawing/2014/main" id="{B9D75DAF-A396-49E3-836C-21398B0547CD}"/>
                </a:ext>
              </a:extLst>
            </p:cNvPr>
            <p:cNvPicPr>
              <a:picLocks noChangeAspect="1"/>
            </p:cNvPicPr>
            <p:nvPr/>
          </p:nvPicPr>
          <p:blipFill>
            <a:blip r:embed="rId5"/>
            <a:stretch>
              <a:fillRect/>
            </a:stretch>
          </p:blipFill>
          <p:spPr>
            <a:xfrm>
              <a:off x="4841846" y="1210676"/>
              <a:ext cx="1781065" cy="1421584"/>
            </a:xfrm>
            <a:prstGeom prst="rect">
              <a:avLst/>
            </a:prstGeom>
          </p:spPr>
        </p:pic>
      </p:grpSp>
      <p:sp>
        <p:nvSpPr>
          <p:cNvPr id="23" name="Rectangle 22">
            <a:extLst>
              <a:ext uri="{FF2B5EF4-FFF2-40B4-BE49-F238E27FC236}">
                <a16:creationId xmlns:a16="http://schemas.microsoft.com/office/drawing/2014/main" id="{D4B1605B-F909-4E6E-A39E-4A6C1F0D4349}"/>
              </a:ext>
            </a:extLst>
          </p:cNvPr>
          <p:cNvSpPr/>
          <p:nvPr/>
        </p:nvSpPr>
        <p:spPr>
          <a:xfrm>
            <a:off x="7937177" y="1998851"/>
            <a:ext cx="3825118" cy="260670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chemeClr val="tx1"/>
              </a:solidFill>
            </a:endParaRPr>
          </a:p>
        </p:txBody>
      </p:sp>
      <p:sp>
        <p:nvSpPr>
          <p:cNvPr id="24" name="Rectangle 23">
            <a:extLst>
              <a:ext uri="{FF2B5EF4-FFF2-40B4-BE49-F238E27FC236}">
                <a16:creationId xmlns:a16="http://schemas.microsoft.com/office/drawing/2014/main" id="{1C445220-E1A0-4858-84D8-3CB8E4C48531}"/>
              </a:ext>
            </a:extLst>
          </p:cNvPr>
          <p:cNvSpPr/>
          <p:nvPr/>
        </p:nvSpPr>
        <p:spPr>
          <a:xfrm>
            <a:off x="7946702" y="1609311"/>
            <a:ext cx="3815593" cy="37887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bg1"/>
                </a:solidFill>
              </a:rPr>
              <a:t> exploration de données</a:t>
            </a:r>
          </a:p>
        </p:txBody>
      </p:sp>
      <p:pic>
        <p:nvPicPr>
          <p:cNvPr id="28" name="Image 27">
            <a:extLst>
              <a:ext uri="{FF2B5EF4-FFF2-40B4-BE49-F238E27FC236}">
                <a16:creationId xmlns:a16="http://schemas.microsoft.com/office/drawing/2014/main" id="{285995DC-13AE-41CE-8008-B2116DC44399}"/>
              </a:ext>
            </a:extLst>
          </p:cNvPr>
          <p:cNvPicPr>
            <a:picLocks noChangeAspect="1"/>
          </p:cNvPicPr>
          <p:nvPr/>
        </p:nvPicPr>
        <p:blipFill>
          <a:blip r:embed="rId6"/>
          <a:stretch>
            <a:fillRect/>
          </a:stretch>
        </p:blipFill>
        <p:spPr>
          <a:xfrm>
            <a:off x="8138435" y="2503554"/>
            <a:ext cx="3286143" cy="983406"/>
          </a:xfrm>
          <a:prstGeom prst="rect">
            <a:avLst/>
          </a:prstGeom>
        </p:spPr>
      </p:pic>
      <p:sp>
        <p:nvSpPr>
          <p:cNvPr id="29" name="ZoneTexte 28">
            <a:extLst>
              <a:ext uri="{FF2B5EF4-FFF2-40B4-BE49-F238E27FC236}">
                <a16:creationId xmlns:a16="http://schemas.microsoft.com/office/drawing/2014/main" id="{EFFC1357-CD64-4925-B063-192E55334A63}"/>
              </a:ext>
            </a:extLst>
          </p:cNvPr>
          <p:cNvSpPr txBox="1"/>
          <p:nvPr/>
        </p:nvSpPr>
        <p:spPr>
          <a:xfrm flipH="1">
            <a:off x="429705" y="729842"/>
            <a:ext cx="11113546" cy="369332"/>
          </a:xfrm>
          <a:prstGeom prst="rect">
            <a:avLst/>
          </a:prstGeom>
          <a:noFill/>
        </p:spPr>
        <p:txBody>
          <a:bodyPr wrap="square" rtlCol="0">
            <a:spAutoFit/>
          </a:bodyPr>
          <a:lstStyle/>
          <a:p>
            <a:r>
              <a:rPr lang="fr-FR" dirty="0"/>
              <a:t>3 modules accessibles instantanément pour une prise de décision rapide justifiée par des critères objectifs </a:t>
            </a:r>
          </a:p>
        </p:txBody>
      </p:sp>
      <p:pic>
        <p:nvPicPr>
          <p:cNvPr id="31" name="Image 30">
            <a:extLst>
              <a:ext uri="{FF2B5EF4-FFF2-40B4-BE49-F238E27FC236}">
                <a16:creationId xmlns:a16="http://schemas.microsoft.com/office/drawing/2014/main" id="{CE9F2ECE-05E3-4BC4-BE61-D0A3E0E1461A}"/>
              </a:ext>
            </a:extLst>
          </p:cNvPr>
          <p:cNvPicPr>
            <a:picLocks noChangeAspect="1"/>
          </p:cNvPicPr>
          <p:nvPr/>
        </p:nvPicPr>
        <p:blipFill>
          <a:blip r:embed="rId7"/>
          <a:stretch>
            <a:fillRect/>
          </a:stretch>
        </p:blipFill>
        <p:spPr>
          <a:xfrm>
            <a:off x="429705" y="3531284"/>
            <a:ext cx="3422708" cy="1008323"/>
          </a:xfrm>
          <a:prstGeom prst="rect">
            <a:avLst/>
          </a:prstGeom>
        </p:spPr>
      </p:pic>
      <p:sp>
        <p:nvSpPr>
          <p:cNvPr id="20" name="ZoneTexte 19">
            <a:extLst>
              <a:ext uri="{FF2B5EF4-FFF2-40B4-BE49-F238E27FC236}">
                <a16:creationId xmlns:a16="http://schemas.microsoft.com/office/drawing/2014/main" id="{B2A1D28F-6989-44E0-AFF3-C12A25C20CB4}"/>
              </a:ext>
            </a:extLst>
          </p:cNvPr>
          <p:cNvSpPr txBox="1"/>
          <p:nvPr/>
        </p:nvSpPr>
        <p:spPr>
          <a:xfrm>
            <a:off x="970613" y="4895506"/>
            <a:ext cx="3026681" cy="307777"/>
          </a:xfrm>
          <a:prstGeom prst="rect">
            <a:avLst/>
          </a:prstGeom>
          <a:noFill/>
        </p:spPr>
        <p:txBody>
          <a:bodyPr wrap="square">
            <a:spAutoFit/>
          </a:bodyPr>
          <a:lstStyle/>
          <a:p>
            <a:r>
              <a:rPr lang="fr-FR" sz="1400" b="1" i="0" dirty="0">
                <a:solidFill>
                  <a:srgbClr val="FF0000"/>
                </a:solidFill>
                <a:effectLst/>
                <a:latin typeface="-apple-system"/>
              </a:rPr>
              <a:t>L</a:t>
            </a:r>
            <a:r>
              <a:rPr lang="fr-FR" sz="1100" b="0" i="0" dirty="0">
                <a:solidFill>
                  <a:srgbClr val="3A3A3A"/>
                </a:solidFill>
                <a:effectLst/>
                <a:latin typeface="-apple-system"/>
              </a:rPr>
              <a:t>ocal </a:t>
            </a:r>
            <a:r>
              <a:rPr lang="fr-FR" sz="1400" b="1" i="0" dirty="0" err="1">
                <a:solidFill>
                  <a:srgbClr val="FF0000"/>
                </a:solidFill>
                <a:effectLst/>
                <a:latin typeface="-apple-system"/>
              </a:rPr>
              <a:t>I</a:t>
            </a:r>
            <a:r>
              <a:rPr lang="fr-FR" sz="1100" b="0" i="0" dirty="0" err="1">
                <a:solidFill>
                  <a:srgbClr val="3A3A3A"/>
                </a:solidFill>
                <a:effectLst/>
                <a:latin typeface="-apple-system"/>
              </a:rPr>
              <a:t>nterpretable</a:t>
            </a:r>
            <a:r>
              <a:rPr lang="fr-FR" sz="1100" b="0" i="0" dirty="0">
                <a:solidFill>
                  <a:srgbClr val="3A3A3A"/>
                </a:solidFill>
                <a:effectLst/>
                <a:latin typeface="-apple-system"/>
              </a:rPr>
              <a:t> </a:t>
            </a:r>
            <a:r>
              <a:rPr lang="fr-FR" sz="1400" b="1" i="0" dirty="0">
                <a:solidFill>
                  <a:srgbClr val="FF0000"/>
                </a:solidFill>
                <a:effectLst/>
                <a:latin typeface="-apple-system"/>
              </a:rPr>
              <a:t>M</a:t>
            </a:r>
            <a:r>
              <a:rPr lang="fr-FR" sz="1100" b="0" i="0" dirty="0">
                <a:solidFill>
                  <a:srgbClr val="3A3A3A"/>
                </a:solidFill>
                <a:effectLst/>
                <a:latin typeface="-apple-system"/>
              </a:rPr>
              <a:t>odel-</a:t>
            </a:r>
            <a:r>
              <a:rPr lang="fr-FR" sz="1100" b="0" i="0" dirty="0" err="1">
                <a:solidFill>
                  <a:srgbClr val="3A3A3A"/>
                </a:solidFill>
                <a:effectLst/>
                <a:latin typeface="-apple-system"/>
              </a:rPr>
              <a:t>Agnostic</a:t>
            </a:r>
            <a:r>
              <a:rPr lang="fr-FR" sz="1100" b="0" i="0" dirty="0">
                <a:solidFill>
                  <a:srgbClr val="3A3A3A"/>
                </a:solidFill>
                <a:effectLst/>
                <a:latin typeface="-apple-system"/>
              </a:rPr>
              <a:t> </a:t>
            </a:r>
            <a:r>
              <a:rPr lang="fr-FR" sz="1400" b="1" i="0" dirty="0" err="1">
                <a:solidFill>
                  <a:srgbClr val="FF0000"/>
                </a:solidFill>
                <a:effectLst/>
                <a:latin typeface="-apple-system"/>
              </a:rPr>
              <a:t>E</a:t>
            </a:r>
            <a:r>
              <a:rPr lang="fr-FR" sz="1100" b="0" i="0" dirty="0" err="1">
                <a:solidFill>
                  <a:srgbClr val="3A3A3A"/>
                </a:solidFill>
                <a:effectLst/>
                <a:latin typeface="-apple-system"/>
              </a:rPr>
              <a:t>xplanations</a:t>
            </a:r>
            <a:endParaRPr lang="fr-FR" sz="1100" dirty="0"/>
          </a:p>
        </p:txBody>
      </p:sp>
      <p:pic>
        <p:nvPicPr>
          <p:cNvPr id="22" name="Picture 4" descr="LIME | Machine Learning Model Interpretability using LIME in R">
            <a:extLst>
              <a:ext uri="{FF2B5EF4-FFF2-40B4-BE49-F238E27FC236}">
                <a16:creationId xmlns:a16="http://schemas.microsoft.com/office/drawing/2014/main" id="{678D8ED5-C6BF-42CF-A1EF-46EAB2D615AA}"/>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4249" y="4692777"/>
            <a:ext cx="672177" cy="6721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704519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a:extLst>
              <a:ext uri="{FF2B5EF4-FFF2-40B4-BE49-F238E27FC236}">
                <a16:creationId xmlns:a16="http://schemas.microsoft.com/office/drawing/2014/main" id="{592D536E-B9D3-4FE1-A8CC-2D3008876BCC}"/>
              </a:ext>
            </a:extLst>
          </p:cNvPr>
          <p:cNvSpPr>
            <a:spLocks noGrp="1"/>
          </p:cNvSpPr>
          <p:nvPr>
            <p:ph type="sldNum" sz="quarter" idx="12"/>
          </p:nvPr>
        </p:nvSpPr>
        <p:spPr>
          <a:xfrm>
            <a:off x="8144496" y="5814484"/>
            <a:ext cx="907186" cy="498470"/>
          </a:xfrm>
        </p:spPr>
        <p:txBody>
          <a:bodyPr>
            <a:normAutofit/>
          </a:bodyPr>
          <a:lstStyle>
            <a:lvl1pPr>
              <a:defRPr>
                <a:solidFill>
                  <a:schemeClr val="bg1"/>
                </a:solidFill>
              </a:defRPr>
            </a:lvl1pPr>
          </a:lstStyle>
          <a:p>
            <a:pPr>
              <a:lnSpc>
                <a:spcPct val="90000"/>
              </a:lnSpc>
              <a:spcAft>
                <a:spcPts val="600"/>
              </a:spcAft>
            </a:pPr>
            <a:fld id="{6D22F896-40B5-4ADD-8801-0D06FADFA095}" type="slidenum">
              <a:rPr lang="en-US" sz="2700" smtClean="0"/>
              <a:pPr>
                <a:lnSpc>
                  <a:spcPct val="90000"/>
                </a:lnSpc>
                <a:spcAft>
                  <a:spcPts val="600"/>
                </a:spcAft>
              </a:pPr>
              <a:t>16</a:t>
            </a:fld>
            <a:endParaRPr lang="en-US" sz="2700" dirty="0"/>
          </a:p>
        </p:txBody>
      </p:sp>
      <p:sp>
        <p:nvSpPr>
          <p:cNvPr id="5" name="Footer Placeholder 2">
            <a:extLst>
              <a:ext uri="{FF2B5EF4-FFF2-40B4-BE49-F238E27FC236}">
                <a16:creationId xmlns:a16="http://schemas.microsoft.com/office/drawing/2014/main" id="{1A95841F-F780-49CD-BF44-DA0B65E368CC}"/>
              </a:ext>
            </a:extLst>
          </p:cNvPr>
          <p:cNvSpPr>
            <a:spLocks noGrp="1"/>
          </p:cNvSpPr>
          <p:nvPr>
            <p:ph type="ftr" sz="quarter" idx="11"/>
          </p:nvPr>
        </p:nvSpPr>
        <p:spPr>
          <a:xfrm>
            <a:off x="180976" y="5824009"/>
            <a:ext cx="7610474" cy="498470"/>
          </a:xfrm>
        </p:spPr>
        <p:txBody>
          <a:bodyPr>
            <a:normAutofit/>
          </a:bodyPr>
          <a:lstStyle>
            <a:lvl1pPr>
              <a:defRPr>
                <a:solidFill>
                  <a:schemeClr val="bg1"/>
                </a:solidFill>
              </a:defRPr>
            </a:lvl1pPr>
          </a:lstStyle>
          <a:p>
            <a:pPr>
              <a:lnSpc>
                <a:spcPct val="90000"/>
              </a:lnSpc>
              <a:spcAft>
                <a:spcPts val="600"/>
              </a:spcAft>
            </a:pPr>
            <a:r>
              <a:rPr lang="en-US" sz="2700" dirty="0"/>
              <a:t>10. Conclusion : </a:t>
            </a:r>
            <a:r>
              <a:rPr lang="en-US" sz="2700" dirty="0" err="1"/>
              <a:t>Limites</a:t>
            </a:r>
            <a:r>
              <a:rPr lang="en-US" sz="2700" dirty="0"/>
              <a:t> &amp; ameliorations </a:t>
            </a:r>
            <a:r>
              <a:rPr lang="en-US" sz="2700" dirty="0" err="1"/>
              <a:t>modele</a:t>
            </a:r>
            <a:endParaRPr lang="en-US" sz="2700" dirty="0"/>
          </a:p>
        </p:txBody>
      </p:sp>
      <p:sp>
        <p:nvSpPr>
          <p:cNvPr id="13" name="Date Placeholder 1">
            <a:extLst>
              <a:ext uri="{FF2B5EF4-FFF2-40B4-BE49-F238E27FC236}">
                <a16:creationId xmlns:a16="http://schemas.microsoft.com/office/drawing/2014/main" id="{A09E60A9-B54C-48C6-85ED-BC6BDC533F88}"/>
              </a:ext>
            </a:extLst>
          </p:cNvPr>
          <p:cNvSpPr>
            <a:spLocks noGrp="1"/>
          </p:cNvSpPr>
          <p:nvPr>
            <p:ph type="dt" sz="half" idx="10"/>
          </p:nvPr>
        </p:nvSpPr>
        <p:spPr>
          <a:xfrm>
            <a:off x="8941868" y="5776384"/>
            <a:ext cx="2688477" cy="498470"/>
          </a:xfrm>
        </p:spPr>
        <p:txBody>
          <a:bodyPr/>
          <a:lstStyle>
            <a:lvl1pPr>
              <a:defRPr>
                <a:solidFill>
                  <a:schemeClr val="bg1"/>
                </a:solidFill>
              </a:defRPr>
            </a:lvl1pPr>
          </a:lstStyle>
          <a:p>
            <a:r>
              <a:rPr lang="en-US" sz="2700" dirty="0"/>
              <a:t>DECEMBRE 2021</a:t>
            </a:r>
          </a:p>
        </p:txBody>
      </p:sp>
      <p:sp>
        <p:nvSpPr>
          <p:cNvPr id="2" name="ZoneTexte 1">
            <a:extLst>
              <a:ext uri="{FF2B5EF4-FFF2-40B4-BE49-F238E27FC236}">
                <a16:creationId xmlns:a16="http://schemas.microsoft.com/office/drawing/2014/main" id="{E78D1FDB-D34C-44B3-98B0-5B54C6EBD06A}"/>
              </a:ext>
            </a:extLst>
          </p:cNvPr>
          <p:cNvSpPr txBox="1"/>
          <p:nvPr/>
        </p:nvSpPr>
        <p:spPr>
          <a:xfrm>
            <a:off x="990600" y="1182757"/>
            <a:ext cx="10258425" cy="2262158"/>
          </a:xfrm>
          <a:prstGeom prst="rect">
            <a:avLst/>
          </a:prstGeom>
          <a:noFill/>
        </p:spPr>
        <p:txBody>
          <a:bodyPr wrap="square" rtlCol="0">
            <a:spAutoFit/>
          </a:bodyPr>
          <a:lstStyle/>
          <a:p>
            <a:pPr marL="285750" indent="-285750">
              <a:spcAft>
                <a:spcPts val="1800"/>
              </a:spcAft>
              <a:buClr>
                <a:srgbClr val="C00000"/>
              </a:buClr>
              <a:buFont typeface="Wingdings 2" panose="05020102010507070707" pitchFamily="18" charset="2"/>
              <a:buChar char="»"/>
            </a:pPr>
            <a:r>
              <a:rPr lang="fr-FR" sz="2400" dirty="0"/>
              <a:t>Problème de temps d’exécution pour la modélisation </a:t>
            </a:r>
            <a:r>
              <a:rPr lang="fr-FR" sz="2400" dirty="0">
                <a:solidFill>
                  <a:schemeClr val="accent1"/>
                </a:solidFill>
              </a:rPr>
              <a:t>(&gt; 6 heures)</a:t>
            </a:r>
          </a:p>
          <a:p>
            <a:pPr marL="285750" indent="-285750">
              <a:spcAft>
                <a:spcPts val="1800"/>
              </a:spcAft>
              <a:buClr>
                <a:srgbClr val="C00000"/>
              </a:buClr>
              <a:buFont typeface="Wingdings 2" panose="05020102010507070707" pitchFamily="18" charset="2"/>
              <a:buChar char="»"/>
            </a:pPr>
            <a:r>
              <a:rPr lang="fr-FR" sz="2400" dirty="0"/>
              <a:t>Rééquilibrage de la modalité non solvable </a:t>
            </a:r>
            <a:r>
              <a:rPr lang="fr-FR" sz="2400" dirty="0">
                <a:solidFill>
                  <a:schemeClr val="accent1"/>
                </a:solidFill>
              </a:rPr>
              <a:t>(20% optimal ?)</a:t>
            </a:r>
          </a:p>
          <a:p>
            <a:pPr marL="285750" indent="-285750">
              <a:spcAft>
                <a:spcPts val="1800"/>
              </a:spcAft>
              <a:buClr>
                <a:srgbClr val="C00000"/>
              </a:buClr>
              <a:buFont typeface="Wingdings 2" panose="05020102010507070707" pitchFamily="18" charset="2"/>
              <a:buChar char="»"/>
            </a:pPr>
            <a:r>
              <a:rPr lang="fr-FR" sz="2400" dirty="0"/>
              <a:t>Choix du système de pondération des indicateurs de la matrice de confusion</a:t>
            </a:r>
          </a:p>
          <a:p>
            <a:pPr marL="800100" lvl="1" indent="-342900">
              <a:spcAft>
                <a:spcPts val="1800"/>
              </a:spcAft>
              <a:buClr>
                <a:srgbClr val="C00000"/>
              </a:buClr>
              <a:buFont typeface="Wingdings" panose="05000000000000000000" pitchFamily="2" charset="2"/>
              <a:buChar char="§"/>
            </a:pPr>
            <a:r>
              <a:rPr lang="fr-FR" sz="2400" dirty="0">
                <a:solidFill>
                  <a:schemeClr val="accent1"/>
                </a:solidFill>
              </a:rPr>
              <a:t>Pénalité des Faux négatifs ?</a:t>
            </a:r>
          </a:p>
        </p:txBody>
      </p:sp>
    </p:spTree>
    <p:extLst>
      <p:ext uri="{BB962C8B-B14F-4D97-AF65-F5344CB8AC3E}">
        <p14:creationId xmlns:p14="http://schemas.microsoft.com/office/powerpoint/2010/main" val="36900368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a:extLst>
              <a:ext uri="{FF2B5EF4-FFF2-40B4-BE49-F238E27FC236}">
                <a16:creationId xmlns:a16="http://schemas.microsoft.com/office/drawing/2014/main" id="{592D536E-B9D3-4FE1-A8CC-2D3008876BCC}"/>
              </a:ext>
            </a:extLst>
          </p:cNvPr>
          <p:cNvSpPr>
            <a:spLocks noGrp="1"/>
          </p:cNvSpPr>
          <p:nvPr>
            <p:ph type="sldNum" sz="quarter" idx="12"/>
          </p:nvPr>
        </p:nvSpPr>
        <p:spPr>
          <a:xfrm>
            <a:off x="8144496" y="5814484"/>
            <a:ext cx="907186" cy="498470"/>
          </a:xfrm>
        </p:spPr>
        <p:txBody>
          <a:bodyPr>
            <a:normAutofit/>
          </a:bodyPr>
          <a:lstStyle>
            <a:lvl1pPr>
              <a:defRPr>
                <a:solidFill>
                  <a:schemeClr val="bg1"/>
                </a:solidFill>
              </a:defRPr>
            </a:lvl1pPr>
          </a:lstStyle>
          <a:p>
            <a:pPr>
              <a:lnSpc>
                <a:spcPct val="90000"/>
              </a:lnSpc>
              <a:spcAft>
                <a:spcPts val="600"/>
              </a:spcAft>
            </a:pPr>
            <a:fld id="{6D22F896-40B5-4ADD-8801-0D06FADFA095}" type="slidenum">
              <a:rPr lang="en-US" sz="2700" smtClean="0"/>
              <a:pPr>
                <a:lnSpc>
                  <a:spcPct val="90000"/>
                </a:lnSpc>
                <a:spcAft>
                  <a:spcPts val="600"/>
                </a:spcAft>
              </a:pPr>
              <a:t>17</a:t>
            </a:fld>
            <a:endParaRPr lang="en-US" sz="2700" dirty="0"/>
          </a:p>
        </p:txBody>
      </p:sp>
      <p:sp>
        <p:nvSpPr>
          <p:cNvPr id="10" name="Footer Placeholder 2">
            <a:extLst>
              <a:ext uri="{FF2B5EF4-FFF2-40B4-BE49-F238E27FC236}">
                <a16:creationId xmlns:a16="http://schemas.microsoft.com/office/drawing/2014/main" id="{A3C6854D-6A16-4FB7-85D8-6D2523F2B6BD}"/>
              </a:ext>
            </a:extLst>
          </p:cNvPr>
          <p:cNvSpPr>
            <a:spLocks noGrp="1"/>
          </p:cNvSpPr>
          <p:nvPr>
            <p:ph type="ftr" sz="quarter" idx="11"/>
          </p:nvPr>
        </p:nvSpPr>
        <p:spPr>
          <a:xfrm>
            <a:off x="556563" y="5749422"/>
            <a:ext cx="6312070" cy="563532"/>
          </a:xfrm>
        </p:spPr>
        <p:txBody>
          <a:bodyPr>
            <a:normAutofit/>
          </a:bodyPr>
          <a:lstStyle>
            <a:lvl1pPr>
              <a:defRPr>
                <a:solidFill>
                  <a:schemeClr val="bg1"/>
                </a:solidFill>
              </a:defRPr>
            </a:lvl1pPr>
          </a:lstStyle>
          <a:p>
            <a:pPr>
              <a:lnSpc>
                <a:spcPct val="90000"/>
              </a:lnSpc>
              <a:spcAft>
                <a:spcPts val="600"/>
              </a:spcAft>
            </a:pPr>
            <a:r>
              <a:rPr lang="en-US" sz="2700" dirty="0"/>
              <a:t>11. ANNEXES – Structure des </a:t>
            </a:r>
            <a:r>
              <a:rPr lang="en-US" sz="2700" dirty="0" err="1"/>
              <a:t>données</a:t>
            </a:r>
            <a:endParaRPr lang="en-US" sz="2700" dirty="0"/>
          </a:p>
        </p:txBody>
      </p:sp>
      <p:sp>
        <p:nvSpPr>
          <p:cNvPr id="8" name="Date Placeholder 1">
            <a:extLst>
              <a:ext uri="{FF2B5EF4-FFF2-40B4-BE49-F238E27FC236}">
                <a16:creationId xmlns:a16="http://schemas.microsoft.com/office/drawing/2014/main" id="{A21B2CC3-DBE4-4AD4-9BB1-05C62AA88CBA}"/>
              </a:ext>
            </a:extLst>
          </p:cNvPr>
          <p:cNvSpPr>
            <a:spLocks noGrp="1"/>
          </p:cNvSpPr>
          <p:nvPr>
            <p:ph type="dt" sz="half" idx="10"/>
          </p:nvPr>
        </p:nvSpPr>
        <p:spPr>
          <a:xfrm>
            <a:off x="8941868" y="5776384"/>
            <a:ext cx="2688477" cy="498470"/>
          </a:xfrm>
        </p:spPr>
        <p:txBody>
          <a:bodyPr/>
          <a:lstStyle>
            <a:lvl1pPr>
              <a:defRPr>
                <a:solidFill>
                  <a:schemeClr val="bg1"/>
                </a:solidFill>
              </a:defRPr>
            </a:lvl1pPr>
          </a:lstStyle>
          <a:p>
            <a:r>
              <a:rPr lang="en-US" sz="2700" dirty="0"/>
              <a:t>DECEMBRE 2021</a:t>
            </a:r>
          </a:p>
        </p:txBody>
      </p:sp>
      <p:graphicFrame>
        <p:nvGraphicFramePr>
          <p:cNvPr id="9" name="Tableau 14">
            <a:extLst>
              <a:ext uri="{FF2B5EF4-FFF2-40B4-BE49-F238E27FC236}">
                <a16:creationId xmlns:a16="http://schemas.microsoft.com/office/drawing/2014/main" id="{0425A94A-3FBD-4639-A7AC-457C49D8BE4E}"/>
              </a:ext>
            </a:extLst>
          </p:cNvPr>
          <p:cNvGraphicFramePr>
            <a:graphicFrameLocks noGrp="1"/>
          </p:cNvGraphicFramePr>
          <p:nvPr>
            <p:extLst>
              <p:ext uri="{D42A27DB-BD31-4B8C-83A1-F6EECF244321}">
                <p14:modId xmlns:p14="http://schemas.microsoft.com/office/powerpoint/2010/main" val="1836081443"/>
              </p:ext>
            </p:extLst>
          </p:nvPr>
        </p:nvGraphicFramePr>
        <p:xfrm>
          <a:off x="243281" y="501607"/>
          <a:ext cx="11509695" cy="4656473"/>
        </p:xfrm>
        <a:graphic>
          <a:graphicData uri="http://schemas.openxmlformats.org/drawingml/2006/table">
            <a:tbl>
              <a:tblPr firstRow="1" bandRow="1">
                <a:tableStyleId>{5C22544A-7EE6-4342-B048-85BDC9FD1C3A}</a:tableStyleId>
              </a:tblPr>
              <a:tblGrid>
                <a:gridCol w="2139192">
                  <a:extLst>
                    <a:ext uri="{9D8B030D-6E8A-4147-A177-3AD203B41FA5}">
                      <a16:colId xmlns:a16="http://schemas.microsoft.com/office/drawing/2014/main" val="2614424553"/>
                    </a:ext>
                  </a:extLst>
                </a:gridCol>
                <a:gridCol w="9370503">
                  <a:extLst>
                    <a:ext uri="{9D8B030D-6E8A-4147-A177-3AD203B41FA5}">
                      <a16:colId xmlns:a16="http://schemas.microsoft.com/office/drawing/2014/main" val="4037428205"/>
                    </a:ext>
                  </a:extLst>
                </a:gridCol>
              </a:tblGrid>
              <a:tr h="405363">
                <a:tc>
                  <a:txBody>
                    <a:bodyPr/>
                    <a:lstStyle/>
                    <a:p>
                      <a:r>
                        <a:rPr lang="fr-FR" b="0" dirty="0"/>
                        <a:t>Nom du fichier</a:t>
                      </a:r>
                    </a:p>
                  </a:txBody>
                  <a:tcPr/>
                </a:tc>
                <a:tc>
                  <a:txBody>
                    <a:bodyPr/>
                    <a:lstStyle/>
                    <a:p>
                      <a:r>
                        <a:rPr lang="fr-FR" b="0" dirty="0"/>
                        <a:t>Description des données</a:t>
                      </a:r>
                    </a:p>
                  </a:txBody>
                  <a:tcPr/>
                </a:tc>
                <a:extLst>
                  <a:ext uri="{0D108BD9-81ED-4DB2-BD59-A6C34878D82A}">
                    <a16:rowId xmlns:a16="http://schemas.microsoft.com/office/drawing/2014/main" val="3622789759"/>
                  </a:ext>
                </a:extLst>
              </a:tr>
              <a:tr h="405363">
                <a:tc>
                  <a:txBody>
                    <a:bodyPr/>
                    <a:lstStyle/>
                    <a:p>
                      <a:pPr algn="l" fontAlgn="ctr"/>
                      <a:r>
                        <a:rPr lang="fr-FR" sz="1400" b="1" u="none" strike="noStrike" dirty="0">
                          <a:solidFill>
                            <a:schemeClr val="tx1"/>
                          </a:solidFill>
                          <a:effectLst/>
                          <a:latin typeface="Calibri" panose="020F0502020204030204" pitchFamily="34" charset="0"/>
                          <a:cs typeface="Calibri" panose="020F0502020204030204" pitchFamily="34" charset="0"/>
                        </a:rPr>
                        <a:t>application_{</a:t>
                      </a:r>
                      <a:r>
                        <a:rPr lang="fr-FR" sz="1400" b="1" u="none" strike="noStrike" dirty="0" err="1">
                          <a:solidFill>
                            <a:schemeClr val="tx1"/>
                          </a:solidFill>
                          <a:effectLst/>
                          <a:latin typeface="Calibri" panose="020F0502020204030204" pitchFamily="34" charset="0"/>
                          <a:cs typeface="Calibri" panose="020F0502020204030204" pitchFamily="34" charset="0"/>
                        </a:rPr>
                        <a:t>train|test</a:t>
                      </a:r>
                      <a:r>
                        <a:rPr lang="fr-FR" sz="1400" b="1" u="none" strike="noStrike" dirty="0">
                          <a:solidFill>
                            <a:schemeClr val="tx1"/>
                          </a:solidFill>
                          <a:effectLst/>
                          <a:latin typeface="Calibri" panose="020F0502020204030204" pitchFamily="34" charset="0"/>
                          <a:cs typeface="Calibri" panose="020F0502020204030204" pitchFamily="34" charset="0"/>
                        </a:rPr>
                        <a:t>}.csv</a:t>
                      </a:r>
                      <a:endParaRPr lang="fr-FR" sz="1400" b="1" i="0" u="none" strike="noStrike" dirty="0">
                        <a:solidFill>
                          <a:schemeClr val="tx1"/>
                        </a:solidFill>
                        <a:effectLst/>
                        <a:latin typeface="Calibri" panose="020F0502020204030204" pitchFamily="34" charset="0"/>
                        <a:cs typeface="Calibri" panose="020F0502020204030204" pitchFamily="34" charset="0"/>
                      </a:endParaRPr>
                    </a:p>
                  </a:txBody>
                  <a:tcPr marL="6054" marR="6054" marT="6054" marB="0" anchor="ctr"/>
                </a:tc>
                <a:tc>
                  <a:txBody>
                    <a:bodyPr/>
                    <a:lstStyle/>
                    <a:p>
                      <a:pPr algn="l" fontAlgn="ctr"/>
                      <a:r>
                        <a:rPr lang="fr-FR" sz="1200" u="none" strike="noStrike" dirty="0">
                          <a:effectLst/>
                          <a:latin typeface="Calibri" panose="020F0502020204030204" pitchFamily="34" charset="0"/>
                          <a:cs typeface="Calibri" panose="020F0502020204030204" pitchFamily="34" charset="0"/>
                        </a:rPr>
                        <a:t>Il s'agit de la table principale, divisée en deux fichiers pour Train (avec TARGET) et Test (sans TARGET). 1 ligne représente 1 prêt</a:t>
                      </a:r>
                      <a:endParaRPr lang="fr-FR" sz="1200" b="0" i="0" u="none" strike="noStrike" dirty="0">
                        <a:solidFill>
                          <a:srgbClr val="000000"/>
                        </a:solidFill>
                        <a:effectLst/>
                        <a:latin typeface="Calibri" panose="020F0502020204030204" pitchFamily="34" charset="0"/>
                        <a:cs typeface="Calibri" panose="020F0502020204030204" pitchFamily="34" charset="0"/>
                      </a:endParaRPr>
                    </a:p>
                  </a:txBody>
                  <a:tcPr marL="6054" marR="6054" marT="6054" marB="0" anchor="ctr"/>
                </a:tc>
                <a:extLst>
                  <a:ext uri="{0D108BD9-81ED-4DB2-BD59-A6C34878D82A}">
                    <a16:rowId xmlns:a16="http://schemas.microsoft.com/office/drawing/2014/main" val="329540384"/>
                  </a:ext>
                </a:extLst>
              </a:tr>
              <a:tr h="672968">
                <a:tc>
                  <a:txBody>
                    <a:bodyPr/>
                    <a:lstStyle/>
                    <a:p>
                      <a:pPr algn="l" fontAlgn="ctr"/>
                      <a:r>
                        <a:rPr lang="fr-FR" sz="1400" b="1" u="none" strike="noStrike" dirty="0">
                          <a:solidFill>
                            <a:schemeClr val="tx1"/>
                          </a:solidFill>
                          <a:effectLst/>
                          <a:latin typeface="Calibri" panose="020F0502020204030204" pitchFamily="34" charset="0"/>
                          <a:cs typeface="Calibri" panose="020F0502020204030204" pitchFamily="34" charset="0"/>
                        </a:rPr>
                        <a:t>bureau.csv</a:t>
                      </a:r>
                      <a:endParaRPr lang="fr-FR" sz="1400" b="1" i="0" u="none" strike="noStrike" dirty="0">
                        <a:solidFill>
                          <a:schemeClr val="tx1"/>
                        </a:solidFill>
                        <a:effectLst/>
                        <a:latin typeface="Calibri" panose="020F0502020204030204" pitchFamily="34" charset="0"/>
                        <a:cs typeface="Calibri" panose="020F0502020204030204" pitchFamily="34" charset="0"/>
                      </a:endParaRPr>
                    </a:p>
                  </a:txBody>
                  <a:tcPr marL="6054" marR="6054" marT="6054" marB="0" anchor="ctr"/>
                </a:tc>
                <a:tc>
                  <a:txBody>
                    <a:bodyPr/>
                    <a:lstStyle/>
                    <a:p>
                      <a:pPr algn="l" fontAlgn="ctr"/>
                      <a:r>
                        <a:rPr lang="fr-FR" sz="1200" b="1" u="none" strike="noStrike" dirty="0">
                          <a:solidFill>
                            <a:srgbClr val="0070C0"/>
                          </a:solidFill>
                          <a:effectLst/>
                          <a:latin typeface="Calibri" panose="020F0502020204030204" pitchFamily="34" charset="0"/>
                          <a:cs typeface="Calibri" panose="020F0502020204030204" pitchFamily="34" charset="0"/>
                        </a:rPr>
                        <a:t>Tous les crédits antérieurs des clients fournis par d'autres institutions financières </a:t>
                      </a:r>
                      <a:r>
                        <a:rPr lang="fr-FR" sz="1200" u="none" strike="noStrike" dirty="0">
                          <a:effectLst/>
                          <a:latin typeface="Calibri" panose="020F0502020204030204" pitchFamily="34" charset="0"/>
                          <a:cs typeface="Calibri" panose="020F0502020204030204" pitchFamily="34" charset="0"/>
                        </a:rPr>
                        <a:t>qui ont été signalés au bureau de crédit (pour les clients qui ont un prêt dans notre échantillon).</a:t>
                      </a:r>
                      <a:br>
                        <a:rPr lang="fr-FR" sz="1200" u="none" strike="noStrike" dirty="0">
                          <a:effectLst/>
                          <a:latin typeface="Calibri" panose="020F0502020204030204" pitchFamily="34" charset="0"/>
                          <a:cs typeface="Calibri" panose="020F0502020204030204" pitchFamily="34" charset="0"/>
                        </a:rPr>
                      </a:br>
                      <a:r>
                        <a:rPr lang="fr-FR" sz="1200" u="none" strike="noStrike" dirty="0">
                          <a:effectLst/>
                          <a:latin typeface="Calibri" panose="020F0502020204030204" pitchFamily="34" charset="0"/>
                          <a:cs typeface="Calibri" panose="020F0502020204030204" pitchFamily="34" charset="0"/>
                        </a:rPr>
                        <a:t>Pour chaque prêt de notre échantillon, il y a autant de lignes que le nbre de crédits que le client avait dans le bureau de crédit avant la date de la </a:t>
                      </a:r>
                      <a:r>
                        <a:rPr lang="fr-FR" sz="1200" u="none" strike="noStrike" dirty="0" err="1">
                          <a:effectLst/>
                          <a:latin typeface="Calibri" panose="020F0502020204030204" pitchFamily="34" charset="0"/>
                          <a:cs typeface="Calibri" panose="020F0502020204030204" pitchFamily="34" charset="0"/>
                        </a:rPr>
                        <a:t>dde</a:t>
                      </a:r>
                      <a:r>
                        <a:rPr lang="fr-FR" sz="1200" u="none" strike="noStrike" dirty="0">
                          <a:effectLst/>
                          <a:latin typeface="Calibri" panose="020F0502020204030204" pitchFamily="34" charset="0"/>
                          <a:cs typeface="Calibri" panose="020F0502020204030204" pitchFamily="34" charset="0"/>
                        </a:rPr>
                        <a:t>.</a:t>
                      </a:r>
                      <a:endParaRPr lang="fr-FR" sz="1200" b="0" i="0" u="none" strike="noStrike" dirty="0">
                        <a:solidFill>
                          <a:srgbClr val="000000"/>
                        </a:solidFill>
                        <a:effectLst/>
                        <a:latin typeface="Calibri" panose="020F0502020204030204" pitchFamily="34" charset="0"/>
                        <a:cs typeface="Calibri" panose="020F0502020204030204" pitchFamily="34" charset="0"/>
                      </a:endParaRPr>
                    </a:p>
                  </a:txBody>
                  <a:tcPr marL="6054" marR="6054" marT="6054" marB="0" anchor="ctr"/>
                </a:tc>
                <a:extLst>
                  <a:ext uri="{0D108BD9-81ED-4DB2-BD59-A6C34878D82A}">
                    <a16:rowId xmlns:a16="http://schemas.microsoft.com/office/drawing/2014/main" val="2085509023"/>
                  </a:ext>
                </a:extLst>
              </a:tr>
              <a:tr h="506380">
                <a:tc>
                  <a:txBody>
                    <a:bodyPr/>
                    <a:lstStyle/>
                    <a:p>
                      <a:pPr algn="l" fontAlgn="ctr"/>
                      <a:r>
                        <a:rPr lang="fr-FR" sz="1400" b="1" u="none" strike="noStrike" dirty="0">
                          <a:solidFill>
                            <a:schemeClr val="tx1"/>
                          </a:solidFill>
                          <a:effectLst/>
                          <a:latin typeface="Calibri" panose="020F0502020204030204" pitchFamily="34" charset="0"/>
                          <a:cs typeface="Calibri" panose="020F0502020204030204" pitchFamily="34" charset="0"/>
                        </a:rPr>
                        <a:t>bureau_balance.csv</a:t>
                      </a:r>
                      <a:endParaRPr lang="fr-FR" sz="1400" b="1" i="0" u="none" strike="noStrike" dirty="0">
                        <a:solidFill>
                          <a:schemeClr val="tx1"/>
                        </a:solidFill>
                        <a:effectLst/>
                        <a:latin typeface="Calibri" panose="020F0502020204030204" pitchFamily="34" charset="0"/>
                        <a:cs typeface="Calibri" panose="020F0502020204030204" pitchFamily="34" charset="0"/>
                      </a:endParaRPr>
                    </a:p>
                  </a:txBody>
                  <a:tcPr marL="6054" marR="6054" marT="6054" marB="0" anchor="ctr"/>
                </a:tc>
                <a:tc>
                  <a:txBody>
                    <a:bodyPr/>
                    <a:lstStyle/>
                    <a:p>
                      <a:pPr algn="l" fontAlgn="ctr"/>
                      <a:r>
                        <a:rPr lang="fr-FR" sz="1200" b="1" u="none" strike="noStrike" dirty="0">
                          <a:solidFill>
                            <a:srgbClr val="0070C0"/>
                          </a:solidFill>
                          <a:effectLst/>
                          <a:latin typeface="Calibri" panose="020F0502020204030204" pitchFamily="34" charset="0"/>
                          <a:cs typeface="Calibri" panose="020F0502020204030204" pitchFamily="34" charset="0"/>
                        </a:rPr>
                        <a:t>Soldes mensuels des crédits précédents dans </a:t>
                      </a:r>
                      <a:r>
                        <a:rPr lang="fr-FR" sz="1200" b="1" u="none" strike="noStrike" dirty="0" err="1">
                          <a:solidFill>
                            <a:srgbClr val="0070C0"/>
                          </a:solidFill>
                          <a:effectLst/>
                          <a:latin typeface="Calibri" panose="020F0502020204030204" pitchFamily="34" charset="0"/>
                          <a:cs typeface="Calibri" panose="020F0502020204030204" pitchFamily="34" charset="0"/>
                        </a:rPr>
                        <a:t>Credit</a:t>
                      </a:r>
                      <a:r>
                        <a:rPr lang="fr-FR" sz="1200" b="1" u="none" strike="noStrike" dirty="0">
                          <a:solidFill>
                            <a:srgbClr val="0070C0"/>
                          </a:solidFill>
                          <a:effectLst/>
                          <a:latin typeface="Calibri" panose="020F0502020204030204" pitchFamily="34" charset="0"/>
                          <a:cs typeface="Calibri" panose="020F0502020204030204" pitchFamily="34" charset="0"/>
                        </a:rPr>
                        <a:t> Bureau.</a:t>
                      </a:r>
                      <a:br>
                        <a:rPr lang="fr-FR" sz="1200" b="1" u="none" strike="noStrike" dirty="0">
                          <a:solidFill>
                            <a:srgbClr val="0070C0"/>
                          </a:solidFill>
                          <a:effectLst/>
                          <a:latin typeface="Calibri" panose="020F0502020204030204" pitchFamily="34" charset="0"/>
                          <a:cs typeface="Calibri" panose="020F0502020204030204" pitchFamily="34" charset="0"/>
                        </a:rPr>
                      </a:br>
                      <a:r>
                        <a:rPr lang="fr-FR" sz="1200" u="none" strike="noStrike" dirty="0">
                          <a:effectLst/>
                          <a:latin typeface="Calibri" panose="020F0502020204030204" pitchFamily="34" charset="0"/>
                          <a:cs typeface="Calibri" panose="020F0502020204030204" pitchFamily="34" charset="0"/>
                        </a:rPr>
                        <a:t>Ce tableau a une ligne pour chaque mois d'historique de chaque crédit précédent signalé au bureau de crédit - c'est-à-dire que le tableau a </a:t>
                      </a:r>
                      <a:r>
                        <a:rPr lang="fr-FR" sz="1200" b="1" u="none" strike="noStrike" dirty="0">
                          <a:effectLst/>
                          <a:latin typeface="Calibri" panose="020F0502020204030204" pitchFamily="34" charset="0"/>
                          <a:cs typeface="Calibri" panose="020F0502020204030204" pitchFamily="34" charset="0"/>
                        </a:rPr>
                        <a:t>(#prêts dans l'échantillon * # de crédits précédents relatifs * # de mois où nous avons un historique observable pour les crédits précédents) lignes </a:t>
                      </a:r>
                      <a:r>
                        <a:rPr lang="fr-FR" sz="1200" u="none" strike="noStrike" dirty="0">
                          <a:effectLst/>
                          <a:latin typeface="Calibri" panose="020F0502020204030204" pitchFamily="34" charset="0"/>
                          <a:cs typeface="Calibri" panose="020F0502020204030204" pitchFamily="34" charset="0"/>
                        </a:rPr>
                        <a:t>.</a:t>
                      </a:r>
                      <a:endParaRPr lang="fr-FR" sz="1200" b="0" i="0" u="none" strike="noStrike" dirty="0">
                        <a:solidFill>
                          <a:srgbClr val="000000"/>
                        </a:solidFill>
                        <a:effectLst/>
                        <a:latin typeface="Calibri" panose="020F0502020204030204" pitchFamily="34" charset="0"/>
                        <a:cs typeface="Calibri" panose="020F0502020204030204" pitchFamily="34" charset="0"/>
                      </a:endParaRPr>
                    </a:p>
                  </a:txBody>
                  <a:tcPr marL="6054" marR="6054" marT="6054" marB="0" anchor="ctr"/>
                </a:tc>
                <a:extLst>
                  <a:ext uri="{0D108BD9-81ED-4DB2-BD59-A6C34878D82A}">
                    <a16:rowId xmlns:a16="http://schemas.microsoft.com/office/drawing/2014/main" val="711828902"/>
                  </a:ext>
                </a:extLst>
              </a:tr>
              <a:tr h="672968">
                <a:tc>
                  <a:txBody>
                    <a:bodyPr/>
                    <a:lstStyle/>
                    <a:p>
                      <a:pPr algn="l" fontAlgn="ctr"/>
                      <a:r>
                        <a:rPr lang="fr-FR" sz="1400" b="1" u="none" strike="noStrike" dirty="0">
                          <a:solidFill>
                            <a:schemeClr val="tx1"/>
                          </a:solidFill>
                          <a:effectLst/>
                          <a:latin typeface="Calibri" panose="020F0502020204030204" pitchFamily="34" charset="0"/>
                          <a:cs typeface="Calibri" panose="020F0502020204030204" pitchFamily="34" charset="0"/>
                        </a:rPr>
                        <a:t>POS_CASH_balance.csv</a:t>
                      </a:r>
                      <a:endParaRPr lang="fr-FR" sz="1400" b="1" i="0" u="none" strike="noStrike" dirty="0">
                        <a:solidFill>
                          <a:schemeClr val="tx1"/>
                        </a:solidFill>
                        <a:effectLst/>
                        <a:latin typeface="Calibri" panose="020F0502020204030204" pitchFamily="34" charset="0"/>
                        <a:cs typeface="Calibri" panose="020F0502020204030204" pitchFamily="34" charset="0"/>
                      </a:endParaRPr>
                    </a:p>
                  </a:txBody>
                  <a:tcPr marL="6054" marR="6054" marT="6054" marB="0" anchor="ctr"/>
                </a:tc>
                <a:tc>
                  <a:txBody>
                    <a:bodyPr/>
                    <a:lstStyle/>
                    <a:p>
                      <a:pPr algn="just" fontAlgn="ctr"/>
                      <a:r>
                        <a:rPr lang="fr-FR" sz="1200" b="1" u="none" strike="noStrike" dirty="0">
                          <a:solidFill>
                            <a:srgbClr val="0070C0"/>
                          </a:solidFill>
                          <a:effectLst/>
                          <a:latin typeface="Calibri" panose="020F0502020204030204" pitchFamily="34" charset="0"/>
                          <a:cs typeface="Calibri" panose="020F0502020204030204" pitchFamily="34" charset="0"/>
                        </a:rPr>
                        <a:t>Instantanés du solde mensuel des précédents POS (points de vente) et des prêts en espèces que le demandeur avait avec Home </a:t>
                      </a:r>
                      <a:r>
                        <a:rPr lang="fr-FR" sz="1200" b="1" u="none" strike="noStrike" dirty="0" err="1">
                          <a:solidFill>
                            <a:srgbClr val="0070C0"/>
                          </a:solidFill>
                          <a:effectLst/>
                          <a:latin typeface="Calibri" panose="020F0502020204030204" pitchFamily="34" charset="0"/>
                          <a:cs typeface="Calibri" panose="020F0502020204030204" pitchFamily="34" charset="0"/>
                        </a:rPr>
                        <a:t>Credit</a:t>
                      </a:r>
                      <a:r>
                        <a:rPr lang="fr-FR" sz="1200" b="1" u="none" strike="noStrike" dirty="0">
                          <a:solidFill>
                            <a:srgbClr val="0070C0"/>
                          </a:solidFill>
                          <a:effectLst/>
                          <a:latin typeface="Calibri" panose="020F0502020204030204" pitchFamily="34" charset="0"/>
                          <a:cs typeface="Calibri" panose="020F0502020204030204" pitchFamily="34" charset="0"/>
                        </a:rPr>
                        <a:t>.</a:t>
                      </a:r>
                      <a:br>
                        <a:rPr lang="fr-FR" sz="1200" u="none" strike="noStrike" dirty="0">
                          <a:effectLst/>
                          <a:latin typeface="Calibri" panose="020F0502020204030204" pitchFamily="34" charset="0"/>
                          <a:cs typeface="Calibri" panose="020F0502020204030204" pitchFamily="34" charset="0"/>
                        </a:rPr>
                      </a:br>
                      <a:r>
                        <a:rPr lang="fr-FR" sz="1200" u="none" strike="noStrike" dirty="0">
                          <a:effectLst/>
                          <a:latin typeface="Calibri" panose="020F0502020204030204" pitchFamily="34" charset="0"/>
                          <a:cs typeface="Calibri" panose="020F0502020204030204" pitchFamily="34" charset="0"/>
                        </a:rPr>
                        <a:t>Ce tableau a une ligne pour chaque mois d'historique de chaque crédit précédent dans Home </a:t>
                      </a:r>
                      <a:r>
                        <a:rPr lang="fr-FR" sz="1200" u="none" strike="noStrike" dirty="0" err="1">
                          <a:effectLst/>
                          <a:latin typeface="Calibri" panose="020F0502020204030204" pitchFamily="34" charset="0"/>
                          <a:cs typeface="Calibri" panose="020F0502020204030204" pitchFamily="34" charset="0"/>
                        </a:rPr>
                        <a:t>Credit</a:t>
                      </a:r>
                      <a:r>
                        <a:rPr lang="fr-FR" sz="1200" u="none" strike="noStrike" dirty="0">
                          <a:effectLst/>
                          <a:latin typeface="Calibri" panose="020F0502020204030204" pitchFamily="34" charset="0"/>
                          <a:cs typeface="Calibri" panose="020F0502020204030204" pitchFamily="34" charset="0"/>
                        </a:rPr>
                        <a:t> (crédit à la consommation et prêts de trésorerie) lié aux prêts de notre échantillon - c'est-à-dire que le tableau a </a:t>
                      </a:r>
                      <a:r>
                        <a:rPr lang="fr-FR" sz="1200" b="1" u="none" strike="noStrike" dirty="0">
                          <a:effectLst/>
                          <a:latin typeface="Calibri" panose="020F0502020204030204" pitchFamily="34" charset="0"/>
                          <a:cs typeface="Calibri" panose="020F0502020204030204" pitchFamily="34" charset="0"/>
                        </a:rPr>
                        <a:t>(#prêts dans l'échantillon * # de crédits précédents relatifs * # de mois dans laquelle nous avons un historique observable pour les crédits précédents) lignes</a:t>
                      </a:r>
                      <a:r>
                        <a:rPr lang="fr-FR" sz="1200" u="none" strike="noStrike" dirty="0">
                          <a:effectLst/>
                          <a:latin typeface="Calibri" panose="020F0502020204030204" pitchFamily="34" charset="0"/>
                          <a:cs typeface="Calibri" panose="020F0502020204030204" pitchFamily="34" charset="0"/>
                        </a:rPr>
                        <a:t>.</a:t>
                      </a:r>
                      <a:endParaRPr lang="fr-FR" sz="1200" b="0" i="0" u="none" strike="noStrike" dirty="0">
                        <a:solidFill>
                          <a:srgbClr val="000000"/>
                        </a:solidFill>
                        <a:effectLst/>
                        <a:latin typeface="Calibri" panose="020F0502020204030204" pitchFamily="34" charset="0"/>
                        <a:cs typeface="Calibri" panose="020F0502020204030204" pitchFamily="34" charset="0"/>
                      </a:endParaRPr>
                    </a:p>
                  </a:txBody>
                  <a:tcPr marL="6054" marR="6054" marT="6054" marB="0" anchor="ctr"/>
                </a:tc>
                <a:extLst>
                  <a:ext uri="{0D108BD9-81ED-4DB2-BD59-A6C34878D82A}">
                    <a16:rowId xmlns:a16="http://schemas.microsoft.com/office/drawing/2014/main" val="722054235"/>
                  </a:ext>
                </a:extLst>
              </a:tr>
              <a:tr h="672968">
                <a:tc>
                  <a:txBody>
                    <a:bodyPr/>
                    <a:lstStyle/>
                    <a:p>
                      <a:pPr algn="l" fontAlgn="ctr"/>
                      <a:r>
                        <a:rPr lang="fr-FR" sz="1400" b="1" u="none" strike="noStrike" dirty="0">
                          <a:solidFill>
                            <a:schemeClr val="tx1"/>
                          </a:solidFill>
                          <a:effectLst/>
                          <a:latin typeface="Calibri" panose="020F0502020204030204" pitchFamily="34" charset="0"/>
                          <a:cs typeface="Calibri" panose="020F0502020204030204" pitchFamily="34" charset="0"/>
                        </a:rPr>
                        <a:t>credit_card_balance.csv</a:t>
                      </a:r>
                      <a:endParaRPr lang="fr-FR" sz="1400" b="1" i="0" u="none" strike="noStrike" dirty="0">
                        <a:solidFill>
                          <a:schemeClr val="tx1"/>
                        </a:solidFill>
                        <a:effectLst/>
                        <a:latin typeface="Calibri" panose="020F0502020204030204" pitchFamily="34" charset="0"/>
                        <a:cs typeface="Calibri" panose="020F0502020204030204" pitchFamily="34" charset="0"/>
                      </a:endParaRPr>
                    </a:p>
                  </a:txBody>
                  <a:tcPr marL="6054" marR="6054" marT="6054" marB="0" anchor="ctr"/>
                </a:tc>
                <a:tc>
                  <a:txBody>
                    <a:bodyPr/>
                    <a:lstStyle/>
                    <a:p>
                      <a:pPr algn="l" fontAlgn="ctr"/>
                      <a:r>
                        <a:rPr lang="fr-FR" sz="1200" b="1" u="none" strike="noStrike" dirty="0">
                          <a:solidFill>
                            <a:srgbClr val="0070C0"/>
                          </a:solidFill>
                          <a:effectLst/>
                          <a:latin typeface="Calibri" panose="020F0502020204030204" pitchFamily="34" charset="0"/>
                          <a:cs typeface="Calibri" panose="020F0502020204030204" pitchFamily="34" charset="0"/>
                        </a:rPr>
                        <a:t>Instantanés du solde mensuel des cartes de crédit précédentes que le demandeur a avec Home </a:t>
                      </a:r>
                      <a:r>
                        <a:rPr lang="fr-FR" sz="1200" b="1" u="none" strike="noStrike" dirty="0" err="1">
                          <a:solidFill>
                            <a:srgbClr val="0070C0"/>
                          </a:solidFill>
                          <a:effectLst/>
                          <a:latin typeface="Calibri" panose="020F0502020204030204" pitchFamily="34" charset="0"/>
                          <a:cs typeface="Calibri" panose="020F0502020204030204" pitchFamily="34" charset="0"/>
                        </a:rPr>
                        <a:t>Credit</a:t>
                      </a:r>
                      <a:r>
                        <a:rPr lang="fr-FR" sz="1200" b="1" u="none" strike="noStrike" dirty="0">
                          <a:solidFill>
                            <a:srgbClr val="0070C0"/>
                          </a:solidFill>
                          <a:effectLst/>
                          <a:latin typeface="Calibri" panose="020F0502020204030204" pitchFamily="34" charset="0"/>
                          <a:cs typeface="Calibri" panose="020F0502020204030204" pitchFamily="34" charset="0"/>
                        </a:rPr>
                        <a:t>.</a:t>
                      </a:r>
                      <a:br>
                        <a:rPr lang="fr-FR" sz="1200" u="none" strike="noStrike" dirty="0">
                          <a:effectLst/>
                          <a:latin typeface="Calibri" panose="020F0502020204030204" pitchFamily="34" charset="0"/>
                          <a:cs typeface="Calibri" panose="020F0502020204030204" pitchFamily="34" charset="0"/>
                        </a:rPr>
                      </a:br>
                      <a:r>
                        <a:rPr lang="fr-FR" sz="1200" u="none" strike="noStrike" dirty="0">
                          <a:effectLst/>
                          <a:latin typeface="Calibri" panose="020F0502020204030204" pitchFamily="34" charset="0"/>
                          <a:cs typeface="Calibri" panose="020F0502020204030204" pitchFamily="34" charset="0"/>
                        </a:rPr>
                        <a:t>Ce tableau a une ligne pour chaque mois d'historique de chaque crédit précédent dans Home </a:t>
                      </a:r>
                      <a:r>
                        <a:rPr lang="fr-FR" sz="1200" u="none" strike="noStrike" dirty="0" err="1">
                          <a:effectLst/>
                          <a:latin typeface="Calibri" panose="020F0502020204030204" pitchFamily="34" charset="0"/>
                          <a:cs typeface="Calibri" panose="020F0502020204030204" pitchFamily="34" charset="0"/>
                        </a:rPr>
                        <a:t>Credit</a:t>
                      </a:r>
                      <a:r>
                        <a:rPr lang="fr-FR" sz="1200" u="none" strike="noStrike" dirty="0">
                          <a:effectLst/>
                          <a:latin typeface="Calibri" panose="020F0502020204030204" pitchFamily="34" charset="0"/>
                          <a:cs typeface="Calibri" panose="020F0502020204030204" pitchFamily="34" charset="0"/>
                        </a:rPr>
                        <a:t> (crédit à la consommation et prêts de trésorerie) lié aux prêts de notre échantillon - c'est-à-dire que le tableau a </a:t>
                      </a:r>
                      <a:r>
                        <a:rPr lang="fr-FR" sz="1200" b="1" u="none" strike="noStrike" dirty="0">
                          <a:effectLst/>
                          <a:latin typeface="Calibri" panose="020F0502020204030204" pitchFamily="34" charset="0"/>
                          <a:cs typeface="Calibri" panose="020F0502020204030204" pitchFamily="34" charset="0"/>
                        </a:rPr>
                        <a:t>(#prêts dans l'échantillon * # de cartes de crédit précédentes relatives * # de mois où nous avons un historique observable pour les lignes de carte de crédit précédentes) lignes.</a:t>
                      </a:r>
                      <a:endParaRPr lang="fr-FR" sz="1200" b="1" i="0" u="none" strike="noStrike" dirty="0">
                        <a:solidFill>
                          <a:srgbClr val="000000"/>
                        </a:solidFill>
                        <a:effectLst/>
                        <a:latin typeface="Calibri" panose="020F0502020204030204" pitchFamily="34" charset="0"/>
                        <a:cs typeface="Calibri" panose="020F0502020204030204" pitchFamily="34" charset="0"/>
                      </a:endParaRPr>
                    </a:p>
                  </a:txBody>
                  <a:tcPr marL="6054" marR="6054" marT="6054" marB="0" anchor="ctr"/>
                </a:tc>
                <a:extLst>
                  <a:ext uri="{0D108BD9-81ED-4DB2-BD59-A6C34878D82A}">
                    <a16:rowId xmlns:a16="http://schemas.microsoft.com/office/drawing/2014/main" val="1807515055"/>
                  </a:ext>
                </a:extLst>
              </a:tr>
              <a:tr h="405363">
                <a:tc>
                  <a:txBody>
                    <a:bodyPr/>
                    <a:lstStyle/>
                    <a:p>
                      <a:pPr algn="l" fontAlgn="ctr"/>
                      <a:r>
                        <a:rPr lang="fr-FR" sz="1400" b="1" u="none" strike="noStrike" dirty="0">
                          <a:solidFill>
                            <a:schemeClr val="tx1"/>
                          </a:solidFill>
                          <a:effectLst/>
                          <a:latin typeface="Calibri" panose="020F0502020204030204" pitchFamily="34" charset="0"/>
                          <a:cs typeface="Calibri" panose="020F0502020204030204" pitchFamily="34" charset="0"/>
                        </a:rPr>
                        <a:t>application_précédente.csv</a:t>
                      </a:r>
                      <a:endParaRPr lang="fr-FR" sz="1400" b="1" i="0" u="none" strike="noStrike" dirty="0">
                        <a:solidFill>
                          <a:schemeClr val="tx1"/>
                        </a:solidFill>
                        <a:effectLst/>
                        <a:latin typeface="Calibri" panose="020F0502020204030204" pitchFamily="34" charset="0"/>
                        <a:cs typeface="Calibri" panose="020F0502020204030204" pitchFamily="34" charset="0"/>
                      </a:endParaRPr>
                    </a:p>
                  </a:txBody>
                  <a:tcPr marL="6054" marR="6054" marT="6054" marB="0" anchor="ctr"/>
                </a:tc>
                <a:tc>
                  <a:txBody>
                    <a:bodyPr/>
                    <a:lstStyle/>
                    <a:p>
                      <a:pPr algn="l" fontAlgn="ctr"/>
                      <a:r>
                        <a:rPr lang="fr-FR" sz="1200" b="1" u="none" strike="noStrike" dirty="0">
                          <a:solidFill>
                            <a:srgbClr val="0070C0"/>
                          </a:solidFill>
                          <a:effectLst/>
                          <a:latin typeface="Calibri" panose="020F0502020204030204" pitchFamily="34" charset="0"/>
                          <a:cs typeface="Calibri" panose="020F0502020204030204" pitchFamily="34" charset="0"/>
                        </a:rPr>
                        <a:t>Toutes les demandes précédentes de crédit immobilier des clients ayant des crédits dans notre échantillon.</a:t>
                      </a:r>
                      <a:br>
                        <a:rPr lang="fr-FR" sz="1200" u="none" strike="noStrike" dirty="0">
                          <a:effectLst/>
                          <a:latin typeface="Calibri" panose="020F0502020204030204" pitchFamily="34" charset="0"/>
                          <a:cs typeface="Calibri" panose="020F0502020204030204" pitchFamily="34" charset="0"/>
                        </a:rPr>
                      </a:br>
                      <a:r>
                        <a:rPr lang="fr-FR" sz="1200" u="none" strike="noStrike" dirty="0">
                          <a:effectLst/>
                          <a:latin typeface="Calibri" panose="020F0502020204030204" pitchFamily="34" charset="0"/>
                          <a:cs typeface="Calibri" panose="020F0502020204030204" pitchFamily="34" charset="0"/>
                        </a:rPr>
                        <a:t>Il y a une ligne pour chaque demande précédente liée aux prêts dans notre échantillon de données.</a:t>
                      </a:r>
                      <a:endParaRPr lang="fr-FR" sz="1200" b="0" i="0" u="none" strike="noStrike" dirty="0">
                        <a:solidFill>
                          <a:srgbClr val="000000"/>
                        </a:solidFill>
                        <a:effectLst/>
                        <a:latin typeface="Calibri" panose="020F0502020204030204" pitchFamily="34" charset="0"/>
                        <a:cs typeface="Calibri" panose="020F0502020204030204" pitchFamily="34" charset="0"/>
                      </a:endParaRPr>
                    </a:p>
                  </a:txBody>
                  <a:tcPr marL="6054" marR="6054" marT="6054" marB="0" anchor="ctr"/>
                </a:tc>
                <a:extLst>
                  <a:ext uri="{0D108BD9-81ED-4DB2-BD59-A6C34878D82A}">
                    <a16:rowId xmlns:a16="http://schemas.microsoft.com/office/drawing/2014/main" val="3856298697"/>
                  </a:ext>
                </a:extLst>
              </a:tr>
              <a:tr h="672968">
                <a:tc>
                  <a:txBody>
                    <a:bodyPr/>
                    <a:lstStyle/>
                    <a:p>
                      <a:pPr algn="l" fontAlgn="ctr"/>
                      <a:r>
                        <a:rPr lang="fr-FR" sz="1400" b="1" u="none" strike="noStrike" dirty="0">
                          <a:solidFill>
                            <a:schemeClr val="tx1"/>
                          </a:solidFill>
                          <a:effectLst/>
                          <a:latin typeface="Calibri" panose="020F0502020204030204" pitchFamily="34" charset="0"/>
                          <a:cs typeface="Calibri" panose="020F0502020204030204" pitchFamily="34" charset="0"/>
                        </a:rPr>
                        <a:t>versements_paiements.csv</a:t>
                      </a:r>
                      <a:endParaRPr lang="fr-FR" sz="1400" b="1" i="0" u="none" strike="noStrike" dirty="0">
                        <a:solidFill>
                          <a:schemeClr val="tx1"/>
                        </a:solidFill>
                        <a:effectLst/>
                        <a:latin typeface="Calibri" panose="020F0502020204030204" pitchFamily="34" charset="0"/>
                        <a:cs typeface="Calibri" panose="020F0502020204030204" pitchFamily="34" charset="0"/>
                      </a:endParaRPr>
                    </a:p>
                  </a:txBody>
                  <a:tcPr marL="6054" marR="6054" marT="6054" marB="0" anchor="ctr"/>
                </a:tc>
                <a:tc>
                  <a:txBody>
                    <a:bodyPr/>
                    <a:lstStyle/>
                    <a:p>
                      <a:pPr algn="l" fontAlgn="ctr"/>
                      <a:r>
                        <a:rPr lang="fr-FR" sz="1200" b="1" u="none" strike="noStrike" dirty="0">
                          <a:solidFill>
                            <a:srgbClr val="0070C0"/>
                          </a:solidFill>
                          <a:effectLst/>
                          <a:latin typeface="Calibri" panose="020F0502020204030204" pitchFamily="34" charset="0"/>
                          <a:cs typeface="Calibri" panose="020F0502020204030204" pitchFamily="34" charset="0"/>
                        </a:rPr>
                        <a:t>Historique de remboursement des crédits précédemment décaissés en Crédit Logement relatifs aux crédits de notre échantillon.</a:t>
                      </a:r>
                      <a:br>
                        <a:rPr lang="fr-FR" sz="1200" u="none" strike="noStrike" dirty="0">
                          <a:effectLst/>
                          <a:latin typeface="Calibri" panose="020F0502020204030204" pitchFamily="34" charset="0"/>
                          <a:cs typeface="Calibri" panose="020F0502020204030204" pitchFamily="34" charset="0"/>
                        </a:rPr>
                      </a:br>
                      <a:r>
                        <a:rPr lang="fr-FR" sz="1200" u="none" strike="noStrike" dirty="0">
                          <a:effectLst/>
                          <a:latin typeface="Calibri" panose="020F0502020204030204" pitchFamily="34" charset="0"/>
                          <a:cs typeface="Calibri" panose="020F0502020204030204" pitchFamily="34" charset="0"/>
                        </a:rPr>
                        <a:t>Il y a </a:t>
                      </a:r>
                      <a:r>
                        <a:rPr lang="fr-FR" sz="1200" u="none" strike="noStrike" dirty="0" err="1">
                          <a:effectLst/>
                          <a:latin typeface="Calibri" panose="020F0502020204030204" pitchFamily="34" charset="0"/>
                          <a:cs typeface="Calibri" panose="020F0502020204030204" pitchFamily="34" charset="0"/>
                        </a:rPr>
                        <a:t>a</a:t>
                      </a:r>
                      <a:r>
                        <a:rPr lang="fr-FR" sz="1200" u="none" strike="noStrike" dirty="0">
                          <a:effectLst/>
                          <a:latin typeface="Calibri" panose="020F0502020204030204" pitchFamily="34" charset="0"/>
                          <a:cs typeface="Calibri" panose="020F0502020204030204" pitchFamily="34" charset="0"/>
                        </a:rPr>
                        <a:t>) une ligne pour chaque paiement effectué plus b) une ligne pour chaque paiement manqué.</a:t>
                      </a:r>
                      <a:br>
                        <a:rPr lang="fr-FR" sz="1200" u="none" strike="noStrike" dirty="0">
                          <a:effectLst/>
                          <a:latin typeface="Calibri" panose="020F0502020204030204" pitchFamily="34" charset="0"/>
                          <a:cs typeface="Calibri" panose="020F0502020204030204" pitchFamily="34" charset="0"/>
                        </a:rPr>
                      </a:br>
                      <a:r>
                        <a:rPr lang="fr-FR" sz="1200" u="none" strike="noStrike" dirty="0">
                          <a:effectLst/>
                          <a:latin typeface="Calibri" panose="020F0502020204030204" pitchFamily="34" charset="0"/>
                          <a:cs typeface="Calibri" panose="020F0502020204030204" pitchFamily="34" charset="0"/>
                        </a:rPr>
                        <a:t>Une ligne équivaut à un versement d'une échéance OU une échéance correspondant à un versement d'un précédent crédit Home </a:t>
                      </a:r>
                      <a:r>
                        <a:rPr lang="fr-FR" sz="1200" u="none" strike="noStrike" dirty="0" err="1">
                          <a:effectLst/>
                          <a:latin typeface="Calibri" panose="020F0502020204030204" pitchFamily="34" charset="0"/>
                          <a:cs typeface="Calibri" panose="020F0502020204030204" pitchFamily="34" charset="0"/>
                        </a:rPr>
                        <a:t>Credit</a:t>
                      </a:r>
                      <a:r>
                        <a:rPr lang="fr-FR" sz="1200" u="none" strike="noStrike" dirty="0">
                          <a:effectLst/>
                          <a:latin typeface="Calibri" panose="020F0502020204030204" pitchFamily="34" charset="0"/>
                          <a:cs typeface="Calibri" panose="020F0502020204030204" pitchFamily="34" charset="0"/>
                        </a:rPr>
                        <a:t> lié aux crédits de notre échantillon.</a:t>
                      </a:r>
                      <a:endParaRPr lang="fr-FR" sz="1200" b="0" i="0" u="none" strike="noStrike" dirty="0">
                        <a:solidFill>
                          <a:srgbClr val="000000"/>
                        </a:solidFill>
                        <a:effectLst/>
                        <a:latin typeface="Calibri" panose="020F0502020204030204" pitchFamily="34" charset="0"/>
                        <a:cs typeface="Calibri" panose="020F0502020204030204" pitchFamily="34" charset="0"/>
                      </a:endParaRPr>
                    </a:p>
                  </a:txBody>
                  <a:tcPr marL="6054" marR="6054" marT="6054" marB="0" anchor="ctr"/>
                </a:tc>
                <a:extLst>
                  <a:ext uri="{0D108BD9-81ED-4DB2-BD59-A6C34878D82A}">
                    <a16:rowId xmlns:a16="http://schemas.microsoft.com/office/drawing/2014/main" val="3271525270"/>
                  </a:ext>
                </a:extLst>
              </a:tr>
            </a:tbl>
          </a:graphicData>
        </a:graphic>
      </p:graphicFrame>
      <p:sp>
        <p:nvSpPr>
          <p:cNvPr id="2" name="Bouton d’action : retour ou précédent 1">
            <a:hlinkClick r:id="rId3" action="ppaction://hlinksldjump" highlightClick="1"/>
            <a:extLst>
              <a:ext uri="{FF2B5EF4-FFF2-40B4-BE49-F238E27FC236}">
                <a16:creationId xmlns:a16="http://schemas.microsoft.com/office/drawing/2014/main" id="{814A2635-288A-4BDD-848A-1488CE208B9F}"/>
              </a:ext>
            </a:extLst>
          </p:cNvPr>
          <p:cNvSpPr/>
          <p:nvPr/>
        </p:nvSpPr>
        <p:spPr>
          <a:xfrm>
            <a:off x="350874" y="5316279"/>
            <a:ext cx="382773" cy="297712"/>
          </a:xfrm>
          <a:prstGeom prst="actionButtonBackPrevio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9305316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a:extLst>
              <a:ext uri="{FF2B5EF4-FFF2-40B4-BE49-F238E27FC236}">
                <a16:creationId xmlns:a16="http://schemas.microsoft.com/office/drawing/2014/main" id="{592D536E-B9D3-4FE1-A8CC-2D3008876BCC}"/>
              </a:ext>
            </a:extLst>
          </p:cNvPr>
          <p:cNvSpPr>
            <a:spLocks noGrp="1"/>
          </p:cNvSpPr>
          <p:nvPr>
            <p:ph type="sldNum" sz="quarter" idx="12"/>
          </p:nvPr>
        </p:nvSpPr>
        <p:spPr>
          <a:xfrm>
            <a:off x="8144496" y="5814484"/>
            <a:ext cx="907186" cy="498470"/>
          </a:xfrm>
        </p:spPr>
        <p:txBody>
          <a:bodyPr>
            <a:normAutofit/>
          </a:bodyPr>
          <a:lstStyle>
            <a:lvl1pPr>
              <a:defRPr>
                <a:solidFill>
                  <a:schemeClr val="bg1"/>
                </a:solidFill>
              </a:defRPr>
            </a:lvl1pPr>
          </a:lstStyle>
          <a:p>
            <a:pPr>
              <a:lnSpc>
                <a:spcPct val="90000"/>
              </a:lnSpc>
              <a:spcAft>
                <a:spcPts val="600"/>
              </a:spcAft>
            </a:pPr>
            <a:fld id="{6D22F896-40B5-4ADD-8801-0D06FADFA095}" type="slidenum">
              <a:rPr lang="en-US" sz="2700" smtClean="0"/>
              <a:pPr>
                <a:lnSpc>
                  <a:spcPct val="90000"/>
                </a:lnSpc>
                <a:spcAft>
                  <a:spcPts val="600"/>
                </a:spcAft>
              </a:pPr>
              <a:t>18</a:t>
            </a:fld>
            <a:endParaRPr lang="en-US" sz="2700" dirty="0"/>
          </a:p>
        </p:txBody>
      </p:sp>
      <p:sp>
        <p:nvSpPr>
          <p:cNvPr id="10" name="Footer Placeholder 2">
            <a:extLst>
              <a:ext uri="{FF2B5EF4-FFF2-40B4-BE49-F238E27FC236}">
                <a16:creationId xmlns:a16="http://schemas.microsoft.com/office/drawing/2014/main" id="{A3C6854D-6A16-4FB7-85D8-6D2523F2B6BD}"/>
              </a:ext>
            </a:extLst>
          </p:cNvPr>
          <p:cNvSpPr>
            <a:spLocks noGrp="1"/>
          </p:cNvSpPr>
          <p:nvPr>
            <p:ph type="ftr" sz="quarter" idx="11"/>
          </p:nvPr>
        </p:nvSpPr>
        <p:spPr>
          <a:xfrm>
            <a:off x="556563" y="5749422"/>
            <a:ext cx="6312070" cy="563532"/>
          </a:xfrm>
        </p:spPr>
        <p:txBody>
          <a:bodyPr>
            <a:normAutofit/>
          </a:bodyPr>
          <a:lstStyle>
            <a:lvl1pPr>
              <a:defRPr>
                <a:solidFill>
                  <a:schemeClr val="bg1"/>
                </a:solidFill>
              </a:defRPr>
            </a:lvl1pPr>
          </a:lstStyle>
          <a:p>
            <a:pPr>
              <a:lnSpc>
                <a:spcPct val="90000"/>
              </a:lnSpc>
              <a:spcAft>
                <a:spcPts val="600"/>
              </a:spcAft>
            </a:pPr>
            <a:r>
              <a:rPr lang="en-US" sz="2700" dirty="0"/>
              <a:t>11. ANNEXES –</a:t>
            </a:r>
            <a:r>
              <a:rPr lang="en-US" sz="2700" dirty="0" err="1"/>
              <a:t>modeles</a:t>
            </a:r>
            <a:r>
              <a:rPr lang="en-US" sz="2700" dirty="0"/>
              <a:t> testes</a:t>
            </a:r>
          </a:p>
        </p:txBody>
      </p:sp>
      <p:sp>
        <p:nvSpPr>
          <p:cNvPr id="8" name="Date Placeholder 1">
            <a:extLst>
              <a:ext uri="{FF2B5EF4-FFF2-40B4-BE49-F238E27FC236}">
                <a16:creationId xmlns:a16="http://schemas.microsoft.com/office/drawing/2014/main" id="{A2969033-34EA-4065-A22B-B735A1EA128F}"/>
              </a:ext>
            </a:extLst>
          </p:cNvPr>
          <p:cNvSpPr>
            <a:spLocks noGrp="1"/>
          </p:cNvSpPr>
          <p:nvPr>
            <p:ph type="dt" sz="half" idx="10"/>
          </p:nvPr>
        </p:nvSpPr>
        <p:spPr>
          <a:xfrm>
            <a:off x="8941868" y="5776384"/>
            <a:ext cx="2688477" cy="498470"/>
          </a:xfrm>
        </p:spPr>
        <p:txBody>
          <a:bodyPr/>
          <a:lstStyle>
            <a:lvl1pPr>
              <a:defRPr>
                <a:solidFill>
                  <a:schemeClr val="bg1"/>
                </a:solidFill>
              </a:defRPr>
            </a:lvl1pPr>
          </a:lstStyle>
          <a:p>
            <a:r>
              <a:rPr lang="en-US" sz="2700" dirty="0"/>
              <a:t>DECEMBRE 2021</a:t>
            </a:r>
          </a:p>
        </p:txBody>
      </p:sp>
      <p:sp>
        <p:nvSpPr>
          <p:cNvPr id="2" name="ZoneTexte 1">
            <a:extLst>
              <a:ext uri="{FF2B5EF4-FFF2-40B4-BE49-F238E27FC236}">
                <a16:creationId xmlns:a16="http://schemas.microsoft.com/office/drawing/2014/main" id="{05535CE9-B41B-4147-BB4A-8F23F4115213}"/>
              </a:ext>
            </a:extLst>
          </p:cNvPr>
          <p:cNvSpPr txBox="1"/>
          <p:nvPr/>
        </p:nvSpPr>
        <p:spPr>
          <a:xfrm>
            <a:off x="914400" y="585505"/>
            <a:ext cx="8290560" cy="461665"/>
          </a:xfrm>
          <a:prstGeom prst="rect">
            <a:avLst/>
          </a:prstGeom>
          <a:noFill/>
        </p:spPr>
        <p:txBody>
          <a:bodyPr wrap="square" rtlCol="0">
            <a:spAutoFit/>
          </a:bodyPr>
          <a:lstStyle/>
          <a:p>
            <a:r>
              <a:rPr lang="fr-FR" sz="2400" dirty="0"/>
              <a:t>Classificateur DUMMY</a:t>
            </a:r>
          </a:p>
        </p:txBody>
      </p:sp>
      <p:sp>
        <p:nvSpPr>
          <p:cNvPr id="3" name="Rectangle 1">
            <a:extLst>
              <a:ext uri="{FF2B5EF4-FFF2-40B4-BE49-F238E27FC236}">
                <a16:creationId xmlns:a16="http://schemas.microsoft.com/office/drawing/2014/main" id="{E76ABF85-6564-4A8D-82C5-018B6F2980BF}"/>
              </a:ext>
            </a:extLst>
          </p:cNvPr>
          <p:cNvSpPr>
            <a:spLocks noChangeArrowheads="1"/>
          </p:cNvSpPr>
          <p:nvPr/>
        </p:nvSpPr>
        <p:spPr bwMode="auto">
          <a:xfrm>
            <a:off x="1066800" y="1353335"/>
            <a:ext cx="10563545" cy="984885"/>
          </a:xfrm>
          <a:prstGeom prst="rect">
            <a:avLst/>
          </a:prstGeom>
          <a:solidFill>
            <a:srgbClr val="ECF0F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285750" marR="0" lvl="0" indent="-285750" algn="l" defTabSz="914400" rtl="0" eaLnBrk="0" fontAlgn="base" latinLnBrk="0" hangingPunct="0">
              <a:spcBef>
                <a:spcPct val="0"/>
              </a:spcBef>
              <a:spcAft>
                <a:spcPts val="600"/>
              </a:spcAft>
              <a:buClr>
                <a:srgbClr val="C00000"/>
              </a:buClr>
              <a:buSzTx/>
              <a:buFont typeface="Wingdings 2" panose="05020102010507070707" pitchFamily="18" charset="2"/>
              <a:buChar char=""/>
              <a:tabLst/>
            </a:pPr>
            <a:r>
              <a:rPr kumimoji="0" lang="fr-FR" altLang="fr-FR" sz="1600" b="1" i="0" u="none" strike="noStrike" cap="none" normalizeH="0" baseline="0" dirty="0" err="1">
                <a:ln>
                  <a:noFill/>
                </a:ln>
                <a:solidFill>
                  <a:srgbClr val="212529"/>
                </a:solidFill>
                <a:effectLst/>
                <a:latin typeface="Calibri" panose="020F0502020204030204" pitchFamily="34" charset="0"/>
                <a:cs typeface="Calibri" panose="020F0502020204030204" pitchFamily="34" charset="0"/>
              </a:rPr>
              <a:t>DummyClassifier</a:t>
            </a:r>
            <a:r>
              <a:rPr kumimoji="0" lang="fr-FR" altLang="fr-FR" sz="1600" b="1" i="0" u="none" strike="noStrike" cap="none" normalizeH="0" baseline="0" dirty="0">
                <a:ln>
                  <a:noFill/>
                </a:ln>
                <a:solidFill>
                  <a:srgbClr val="212529"/>
                </a:solidFill>
                <a:effectLst/>
                <a:latin typeface="Calibri" panose="020F0502020204030204" pitchFamily="34" charset="0"/>
                <a:cs typeface="Calibri" panose="020F0502020204030204" pitchFamily="34" charset="0"/>
              </a:rPr>
              <a:t> fait des prédictions qui ignorent les caractéristiques d'entrée.</a:t>
            </a:r>
            <a:endParaRPr kumimoji="0" lang="fr-FR" altLang="fr-FR" sz="1600" b="1"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285750" marR="0" lvl="0" indent="-285750" algn="l" defTabSz="914400" rtl="0" eaLnBrk="0" fontAlgn="base" latinLnBrk="0" hangingPunct="0">
              <a:spcBef>
                <a:spcPct val="0"/>
              </a:spcBef>
              <a:spcAft>
                <a:spcPts val="600"/>
              </a:spcAft>
              <a:buClr>
                <a:srgbClr val="C00000"/>
              </a:buClr>
              <a:buSzTx/>
              <a:buFont typeface="Wingdings 2" panose="05020102010507070707" pitchFamily="18" charset="2"/>
              <a:buChar char=""/>
              <a:tabLst/>
            </a:pPr>
            <a:r>
              <a:rPr kumimoji="0" lang="fr-FR" altLang="fr-FR" sz="1600" b="1" i="0" u="none" strike="noStrike" cap="none" normalizeH="0" baseline="0" dirty="0">
                <a:ln>
                  <a:noFill/>
                </a:ln>
                <a:solidFill>
                  <a:srgbClr val="212529"/>
                </a:solidFill>
                <a:effectLst/>
                <a:latin typeface="Calibri" panose="020F0502020204030204" pitchFamily="34" charset="0"/>
                <a:cs typeface="Calibri" panose="020F0502020204030204" pitchFamily="34" charset="0"/>
              </a:rPr>
              <a:t>Ce classificateur sert de base de référence simple pour comparer avec d'autres classificateurs plus complexes.</a:t>
            </a:r>
            <a:endParaRPr kumimoji="0" lang="fr-FR" altLang="fr-FR" sz="1600" b="1"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285750" marR="0" lvl="0" indent="-285750" algn="l" defTabSz="914400" rtl="0" eaLnBrk="0" fontAlgn="base" latinLnBrk="0" hangingPunct="0">
              <a:spcBef>
                <a:spcPct val="0"/>
              </a:spcBef>
              <a:spcAft>
                <a:spcPts val="600"/>
              </a:spcAft>
              <a:buClr>
                <a:srgbClr val="C00000"/>
              </a:buClr>
              <a:buSzTx/>
              <a:buFont typeface="Wingdings 2" panose="05020102010507070707" pitchFamily="18" charset="2"/>
              <a:buChar char=""/>
              <a:tabLst/>
            </a:pPr>
            <a:r>
              <a:rPr kumimoji="0" lang="fr-FR" altLang="fr-FR" sz="1600" b="1" i="0" u="none" strike="noStrike" cap="none" normalizeH="0" baseline="0" dirty="0">
                <a:ln>
                  <a:noFill/>
                </a:ln>
                <a:solidFill>
                  <a:srgbClr val="212529"/>
                </a:solidFill>
                <a:effectLst/>
                <a:latin typeface="Calibri" panose="020F0502020204030204" pitchFamily="34" charset="0"/>
                <a:cs typeface="Calibri" panose="020F0502020204030204" pitchFamily="34" charset="0"/>
              </a:rPr>
              <a:t>Le comportement spécifique de la ligne de base est sélectionné avec le </a:t>
            </a:r>
            <a:r>
              <a:rPr kumimoji="0" lang="fr-FR" altLang="fr-FR" sz="1600" b="1" i="0" u="none" strike="noStrike" cap="none" normalizeH="0" baseline="0" dirty="0" err="1">
                <a:ln>
                  <a:noFill/>
                </a:ln>
                <a:solidFill>
                  <a:srgbClr val="222222"/>
                </a:solidFill>
                <a:effectLst/>
                <a:latin typeface="Calibri" panose="020F0502020204030204" pitchFamily="34" charset="0"/>
                <a:cs typeface="Calibri" panose="020F0502020204030204" pitchFamily="34" charset="0"/>
              </a:rPr>
              <a:t>strategy</a:t>
            </a:r>
            <a:r>
              <a:rPr kumimoji="0" lang="fr-FR" altLang="fr-FR" sz="1600" b="1" i="0" u="none" strike="noStrike" cap="none" normalizeH="0" baseline="0" dirty="0">
                <a:ln>
                  <a:noFill/>
                </a:ln>
                <a:solidFill>
                  <a:srgbClr val="212529"/>
                </a:solidFill>
                <a:effectLst/>
                <a:latin typeface="Calibri" panose="020F0502020204030204" pitchFamily="34" charset="0"/>
                <a:cs typeface="Calibri" panose="020F0502020204030204" pitchFamily="34" charset="0"/>
              </a:rPr>
              <a:t> paramètre.</a:t>
            </a:r>
            <a:endParaRPr kumimoji="0" lang="fr-FR" altLang="fr-FR" sz="1600" b="1"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p:txBody>
      </p:sp>
      <p:graphicFrame>
        <p:nvGraphicFramePr>
          <p:cNvPr id="4" name="Tableau 4">
            <a:extLst>
              <a:ext uri="{FF2B5EF4-FFF2-40B4-BE49-F238E27FC236}">
                <a16:creationId xmlns:a16="http://schemas.microsoft.com/office/drawing/2014/main" id="{AB1067F9-1889-4875-B76C-FD59DD72AFA0}"/>
              </a:ext>
            </a:extLst>
          </p:cNvPr>
          <p:cNvGraphicFramePr>
            <a:graphicFrameLocks noGrp="1"/>
          </p:cNvGraphicFramePr>
          <p:nvPr/>
        </p:nvGraphicFramePr>
        <p:xfrm>
          <a:off x="1117600" y="2455179"/>
          <a:ext cx="9895840" cy="3032760"/>
        </p:xfrm>
        <a:graphic>
          <a:graphicData uri="http://schemas.openxmlformats.org/drawingml/2006/table">
            <a:tbl>
              <a:tblPr firstRow="1" bandRow="1">
                <a:tableStyleId>{5C22544A-7EE6-4342-B048-85BDC9FD1C3A}</a:tableStyleId>
              </a:tblPr>
              <a:tblGrid>
                <a:gridCol w="1727200">
                  <a:extLst>
                    <a:ext uri="{9D8B030D-6E8A-4147-A177-3AD203B41FA5}">
                      <a16:colId xmlns:a16="http://schemas.microsoft.com/office/drawing/2014/main" val="2497447957"/>
                    </a:ext>
                  </a:extLst>
                </a:gridCol>
                <a:gridCol w="8168640">
                  <a:extLst>
                    <a:ext uri="{9D8B030D-6E8A-4147-A177-3AD203B41FA5}">
                      <a16:colId xmlns:a16="http://schemas.microsoft.com/office/drawing/2014/main" val="1698729725"/>
                    </a:ext>
                  </a:extLst>
                </a:gridCol>
              </a:tblGrid>
              <a:tr h="370840">
                <a:tc gridSpan="2">
                  <a:txBody>
                    <a:bodyPr/>
                    <a:lstStyle/>
                    <a:p>
                      <a:r>
                        <a:rPr lang="fr-FR" dirty="0">
                          <a:latin typeface="Calibri" panose="020F0502020204030204" pitchFamily="34" charset="0"/>
                          <a:cs typeface="Calibri" panose="020F0502020204030204" pitchFamily="34" charset="0"/>
                        </a:rPr>
                        <a:t>Principal paramètre </a:t>
                      </a:r>
                      <a:r>
                        <a:rPr lang="fr-FR" dirty="0">
                          <a:latin typeface="Calibri" panose="020F0502020204030204" pitchFamily="34" charset="0"/>
                          <a:cs typeface="Calibri" panose="020F0502020204030204" pitchFamily="34" charset="0"/>
                          <a:sym typeface="Wingdings" panose="05000000000000000000" pitchFamily="2" charset="2"/>
                        </a:rPr>
                        <a:t> stratégie à utiliser pour générer les prédictions</a:t>
                      </a:r>
                      <a:endParaRPr lang="fr-FR" dirty="0">
                        <a:latin typeface="Calibri" panose="020F0502020204030204" pitchFamily="34" charset="0"/>
                        <a:cs typeface="Calibri" panose="020F0502020204030204" pitchFamily="34" charset="0"/>
                      </a:endParaRPr>
                    </a:p>
                  </a:txBody>
                  <a:tcPr/>
                </a:tc>
                <a:tc hMerge="1">
                  <a:txBody>
                    <a:bodyPr/>
                    <a:lstStyle/>
                    <a:p>
                      <a:endParaRPr lang="fr-FR"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3288941577"/>
                  </a:ext>
                </a:extLst>
              </a:tr>
              <a:tr h="370840">
                <a:tc>
                  <a:txBody>
                    <a:bodyPr/>
                    <a:lstStyle/>
                    <a:p>
                      <a:r>
                        <a:rPr lang="fr-FR" dirty="0" err="1">
                          <a:latin typeface="Calibri" panose="020F0502020204030204" pitchFamily="34" charset="0"/>
                          <a:cs typeface="Calibri" panose="020F0502020204030204" pitchFamily="34" charset="0"/>
                        </a:rPr>
                        <a:t>most_frequent</a:t>
                      </a:r>
                      <a:endParaRPr lang="fr-FR" dirty="0">
                        <a:latin typeface="Calibri" panose="020F0502020204030204" pitchFamily="34" charset="0"/>
                        <a:cs typeface="Calibri" panose="020F0502020204030204" pitchFamily="34" charset="0"/>
                      </a:endParaRPr>
                    </a:p>
                  </a:txBody>
                  <a:tcPr/>
                </a:tc>
                <a:tc>
                  <a:txBody>
                    <a:bodyPr/>
                    <a:lstStyle/>
                    <a:p>
                      <a:r>
                        <a:rPr lang="fr-FR" b="1" dirty="0" err="1">
                          <a:latin typeface="Calibri" panose="020F0502020204030204" pitchFamily="34" charset="0"/>
                          <a:cs typeface="Calibri" panose="020F0502020204030204" pitchFamily="34" charset="0"/>
                        </a:rPr>
                        <a:t>Predict</a:t>
                      </a:r>
                      <a:r>
                        <a:rPr lang="fr-FR" dirty="0">
                          <a:latin typeface="Calibri" panose="020F0502020204030204" pitchFamily="34" charset="0"/>
                          <a:cs typeface="Calibri" panose="020F0502020204030204" pitchFamily="34" charset="0"/>
                        </a:rPr>
                        <a:t> renvoie toujours l’étiquette de classe la plus fréquente dans l’argument « y » observé passé à fit. </a:t>
                      </a:r>
                      <a:r>
                        <a:rPr lang="fr-FR" b="1" dirty="0" err="1">
                          <a:latin typeface="Calibri" panose="020F0502020204030204" pitchFamily="34" charset="0"/>
                          <a:cs typeface="Calibri" panose="020F0502020204030204" pitchFamily="34" charset="0"/>
                        </a:rPr>
                        <a:t>predict_proba</a:t>
                      </a:r>
                      <a:r>
                        <a:rPr lang="fr-FR" b="1" dirty="0">
                          <a:latin typeface="Calibri" panose="020F0502020204030204" pitchFamily="34" charset="0"/>
                          <a:cs typeface="Calibri" panose="020F0502020204030204" pitchFamily="34" charset="0"/>
                        </a:rPr>
                        <a:t> </a:t>
                      </a:r>
                      <a:r>
                        <a:rPr lang="fr-FR" dirty="0">
                          <a:latin typeface="Calibri" panose="020F0502020204030204" pitchFamily="34" charset="0"/>
                          <a:cs typeface="Calibri" panose="020F0502020204030204" pitchFamily="34" charset="0"/>
                        </a:rPr>
                        <a:t>renvoie le vecteur codé en 1 point</a:t>
                      </a:r>
                    </a:p>
                  </a:txBody>
                  <a:tcPr/>
                </a:tc>
                <a:extLst>
                  <a:ext uri="{0D108BD9-81ED-4DB2-BD59-A6C34878D82A}">
                    <a16:rowId xmlns:a16="http://schemas.microsoft.com/office/drawing/2014/main" val="2179739247"/>
                  </a:ext>
                </a:extLst>
              </a:tr>
              <a:tr h="370840">
                <a:tc>
                  <a:txBody>
                    <a:bodyPr/>
                    <a:lstStyle/>
                    <a:p>
                      <a:r>
                        <a:rPr lang="fr-FR" b="1" dirty="0">
                          <a:solidFill>
                            <a:schemeClr val="accent1"/>
                          </a:solidFill>
                          <a:latin typeface="Calibri" panose="020F0502020204030204" pitchFamily="34" charset="0"/>
                          <a:cs typeface="Calibri" panose="020F0502020204030204" pitchFamily="34" charset="0"/>
                        </a:rPr>
                        <a:t>Prior (default)</a:t>
                      </a:r>
                    </a:p>
                  </a:txBody>
                  <a:tcPr/>
                </a:tc>
                <a:tc>
                  <a:txBody>
                    <a:bodyPr/>
                    <a:lstStyle/>
                    <a:p>
                      <a:r>
                        <a:rPr lang="fr-FR" dirty="0">
                          <a:latin typeface="Calibri" panose="020F0502020204030204" pitchFamily="34" charset="0"/>
                          <a:cs typeface="Calibri" panose="020F0502020204030204" pitchFamily="34" charset="0"/>
                        </a:rPr>
                        <a:t>Idem pour </a:t>
                      </a:r>
                      <a:r>
                        <a:rPr lang="fr-FR" b="1" dirty="0" err="1">
                          <a:latin typeface="Calibri" panose="020F0502020204030204" pitchFamily="34" charset="0"/>
                          <a:cs typeface="Calibri" panose="020F0502020204030204" pitchFamily="34" charset="0"/>
                        </a:rPr>
                        <a:t>Predict</a:t>
                      </a:r>
                      <a:r>
                        <a:rPr lang="fr-FR" b="1" dirty="0">
                          <a:latin typeface="Calibri" panose="020F0502020204030204" pitchFamily="34" charset="0"/>
                          <a:cs typeface="Calibri" panose="020F0502020204030204" pitchFamily="34" charset="0"/>
                        </a:rPr>
                        <a:t>. </a:t>
                      </a:r>
                      <a:r>
                        <a:rPr lang="fr-FR" b="1" dirty="0" err="1">
                          <a:latin typeface="Calibri" panose="020F0502020204030204" pitchFamily="34" charset="0"/>
                          <a:cs typeface="Calibri" panose="020F0502020204030204" pitchFamily="34" charset="0"/>
                        </a:rPr>
                        <a:t>predict_proba</a:t>
                      </a:r>
                      <a:r>
                        <a:rPr lang="fr-FR" b="1" dirty="0">
                          <a:latin typeface="Calibri" panose="020F0502020204030204" pitchFamily="34" charset="0"/>
                          <a:cs typeface="Calibri" panose="020F0502020204030204" pitchFamily="34" charset="0"/>
                        </a:rPr>
                        <a:t> </a:t>
                      </a:r>
                      <a:r>
                        <a:rPr lang="fr-FR" b="0" dirty="0">
                          <a:latin typeface="Calibri" panose="020F0502020204030204" pitchFamily="34" charset="0"/>
                          <a:cs typeface="Calibri" panose="020F0502020204030204" pitchFamily="34" charset="0"/>
                        </a:rPr>
                        <a:t>renvoie la distribution de classe empirique de «  y »</a:t>
                      </a:r>
                      <a:endParaRPr lang="fr-FR"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2887784241"/>
                  </a:ext>
                </a:extLst>
              </a:tr>
              <a:tr h="370840">
                <a:tc>
                  <a:txBody>
                    <a:bodyPr/>
                    <a:lstStyle/>
                    <a:p>
                      <a:r>
                        <a:rPr lang="fr-FR" dirty="0" err="1">
                          <a:latin typeface="Calibri" panose="020F0502020204030204" pitchFamily="34" charset="0"/>
                          <a:cs typeface="Calibri" panose="020F0502020204030204" pitchFamily="34" charset="0"/>
                        </a:rPr>
                        <a:t>Stratified</a:t>
                      </a:r>
                      <a:endParaRPr lang="fr-FR" dirty="0">
                        <a:latin typeface="Calibri" panose="020F0502020204030204" pitchFamily="34" charset="0"/>
                        <a:cs typeface="Calibri" panose="020F0502020204030204" pitchFamily="34" charset="0"/>
                      </a:endParaRPr>
                    </a:p>
                  </a:txBody>
                  <a:tcPr/>
                </a:tc>
                <a:tc>
                  <a:txBody>
                    <a:bodyPr/>
                    <a:lstStyle/>
                    <a:p>
                      <a:r>
                        <a:rPr lang="fr-FR" b="1" dirty="0" err="1">
                          <a:latin typeface="Calibri" panose="020F0502020204030204" pitchFamily="34" charset="0"/>
                          <a:cs typeface="Calibri" panose="020F0502020204030204" pitchFamily="34" charset="0"/>
                        </a:rPr>
                        <a:t>predict_proba</a:t>
                      </a:r>
                      <a:r>
                        <a:rPr lang="fr-FR" b="1" dirty="0">
                          <a:latin typeface="Calibri" panose="020F0502020204030204" pitchFamily="34" charset="0"/>
                          <a:cs typeface="Calibri" panose="020F0502020204030204" pitchFamily="34" charset="0"/>
                        </a:rPr>
                        <a:t>  </a:t>
                      </a:r>
                      <a:r>
                        <a:rPr lang="fr-FR" b="0" dirty="0" err="1">
                          <a:latin typeface="Calibri" panose="020F0502020204030204" pitchFamily="34" charset="0"/>
                          <a:cs typeface="Calibri" panose="020F0502020204030204" pitchFamily="34" charset="0"/>
                        </a:rPr>
                        <a:t>échantillone</a:t>
                      </a:r>
                      <a:r>
                        <a:rPr lang="fr-FR" b="0" dirty="0">
                          <a:latin typeface="Calibri" panose="020F0502020204030204" pitchFamily="34" charset="0"/>
                          <a:cs typeface="Calibri" panose="020F0502020204030204" pitchFamily="34" charset="0"/>
                        </a:rPr>
                        <a:t> au hasard des vecteurs à un seul point à partir d’une distrib. Multinomiale paramétrée par les probas a priori de classe </a:t>
                      </a:r>
                      <a:r>
                        <a:rPr lang="fr-FR" b="0" dirty="0" err="1">
                          <a:latin typeface="Calibri" panose="020F0502020204030204" pitchFamily="34" charset="0"/>
                          <a:cs typeface="Calibri" panose="020F0502020204030204" pitchFamily="34" charset="0"/>
                        </a:rPr>
                        <a:t>empiruque</a:t>
                      </a:r>
                      <a:endParaRPr lang="fr-FR"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655584367"/>
                  </a:ext>
                </a:extLst>
              </a:tr>
              <a:tr h="370840">
                <a:tc>
                  <a:txBody>
                    <a:bodyPr/>
                    <a:lstStyle/>
                    <a:p>
                      <a:r>
                        <a:rPr lang="fr-FR" dirty="0">
                          <a:latin typeface="Calibri" panose="020F0502020204030204" pitchFamily="34" charset="0"/>
                          <a:cs typeface="Calibri" panose="020F0502020204030204" pitchFamily="34" charset="0"/>
                        </a:rPr>
                        <a:t>Uniform</a:t>
                      </a:r>
                    </a:p>
                  </a:txBody>
                  <a:tcPr/>
                </a:tc>
                <a:tc>
                  <a:txBody>
                    <a:bodyPr/>
                    <a:lstStyle/>
                    <a:p>
                      <a:r>
                        <a:rPr lang="fr-FR" dirty="0">
                          <a:latin typeface="Calibri" panose="020F0502020204030204" pitchFamily="34" charset="0"/>
                          <a:cs typeface="Calibri" panose="020F0502020204030204" pitchFamily="34" charset="0"/>
                        </a:rPr>
                        <a:t>Génère des prédictions </a:t>
                      </a:r>
                      <a:r>
                        <a:rPr lang="fr-FR" dirty="0" err="1">
                          <a:latin typeface="Calibri" panose="020F0502020204030204" pitchFamily="34" charset="0"/>
                          <a:cs typeface="Calibri" panose="020F0502020204030204" pitchFamily="34" charset="0"/>
                        </a:rPr>
                        <a:t>unifirmément</a:t>
                      </a:r>
                      <a:r>
                        <a:rPr lang="fr-FR" dirty="0">
                          <a:latin typeface="Calibri" panose="020F0502020204030204" pitchFamily="34" charset="0"/>
                          <a:cs typeface="Calibri" panose="020F0502020204030204" pitchFamily="34" charset="0"/>
                        </a:rPr>
                        <a:t> au hasard à partir de la liste des classes uniques observées dans « y » </a:t>
                      </a:r>
                      <a:r>
                        <a:rPr lang="fr-FR" dirty="0">
                          <a:latin typeface="Calibri" panose="020F0502020204030204" pitchFamily="34" charset="0"/>
                          <a:cs typeface="Calibri" panose="020F0502020204030204" pitchFamily="34" charset="0"/>
                          <a:sym typeface="Wingdings" panose="05000000000000000000" pitchFamily="2" charset="2"/>
                        </a:rPr>
                        <a:t> chaque classe a une probabilité égale</a:t>
                      </a:r>
                      <a:endParaRPr lang="fr-FR"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2142503311"/>
                  </a:ext>
                </a:extLst>
              </a:tr>
              <a:tr h="370840">
                <a:tc>
                  <a:txBody>
                    <a:bodyPr/>
                    <a:lstStyle/>
                    <a:p>
                      <a:r>
                        <a:rPr lang="fr-FR" dirty="0">
                          <a:latin typeface="Calibri" panose="020F0502020204030204" pitchFamily="34" charset="0"/>
                          <a:cs typeface="Calibri" panose="020F0502020204030204" pitchFamily="34" charset="0"/>
                        </a:rPr>
                        <a:t>Constant</a:t>
                      </a:r>
                    </a:p>
                  </a:txBody>
                  <a:tcPr/>
                </a:tc>
                <a:tc>
                  <a:txBody>
                    <a:bodyPr/>
                    <a:lstStyle/>
                    <a:p>
                      <a:r>
                        <a:rPr lang="fr-FR" dirty="0">
                          <a:latin typeface="Calibri" panose="020F0502020204030204" pitchFamily="34" charset="0"/>
                          <a:cs typeface="Calibri" panose="020F0502020204030204" pitchFamily="34" charset="0"/>
                        </a:rPr>
                        <a:t>Prédit toujours une étiquette constante fournie par l’utilisateur.</a:t>
                      </a:r>
                    </a:p>
                  </a:txBody>
                  <a:tcPr/>
                </a:tc>
                <a:extLst>
                  <a:ext uri="{0D108BD9-81ED-4DB2-BD59-A6C34878D82A}">
                    <a16:rowId xmlns:a16="http://schemas.microsoft.com/office/drawing/2014/main" val="1348596797"/>
                  </a:ext>
                </a:extLst>
              </a:tr>
            </a:tbl>
          </a:graphicData>
        </a:graphic>
      </p:graphicFrame>
      <p:pic>
        <p:nvPicPr>
          <p:cNvPr id="9" name="Picture 2" descr="Dealing with Class Imbalance — Dummy Classifiers – Towards AI — The World&amp;#39;s  Leading AI and Technology Publication">
            <a:extLst>
              <a:ext uri="{FF2B5EF4-FFF2-40B4-BE49-F238E27FC236}">
                <a16:creationId xmlns:a16="http://schemas.microsoft.com/office/drawing/2014/main" id="{98B85F63-EB7C-45F8-A0CB-BADF09EBC37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77798" y="398003"/>
            <a:ext cx="1952547" cy="12575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67156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a:extLst>
              <a:ext uri="{FF2B5EF4-FFF2-40B4-BE49-F238E27FC236}">
                <a16:creationId xmlns:a16="http://schemas.microsoft.com/office/drawing/2014/main" id="{592D536E-B9D3-4FE1-A8CC-2D3008876BCC}"/>
              </a:ext>
            </a:extLst>
          </p:cNvPr>
          <p:cNvSpPr>
            <a:spLocks noGrp="1"/>
          </p:cNvSpPr>
          <p:nvPr>
            <p:ph type="sldNum" sz="quarter" idx="12"/>
          </p:nvPr>
        </p:nvSpPr>
        <p:spPr>
          <a:xfrm>
            <a:off x="8144496" y="5814484"/>
            <a:ext cx="907186" cy="498470"/>
          </a:xfrm>
        </p:spPr>
        <p:txBody>
          <a:bodyPr>
            <a:normAutofit/>
          </a:bodyPr>
          <a:lstStyle>
            <a:lvl1pPr>
              <a:defRPr>
                <a:solidFill>
                  <a:schemeClr val="bg1"/>
                </a:solidFill>
              </a:defRPr>
            </a:lvl1pPr>
          </a:lstStyle>
          <a:p>
            <a:pPr>
              <a:lnSpc>
                <a:spcPct val="90000"/>
              </a:lnSpc>
              <a:spcAft>
                <a:spcPts val="600"/>
              </a:spcAft>
            </a:pPr>
            <a:fld id="{6D22F896-40B5-4ADD-8801-0D06FADFA095}" type="slidenum">
              <a:rPr lang="en-US" sz="2700" smtClean="0"/>
              <a:pPr>
                <a:lnSpc>
                  <a:spcPct val="90000"/>
                </a:lnSpc>
                <a:spcAft>
                  <a:spcPts val="600"/>
                </a:spcAft>
              </a:pPr>
              <a:t>19</a:t>
            </a:fld>
            <a:endParaRPr lang="en-US" sz="2700" dirty="0"/>
          </a:p>
        </p:txBody>
      </p:sp>
      <p:sp>
        <p:nvSpPr>
          <p:cNvPr id="10" name="Footer Placeholder 2">
            <a:extLst>
              <a:ext uri="{FF2B5EF4-FFF2-40B4-BE49-F238E27FC236}">
                <a16:creationId xmlns:a16="http://schemas.microsoft.com/office/drawing/2014/main" id="{A3C6854D-6A16-4FB7-85D8-6D2523F2B6BD}"/>
              </a:ext>
            </a:extLst>
          </p:cNvPr>
          <p:cNvSpPr>
            <a:spLocks noGrp="1"/>
          </p:cNvSpPr>
          <p:nvPr>
            <p:ph type="ftr" sz="quarter" idx="11"/>
          </p:nvPr>
        </p:nvSpPr>
        <p:spPr>
          <a:xfrm>
            <a:off x="556563" y="5749422"/>
            <a:ext cx="6312070" cy="563532"/>
          </a:xfrm>
        </p:spPr>
        <p:txBody>
          <a:bodyPr>
            <a:normAutofit/>
          </a:bodyPr>
          <a:lstStyle>
            <a:lvl1pPr>
              <a:defRPr>
                <a:solidFill>
                  <a:schemeClr val="bg1"/>
                </a:solidFill>
              </a:defRPr>
            </a:lvl1pPr>
          </a:lstStyle>
          <a:p>
            <a:pPr>
              <a:lnSpc>
                <a:spcPct val="90000"/>
              </a:lnSpc>
              <a:spcAft>
                <a:spcPts val="600"/>
              </a:spcAft>
            </a:pPr>
            <a:r>
              <a:rPr lang="en-US" sz="2700" dirty="0"/>
              <a:t>11. ANNEXES –</a:t>
            </a:r>
            <a:r>
              <a:rPr lang="en-US" sz="2700" dirty="0" err="1"/>
              <a:t>modeles</a:t>
            </a:r>
            <a:r>
              <a:rPr lang="en-US" sz="2700" dirty="0"/>
              <a:t> testes</a:t>
            </a:r>
          </a:p>
        </p:txBody>
      </p:sp>
      <p:sp>
        <p:nvSpPr>
          <p:cNvPr id="8" name="Date Placeholder 1">
            <a:extLst>
              <a:ext uri="{FF2B5EF4-FFF2-40B4-BE49-F238E27FC236}">
                <a16:creationId xmlns:a16="http://schemas.microsoft.com/office/drawing/2014/main" id="{A2969033-34EA-4065-A22B-B735A1EA128F}"/>
              </a:ext>
            </a:extLst>
          </p:cNvPr>
          <p:cNvSpPr>
            <a:spLocks noGrp="1"/>
          </p:cNvSpPr>
          <p:nvPr>
            <p:ph type="dt" sz="half" idx="10"/>
          </p:nvPr>
        </p:nvSpPr>
        <p:spPr>
          <a:xfrm>
            <a:off x="8941868" y="5776384"/>
            <a:ext cx="2688477" cy="498470"/>
          </a:xfrm>
        </p:spPr>
        <p:txBody>
          <a:bodyPr/>
          <a:lstStyle>
            <a:lvl1pPr>
              <a:defRPr>
                <a:solidFill>
                  <a:schemeClr val="bg1"/>
                </a:solidFill>
              </a:defRPr>
            </a:lvl1pPr>
          </a:lstStyle>
          <a:p>
            <a:r>
              <a:rPr lang="en-US" sz="2700" dirty="0"/>
              <a:t>DECEMBRE 2021</a:t>
            </a:r>
          </a:p>
        </p:txBody>
      </p:sp>
      <p:sp>
        <p:nvSpPr>
          <p:cNvPr id="2" name="ZoneTexte 1">
            <a:extLst>
              <a:ext uri="{FF2B5EF4-FFF2-40B4-BE49-F238E27FC236}">
                <a16:creationId xmlns:a16="http://schemas.microsoft.com/office/drawing/2014/main" id="{05535CE9-B41B-4147-BB4A-8F23F4115213}"/>
              </a:ext>
            </a:extLst>
          </p:cNvPr>
          <p:cNvSpPr txBox="1"/>
          <p:nvPr/>
        </p:nvSpPr>
        <p:spPr>
          <a:xfrm>
            <a:off x="914400" y="585505"/>
            <a:ext cx="8290560" cy="461665"/>
          </a:xfrm>
          <a:prstGeom prst="rect">
            <a:avLst/>
          </a:prstGeom>
          <a:noFill/>
        </p:spPr>
        <p:txBody>
          <a:bodyPr wrap="square" rtlCol="0">
            <a:spAutoFit/>
          </a:bodyPr>
          <a:lstStyle/>
          <a:p>
            <a:r>
              <a:rPr lang="fr-FR" sz="2400" dirty="0" err="1"/>
              <a:t>Logistic</a:t>
            </a:r>
            <a:r>
              <a:rPr lang="fr-FR" sz="2400" dirty="0"/>
              <a:t> </a:t>
            </a:r>
            <a:r>
              <a:rPr lang="fr-FR" sz="2400" dirty="0" err="1"/>
              <a:t>Regression</a:t>
            </a:r>
            <a:endParaRPr lang="fr-FR" sz="2400" dirty="0"/>
          </a:p>
        </p:txBody>
      </p:sp>
      <p:sp>
        <p:nvSpPr>
          <p:cNvPr id="3" name="Rectangle 1">
            <a:extLst>
              <a:ext uri="{FF2B5EF4-FFF2-40B4-BE49-F238E27FC236}">
                <a16:creationId xmlns:a16="http://schemas.microsoft.com/office/drawing/2014/main" id="{E76ABF85-6564-4A8D-82C5-018B6F2980BF}"/>
              </a:ext>
            </a:extLst>
          </p:cNvPr>
          <p:cNvSpPr>
            <a:spLocks noChangeArrowheads="1"/>
          </p:cNvSpPr>
          <p:nvPr/>
        </p:nvSpPr>
        <p:spPr bwMode="auto">
          <a:xfrm>
            <a:off x="1066801" y="1430279"/>
            <a:ext cx="10210800" cy="830997"/>
          </a:xfrm>
          <a:prstGeom prst="rect">
            <a:avLst/>
          </a:prstGeom>
          <a:solidFill>
            <a:srgbClr val="ECF0F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285750" marR="0" lvl="0" indent="-285750" algn="just" defTabSz="914400" rtl="0" eaLnBrk="0" fontAlgn="base" latinLnBrk="0" hangingPunct="0">
              <a:spcBef>
                <a:spcPct val="0"/>
              </a:spcBef>
              <a:spcAft>
                <a:spcPts val="600"/>
              </a:spcAft>
              <a:buClr>
                <a:srgbClr val="C00000"/>
              </a:buClr>
              <a:buSzTx/>
              <a:buFont typeface="Wingdings 2" panose="05020102010507070707" pitchFamily="18" charset="2"/>
              <a:buChar char=""/>
              <a:tabLst/>
            </a:pPr>
            <a:r>
              <a:rPr kumimoji="0" lang="fr-FR" altLang="fr-FR" sz="1600" b="1" i="0" u="none" strike="noStrike" cap="none" normalizeH="0" baseline="0" dirty="0">
                <a:ln>
                  <a:noFill/>
                </a:ln>
                <a:solidFill>
                  <a:srgbClr val="212529"/>
                </a:solidFill>
                <a:effectLst/>
                <a:latin typeface="Calibri" panose="020F0502020204030204" pitchFamily="34" charset="0"/>
                <a:cs typeface="Calibri" panose="020F0502020204030204" pitchFamily="34" charset="0"/>
              </a:rPr>
              <a:t>Algorithme de classification par apprentissage automatique qui est utilisé pour prédire la probabilité d'une variable dépendante catégorique. Dans la régression logistique, la variable dépendante est une variable binaire qui contient des données codées 1 (oui, succès, etc.) ou 0 (non, échec, etc.).</a:t>
            </a:r>
            <a:endParaRPr kumimoji="0" lang="fr-FR" altLang="fr-FR" sz="1600" b="1"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p:txBody>
      </p:sp>
      <p:graphicFrame>
        <p:nvGraphicFramePr>
          <p:cNvPr id="4" name="Tableau 4">
            <a:extLst>
              <a:ext uri="{FF2B5EF4-FFF2-40B4-BE49-F238E27FC236}">
                <a16:creationId xmlns:a16="http://schemas.microsoft.com/office/drawing/2014/main" id="{AB1067F9-1889-4875-B76C-FD59DD72AFA0}"/>
              </a:ext>
            </a:extLst>
          </p:cNvPr>
          <p:cNvGraphicFramePr>
            <a:graphicFrameLocks noGrp="1"/>
          </p:cNvGraphicFramePr>
          <p:nvPr>
            <p:extLst>
              <p:ext uri="{D42A27DB-BD31-4B8C-83A1-F6EECF244321}">
                <p14:modId xmlns:p14="http://schemas.microsoft.com/office/powerpoint/2010/main" val="1932895461"/>
              </p:ext>
            </p:extLst>
          </p:nvPr>
        </p:nvGraphicFramePr>
        <p:xfrm>
          <a:off x="1059544" y="2310039"/>
          <a:ext cx="10334170" cy="2560320"/>
        </p:xfrm>
        <a:graphic>
          <a:graphicData uri="http://schemas.openxmlformats.org/drawingml/2006/table">
            <a:tbl>
              <a:tblPr firstRow="1" bandRow="1">
                <a:tableStyleId>{5C22544A-7EE6-4342-B048-85BDC9FD1C3A}</a:tableStyleId>
              </a:tblPr>
              <a:tblGrid>
                <a:gridCol w="1803705">
                  <a:extLst>
                    <a:ext uri="{9D8B030D-6E8A-4147-A177-3AD203B41FA5}">
                      <a16:colId xmlns:a16="http://schemas.microsoft.com/office/drawing/2014/main" val="2497447957"/>
                    </a:ext>
                  </a:extLst>
                </a:gridCol>
                <a:gridCol w="8530465">
                  <a:extLst>
                    <a:ext uri="{9D8B030D-6E8A-4147-A177-3AD203B41FA5}">
                      <a16:colId xmlns:a16="http://schemas.microsoft.com/office/drawing/2014/main" val="1698729725"/>
                    </a:ext>
                  </a:extLst>
                </a:gridCol>
              </a:tblGrid>
              <a:tr h="328739">
                <a:tc gridSpan="2">
                  <a:txBody>
                    <a:bodyPr/>
                    <a:lstStyle/>
                    <a:p>
                      <a:r>
                        <a:rPr lang="fr-FR" dirty="0">
                          <a:latin typeface="Calibri" panose="020F0502020204030204" pitchFamily="34" charset="0"/>
                          <a:cs typeface="Calibri" panose="020F0502020204030204" pitchFamily="34" charset="0"/>
                        </a:rPr>
                        <a:t>Principaux paramètres </a:t>
                      </a:r>
                    </a:p>
                  </a:txBody>
                  <a:tcPr/>
                </a:tc>
                <a:tc hMerge="1">
                  <a:txBody>
                    <a:bodyPr/>
                    <a:lstStyle/>
                    <a:p>
                      <a:endParaRPr lang="fr-FR"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3288941577"/>
                  </a:ext>
                </a:extLst>
              </a:tr>
              <a:tr h="328739">
                <a:tc>
                  <a:txBody>
                    <a:bodyPr/>
                    <a:lstStyle/>
                    <a:p>
                      <a:r>
                        <a:rPr lang="fr-FR" sz="1800" b="1" i="0" kern="1200" dirty="0">
                          <a:solidFill>
                            <a:schemeClr val="dk1"/>
                          </a:solidFill>
                          <a:effectLst/>
                          <a:latin typeface="Calibri" panose="020F0502020204030204" pitchFamily="34" charset="0"/>
                          <a:ea typeface="+mn-ea"/>
                          <a:cs typeface="Calibri" panose="020F0502020204030204" pitchFamily="34" charset="0"/>
                        </a:rPr>
                        <a:t>penalty</a:t>
                      </a:r>
                      <a:endParaRPr lang="fr-FR" dirty="0">
                        <a:latin typeface="Calibri" panose="020F0502020204030204" pitchFamily="34" charset="0"/>
                        <a:cs typeface="Calibri" panose="020F0502020204030204" pitchFamily="34" charset="0"/>
                      </a:endParaRPr>
                    </a:p>
                  </a:txBody>
                  <a:tcPr/>
                </a:tc>
                <a:tc>
                  <a:txBody>
                    <a:bodyPr/>
                    <a:lstStyle/>
                    <a:p>
                      <a:r>
                        <a:rPr lang="fr-FR" b="0" dirty="0">
                          <a:latin typeface="Calibri" panose="020F0502020204030204" pitchFamily="34" charset="0"/>
                          <a:cs typeface="Calibri" panose="020F0502020204030204" pitchFamily="34" charset="0"/>
                        </a:rPr>
                        <a:t>Norme de pénalité, default = l2</a:t>
                      </a:r>
                    </a:p>
                  </a:txBody>
                  <a:tcPr/>
                </a:tc>
                <a:extLst>
                  <a:ext uri="{0D108BD9-81ED-4DB2-BD59-A6C34878D82A}">
                    <a16:rowId xmlns:a16="http://schemas.microsoft.com/office/drawing/2014/main" val="2179739247"/>
                  </a:ext>
                </a:extLst>
              </a:tr>
              <a:tr h="328739">
                <a:tc>
                  <a:txBody>
                    <a:bodyPr/>
                    <a:lstStyle/>
                    <a:p>
                      <a:r>
                        <a:rPr lang="fr-FR" b="1" dirty="0">
                          <a:solidFill>
                            <a:schemeClr val="tx1"/>
                          </a:solidFill>
                          <a:latin typeface="Calibri" panose="020F0502020204030204" pitchFamily="34" charset="0"/>
                          <a:cs typeface="Calibri" panose="020F0502020204030204" pitchFamily="34" charset="0"/>
                        </a:rPr>
                        <a:t>dual</a:t>
                      </a:r>
                    </a:p>
                  </a:txBody>
                  <a:tcPr/>
                </a:tc>
                <a:tc>
                  <a:txBody>
                    <a:bodyPr/>
                    <a:lstStyle/>
                    <a:p>
                      <a:r>
                        <a:rPr lang="fr-FR" b="0" dirty="0">
                          <a:latin typeface="Calibri" panose="020F0502020204030204" pitchFamily="34" charset="0"/>
                          <a:cs typeface="Calibri" panose="020F0502020204030204" pitchFamily="34" charset="0"/>
                        </a:rPr>
                        <a:t>Formulation primaire ou double, default = False</a:t>
                      </a:r>
                    </a:p>
                  </a:txBody>
                  <a:tcPr/>
                </a:tc>
                <a:extLst>
                  <a:ext uri="{0D108BD9-81ED-4DB2-BD59-A6C34878D82A}">
                    <a16:rowId xmlns:a16="http://schemas.microsoft.com/office/drawing/2014/main" val="2887784241"/>
                  </a:ext>
                </a:extLst>
              </a:tr>
              <a:tr h="328739">
                <a:tc>
                  <a:txBody>
                    <a:bodyPr/>
                    <a:lstStyle/>
                    <a:p>
                      <a:r>
                        <a:rPr lang="fr-FR" b="1" dirty="0" err="1">
                          <a:solidFill>
                            <a:schemeClr val="tx1"/>
                          </a:solidFill>
                          <a:latin typeface="Calibri" panose="020F0502020204030204" pitchFamily="34" charset="0"/>
                          <a:cs typeface="Calibri" panose="020F0502020204030204" pitchFamily="34" charset="0"/>
                        </a:rPr>
                        <a:t>Tol</a:t>
                      </a:r>
                      <a:endParaRPr lang="fr-FR" b="1" dirty="0">
                        <a:solidFill>
                          <a:schemeClr val="tx1"/>
                        </a:solidFill>
                        <a:latin typeface="Calibri" panose="020F0502020204030204" pitchFamily="34" charset="0"/>
                        <a:cs typeface="Calibri" panose="020F0502020204030204" pitchFamily="34" charset="0"/>
                      </a:endParaRPr>
                    </a:p>
                  </a:txBody>
                  <a:tcPr/>
                </a:tc>
                <a:tc>
                  <a:txBody>
                    <a:bodyPr/>
                    <a:lstStyle/>
                    <a:p>
                      <a:r>
                        <a:rPr lang="fr-FR" b="0" dirty="0">
                          <a:latin typeface="Calibri" panose="020F0502020204030204" pitchFamily="34" charset="0"/>
                          <a:cs typeface="Calibri" panose="020F0502020204030204" pitchFamily="34" charset="0"/>
                        </a:rPr>
                        <a:t>Tolérance, default = 10</a:t>
                      </a:r>
                      <a:r>
                        <a:rPr lang="fr-FR" b="0" baseline="30000" dirty="0">
                          <a:latin typeface="Calibri" panose="020F0502020204030204" pitchFamily="34" charset="0"/>
                          <a:cs typeface="Calibri" panose="020F0502020204030204" pitchFamily="34" charset="0"/>
                        </a:rPr>
                        <a:t>-4</a:t>
                      </a:r>
                    </a:p>
                  </a:txBody>
                  <a:tcPr/>
                </a:tc>
                <a:extLst>
                  <a:ext uri="{0D108BD9-81ED-4DB2-BD59-A6C34878D82A}">
                    <a16:rowId xmlns:a16="http://schemas.microsoft.com/office/drawing/2014/main" val="2307967008"/>
                  </a:ext>
                </a:extLst>
              </a:tr>
              <a:tr h="328739">
                <a:tc>
                  <a:txBody>
                    <a:bodyPr/>
                    <a:lstStyle/>
                    <a:p>
                      <a:r>
                        <a:rPr lang="fr-FR" b="1" dirty="0" err="1">
                          <a:solidFill>
                            <a:schemeClr val="tx1"/>
                          </a:solidFill>
                          <a:latin typeface="Calibri" panose="020F0502020204030204" pitchFamily="34" charset="0"/>
                          <a:cs typeface="Calibri" panose="020F0502020204030204" pitchFamily="34" charset="0"/>
                        </a:rPr>
                        <a:t>fit_intercept</a:t>
                      </a:r>
                      <a:endParaRPr lang="fr-FR" b="1" dirty="0">
                        <a:solidFill>
                          <a:schemeClr val="tx1"/>
                        </a:solidFill>
                        <a:latin typeface="Calibri" panose="020F0502020204030204" pitchFamily="34" charset="0"/>
                        <a:cs typeface="Calibri" panose="020F0502020204030204" pitchFamily="34" charset="0"/>
                      </a:endParaRPr>
                    </a:p>
                  </a:txBody>
                  <a:tcPr/>
                </a:tc>
                <a:tc>
                  <a:txBody>
                    <a:bodyPr/>
                    <a:lstStyle/>
                    <a:p>
                      <a:r>
                        <a:rPr lang="fr-FR" b="0" baseline="0" dirty="0">
                          <a:latin typeface="Calibri" panose="020F0502020204030204" pitchFamily="34" charset="0"/>
                          <a:cs typeface="Calibri" panose="020F0502020204030204" pitchFamily="34" charset="0"/>
                        </a:rPr>
                        <a:t>Par défaut = </a:t>
                      </a:r>
                      <a:r>
                        <a:rPr lang="fr-FR" b="0" baseline="0" dirty="0" err="1">
                          <a:latin typeface="Calibri" panose="020F0502020204030204" pitchFamily="34" charset="0"/>
                          <a:cs typeface="Calibri" panose="020F0502020204030204" pitchFamily="34" charset="0"/>
                        </a:rPr>
                        <a:t>True</a:t>
                      </a:r>
                      <a:endParaRPr lang="fr-FR" b="0" baseline="0"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392955763"/>
                  </a:ext>
                </a:extLst>
              </a:tr>
              <a:tr h="328739">
                <a:tc>
                  <a:txBody>
                    <a:bodyPr/>
                    <a:lstStyle/>
                    <a:p>
                      <a:r>
                        <a:rPr lang="fr-FR" b="1" dirty="0" err="1">
                          <a:solidFill>
                            <a:schemeClr val="tx1"/>
                          </a:solidFill>
                          <a:latin typeface="Calibri" panose="020F0502020204030204" pitchFamily="34" charset="0"/>
                          <a:cs typeface="Calibri" panose="020F0502020204030204" pitchFamily="34" charset="0"/>
                        </a:rPr>
                        <a:t>random_state</a:t>
                      </a:r>
                      <a:endParaRPr lang="fr-FR" b="1" dirty="0">
                        <a:solidFill>
                          <a:schemeClr val="tx1"/>
                        </a:solidFill>
                        <a:latin typeface="Calibri" panose="020F0502020204030204" pitchFamily="34" charset="0"/>
                        <a:cs typeface="Calibri" panose="020F0502020204030204" pitchFamily="34" charset="0"/>
                      </a:endParaRPr>
                    </a:p>
                  </a:txBody>
                  <a:tcPr/>
                </a:tc>
                <a:tc>
                  <a:txBody>
                    <a:bodyPr/>
                    <a:lstStyle/>
                    <a:p>
                      <a:r>
                        <a:rPr lang="fr-FR" b="0" baseline="0" dirty="0">
                          <a:latin typeface="Calibri" panose="020F0502020204030204" pitchFamily="34" charset="0"/>
                          <a:cs typeface="Calibri" panose="020F0502020204030204" pitchFamily="34" charset="0"/>
                        </a:rPr>
                        <a:t>Pour mélanger les données, défaut = none</a:t>
                      </a:r>
                    </a:p>
                  </a:txBody>
                  <a:tcPr/>
                </a:tc>
                <a:extLst>
                  <a:ext uri="{0D108BD9-81ED-4DB2-BD59-A6C34878D82A}">
                    <a16:rowId xmlns:a16="http://schemas.microsoft.com/office/drawing/2014/main" val="1691417313"/>
                  </a:ext>
                </a:extLst>
              </a:tr>
              <a:tr h="328739">
                <a:tc>
                  <a:txBody>
                    <a:bodyPr/>
                    <a:lstStyle/>
                    <a:p>
                      <a:r>
                        <a:rPr lang="fr-FR" b="1" dirty="0" err="1">
                          <a:solidFill>
                            <a:schemeClr val="tx1"/>
                          </a:solidFill>
                          <a:latin typeface="Calibri" panose="020F0502020204030204" pitchFamily="34" charset="0"/>
                          <a:cs typeface="Calibri" panose="020F0502020204030204" pitchFamily="34" charset="0"/>
                        </a:rPr>
                        <a:t>Class_weight</a:t>
                      </a:r>
                      <a:endParaRPr lang="fr-FR" b="1" dirty="0">
                        <a:solidFill>
                          <a:schemeClr val="tx1"/>
                        </a:solidFill>
                        <a:latin typeface="Calibri" panose="020F0502020204030204" pitchFamily="34" charset="0"/>
                        <a:cs typeface="Calibri" panose="020F0502020204030204" pitchFamily="34" charset="0"/>
                      </a:endParaRPr>
                    </a:p>
                  </a:txBody>
                  <a:tcPr/>
                </a:tc>
                <a:tc>
                  <a:txBody>
                    <a:bodyPr/>
                    <a:lstStyle/>
                    <a:p>
                      <a:r>
                        <a:rPr lang="fr-FR" b="0" baseline="0" dirty="0">
                          <a:latin typeface="Calibri" panose="020F0502020204030204" pitchFamily="34" charset="0"/>
                          <a:cs typeface="Calibri" panose="020F0502020204030204" pitchFamily="34" charset="0"/>
                        </a:rPr>
                        <a:t>Poids associés aux classes</a:t>
                      </a:r>
                    </a:p>
                  </a:txBody>
                  <a:tcPr/>
                </a:tc>
                <a:extLst>
                  <a:ext uri="{0D108BD9-81ED-4DB2-BD59-A6C34878D82A}">
                    <a16:rowId xmlns:a16="http://schemas.microsoft.com/office/drawing/2014/main" val="424268820"/>
                  </a:ext>
                </a:extLst>
              </a:tr>
            </a:tbl>
          </a:graphicData>
        </a:graphic>
      </p:graphicFrame>
      <p:pic>
        <p:nvPicPr>
          <p:cNvPr id="3074" name="Picture 2" descr="Machine Learning using Logistic Regression in Python with Code | by Meet  Nandu | Good Audience">
            <a:extLst>
              <a:ext uri="{FF2B5EF4-FFF2-40B4-BE49-F238E27FC236}">
                <a16:creationId xmlns:a16="http://schemas.microsoft.com/office/drawing/2014/main" id="{11188EB9-EAED-4A05-A07F-A131B2AF377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04960" y="179219"/>
            <a:ext cx="2072640" cy="12754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62112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2">
            <a:extLst>
              <a:ext uri="{FF2B5EF4-FFF2-40B4-BE49-F238E27FC236}">
                <a16:creationId xmlns:a16="http://schemas.microsoft.com/office/drawing/2014/main" id="{4F986EE0-F0F2-48AD-9457-E0315951D220}"/>
              </a:ext>
            </a:extLst>
          </p:cNvPr>
          <p:cNvSpPr>
            <a:spLocks noGrp="1"/>
          </p:cNvSpPr>
          <p:nvPr>
            <p:ph type="ftr" sz="quarter" idx="11"/>
          </p:nvPr>
        </p:nvSpPr>
        <p:spPr>
          <a:xfrm>
            <a:off x="144000" y="5776384"/>
            <a:ext cx="5499719" cy="498470"/>
          </a:xfrm>
        </p:spPr>
        <p:txBody>
          <a:bodyPr/>
          <a:lstStyle>
            <a:lvl1pPr>
              <a:defRPr>
                <a:solidFill>
                  <a:schemeClr val="bg1"/>
                </a:solidFill>
              </a:defRPr>
            </a:lvl1pPr>
          </a:lstStyle>
          <a:p>
            <a:r>
              <a:rPr lang="en-US" sz="2700" dirty="0"/>
              <a:t>0. SOMMAIRE</a:t>
            </a:r>
          </a:p>
        </p:txBody>
      </p:sp>
      <p:sp>
        <p:nvSpPr>
          <p:cNvPr id="6" name="Slide Number Placeholder 3">
            <a:extLst>
              <a:ext uri="{FF2B5EF4-FFF2-40B4-BE49-F238E27FC236}">
                <a16:creationId xmlns:a16="http://schemas.microsoft.com/office/drawing/2014/main" id="{592D536E-B9D3-4FE1-A8CC-2D3008876BCC}"/>
              </a:ext>
            </a:extLst>
          </p:cNvPr>
          <p:cNvSpPr>
            <a:spLocks noGrp="1"/>
          </p:cNvSpPr>
          <p:nvPr>
            <p:ph type="sldNum" sz="quarter" idx="12"/>
          </p:nvPr>
        </p:nvSpPr>
        <p:spPr>
          <a:xfrm>
            <a:off x="7977150" y="5776384"/>
            <a:ext cx="907186" cy="498470"/>
          </a:xfrm>
        </p:spPr>
        <p:txBody>
          <a:bodyPr/>
          <a:lstStyle>
            <a:lvl1pPr>
              <a:defRPr>
                <a:solidFill>
                  <a:schemeClr val="bg1"/>
                </a:solidFill>
              </a:defRPr>
            </a:lvl1pPr>
          </a:lstStyle>
          <a:p>
            <a:fld id="{6D22F896-40B5-4ADD-8801-0D06FADFA095}" type="slidenum">
              <a:rPr lang="en-US" sz="2700" smtClean="0"/>
              <a:pPr/>
              <a:t>2</a:t>
            </a:fld>
            <a:endParaRPr lang="en-US" sz="2700" dirty="0"/>
          </a:p>
        </p:txBody>
      </p:sp>
      <p:sp>
        <p:nvSpPr>
          <p:cNvPr id="7" name="Date Placeholder 1">
            <a:extLst>
              <a:ext uri="{FF2B5EF4-FFF2-40B4-BE49-F238E27FC236}">
                <a16:creationId xmlns:a16="http://schemas.microsoft.com/office/drawing/2014/main" id="{9D257864-C3BF-47B0-97E1-7BD7DBC1C2DA}"/>
              </a:ext>
            </a:extLst>
          </p:cNvPr>
          <p:cNvSpPr>
            <a:spLocks noGrp="1"/>
          </p:cNvSpPr>
          <p:nvPr>
            <p:ph type="dt" sz="half" idx="10"/>
          </p:nvPr>
        </p:nvSpPr>
        <p:spPr>
          <a:xfrm>
            <a:off x="8941868" y="5776384"/>
            <a:ext cx="2688477" cy="498470"/>
          </a:xfrm>
        </p:spPr>
        <p:txBody>
          <a:bodyPr/>
          <a:lstStyle>
            <a:lvl1pPr>
              <a:defRPr>
                <a:solidFill>
                  <a:schemeClr val="bg1"/>
                </a:solidFill>
              </a:defRPr>
            </a:lvl1pPr>
          </a:lstStyle>
          <a:p>
            <a:r>
              <a:rPr lang="en-US" sz="2700" dirty="0"/>
              <a:t>DECEMBRE 2021</a:t>
            </a:r>
          </a:p>
        </p:txBody>
      </p:sp>
      <p:graphicFrame>
        <p:nvGraphicFramePr>
          <p:cNvPr id="2" name="Tableau 3">
            <a:extLst>
              <a:ext uri="{FF2B5EF4-FFF2-40B4-BE49-F238E27FC236}">
                <a16:creationId xmlns:a16="http://schemas.microsoft.com/office/drawing/2014/main" id="{C7626676-7D3C-441A-82B6-2906DCD0C55E}"/>
              </a:ext>
            </a:extLst>
          </p:cNvPr>
          <p:cNvGraphicFramePr>
            <a:graphicFrameLocks noGrp="1"/>
          </p:cNvGraphicFramePr>
          <p:nvPr>
            <p:extLst>
              <p:ext uri="{D42A27DB-BD31-4B8C-83A1-F6EECF244321}">
                <p14:modId xmlns:p14="http://schemas.microsoft.com/office/powerpoint/2010/main" val="1424630010"/>
              </p:ext>
            </p:extLst>
          </p:nvPr>
        </p:nvGraphicFramePr>
        <p:xfrm>
          <a:off x="751568" y="342048"/>
          <a:ext cx="9844976" cy="5029200"/>
        </p:xfrm>
        <a:graphic>
          <a:graphicData uri="http://schemas.openxmlformats.org/drawingml/2006/table">
            <a:tbl>
              <a:tblPr firstRow="1" bandRow="1">
                <a:tableStyleId>{3B4B98B0-60AC-42C2-AFA5-B58CD77FA1E5}</a:tableStyleId>
              </a:tblPr>
              <a:tblGrid>
                <a:gridCol w="9327134">
                  <a:extLst>
                    <a:ext uri="{9D8B030D-6E8A-4147-A177-3AD203B41FA5}">
                      <a16:colId xmlns:a16="http://schemas.microsoft.com/office/drawing/2014/main" val="3056345303"/>
                    </a:ext>
                  </a:extLst>
                </a:gridCol>
                <a:gridCol w="517842">
                  <a:extLst>
                    <a:ext uri="{9D8B030D-6E8A-4147-A177-3AD203B41FA5}">
                      <a16:colId xmlns:a16="http://schemas.microsoft.com/office/drawing/2014/main" val="3349817047"/>
                    </a:ext>
                  </a:extLst>
                </a:gridCol>
              </a:tblGrid>
              <a:tr h="40089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2400" b="0" dirty="0">
                          <a:solidFill>
                            <a:srgbClr val="C00000"/>
                          </a:solidFill>
                          <a:latin typeface="Impact" panose="020B0806030902050204" pitchFamily="34" charset="0"/>
                          <a:cs typeface="Calibri" panose="020F0502020204030204" pitchFamily="34" charset="0"/>
                        </a:rPr>
                        <a:t>1. </a:t>
                      </a:r>
                      <a:r>
                        <a:rPr lang="fr-FR" sz="2400" b="0" dirty="0">
                          <a:latin typeface="Impact" panose="020B0806030902050204" pitchFamily="34" charset="0"/>
                          <a:cs typeface="Calibri" panose="020F0502020204030204" pitchFamily="34" charset="0"/>
                        </a:rPr>
                        <a:t>Rappel de la problématique du projet P7</a:t>
                      </a:r>
                    </a:p>
                  </a:txBody>
                  <a:tcPr/>
                </a:tc>
                <a:tc>
                  <a:txBody>
                    <a:bodyPr/>
                    <a:lstStyle/>
                    <a:p>
                      <a:pPr algn="r"/>
                      <a:r>
                        <a:rPr lang="fr-FR" sz="2400" b="0" dirty="0">
                          <a:solidFill>
                            <a:srgbClr val="7030A0"/>
                          </a:solidFill>
                          <a:latin typeface="Impact" panose="020B0806030902050204" pitchFamily="34" charset="0"/>
                        </a:rPr>
                        <a:t>3</a:t>
                      </a:r>
                    </a:p>
                  </a:txBody>
                  <a:tcPr/>
                </a:tc>
                <a:extLst>
                  <a:ext uri="{0D108BD9-81ED-4DB2-BD59-A6C34878D82A}">
                    <a16:rowId xmlns:a16="http://schemas.microsoft.com/office/drawing/2014/main" val="18955842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2400" b="0" dirty="0">
                          <a:solidFill>
                            <a:srgbClr val="C00000"/>
                          </a:solidFill>
                          <a:latin typeface="Impact" panose="020B0806030902050204" pitchFamily="34" charset="0"/>
                          <a:cs typeface="Calibri" panose="020F0502020204030204" pitchFamily="34" charset="0"/>
                        </a:rPr>
                        <a:t>2. </a:t>
                      </a:r>
                      <a:r>
                        <a:rPr lang="fr-FR" sz="2400" b="0" dirty="0">
                          <a:latin typeface="Impact" panose="020B0806030902050204" pitchFamily="34" charset="0"/>
                          <a:cs typeface="Calibri" panose="020F0502020204030204" pitchFamily="34" charset="0"/>
                        </a:rPr>
                        <a:t>Présentation du jeu de données</a:t>
                      </a:r>
                    </a:p>
                  </a:txBody>
                  <a:tcPr/>
                </a:tc>
                <a:tc>
                  <a:txBody>
                    <a:bodyPr/>
                    <a:lstStyle/>
                    <a:p>
                      <a:pPr algn="r"/>
                      <a:r>
                        <a:rPr lang="fr-FR" sz="2400" b="0" dirty="0">
                          <a:solidFill>
                            <a:srgbClr val="7030A0"/>
                          </a:solidFill>
                          <a:latin typeface="Impact" panose="020B0806030902050204" pitchFamily="34" charset="0"/>
                        </a:rPr>
                        <a:t>4</a:t>
                      </a:r>
                    </a:p>
                  </a:txBody>
                  <a:tcPr/>
                </a:tc>
                <a:extLst>
                  <a:ext uri="{0D108BD9-81ED-4DB2-BD59-A6C34878D82A}">
                    <a16:rowId xmlns:a16="http://schemas.microsoft.com/office/drawing/2014/main" val="326325103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2400" b="0" dirty="0">
                          <a:solidFill>
                            <a:srgbClr val="C00000"/>
                          </a:solidFill>
                          <a:latin typeface="Impact" panose="020B0806030902050204" pitchFamily="34" charset="0"/>
                          <a:cs typeface="Calibri" panose="020F0502020204030204" pitchFamily="34" charset="0"/>
                        </a:rPr>
                        <a:t>3. </a:t>
                      </a:r>
                      <a:r>
                        <a:rPr lang="fr-FR" sz="2400" b="0" dirty="0" err="1">
                          <a:latin typeface="Impact" panose="020B0806030902050204" pitchFamily="34" charset="0"/>
                          <a:cs typeface="Calibri" panose="020F0502020204030204" pitchFamily="34" charset="0"/>
                        </a:rPr>
                        <a:t>Features</a:t>
                      </a:r>
                      <a:r>
                        <a:rPr lang="fr-FR" sz="2400" b="0" dirty="0">
                          <a:latin typeface="Impact" panose="020B0806030902050204" pitchFamily="34" charset="0"/>
                          <a:cs typeface="Calibri" panose="020F0502020204030204" pitchFamily="34" charset="0"/>
                        </a:rPr>
                        <a:t> engineering</a:t>
                      </a:r>
                    </a:p>
                  </a:txBody>
                  <a:tcPr/>
                </a:tc>
                <a:tc>
                  <a:txBody>
                    <a:bodyPr/>
                    <a:lstStyle/>
                    <a:p>
                      <a:pPr algn="r"/>
                      <a:r>
                        <a:rPr lang="fr-FR" sz="2400" b="0" dirty="0">
                          <a:solidFill>
                            <a:srgbClr val="7030A0"/>
                          </a:solidFill>
                          <a:latin typeface="Impact" panose="020B0806030902050204" pitchFamily="34" charset="0"/>
                        </a:rPr>
                        <a:t>6</a:t>
                      </a:r>
                    </a:p>
                  </a:txBody>
                  <a:tcPr/>
                </a:tc>
                <a:extLst>
                  <a:ext uri="{0D108BD9-81ED-4DB2-BD59-A6C34878D82A}">
                    <a16:rowId xmlns:a16="http://schemas.microsoft.com/office/drawing/2014/main" val="350321207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2400" b="0" dirty="0">
                          <a:solidFill>
                            <a:srgbClr val="C00000"/>
                          </a:solidFill>
                          <a:latin typeface="Impact" panose="020B0806030902050204" pitchFamily="34" charset="0"/>
                          <a:cs typeface="Calibri" panose="020F0502020204030204" pitchFamily="34" charset="0"/>
                        </a:rPr>
                        <a:t>4. </a:t>
                      </a:r>
                      <a:r>
                        <a:rPr lang="fr-FR" sz="2400" b="0" dirty="0">
                          <a:solidFill>
                            <a:schemeClr val="tx1"/>
                          </a:solidFill>
                          <a:latin typeface="Impact" panose="020B0806030902050204" pitchFamily="34" charset="0"/>
                          <a:cs typeface="Calibri" panose="020F0502020204030204" pitchFamily="34" charset="0"/>
                        </a:rPr>
                        <a:t>jeu de données déséquilibré – technique de rééquilibrage</a:t>
                      </a:r>
                      <a:endParaRPr lang="fr-FR" sz="2400" b="0" dirty="0">
                        <a:latin typeface="Impact" panose="020B0806030902050204" pitchFamily="34" charset="0"/>
                        <a:cs typeface="Calibri" panose="020F0502020204030204" pitchFamily="34" charset="0"/>
                      </a:endParaRPr>
                    </a:p>
                  </a:txBody>
                  <a:tcPr/>
                </a:tc>
                <a:tc>
                  <a:txBody>
                    <a:bodyPr/>
                    <a:lstStyle/>
                    <a:p>
                      <a:pPr algn="r"/>
                      <a:r>
                        <a:rPr lang="fr-FR" sz="2400" b="0" dirty="0">
                          <a:solidFill>
                            <a:srgbClr val="7030A0"/>
                          </a:solidFill>
                          <a:latin typeface="Impact" panose="020B0806030902050204" pitchFamily="34" charset="0"/>
                        </a:rPr>
                        <a:t>10</a:t>
                      </a:r>
                    </a:p>
                  </a:txBody>
                  <a:tcPr/>
                </a:tc>
                <a:extLst>
                  <a:ext uri="{0D108BD9-81ED-4DB2-BD59-A6C34878D82A}">
                    <a16:rowId xmlns:a16="http://schemas.microsoft.com/office/drawing/2014/main" val="94414155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2400" b="0" dirty="0">
                          <a:solidFill>
                            <a:srgbClr val="C00000"/>
                          </a:solidFill>
                          <a:latin typeface="Impact" panose="020B0806030902050204" pitchFamily="34" charset="0"/>
                          <a:cs typeface="Calibri" panose="020F0502020204030204" pitchFamily="34" charset="0"/>
                        </a:rPr>
                        <a:t>5. </a:t>
                      </a:r>
                      <a:r>
                        <a:rPr lang="fr-FR" sz="2400" b="0" dirty="0">
                          <a:latin typeface="Impact" panose="020B0806030902050204" pitchFamily="34" charset="0"/>
                          <a:cs typeface="Calibri" panose="020F0502020204030204" pitchFamily="34" charset="0"/>
                        </a:rPr>
                        <a:t>Modélisation – différentes méthodes testées</a:t>
                      </a:r>
                    </a:p>
                  </a:txBody>
                  <a:tcPr/>
                </a:tc>
                <a:tc>
                  <a:txBody>
                    <a:bodyPr/>
                    <a:lstStyle/>
                    <a:p>
                      <a:pPr algn="r"/>
                      <a:r>
                        <a:rPr lang="fr-FR" sz="2400" b="0" dirty="0">
                          <a:solidFill>
                            <a:srgbClr val="7030A0"/>
                          </a:solidFill>
                          <a:latin typeface="Impact" panose="020B0806030902050204" pitchFamily="34" charset="0"/>
                        </a:rPr>
                        <a:t>12</a:t>
                      </a:r>
                    </a:p>
                  </a:txBody>
                  <a:tcPr/>
                </a:tc>
                <a:extLst>
                  <a:ext uri="{0D108BD9-81ED-4DB2-BD59-A6C34878D82A}">
                    <a16:rowId xmlns:a16="http://schemas.microsoft.com/office/drawing/2014/main" val="270895169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2400" b="0" dirty="0">
                          <a:solidFill>
                            <a:srgbClr val="C00000"/>
                          </a:solidFill>
                          <a:latin typeface="Impact" panose="020B0806030902050204" pitchFamily="34" charset="0"/>
                          <a:cs typeface="Calibri" panose="020F0502020204030204" pitchFamily="34" charset="0"/>
                        </a:rPr>
                        <a:t>6.</a:t>
                      </a:r>
                      <a:r>
                        <a:rPr lang="fr-FR" sz="2400" b="0" dirty="0">
                          <a:solidFill>
                            <a:schemeClr val="tx1"/>
                          </a:solidFill>
                          <a:latin typeface="Impact" panose="020B0806030902050204" pitchFamily="34" charset="0"/>
                          <a:cs typeface="Calibri" panose="020F0502020204030204" pitchFamily="34" charset="0"/>
                        </a:rPr>
                        <a:t> Résultats de la modélisation – optimisation hyperparamètres</a:t>
                      </a:r>
                      <a:endParaRPr lang="fr-FR" sz="2400" b="0" dirty="0">
                        <a:latin typeface="Impact" panose="020B0806030902050204" pitchFamily="34" charset="0"/>
                        <a:cs typeface="Calibri" panose="020F0502020204030204" pitchFamily="34" charset="0"/>
                      </a:endParaRPr>
                    </a:p>
                  </a:txBody>
                  <a:tcPr/>
                </a:tc>
                <a:tc>
                  <a:txBody>
                    <a:bodyPr/>
                    <a:lstStyle/>
                    <a:p>
                      <a:pPr algn="r"/>
                      <a:r>
                        <a:rPr lang="fr-FR" sz="2400" b="0" dirty="0">
                          <a:solidFill>
                            <a:srgbClr val="7030A0"/>
                          </a:solidFill>
                          <a:latin typeface="Impact" panose="020B0806030902050204" pitchFamily="34" charset="0"/>
                        </a:rPr>
                        <a:t>18</a:t>
                      </a:r>
                    </a:p>
                  </a:txBody>
                  <a:tcPr/>
                </a:tc>
                <a:extLst>
                  <a:ext uri="{0D108BD9-81ED-4DB2-BD59-A6C34878D82A}">
                    <a16:rowId xmlns:a16="http://schemas.microsoft.com/office/drawing/2014/main" val="274149510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2400" b="0" dirty="0">
                          <a:solidFill>
                            <a:srgbClr val="C00000"/>
                          </a:solidFill>
                          <a:latin typeface="Impact" panose="020B0806030902050204" pitchFamily="34" charset="0"/>
                          <a:cs typeface="Calibri" panose="020F0502020204030204" pitchFamily="34" charset="0"/>
                        </a:rPr>
                        <a:t>7.</a:t>
                      </a:r>
                      <a:r>
                        <a:rPr lang="fr-FR" sz="2400" b="0" dirty="0">
                          <a:solidFill>
                            <a:schemeClr val="tx1"/>
                          </a:solidFill>
                          <a:latin typeface="Impact" panose="020B0806030902050204" pitchFamily="34" charset="0"/>
                          <a:cs typeface="Calibri" panose="020F0502020204030204" pitchFamily="34" charset="0"/>
                        </a:rPr>
                        <a:t> </a:t>
                      </a:r>
                      <a:r>
                        <a:rPr lang="fr-FR" sz="2400" b="0" dirty="0">
                          <a:latin typeface="Impact" panose="020B0806030902050204" pitchFamily="34" charset="0"/>
                          <a:cs typeface="Calibri" panose="020F0502020204030204" pitchFamily="34" charset="0"/>
                        </a:rPr>
                        <a:t>Métriques utilisées – fonctions coût comparées</a:t>
                      </a:r>
                    </a:p>
                  </a:txBody>
                  <a:tcPr/>
                </a:tc>
                <a:tc>
                  <a:txBody>
                    <a:bodyPr/>
                    <a:lstStyle/>
                    <a:p>
                      <a:pPr algn="r"/>
                      <a:r>
                        <a:rPr lang="fr-FR" sz="2400" b="0" dirty="0">
                          <a:solidFill>
                            <a:srgbClr val="7030A0"/>
                          </a:solidFill>
                          <a:latin typeface="Impact" panose="020B0806030902050204" pitchFamily="34" charset="0"/>
                        </a:rPr>
                        <a:t>19</a:t>
                      </a:r>
                    </a:p>
                  </a:txBody>
                  <a:tcPr/>
                </a:tc>
                <a:extLst>
                  <a:ext uri="{0D108BD9-81ED-4DB2-BD59-A6C34878D82A}">
                    <a16:rowId xmlns:a16="http://schemas.microsoft.com/office/drawing/2014/main" val="264691235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2400" b="0" dirty="0">
                          <a:solidFill>
                            <a:srgbClr val="C00000"/>
                          </a:solidFill>
                          <a:latin typeface="Impact" panose="020B0806030902050204" pitchFamily="34" charset="0"/>
                          <a:cs typeface="Calibri" panose="020F0502020204030204" pitchFamily="34" charset="0"/>
                        </a:rPr>
                        <a:t>8. </a:t>
                      </a:r>
                      <a:r>
                        <a:rPr lang="fr-FR" sz="2400" b="0" dirty="0" err="1">
                          <a:solidFill>
                            <a:schemeClr val="tx1"/>
                          </a:solidFill>
                          <a:latin typeface="Impact" panose="020B0806030902050204" pitchFamily="34" charset="0"/>
                          <a:cs typeface="Calibri" panose="020F0502020204030204" pitchFamily="34" charset="0"/>
                        </a:rPr>
                        <a:t>Interprétabilite</a:t>
                      </a:r>
                      <a:r>
                        <a:rPr lang="fr-FR" sz="2400" b="0" dirty="0">
                          <a:solidFill>
                            <a:schemeClr val="tx1"/>
                          </a:solidFill>
                          <a:latin typeface="Impact" panose="020B0806030902050204" pitchFamily="34" charset="0"/>
                          <a:cs typeface="Calibri" panose="020F0502020204030204" pitchFamily="34" charset="0"/>
                        </a:rPr>
                        <a:t> – importance des </a:t>
                      </a:r>
                      <a:r>
                        <a:rPr lang="fr-FR" sz="2400" b="0" dirty="0" err="1">
                          <a:solidFill>
                            <a:schemeClr val="tx1"/>
                          </a:solidFill>
                          <a:latin typeface="Impact" panose="020B0806030902050204" pitchFamily="34" charset="0"/>
                          <a:cs typeface="Calibri" panose="020F0502020204030204" pitchFamily="34" charset="0"/>
                        </a:rPr>
                        <a:t>features</a:t>
                      </a:r>
                      <a:endParaRPr lang="fr-FR" sz="2400" b="0" dirty="0">
                        <a:latin typeface="Impact" panose="020B0806030902050204" pitchFamily="34" charset="0"/>
                        <a:cs typeface="Calibri" panose="020F0502020204030204" pitchFamily="34" charset="0"/>
                      </a:endParaRPr>
                    </a:p>
                  </a:txBody>
                  <a:tcPr/>
                </a:tc>
                <a:tc>
                  <a:txBody>
                    <a:bodyPr/>
                    <a:lstStyle/>
                    <a:p>
                      <a:pPr algn="r"/>
                      <a:r>
                        <a:rPr lang="fr-FR" sz="2400" b="0" dirty="0">
                          <a:solidFill>
                            <a:srgbClr val="7030A0"/>
                          </a:solidFill>
                          <a:latin typeface="Impact" panose="020B0806030902050204" pitchFamily="34" charset="0"/>
                        </a:rPr>
                        <a:t>24</a:t>
                      </a:r>
                    </a:p>
                  </a:txBody>
                  <a:tcPr/>
                </a:tc>
                <a:extLst>
                  <a:ext uri="{0D108BD9-81ED-4DB2-BD59-A6C34878D82A}">
                    <a16:rowId xmlns:a16="http://schemas.microsoft.com/office/drawing/2014/main" val="281541994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2400" b="0" dirty="0">
                          <a:solidFill>
                            <a:srgbClr val="C00000"/>
                          </a:solidFill>
                          <a:latin typeface="Impact" panose="020B0806030902050204" pitchFamily="34" charset="0"/>
                          <a:cs typeface="Calibri" panose="020F0502020204030204" pitchFamily="34" charset="0"/>
                        </a:rPr>
                        <a:t>9. </a:t>
                      </a:r>
                      <a:r>
                        <a:rPr lang="fr-FR" sz="2400" b="0" dirty="0">
                          <a:solidFill>
                            <a:schemeClr val="tx1"/>
                          </a:solidFill>
                          <a:latin typeface="Impact" panose="020B0806030902050204" pitchFamily="34" charset="0"/>
                          <a:cs typeface="Calibri" panose="020F0502020204030204" pitchFamily="34" charset="0"/>
                        </a:rPr>
                        <a:t>Présentation du tableau de bord métier</a:t>
                      </a:r>
                      <a:endParaRPr lang="fr-FR" sz="2400" b="0" dirty="0">
                        <a:latin typeface="Impact" panose="020B0806030902050204" pitchFamily="34" charset="0"/>
                        <a:cs typeface="Calibri" panose="020F0502020204030204" pitchFamily="34" charset="0"/>
                      </a:endParaRPr>
                    </a:p>
                  </a:txBody>
                  <a:tcPr/>
                </a:tc>
                <a:tc>
                  <a:txBody>
                    <a:bodyPr/>
                    <a:lstStyle/>
                    <a:p>
                      <a:pPr algn="r"/>
                      <a:endParaRPr lang="fr-FR" sz="2400" b="0" dirty="0">
                        <a:solidFill>
                          <a:srgbClr val="7030A0"/>
                        </a:solidFill>
                        <a:latin typeface="Impact" panose="020B0806030902050204" pitchFamily="34" charset="0"/>
                      </a:endParaRPr>
                    </a:p>
                  </a:txBody>
                  <a:tcPr/>
                </a:tc>
                <a:extLst>
                  <a:ext uri="{0D108BD9-81ED-4DB2-BD59-A6C34878D82A}">
                    <a16:rowId xmlns:a16="http://schemas.microsoft.com/office/drawing/2014/main" val="189095093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2400" b="0" dirty="0">
                          <a:solidFill>
                            <a:srgbClr val="C00000"/>
                          </a:solidFill>
                          <a:latin typeface="Impact" panose="020B0806030902050204" pitchFamily="34" charset="0"/>
                          <a:cs typeface="Calibri" panose="020F0502020204030204" pitchFamily="34" charset="0"/>
                        </a:rPr>
                        <a:t>10. </a:t>
                      </a:r>
                      <a:r>
                        <a:rPr lang="fr-FR" sz="2400" b="0" dirty="0">
                          <a:solidFill>
                            <a:schemeClr val="tx1"/>
                          </a:solidFill>
                          <a:latin typeface="Impact" panose="020B0806030902050204" pitchFamily="34" charset="0"/>
                          <a:cs typeface="Calibri" panose="020F0502020204030204" pitchFamily="34" charset="0"/>
                        </a:rPr>
                        <a:t>Conclusion</a:t>
                      </a:r>
                      <a:endParaRPr lang="fr-FR" sz="2400" b="0" dirty="0">
                        <a:latin typeface="Impact" panose="020B0806030902050204" pitchFamily="34" charset="0"/>
                        <a:cs typeface="Calibri" panose="020F0502020204030204" pitchFamily="34" charset="0"/>
                      </a:endParaRPr>
                    </a:p>
                  </a:txBody>
                  <a:tcPr/>
                </a:tc>
                <a:tc>
                  <a:txBody>
                    <a:bodyPr/>
                    <a:lstStyle/>
                    <a:p>
                      <a:pPr algn="r"/>
                      <a:r>
                        <a:rPr lang="fr-FR" sz="2400" b="0" dirty="0">
                          <a:solidFill>
                            <a:srgbClr val="7030A0"/>
                          </a:solidFill>
                          <a:latin typeface="Impact" panose="020B0806030902050204" pitchFamily="34" charset="0"/>
                        </a:rPr>
                        <a:t>25</a:t>
                      </a:r>
                    </a:p>
                  </a:txBody>
                  <a:tcPr/>
                </a:tc>
                <a:extLst>
                  <a:ext uri="{0D108BD9-81ED-4DB2-BD59-A6C34878D82A}">
                    <a16:rowId xmlns:a16="http://schemas.microsoft.com/office/drawing/2014/main" val="65163387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2400" b="0" dirty="0">
                          <a:solidFill>
                            <a:srgbClr val="C00000"/>
                          </a:solidFill>
                          <a:latin typeface="Impact" panose="020B0806030902050204" pitchFamily="34" charset="0"/>
                          <a:cs typeface="Calibri" panose="020F0502020204030204" pitchFamily="34" charset="0"/>
                        </a:rPr>
                        <a:t>11. </a:t>
                      </a:r>
                      <a:r>
                        <a:rPr lang="fr-FR" sz="2400" b="0" dirty="0">
                          <a:solidFill>
                            <a:schemeClr val="tx1"/>
                          </a:solidFill>
                          <a:latin typeface="Impact" panose="020B0806030902050204" pitchFamily="34" charset="0"/>
                          <a:cs typeface="Calibri" panose="020F0502020204030204" pitchFamily="34" charset="0"/>
                        </a:rPr>
                        <a:t>Annexes</a:t>
                      </a:r>
                      <a:endParaRPr lang="fr-FR" sz="2400" b="0" dirty="0">
                        <a:latin typeface="Impact" panose="020B0806030902050204" pitchFamily="34" charset="0"/>
                        <a:cs typeface="Calibri" panose="020F0502020204030204" pitchFamily="34" charset="0"/>
                      </a:endParaRPr>
                    </a:p>
                  </a:txBody>
                  <a:tcPr/>
                </a:tc>
                <a:tc>
                  <a:txBody>
                    <a:bodyPr/>
                    <a:lstStyle/>
                    <a:p>
                      <a:pPr algn="r"/>
                      <a:endParaRPr lang="fr-FR" sz="2400" b="0" dirty="0">
                        <a:solidFill>
                          <a:srgbClr val="7030A0"/>
                        </a:solidFill>
                        <a:latin typeface="Impact" panose="020B0806030902050204" pitchFamily="34" charset="0"/>
                      </a:endParaRPr>
                    </a:p>
                  </a:txBody>
                  <a:tcPr/>
                </a:tc>
                <a:extLst>
                  <a:ext uri="{0D108BD9-81ED-4DB2-BD59-A6C34878D82A}">
                    <a16:rowId xmlns:a16="http://schemas.microsoft.com/office/drawing/2014/main" val="3887440307"/>
                  </a:ext>
                </a:extLst>
              </a:tr>
            </a:tbl>
          </a:graphicData>
        </a:graphic>
      </p:graphicFrame>
    </p:spTree>
    <p:extLst>
      <p:ext uri="{BB962C8B-B14F-4D97-AF65-F5344CB8AC3E}">
        <p14:creationId xmlns:p14="http://schemas.microsoft.com/office/powerpoint/2010/main" val="40838150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a:extLst>
              <a:ext uri="{FF2B5EF4-FFF2-40B4-BE49-F238E27FC236}">
                <a16:creationId xmlns:a16="http://schemas.microsoft.com/office/drawing/2014/main" id="{592D536E-B9D3-4FE1-A8CC-2D3008876BCC}"/>
              </a:ext>
            </a:extLst>
          </p:cNvPr>
          <p:cNvSpPr>
            <a:spLocks noGrp="1"/>
          </p:cNvSpPr>
          <p:nvPr>
            <p:ph type="sldNum" sz="quarter" idx="12"/>
          </p:nvPr>
        </p:nvSpPr>
        <p:spPr>
          <a:xfrm>
            <a:off x="8144496" y="5814484"/>
            <a:ext cx="907186" cy="498470"/>
          </a:xfrm>
        </p:spPr>
        <p:txBody>
          <a:bodyPr>
            <a:normAutofit/>
          </a:bodyPr>
          <a:lstStyle>
            <a:lvl1pPr>
              <a:defRPr>
                <a:solidFill>
                  <a:schemeClr val="bg1"/>
                </a:solidFill>
              </a:defRPr>
            </a:lvl1pPr>
          </a:lstStyle>
          <a:p>
            <a:pPr>
              <a:lnSpc>
                <a:spcPct val="90000"/>
              </a:lnSpc>
              <a:spcAft>
                <a:spcPts val="600"/>
              </a:spcAft>
            </a:pPr>
            <a:fld id="{6D22F896-40B5-4ADD-8801-0D06FADFA095}" type="slidenum">
              <a:rPr lang="en-US" sz="2700" smtClean="0"/>
              <a:pPr>
                <a:lnSpc>
                  <a:spcPct val="90000"/>
                </a:lnSpc>
                <a:spcAft>
                  <a:spcPts val="600"/>
                </a:spcAft>
              </a:pPr>
              <a:t>20</a:t>
            </a:fld>
            <a:endParaRPr lang="en-US" sz="2700" dirty="0"/>
          </a:p>
        </p:txBody>
      </p:sp>
      <p:sp>
        <p:nvSpPr>
          <p:cNvPr id="10" name="Footer Placeholder 2">
            <a:extLst>
              <a:ext uri="{FF2B5EF4-FFF2-40B4-BE49-F238E27FC236}">
                <a16:creationId xmlns:a16="http://schemas.microsoft.com/office/drawing/2014/main" id="{A3C6854D-6A16-4FB7-85D8-6D2523F2B6BD}"/>
              </a:ext>
            </a:extLst>
          </p:cNvPr>
          <p:cNvSpPr>
            <a:spLocks noGrp="1"/>
          </p:cNvSpPr>
          <p:nvPr>
            <p:ph type="ftr" sz="quarter" idx="11"/>
          </p:nvPr>
        </p:nvSpPr>
        <p:spPr>
          <a:xfrm>
            <a:off x="556563" y="5749422"/>
            <a:ext cx="6312070" cy="563532"/>
          </a:xfrm>
        </p:spPr>
        <p:txBody>
          <a:bodyPr>
            <a:normAutofit/>
          </a:bodyPr>
          <a:lstStyle>
            <a:lvl1pPr>
              <a:defRPr>
                <a:solidFill>
                  <a:schemeClr val="bg1"/>
                </a:solidFill>
              </a:defRPr>
            </a:lvl1pPr>
          </a:lstStyle>
          <a:p>
            <a:pPr>
              <a:lnSpc>
                <a:spcPct val="90000"/>
              </a:lnSpc>
              <a:spcAft>
                <a:spcPts val="600"/>
              </a:spcAft>
            </a:pPr>
            <a:r>
              <a:rPr lang="en-US" sz="2700" dirty="0"/>
              <a:t>11. ANNEXES –</a:t>
            </a:r>
            <a:r>
              <a:rPr lang="en-US" sz="2700" dirty="0" err="1"/>
              <a:t>modeles</a:t>
            </a:r>
            <a:r>
              <a:rPr lang="en-US" sz="2700" dirty="0"/>
              <a:t> testes</a:t>
            </a:r>
          </a:p>
        </p:txBody>
      </p:sp>
      <p:sp>
        <p:nvSpPr>
          <p:cNvPr id="8" name="Date Placeholder 1">
            <a:extLst>
              <a:ext uri="{FF2B5EF4-FFF2-40B4-BE49-F238E27FC236}">
                <a16:creationId xmlns:a16="http://schemas.microsoft.com/office/drawing/2014/main" id="{A2969033-34EA-4065-A22B-B735A1EA128F}"/>
              </a:ext>
            </a:extLst>
          </p:cNvPr>
          <p:cNvSpPr>
            <a:spLocks noGrp="1"/>
          </p:cNvSpPr>
          <p:nvPr>
            <p:ph type="dt" sz="half" idx="10"/>
          </p:nvPr>
        </p:nvSpPr>
        <p:spPr>
          <a:xfrm>
            <a:off x="8941868" y="5776384"/>
            <a:ext cx="2688477" cy="498470"/>
          </a:xfrm>
        </p:spPr>
        <p:txBody>
          <a:bodyPr/>
          <a:lstStyle>
            <a:lvl1pPr>
              <a:defRPr>
                <a:solidFill>
                  <a:schemeClr val="bg1"/>
                </a:solidFill>
              </a:defRPr>
            </a:lvl1pPr>
          </a:lstStyle>
          <a:p>
            <a:r>
              <a:rPr lang="en-US" sz="2700" dirty="0"/>
              <a:t>DECEMBRE 2021</a:t>
            </a:r>
          </a:p>
        </p:txBody>
      </p:sp>
      <p:sp>
        <p:nvSpPr>
          <p:cNvPr id="2" name="ZoneTexte 1">
            <a:extLst>
              <a:ext uri="{FF2B5EF4-FFF2-40B4-BE49-F238E27FC236}">
                <a16:creationId xmlns:a16="http://schemas.microsoft.com/office/drawing/2014/main" id="{05535CE9-B41B-4147-BB4A-8F23F4115213}"/>
              </a:ext>
            </a:extLst>
          </p:cNvPr>
          <p:cNvSpPr txBox="1"/>
          <p:nvPr/>
        </p:nvSpPr>
        <p:spPr>
          <a:xfrm>
            <a:off x="914400" y="585505"/>
            <a:ext cx="8290560" cy="461665"/>
          </a:xfrm>
          <a:prstGeom prst="rect">
            <a:avLst/>
          </a:prstGeom>
          <a:noFill/>
        </p:spPr>
        <p:txBody>
          <a:bodyPr wrap="square" rtlCol="0">
            <a:spAutoFit/>
          </a:bodyPr>
          <a:lstStyle/>
          <a:p>
            <a:r>
              <a:rPr lang="fr-FR" sz="2400" dirty="0"/>
              <a:t>Forêt aléatoire</a:t>
            </a:r>
          </a:p>
        </p:txBody>
      </p:sp>
      <p:sp>
        <p:nvSpPr>
          <p:cNvPr id="3" name="Rectangle 1">
            <a:extLst>
              <a:ext uri="{FF2B5EF4-FFF2-40B4-BE49-F238E27FC236}">
                <a16:creationId xmlns:a16="http://schemas.microsoft.com/office/drawing/2014/main" id="{E76ABF85-6564-4A8D-82C5-018B6F2980BF}"/>
              </a:ext>
            </a:extLst>
          </p:cNvPr>
          <p:cNvSpPr>
            <a:spLocks noChangeArrowheads="1"/>
          </p:cNvSpPr>
          <p:nvPr/>
        </p:nvSpPr>
        <p:spPr bwMode="auto">
          <a:xfrm>
            <a:off x="1066801" y="1430279"/>
            <a:ext cx="10210800" cy="830997"/>
          </a:xfrm>
          <a:prstGeom prst="rect">
            <a:avLst/>
          </a:prstGeom>
          <a:solidFill>
            <a:srgbClr val="ECF0F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285750" marR="0" lvl="0" indent="-285750" algn="just" defTabSz="914400" rtl="0" eaLnBrk="0" fontAlgn="base" latinLnBrk="0" hangingPunct="0">
              <a:spcBef>
                <a:spcPct val="0"/>
              </a:spcBef>
              <a:spcAft>
                <a:spcPts val="600"/>
              </a:spcAft>
              <a:buClr>
                <a:srgbClr val="C00000"/>
              </a:buClr>
              <a:buSzTx/>
              <a:buFont typeface="Wingdings 2" panose="05020102010507070707" pitchFamily="18" charset="2"/>
              <a:buChar char=""/>
              <a:tabLst/>
            </a:pPr>
            <a:r>
              <a:rPr kumimoji="0" lang="fr-FR" altLang="fr-FR" sz="1600" b="1" i="0" u="none" strike="noStrike" cap="none" normalizeH="0" baseline="0" dirty="0">
                <a:ln>
                  <a:noFill/>
                </a:ln>
                <a:solidFill>
                  <a:srgbClr val="212529"/>
                </a:solidFill>
                <a:effectLst/>
                <a:latin typeface="Calibri" panose="020F0502020204030204" pitchFamily="34" charset="0"/>
                <a:cs typeface="Calibri" panose="020F0502020204030204" pitchFamily="34" charset="0"/>
              </a:rPr>
              <a:t>Algorithme de classification par apprentissage automatique qui est utilisé pour prédire la probabilité d'une variable dépendante catégorique. Dans la régression logistique, la variable dépendante est une variable binaire qui contient des données codées 1 (oui, succès, etc.) ou 0 (non, échec, etc.).</a:t>
            </a:r>
            <a:endParaRPr kumimoji="0" lang="fr-FR" altLang="fr-FR" sz="1600" b="1"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p:txBody>
      </p:sp>
      <p:graphicFrame>
        <p:nvGraphicFramePr>
          <p:cNvPr id="4" name="Tableau 4">
            <a:extLst>
              <a:ext uri="{FF2B5EF4-FFF2-40B4-BE49-F238E27FC236}">
                <a16:creationId xmlns:a16="http://schemas.microsoft.com/office/drawing/2014/main" id="{AB1067F9-1889-4875-B76C-FD59DD72AFA0}"/>
              </a:ext>
            </a:extLst>
          </p:cNvPr>
          <p:cNvGraphicFramePr>
            <a:graphicFrameLocks noGrp="1"/>
          </p:cNvGraphicFramePr>
          <p:nvPr/>
        </p:nvGraphicFramePr>
        <p:xfrm>
          <a:off x="1059544" y="2310039"/>
          <a:ext cx="10334170" cy="2560320"/>
        </p:xfrm>
        <a:graphic>
          <a:graphicData uri="http://schemas.openxmlformats.org/drawingml/2006/table">
            <a:tbl>
              <a:tblPr firstRow="1" bandRow="1">
                <a:tableStyleId>{5C22544A-7EE6-4342-B048-85BDC9FD1C3A}</a:tableStyleId>
              </a:tblPr>
              <a:tblGrid>
                <a:gridCol w="1803705">
                  <a:extLst>
                    <a:ext uri="{9D8B030D-6E8A-4147-A177-3AD203B41FA5}">
                      <a16:colId xmlns:a16="http://schemas.microsoft.com/office/drawing/2014/main" val="2497447957"/>
                    </a:ext>
                  </a:extLst>
                </a:gridCol>
                <a:gridCol w="8530465">
                  <a:extLst>
                    <a:ext uri="{9D8B030D-6E8A-4147-A177-3AD203B41FA5}">
                      <a16:colId xmlns:a16="http://schemas.microsoft.com/office/drawing/2014/main" val="1698729725"/>
                    </a:ext>
                  </a:extLst>
                </a:gridCol>
              </a:tblGrid>
              <a:tr h="328739">
                <a:tc gridSpan="2">
                  <a:txBody>
                    <a:bodyPr/>
                    <a:lstStyle/>
                    <a:p>
                      <a:r>
                        <a:rPr lang="fr-FR" dirty="0">
                          <a:latin typeface="Calibri" panose="020F0502020204030204" pitchFamily="34" charset="0"/>
                          <a:cs typeface="Calibri" panose="020F0502020204030204" pitchFamily="34" charset="0"/>
                        </a:rPr>
                        <a:t>Principaux paramètres </a:t>
                      </a:r>
                    </a:p>
                  </a:txBody>
                  <a:tcPr/>
                </a:tc>
                <a:tc hMerge="1">
                  <a:txBody>
                    <a:bodyPr/>
                    <a:lstStyle/>
                    <a:p>
                      <a:endParaRPr lang="fr-FR"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3288941577"/>
                  </a:ext>
                </a:extLst>
              </a:tr>
              <a:tr h="328739">
                <a:tc>
                  <a:txBody>
                    <a:bodyPr/>
                    <a:lstStyle/>
                    <a:p>
                      <a:r>
                        <a:rPr lang="fr-FR" sz="1800" b="1" i="0" kern="1200" dirty="0">
                          <a:solidFill>
                            <a:schemeClr val="dk1"/>
                          </a:solidFill>
                          <a:effectLst/>
                          <a:latin typeface="Calibri" panose="020F0502020204030204" pitchFamily="34" charset="0"/>
                          <a:ea typeface="+mn-ea"/>
                          <a:cs typeface="Calibri" panose="020F0502020204030204" pitchFamily="34" charset="0"/>
                        </a:rPr>
                        <a:t>penalty</a:t>
                      </a:r>
                      <a:endParaRPr lang="fr-FR" dirty="0">
                        <a:latin typeface="Calibri" panose="020F0502020204030204" pitchFamily="34" charset="0"/>
                        <a:cs typeface="Calibri" panose="020F0502020204030204" pitchFamily="34" charset="0"/>
                      </a:endParaRPr>
                    </a:p>
                  </a:txBody>
                  <a:tcPr/>
                </a:tc>
                <a:tc>
                  <a:txBody>
                    <a:bodyPr/>
                    <a:lstStyle/>
                    <a:p>
                      <a:r>
                        <a:rPr lang="fr-FR" b="0" dirty="0">
                          <a:latin typeface="Calibri" panose="020F0502020204030204" pitchFamily="34" charset="0"/>
                          <a:cs typeface="Calibri" panose="020F0502020204030204" pitchFamily="34" charset="0"/>
                        </a:rPr>
                        <a:t>Norme de pénalité, default = l2</a:t>
                      </a:r>
                    </a:p>
                  </a:txBody>
                  <a:tcPr/>
                </a:tc>
                <a:extLst>
                  <a:ext uri="{0D108BD9-81ED-4DB2-BD59-A6C34878D82A}">
                    <a16:rowId xmlns:a16="http://schemas.microsoft.com/office/drawing/2014/main" val="2179739247"/>
                  </a:ext>
                </a:extLst>
              </a:tr>
              <a:tr h="328739">
                <a:tc>
                  <a:txBody>
                    <a:bodyPr/>
                    <a:lstStyle/>
                    <a:p>
                      <a:r>
                        <a:rPr lang="fr-FR" b="1" dirty="0">
                          <a:solidFill>
                            <a:schemeClr val="tx1"/>
                          </a:solidFill>
                          <a:latin typeface="Calibri" panose="020F0502020204030204" pitchFamily="34" charset="0"/>
                          <a:cs typeface="Calibri" panose="020F0502020204030204" pitchFamily="34" charset="0"/>
                        </a:rPr>
                        <a:t>dual</a:t>
                      </a:r>
                    </a:p>
                  </a:txBody>
                  <a:tcPr/>
                </a:tc>
                <a:tc>
                  <a:txBody>
                    <a:bodyPr/>
                    <a:lstStyle/>
                    <a:p>
                      <a:r>
                        <a:rPr lang="fr-FR" b="0" dirty="0">
                          <a:latin typeface="Calibri" panose="020F0502020204030204" pitchFamily="34" charset="0"/>
                          <a:cs typeface="Calibri" panose="020F0502020204030204" pitchFamily="34" charset="0"/>
                        </a:rPr>
                        <a:t>Formulation primaire ou double, default = False</a:t>
                      </a:r>
                    </a:p>
                  </a:txBody>
                  <a:tcPr/>
                </a:tc>
                <a:extLst>
                  <a:ext uri="{0D108BD9-81ED-4DB2-BD59-A6C34878D82A}">
                    <a16:rowId xmlns:a16="http://schemas.microsoft.com/office/drawing/2014/main" val="2887784241"/>
                  </a:ext>
                </a:extLst>
              </a:tr>
              <a:tr h="328739">
                <a:tc>
                  <a:txBody>
                    <a:bodyPr/>
                    <a:lstStyle/>
                    <a:p>
                      <a:r>
                        <a:rPr lang="fr-FR" b="1" dirty="0" err="1">
                          <a:solidFill>
                            <a:schemeClr val="tx1"/>
                          </a:solidFill>
                          <a:latin typeface="Calibri" panose="020F0502020204030204" pitchFamily="34" charset="0"/>
                          <a:cs typeface="Calibri" panose="020F0502020204030204" pitchFamily="34" charset="0"/>
                        </a:rPr>
                        <a:t>Tol</a:t>
                      </a:r>
                      <a:endParaRPr lang="fr-FR" b="1" dirty="0">
                        <a:solidFill>
                          <a:schemeClr val="tx1"/>
                        </a:solidFill>
                        <a:latin typeface="Calibri" panose="020F0502020204030204" pitchFamily="34" charset="0"/>
                        <a:cs typeface="Calibri" panose="020F0502020204030204" pitchFamily="34" charset="0"/>
                      </a:endParaRPr>
                    </a:p>
                  </a:txBody>
                  <a:tcPr/>
                </a:tc>
                <a:tc>
                  <a:txBody>
                    <a:bodyPr/>
                    <a:lstStyle/>
                    <a:p>
                      <a:r>
                        <a:rPr lang="fr-FR" b="0" dirty="0">
                          <a:latin typeface="Calibri" panose="020F0502020204030204" pitchFamily="34" charset="0"/>
                          <a:cs typeface="Calibri" panose="020F0502020204030204" pitchFamily="34" charset="0"/>
                        </a:rPr>
                        <a:t>Tolérance, default = 10</a:t>
                      </a:r>
                      <a:r>
                        <a:rPr lang="fr-FR" b="0" baseline="30000" dirty="0">
                          <a:latin typeface="Calibri" panose="020F0502020204030204" pitchFamily="34" charset="0"/>
                          <a:cs typeface="Calibri" panose="020F0502020204030204" pitchFamily="34" charset="0"/>
                        </a:rPr>
                        <a:t>-4</a:t>
                      </a:r>
                    </a:p>
                  </a:txBody>
                  <a:tcPr/>
                </a:tc>
                <a:extLst>
                  <a:ext uri="{0D108BD9-81ED-4DB2-BD59-A6C34878D82A}">
                    <a16:rowId xmlns:a16="http://schemas.microsoft.com/office/drawing/2014/main" val="2307967008"/>
                  </a:ext>
                </a:extLst>
              </a:tr>
              <a:tr h="328739">
                <a:tc>
                  <a:txBody>
                    <a:bodyPr/>
                    <a:lstStyle/>
                    <a:p>
                      <a:r>
                        <a:rPr lang="fr-FR" b="1" dirty="0" err="1">
                          <a:solidFill>
                            <a:schemeClr val="tx1"/>
                          </a:solidFill>
                          <a:latin typeface="Calibri" panose="020F0502020204030204" pitchFamily="34" charset="0"/>
                          <a:cs typeface="Calibri" panose="020F0502020204030204" pitchFamily="34" charset="0"/>
                        </a:rPr>
                        <a:t>fit_intercept</a:t>
                      </a:r>
                      <a:endParaRPr lang="fr-FR" b="1" dirty="0">
                        <a:solidFill>
                          <a:schemeClr val="tx1"/>
                        </a:solidFill>
                        <a:latin typeface="Calibri" panose="020F0502020204030204" pitchFamily="34" charset="0"/>
                        <a:cs typeface="Calibri" panose="020F0502020204030204" pitchFamily="34" charset="0"/>
                      </a:endParaRPr>
                    </a:p>
                  </a:txBody>
                  <a:tcPr/>
                </a:tc>
                <a:tc>
                  <a:txBody>
                    <a:bodyPr/>
                    <a:lstStyle/>
                    <a:p>
                      <a:r>
                        <a:rPr lang="fr-FR" b="0" baseline="0" dirty="0">
                          <a:latin typeface="Calibri" panose="020F0502020204030204" pitchFamily="34" charset="0"/>
                          <a:cs typeface="Calibri" panose="020F0502020204030204" pitchFamily="34" charset="0"/>
                        </a:rPr>
                        <a:t>Par défaut = </a:t>
                      </a:r>
                      <a:r>
                        <a:rPr lang="fr-FR" b="0" baseline="0" dirty="0" err="1">
                          <a:latin typeface="Calibri" panose="020F0502020204030204" pitchFamily="34" charset="0"/>
                          <a:cs typeface="Calibri" panose="020F0502020204030204" pitchFamily="34" charset="0"/>
                        </a:rPr>
                        <a:t>True</a:t>
                      </a:r>
                      <a:endParaRPr lang="fr-FR" b="0" baseline="0"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392955763"/>
                  </a:ext>
                </a:extLst>
              </a:tr>
              <a:tr h="328739">
                <a:tc>
                  <a:txBody>
                    <a:bodyPr/>
                    <a:lstStyle/>
                    <a:p>
                      <a:r>
                        <a:rPr lang="fr-FR" b="1" dirty="0" err="1">
                          <a:solidFill>
                            <a:schemeClr val="tx1"/>
                          </a:solidFill>
                          <a:latin typeface="Calibri" panose="020F0502020204030204" pitchFamily="34" charset="0"/>
                          <a:cs typeface="Calibri" panose="020F0502020204030204" pitchFamily="34" charset="0"/>
                        </a:rPr>
                        <a:t>random_state</a:t>
                      </a:r>
                      <a:endParaRPr lang="fr-FR" b="1" dirty="0">
                        <a:solidFill>
                          <a:schemeClr val="tx1"/>
                        </a:solidFill>
                        <a:latin typeface="Calibri" panose="020F0502020204030204" pitchFamily="34" charset="0"/>
                        <a:cs typeface="Calibri" panose="020F0502020204030204" pitchFamily="34" charset="0"/>
                      </a:endParaRPr>
                    </a:p>
                  </a:txBody>
                  <a:tcPr/>
                </a:tc>
                <a:tc>
                  <a:txBody>
                    <a:bodyPr/>
                    <a:lstStyle/>
                    <a:p>
                      <a:r>
                        <a:rPr lang="fr-FR" b="0" baseline="0" dirty="0">
                          <a:latin typeface="Calibri" panose="020F0502020204030204" pitchFamily="34" charset="0"/>
                          <a:cs typeface="Calibri" panose="020F0502020204030204" pitchFamily="34" charset="0"/>
                        </a:rPr>
                        <a:t>Pour mélanger les données, défaut = none</a:t>
                      </a:r>
                    </a:p>
                  </a:txBody>
                  <a:tcPr/>
                </a:tc>
                <a:extLst>
                  <a:ext uri="{0D108BD9-81ED-4DB2-BD59-A6C34878D82A}">
                    <a16:rowId xmlns:a16="http://schemas.microsoft.com/office/drawing/2014/main" val="1691417313"/>
                  </a:ext>
                </a:extLst>
              </a:tr>
              <a:tr h="328739">
                <a:tc>
                  <a:txBody>
                    <a:bodyPr/>
                    <a:lstStyle/>
                    <a:p>
                      <a:r>
                        <a:rPr lang="fr-FR" b="1" dirty="0" err="1">
                          <a:solidFill>
                            <a:schemeClr val="tx1"/>
                          </a:solidFill>
                          <a:latin typeface="Calibri" panose="020F0502020204030204" pitchFamily="34" charset="0"/>
                          <a:cs typeface="Calibri" panose="020F0502020204030204" pitchFamily="34" charset="0"/>
                        </a:rPr>
                        <a:t>Class_weight</a:t>
                      </a:r>
                      <a:endParaRPr lang="fr-FR" b="1" dirty="0">
                        <a:solidFill>
                          <a:schemeClr val="tx1"/>
                        </a:solidFill>
                        <a:latin typeface="Calibri" panose="020F0502020204030204" pitchFamily="34" charset="0"/>
                        <a:cs typeface="Calibri" panose="020F0502020204030204" pitchFamily="34" charset="0"/>
                      </a:endParaRPr>
                    </a:p>
                  </a:txBody>
                  <a:tcPr/>
                </a:tc>
                <a:tc>
                  <a:txBody>
                    <a:bodyPr/>
                    <a:lstStyle/>
                    <a:p>
                      <a:r>
                        <a:rPr lang="fr-FR" b="0" baseline="0" dirty="0">
                          <a:latin typeface="Calibri" panose="020F0502020204030204" pitchFamily="34" charset="0"/>
                          <a:cs typeface="Calibri" panose="020F0502020204030204" pitchFamily="34" charset="0"/>
                        </a:rPr>
                        <a:t>Poids associés aux classes</a:t>
                      </a:r>
                    </a:p>
                  </a:txBody>
                  <a:tcPr/>
                </a:tc>
                <a:extLst>
                  <a:ext uri="{0D108BD9-81ED-4DB2-BD59-A6C34878D82A}">
                    <a16:rowId xmlns:a16="http://schemas.microsoft.com/office/drawing/2014/main" val="424268820"/>
                  </a:ext>
                </a:extLst>
              </a:tr>
            </a:tbl>
          </a:graphicData>
        </a:graphic>
      </p:graphicFrame>
      <p:pic>
        <p:nvPicPr>
          <p:cNvPr id="5122" name="Picture 2" descr="Understanding Random Forest. How the Algorithm Works and Why it Is… | by  Tony Yiu | Towards Data Science">
            <a:extLst>
              <a:ext uri="{FF2B5EF4-FFF2-40B4-BE49-F238E27FC236}">
                <a16:creationId xmlns:a16="http://schemas.microsoft.com/office/drawing/2014/main" id="{298A06C2-0CE1-44A3-A00E-A07FA9FDF0A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68584" y="265891"/>
            <a:ext cx="1325130" cy="13429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334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a:extLst>
              <a:ext uri="{FF2B5EF4-FFF2-40B4-BE49-F238E27FC236}">
                <a16:creationId xmlns:a16="http://schemas.microsoft.com/office/drawing/2014/main" id="{592D536E-B9D3-4FE1-A8CC-2D3008876BCC}"/>
              </a:ext>
            </a:extLst>
          </p:cNvPr>
          <p:cNvSpPr>
            <a:spLocks noGrp="1"/>
          </p:cNvSpPr>
          <p:nvPr>
            <p:ph type="sldNum" sz="quarter" idx="12"/>
          </p:nvPr>
        </p:nvSpPr>
        <p:spPr>
          <a:xfrm>
            <a:off x="8144496" y="5814484"/>
            <a:ext cx="907186" cy="498470"/>
          </a:xfrm>
        </p:spPr>
        <p:txBody>
          <a:bodyPr>
            <a:normAutofit/>
          </a:bodyPr>
          <a:lstStyle>
            <a:lvl1pPr>
              <a:defRPr>
                <a:solidFill>
                  <a:schemeClr val="bg1"/>
                </a:solidFill>
              </a:defRPr>
            </a:lvl1pPr>
          </a:lstStyle>
          <a:p>
            <a:pPr>
              <a:lnSpc>
                <a:spcPct val="90000"/>
              </a:lnSpc>
              <a:spcAft>
                <a:spcPts val="600"/>
              </a:spcAft>
            </a:pPr>
            <a:fld id="{6D22F896-40B5-4ADD-8801-0D06FADFA095}" type="slidenum">
              <a:rPr lang="en-US" sz="2700" smtClean="0"/>
              <a:pPr>
                <a:lnSpc>
                  <a:spcPct val="90000"/>
                </a:lnSpc>
                <a:spcAft>
                  <a:spcPts val="600"/>
                </a:spcAft>
              </a:pPr>
              <a:t>21</a:t>
            </a:fld>
            <a:endParaRPr lang="en-US" sz="2700" dirty="0"/>
          </a:p>
        </p:txBody>
      </p:sp>
      <p:sp>
        <p:nvSpPr>
          <p:cNvPr id="10" name="Footer Placeholder 2">
            <a:extLst>
              <a:ext uri="{FF2B5EF4-FFF2-40B4-BE49-F238E27FC236}">
                <a16:creationId xmlns:a16="http://schemas.microsoft.com/office/drawing/2014/main" id="{A3C6854D-6A16-4FB7-85D8-6D2523F2B6BD}"/>
              </a:ext>
            </a:extLst>
          </p:cNvPr>
          <p:cNvSpPr>
            <a:spLocks noGrp="1"/>
          </p:cNvSpPr>
          <p:nvPr>
            <p:ph type="ftr" sz="quarter" idx="11"/>
          </p:nvPr>
        </p:nvSpPr>
        <p:spPr>
          <a:xfrm>
            <a:off x="556563" y="5749422"/>
            <a:ext cx="6312070" cy="563532"/>
          </a:xfrm>
        </p:spPr>
        <p:txBody>
          <a:bodyPr>
            <a:normAutofit/>
          </a:bodyPr>
          <a:lstStyle>
            <a:lvl1pPr>
              <a:defRPr>
                <a:solidFill>
                  <a:schemeClr val="bg1"/>
                </a:solidFill>
              </a:defRPr>
            </a:lvl1pPr>
          </a:lstStyle>
          <a:p>
            <a:pPr>
              <a:lnSpc>
                <a:spcPct val="90000"/>
              </a:lnSpc>
              <a:spcAft>
                <a:spcPts val="600"/>
              </a:spcAft>
            </a:pPr>
            <a:r>
              <a:rPr lang="en-US" sz="2700" dirty="0"/>
              <a:t>11. ANNEXES –</a:t>
            </a:r>
            <a:r>
              <a:rPr lang="en-US" sz="2700" dirty="0" err="1"/>
              <a:t>modeles</a:t>
            </a:r>
            <a:r>
              <a:rPr lang="en-US" sz="2700" dirty="0"/>
              <a:t> testes</a:t>
            </a:r>
          </a:p>
        </p:txBody>
      </p:sp>
      <p:sp>
        <p:nvSpPr>
          <p:cNvPr id="8" name="Date Placeholder 1">
            <a:extLst>
              <a:ext uri="{FF2B5EF4-FFF2-40B4-BE49-F238E27FC236}">
                <a16:creationId xmlns:a16="http://schemas.microsoft.com/office/drawing/2014/main" id="{A2969033-34EA-4065-A22B-B735A1EA128F}"/>
              </a:ext>
            </a:extLst>
          </p:cNvPr>
          <p:cNvSpPr>
            <a:spLocks noGrp="1"/>
          </p:cNvSpPr>
          <p:nvPr>
            <p:ph type="dt" sz="half" idx="10"/>
          </p:nvPr>
        </p:nvSpPr>
        <p:spPr>
          <a:xfrm>
            <a:off x="8941868" y="5776384"/>
            <a:ext cx="2688477" cy="498470"/>
          </a:xfrm>
        </p:spPr>
        <p:txBody>
          <a:bodyPr/>
          <a:lstStyle>
            <a:lvl1pPr>
              <a:defRPr>
                <a:solidFill>
                  <a:schemeClr val="bg1"/>
                </a:solidFill>
              </a:defRPr>
            </a:lvl1pPr>
          </a:lstStyle>
          <a:p>
            <a:r>
              <a:rPr lang="en-US" sz="2700" dirty="0"/>
              <a:t>DECEMBRE 2021</a:t>
            </a:r>
          </a:p>
        </p:txBody>
      </p:sp>
      <p:sp>
        <p:nvSpPr>
          <p:cNvPr id="2" name="ZoneTexte 1">
            <a:extLst>
              <a:ext uri="{FF2B5EF4-FFF2-40B4-BE49-F238E27FC236}">
                <a16:creationId xmlns:a16="http://schemas.microsoft.com/office/drawing/2014/main" id="{05535CE9-B41B-4147-BB4A-8F23F4115213}"/>
              </a:ext>
            </a:extLst>
          </p:cNvPr>
          <p:cNvSpPr txBox="1"/>
          <p:nvPr/>
        </p:nvSpPr>
        <p:spPr>
          <a:xfrm>
            <a:off x="914400" y="585505"/>
            <a:ext cx="8290560" cy="461665"/>
          </a:xfrm>
          <a:prstGeom prst="rect">
            <a:avLst/>
          </a:prstGeom>
          <a:noFill/>
        </p:spPr>
        <p:txBody>
          <a:bodyPr wrap="square" rtlCol="0">
            <a:spAutoFit/>
          </a:bodyPr>
          <a:lstStyle/>
          <a:p>
            <a:r>
              <a:rPr lang="fr-FR" sz="2400" dirty="0"/>
              <a:t>Multi-Layer Perceptron</a:t>
            </a:r>
          </a:p>
        </p:txBody>
      </p:sp>
      <p:sp>
        <p:nvSpPr>
          <p:cNvPr id="3" name="Rectangle 1">
            <a:extLst>
              <a:ext uri="{FF2B5EF4-FFF2-40B4-BE49-F238E27FC236}">
                <a16:creationId xmlns:a16="http://schemas.microsoft.com/office/drawing/2014/main" id="{E76ABF85-6564-4A8D-82C5-018B6F2980BF}"/>
              </a:ext>
            </a:extLst>
          </p:cNvPr>
          <p:cNvSpPr>
            <a:spLocks noChangeArrowheads="1"/>
          </p:cNvSpPr>
          <p:nvPr/>
        </p:nvSpPr>
        <p:spPr bwMode="auto">
          <a:xfrm>
            <a:off x="1066801" y="1676500"/>
            <a:ext cx="10210800" cy="338554"/>
          </a:xfrm>
          <a:prstGeom prst="rect">
            <a:avLst/>
          </a:prstGeom>
          <a:solidFill>
            <a:srgbClr val="ECF0F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285750" marR="0" lvl="0" indent="-285750" algn="just" defTabSz="914400" rtl="0" eaLnBrk="0" fontAlgn="base" latinLnBrk="0" hangingPunct="0">
              <a:spcBef>
                <a:spcPct val="0"/>
              </a:spcBef>
              <a:spcAft>
                <a:spcPts val="600"/>
              </a:spcAft>
              <a:buClr>
                <a:srgbClr val="C00000"/>
              </a:buClr>
              <a:buSzTx/>
              <a:buFont typeface="Wingdings 2" panose="05020102010507070707" pitchFamily="18" charset="2"/>
              <a:buChar char=""/>
              <a:tabLst/>
            </a:pPr>
            <a:r>
              <a:rPr kumimoji="0" lang="fr-FR" altLang="fr-FR" sz="1600" b="1" i="0" u="none" strike="noStrike" cap="none" normalizeH="0" baseline="0" dirty="0">
                <a:ln>
                  <a:noFill/>
                </a:ln>
                <a:solidFill>
                  <a:srgbClr val="212529"/>
                </a:solidFill>
                <a:effectLst/>
                <a:latin typeface="Calibri" panose="020F0502020204030204" pitchFamily="34" charset="0"/>
                <a:cs typeface="Calibri" panose="020F0502020204030204" pitchFamily="34" charset="0"/>
              </a:rPr>
              <a:t>Algorithme de réseau de neurones </a:t>
            </a:r>
            <a:r>
              <a:rPr kumimoji="0" lang="fr-FR" altLang="fr-FR" sz="1600" b="1" i="0" u="none" strike="noStrike" cap="none" normalizeH="0" baseline="0" dirty="0" err="1">
                <a:ln>
                  <a:noFill/>
                </a:ln>
                <a:solidFill>
                  <a:srgbClr val="212529"/>
                </a:solidFill>
                <a:effectLst/>
                <a:latin typeface="Calibri" panose="020F0502020204030204" pitchFamily="34" charset="0"/>
                <a:cs typeface="Calibri" panose="020F0502020204030204" pitchFamily="34" charset="0"/>
              </a:rPr>
              <a:t>multi-couches</a:t>
            </a:r>
            <a:endParaRPr kumimoji="0" lang="fr-FR" altLang="fr-FR" sz="1600" b="1"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p:txBody>
      </p:sp>
      <p:graphicFrame>
        <p:nvGraphicFramePr>
          <p:cNvPr id="4" name="Tableau 4">
            <a:extLst>
              <a:ext uri="{FF2B5EF4-FFF2-40B4-BE49-F238E27FC236}">
                <a16:creationId xmlns:a16="http://schemas.microsoft.com/office/drawing/2014/main" id="{AB1067F9-1889-4875-B76C-FD59DD72AFA0}"/>
              </a:ext>
            </a:extLst>
          </p:cNvPr>
          <p:cNvGraphicFramePr>
            <a:graphicFrameLocks noGrp="1"/>
          </p:cNvGraphicFramePr>
          <p:nvPr>
            <p:extLst>
              <p:ext uri="{D42A27DB-BD31-4B8C-83A1-F6EECF244321}">
                <p14:modId xmlns:p14="http://schemas.microsoft.com/office/powerpoint/2010/main" val="2829854374"/>
              </p:ext>
            </p:extLst>
          </p:nvPr>
        </p:nvGraphicFramePr>
        <p:xfrm>
          <a:off x="1059544" y="2310039"/>
          <a:ext cx="10334170" cy="2560320"/>
        </p:xfrm>
        <a:graphic>
          <a:graphicData uri="http://schemas.openxmlformats.org/drawingml/2006/table">
            <a:tbl>
              <a:tblPr firstRow="1" bandRow="1">
                <a:tableStyleId>{5C22544A-7EE6-4342-B048-85BDC9FD1C3A}</a:tableStyleId>
              </a:tblPr>
              <a:tblGrid>
                <a:gridCol w="2340881">
                  <a:extLst>
                    <a:ext uri="{9D8B030D-6E8A-4147-A177-3AD203B41FA5}">
                      <a16:colId xmlns:a16="http://schemas.microsoft.com/office/drawing/2014/main" val="2497447957"/>
                    </a:ext>
                  </a:extLst>
                </a:gridCol>
                <a:gridCol w="7993289">
                  <a:extLst>
                    <a:ext uri="{9D8B030D-6E8A-4147-A177-3AD203B41FA5}">
                      <a16:colId xmlns:a16="http://schemas.microsoft.com/office/drawing/2014/main" val="1698729725"/>
                    </a:ext>
                  </a:extLst>
                </a:gridCol>
              </a:tblGrid>
              <a:tr h="328739">
                <a:tc gridSpan="2">
                  <a:txBody>
                    <a:bodyPr/>
                    <a:lstStyle/>
                    <a:p>
                      <a:r>
                        <a:rPr lang="fr-FR" dirty="0">
                          <a:latin typeface="Calibri" panose="020F0502020204030204" pitchFamily="34" charset="0"/>
                          <a:cs typeface="Calibri" panose="020F0502020204030204" pitchFamily="34" charset="0"/>
                        </a:rPr>
                        <a:t>Principaux paramètres </a:t>
                      </a:r>
                    </a:p>
                  </a:txBody>
                  <a:tcPr/>
                </a:tc>
                <a:tc hMerge="1">
                  <a:txBody>
                    <a:bodyPr/>
                    <a:lstStyle/>
                    <a:p>
                      <a:endParaRPr lang="fr-FR"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3288941577"/>
                  </a:ext>
                </a:extLst>
              </a:tr>
              <a:tr h="328739">
                <a:tc>
                  <a:txBody>
                    <a:bodyPr/>
                    <a:lstStyle/>
                    <a:p>
                      <a:r>
                        <a:rPr lang="fr-FR" b="1" i="0" dirty="0" err="1">
                          <a:solidFill>
                            <a:srgbClr val="212529"/>
                          </a:solidFill>
                          <a:effectLst/>
                          <a:latin typeface="-apple-system"/>
                        </a:rPr>
                        <a:t>hidden_layer_sizes</a:t>
                      </a:r>
                      <a:endParaRPr lang="fr-FR" dirty="0">
                        <a:latin typeface="Calibri" panose="020F0502020204030204" pitchFamily="34" charset="0"/>
                        <a:cs typeface="Calibri" panose="020F0502020204030204" pitchFamily="34" charset="0"/>
                      </a:endParaRPr>
                    </a:p>
                  </a:txBody>
                  <a:tcPr/>
                </a:tc>
                <a:tc>
                  <a:txBody>
                    <a:bodyPr/>
                    <a:lstStyle/>
                    <a:p>
                      <a:r>
                        <a:rPr lang="fr-FR" b="0" dirty="0">
                          <a:latin typeface="Calibri" panose="020F0502020204030204" pitchFamily="34" charset="0"/>
                          <a:cs typeface="Calibri" panose="020F0502020204030204" pitchFamily="34" charset="0"/>
                        </a:rPr>
                        <a:t>Nombre de neurones dans les couches cachées, default = 100</a:t>
                      </a:r>
                    </a:p>
                  </a:txBody>
                  <a:tcPr/>
                </a:tc>
                <a:extLst>
                  <a:ext uri="{0D108BD9-81ED-4DB2-BD59-A6C34878D82A}">
                    <a16:rowId xmlns:a16="http://schemas.microsoft.com/office/drawing/2014/main" val="2179739247"/>
                  </a:ext>
                </a:extLst>
              </a:tr>
              <a:tr h="328739">
                <a:tc>
                  <a:txBody>
                    <a:bodyPr/>
                    <a:lstStyle/>
                    <a:p>
                      <a:r>
                        <a:rPr lang="fr-FR" b="1" i="0" dirty="0">
                          <a:solidFill>
                            <a:srgbClr val="212529"/>
                          </a:solidFill>
                          <a:effectLst/>
                          <a:latin typeface="-apple-system"/>
                        </a:rPr>
                        <a:t>activation</a:t>
                      </a:r>
                      <a:endParaRPr lang="fr-FR" b="1" dirty="0">
                        <a:solidFill>
                          <a:schemeClr val="tx1"/>
                        </a:solidFill>
                        <a:latin typeface="Calibri" panose="020F0502020204030204" pitchFamily="34" charset="0"/>
                        <a:cs typeface="Calibri" panose="020F0502020204030204" pitchFamily="34" charset="0"/>
                      </a:endParaRPr>
                    </a:p>
                  </a:txBody>
                  <a:tcPr/>
                </a:tc>
                <a:tc>
                  <a:txBody>
                    <a:bodyPr/>
                    <a:lstStyle/>
                    <a:p>
                      <a:r>
                        <a:rPr lang="fr-FR" b="0" dirty="0">
                          <a:latin typeface="Calibri" panose="020F0502020204030204" pitchFamily="34" charset="0"/>
                          <a:cs typeface="Calibri" panose="020F0502020204030204" pitchFamily="34" charset="0"/>
                        </a:rPr>
                        <a:t>Fonction d’activation de la couche cachée, default = RELU</a:t>
                      </a:r>
                    </a:p>
                  </a:txBody>
                  <a:tcPr/>
                </a:tc>
                <a:extLst>
                  <a:ext uri="{0D108BD9-81ED-4DB2-BD59-A6C34878D82A}">
                    <a16:rowId xmlns:a16="http://schemas.microsoft.com/office/drawing/2014/main" val="2887784241"/>
                  </a:ext>
                </a:extLst>
              </a:tr>
              <a:tr h="328739">
                <a:tc>
                  <a:txBody>
                    <a:bodyPr/>
                    <a:lstStyle/>
                    <a:p>
                      <a:r>
                        <a:rPr lang="fr-FR" b="1" i="0" dirty="0">
                          <a:solidFill>
                            <a:srgbClr val="212529"/>
                          </a:solidFill>
                          <a:effectLst/>
                          <a:latin typeface="-apple-system"/>
                        </a:rPr>
                        <a:t>Solver</a:t>
                      </a:r>
                      <a:endParaRPr lang="fr-FR" b="1" dirty="0">
                        <a:solidFill>
                          <a:schemeClr val="tx1"/>
                        </a:solidFill>
                        <a:latin typeface="Calibri" panose="020F0502020204030204" pitchFamily="34" charset="0"/>
                        <a:cs typeface="Calibri" panose="020F0502020204030204" pitchFamily="34" charset="0"/>
                      </a:endParaRPr>
                    </a:p>
                  </a:txBody>
                  <a:tcPr/>
                </a:tc>
                <a:tc>
                  <a:txBody>
                    <a:bodyPr/>
                    <a:lstStyle/>
                    <a:p>
                      <a:r>
                        <a:rPr lang="fr-FR" b="0" dirty="0">
                          <a:latin typeface="Calibri" panose="020F0502020204030204" pitchFamily="34" charset="0"/>
                          <a:cs typeface="Calibri" panose="020F0502020204030204" pitchFamily="34" charset="0"/>
                        </a:rPr>
                        <a:t>Solveur pour optimisation des poids, default = ‘</a:t>
                      </a:r>
                      <a:r>
                        <a:rPr lang="fr-FR" b="0" dirty="0" err="1">
                          <a:latin typeface="Calibri" panose="020F0502020204030204" pitchFamily="34" charset="0"/>
                          <a:cs typeface="Calibri" panose="020F0502020204030204" pitchFamily="34" charset="0"/>
                        </a:rPr>
                        <a:t>adam</a:t>
                      </a:r>
                      <a:r>
                        <a:rPr lang="fr-FR" b="0" dirty="0">
                          <a:latin typeface="Calibri" panose="020F0502020204030204" pitchFamily="34" charset="0"/>
                          <a:cs typeface="Calibri" panose="020F0502020204030204" pitchFamily="34" charset="0"/>
                        </a:rPr>
                        <a:t>’</a:t>
                      </a:r>
                      <a:endParaRPr lang="fr-FR" b="0" baseline="30000"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2307967008"/>
                  </a:ext>
                </a:extLst>
              </a:tr>
              <a:tr h="328739">
                <a:tc>
                  <a:txBody>
                    <a:bodyPr/>
                    <a:lstStyle/>
                    <a:p>
                      <a:r>
                        <a:rPr lang="fr-FR" b="1" dirty="0">
                          <a:solidFill>
                            <a:schemeClr val="tx1"/>
                          </a:solidFill>
                          <a:latin typeface="Calibri" panose="020F0502020204030204" pitchFamily="34" charset="0"/>
                          <a:cs typeface="Calibri" panose="020F0502020204030204" pitchFamily="34" charset="0"/>
                        </a:rPr>
                        <a:t>Alpha</a:t>
                      </a:r>
                    </a:p>
                  </a:txBody>
                  <a:tcPr/>
                </a:tc>
                <a:tc>
                  <a:txBody>
                    <a:bodyPr/>
                    <a:lstStyle/>
                    <a:p>
                      <a:r>
                        <a:rPr lang="fr-FR" b="0" baseline="0" dirty="0">
                          <a:latin typeface="Calibri" panose="020F0502020204030204" pitchFamily="34" charset="0"/>
                          <a:cs typeface="Calibri" panose="020F0502020204030204" pitchFamily="34" charset="0"/>
                        </a:rPr>
                        <a:t>Pénalité de type norme l2</a:t>
                      </a:r>
                    </a:p>
                  </a:txBody>
                  <a:tcPr/>
                </a:tc>
                <a:extLst>
                  <a:ext uri="{0D108BD9-81ED-4DB2-BD59-A6C34878D82A}">
                    <a16:rowId xmlns:a16="http://schemas.microsoft.com/office/drawing/2014/main" val="1392955763"/>
                  </a:ext>
                </a:extLst>
              </a:tr>
              <a:tr h="328739">
                <a:tc>
                  <a:txBody>
                    <a:bodyPr/>
                    <a:lstStyle/>
                    <a:p>
                      <a:r>
                        <a:rPr lang="fr-FR" b="1" dirty="0" err="1">
                          <a:solidFill>
                            <a:schemeClr val="tx1"/>
                          </a:solidFill>
                          <a:latin typeface="Calibri" panose="020F0502020204030204" pitchFamily="34" charset="0"/>
                          <a:cs typeface="Calibri" panose="020F0502020204030204" pitchFamily="34" charset="0"/>
                        </a:rPr>
                        <a:t>batch_size</a:t>
                      </a:r>
                      <a:endParaRPr lang="fr-FR" b="1" dirty="0">
                        <a:solidFill>
                          <a:schemeClr val="tx1"/>
                        </a:solidFill>
                        <a:latin typeface="Calibri" panose="020F0502020204030204" pitchFamily="34" charset="0"/>
                        <a:cs typeface="Calibri" panose="020F0502020204030204" pitchFamily="34" charset="0"/>
                      </a:endParaRPr>
                    </a:p>
                  </a:txBody>
                  <a:tcPr/>
                </a:tc>
                <a:tc>
                  <a:txBody>
                    <a:bodyPr/>
                    <a:lstStyle/>
                    <a:p>
                      <a:r>
                        <a:rPr lang="fr-FR" b="0" baseline="0" dirty="0" err="1">
                          <a:latin typeface="Calibri" panose="020F0502020204030204" pitchFamily="34" charset="0"/>
                          <a:cs typeface="Calibri" panose="020F0502020204030204" pitchFamily="34" charset="0"/>
                        </a:rPr>
                        <a:t>defaut</a:t>
                      </a:r>
                      <a:r>
                        <a:rPr lang="fr-FR" b="0" baseline="0" dirty="0">
                          <a:latin typeface="Calibri" panose="020F0502020204030204" pitchFamily="34" charset="0"/>
                          <a:cs typeface="Calibri" panose="020F0502020204030204" pitchFamily="34" charset="0"/>
                        </a:rPr>
                        <a:t> = ‘auto’</a:t>
                      </a:r>
                    </a:p>
                  </a:txBody>
                  <a:tcPr/>
                </a:tc>
                <a:extLst>
                  <a:ext uri="{0D108BD9-81ED-4DB2-BD59-A6C34878D82A}">
                    <a16:rowId xmlns:a16="http://schemas.microsoft.com/office/drawing/2014/main" val="1691417313"/>
                  </a:ext>
                </a:extLst>
              </a:tr>
              <a:tr h="328739">
                <a:tc>
                  <a:txBody>
                    <a:bodyPr/>
                    <a:lstStyle/>
                    <a:p>
                      <a:r>
                        <a:rPr lang="fr-FR" b="1" dirty="0" err="1">
                          <a:solidFill>
                            <a:schemeClr val="tx1"/>
                          </a:solidFill>
                          <a:latin typeface="Calibri" panose="020F0502020204030204" pitchFamily="34" charset="0"/>
                          <a:cs typeface="Calibri" panose="020F0502020204030204" pitchFamily="34" charset="0"/>
                        </a:rPr>
                        <a:t>Learning_rate</a:t>
                      </a:r>
                      <a:endParaRPr lang="fr-FR" b="1" dirty="0">
                        <a:solidFill>
                          <a:schemeClr val="tx1"/>
                        </a:solidFill>
                        <a:latin typeface="Calibri" panose="020F0502020204030204" pitchFamily="34" charset="0"/>
                        <a:cs typeface="Calibri" panose="020F0502020204030204" pitchFamily="34" charset="0"/>
                      </a:endParaRPr>
                    </a:p>
                  </a:txBody>
                  <a:tcPr/>
                </a:tc>
                <a:tc>
                  <a:txBody>
                    <a:bodyPr/>
                    <a:lstStyle/>
                    <a:p>
                      <a:r>
                        <a:rPr lang="fr-FR" b="0" baseline="0" dirty="0">
                          <a:latin typeface="Calibri" panose="020F0502020204030204" pitchFamily="34" charset="0"/>
                          <a:cs typeface="Calibri" panose="020F0502020204030204" pitchFamily="34" charset="0"/>
                        </a:rPr>
                        <a:t>default = ‘constant’</a:t>
                      </a:r>
                    </a:p>
                  </a:txBody>
                  <a:tcPr/>
                </a:tc>
                <a:extLst>
                  <a:ext uri="{0D108BD9-81ED-4DB2-BD59-A6C34878D82A}">
                    <a16:rowId xmlns:a16="http://schemas.microsoft.com/office/drawing/2014/main" val="424268820"/>
                  </a:ext>
                </a:extLst>
              </a:tr>
            </a:tbl>
          </a:graphicData>
        </a:graphic>
      </p:graphicFrame>
    </p:spTree>
    <p:extLst>
      <p:ext uri="{BB962C8B-B14F-4D97-AF65-F5344CB8AC3E}">
        <p14:creationId xmlns:p14="http://schemas.microsoft.com/office/powerpoint/2010/main" val="27611111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a:extLst>
              <a:ext uri="{FF2B5EF4-FFF2-40B4-BE49-F238E27FC236}">
                <a16:creationId xmlns:a16="http://schemas.microsoft.com/office/drawing/2014/main" id="{592D536E-B9D3-4FE1-A8CC-2D3008876BCC}"/>
              </a:ext>
            </a:extLst>
          </p:cNvPr>
          <p:cNvSpPr>
            <a:spLocks noGrp="1"/>
          </p:cNvSpPr>
          <p:nvPr>
            <p:ph type="sldNum" sz="quarter" idx="12"/>
          </p:nvPr>
        </p:nvSpPr>
        <p:spPr>
          <a:xfrm>
            <a:off x="8144496" y="5814484"/>
            <a:ext cx="907186" cy="498470"/>
          </a:xfrm>
        </p:spPr>
        <p:txBody>
          <a:bodyPr>
            <a:normAutofit/>
          </a:bodyPr>
          <a:lstStyle>
            <a:lvl1pPr>
              <a:defRPr>
                <a:solidFill>
                  <a:schemeClr val="bg1"/>
                </a:solidFill>
              </a:defRPr>
            </a:lvl1pPr>
          </a:lstStyle>
          <a:p>
            <a:pPr>
              <a:lnSpc>
                <a:spcPct val="90000"/>
              </a:lnSpc>
              <a:spcAft>
                <a:spcPts val="600"/>
              </a:spcAft>
            </a:pPr>
            <a:fld id="{6D22F896-40B5-4ADD-8801-0D06FADFA095}" type="slidenum">
              <a:rPr lang="en-US" sz="2700" smtClean="0"/>
              <a:pPr>
                <a:lnSpc>
                  <a:spcPct val="90000"/>
                </a:lnSpc>
                <a:spcAft>
                  <a:spcPts val="600"/>
                </a:spcAft>
              </a:pPr>
              <a:t>22</a:t>
            </a:fld>
            <a:endParaRPr lang="en-US" sz="2700" dirty="0"/>
          </a:p>
        </p:txBody>
      </p:sp>
      <p:sp>
        <p:nvSpPr>
          <p:cNvPr id="10" name="Footer Placeholder 2">
            <a:extLst>
              <a:ext uri="{FF2B5EF4-FFF2-40B4-BE49-F238E27FC236}">
                <a16:creationId xmlns:a16="http://schemas.microsoft.com/office/drawing/2014/main" id="{A3C6854D-6A16-4FB7-85D8-6D2523F2B6BD}"/>
              </a:ext>
            </a:extLst>
          </p:cNvPr>
          <p:cNvSpPr>
            <a:spLocks noGrp="1"/>
          </p:cNvSpPr>
          <p:nvPr>
            <p:ph type="ftr" sz="quarter" idx="11"/>
          </p:nvPr>
        </p:nvSpPr>
        <p:spPr>
          <a:xfrm>
            <a:off x="556563" y="5749422"/>
            <a:ext cx="6312070" cy="563532"/>
          </a:xfrm>
        </p:spPr>
        <p:txBody>
          <a:bodyPr>
            <a:normAutofit/>
          </a:bodyPr>
          <a:lstStyle>
            <a:lvl1pPr>
              <a:defRPr>
                <a:solidFill>
                  <a:schemeClr val="bg1"/>
                </a:solidFill>
              </a:defRPr>
            </a:lvl1pPr>
          </a:lstStyle>
          <a:p>
            <a:pPr>
              <a:lnSpc>
                <a:spcPct val="90000"/>
              </a:lnSpc>
              <a:spcAft>
                <a:spcPts val="600"/>
              </a:spcAft>
            </a:pPr>
            <a:r>
              <a:rPr lang="en-US" sz="2700" dirty="0"/>
              <a:t>11. ANNEXES –</a:t>
            </a:r>
            <a:r>
              <a:rPr lang="en-US" sz="2700" dirty="0" err="1"/>
              <a:t>modeles</a:t>
            </a:r>
            <a:r>
              <a:rPr lang="en-US" sz="2700" dirty="0"/>
              <a:t> testes</a:t>
            </a:r>
          </a:p>
        </p:txBody>
      </p:sp>
      <p:sp>
        <p:nvSpPr>
          <p:cNvPr id="8" name="Date Placeholder 1">
            <a:extLst>
              <a:ext uri="{FF2B5EF4-FFF2-40B4-BE49-F238E27FC236}">
                <a16:creationId xmlns:a16="http://schemas.microsoft.com/office/drawing/2014/main" id="{A2969033-34EA-4065-A22B-B735A1EA128F}"/>
              </a:ext>
            </a:extLst>
          </p:cNvPr>
          <p:cNvSpPr>
            <a:spLocks noGrp="1"/>
          </p:cNvSpPr>
          <p:nvPr>
            <p:ph type="dt" sz="half" idx="10"/>
          </p:nvPr>
        </p:nvSpPr>
        <p:spPr>
          <a:xfrm>
            <a:off x="8941868" y="5776384"/>
            <a:ext cx="2688477" cy="498470"/>
          </a:xfrm>
        </p:spPr>
        <p:txBody>
          <a:bodyPr/>
          <a:lstStyle>
            <a:lvl1pPr>
              <a:defRPr>
                <a:solidFill>
                  <a:schemeClr val="bg1"/>
                </a:solidFill>
              </a:defRPr>
            </a:lvl1pPr>
          </a:lstStyle>
          <a:p>
            <a:r>
              <a:rPr lang="en-US" sz="2700" dirty="0"/>
              <a:t>DECEMBRE 2021</a:t>
            </a:r>
          </a:p>
        </p:txBody>
      </p:sp>
      <p:sp>
        <p:nvSpPr>
          <p:cNvPr id="2" name="ZoneTexte 1">
            <a:extLst>
              <a:ext uri="{FF2B5EF4-FFF2-40B4-BE49-F238E27FC236}">
                <a16:creationId xmlns:a16="http://schemas.microsoft.com/office/drawing/2014/main" id="{05535CE9-B41B-4147-BB4A-8F23F4115213}"/>
              </a:ext>
            </a:extLst>
          </p:cNvPr>
          <p:cNvSpPr txBox="1"/>
          <p:nvPr/>
        </p:nvSpPr>
        <p:spPr>
          <a:xfrm>
            <a:off x="914400" y="585505"/>
            <a:ext cx="8290560" cy="461665"/>
          </a:xfrm>
          <a:prstGeom prst="rect">
            <a:avLst/>
          </a:prstGeom>
          <a:noFill/>
        </p:spPr>
        <p:txBody>
          <a:bodyPr wrap="square" rtlCol="0">
            <a:spAutoFit/>
          </a:bodyPr>
          <a:lstStyle/>
          <a:p>
            <a:r>
              <a:rPr lang="fr-FR" sz="2400" dirty="0" err="1"/>
              <a:t>XGBoostClassifier</a:t>
            </a:r>
            <a:endParaRPr lang="fr-FR" sz="2400" dirty="0"/>
          </a:p>
        </p:txBody>
      </p:sp>
      <p:sp>
        <p:nvSpPr>
          <p:cNvPr id="3" name="Rectangle 1">
            <a:extLst>
              <a:ext uri="{FF2B5EF4-FFF2-40B4-BE49-F238E27FC236}">
                <a16:creationId xmlns:a16="http://schemas.microsoft.com/office/drawing/2014/main" id="{E76ABF85-6564-4A8D-82C5-018B6F2980BF}"/>
              </a:ext>
            </a:extLst>
          </p:cNvPr>
          <p:cNvSpPr>
            <a:spLocks noChangeArrowheads="1"/>
          </p:cNvSpPr>
          <p:nvPr/>
        </p:nvSpPr>
        <p:spPr bwMode="auto">
          <a:xfrm>
            <a:off x="1066801" y="1676500"/>
            <a:ext cx="10210800" cy="338554"/>
          </a:xfrm>
          <a:prstGeom prst="rect">
            <a:avLst/>
          </a:prstGeom>
          <a:solidFill>
            <a:srgbClr val="ECF0F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285750" marR="0" lvl="0" indent="-285750" algn="just" defTabSz="914400" rtl="0" eaLnBrk="0" fontAlgn="base" latinLnBrk="0" hangingPunct="0">
              <a:spcBef>
                <a:spcPct val="0"/>
              </a:spcBef>
              <a:spcAft>
                <a:spcPts val="600"/>
              </a:spcAft>
              <a:buClr>
                <a:srgbClr val="C00000"/>
              </a:buClr>
              <a:buSzTx/>
              <a:buFont typeface="Wingdings 2" panose="05020102010507070707" pitchFamily="18" charset="2"/>
              <a:buChar char=""/>
              <a:tabLst/>
            </a:pPr>
            <a:r>
              <a:rPr kumimoji="0" lang="fr-FR" altLang="fr-FR" sz="16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Algorithme de ML très rapide, et très précis, challengé maintenant par </a:t>
            </a:r>
            <a:r>
              <a:rPr kumimoji="0" lang="fr-FR" altLang="fr-FR" sz="1600" b="1" i="0" u="none" strike="noStrike" cap="none" normalizeH="0" baseline="0" dirty="0" err="1">
                <a:ln>
                  <a:noFill/>
                </a:ln>
                <a:solidFill>
                  <a:schemeClr val="tx1"/>
                </a:solidFill>
                <a:effectLst/>
                <a:latin typeface="Calibri" panose="020F0502020204030204" pitchFamily="34" charset="0"/>
                <a:cs typeface="Calibri" panose="020F0502020204030204" pitchFamily="34" charset="0"/>
              </a:rPr>
              <a:t>LightGBM</a:t>
            </a:r>
            <a:endParaRPr kumimoji="0" lang="fr-FR" altLang="fr-FR" sz="1600" b="1"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p:txBody>
      </p:sp>
      <p:graphicFrame>
        <p:nvGraphicFramePr>
          <p:cNvPr id="4" name="Tableau 4">
            <a:extLst>
              <a:ext uri="{FF2B5EF4-FFF2-40B4-BE49-F238E27FC236}">
                <a16:creationId xmlns:a16="http://schemas.microsoft.com/office/drawing/2014/main" id="{AB1067F9-1889-4875-B76C-FD59DD72AFA0}"/>
              </a:ext>
            </a:extLst>
          </p:cNvPr>
          <p:cNvGraphicFramePr>
            <a:graphicFrameLocks noGrp="1"/>
          </p:cNvGraphicFramePr>
          <p:nvPr>
            <p:extLst>
              <p:ext uri="{D42A27DB-BD31-4B8C-83A1-F6EECF244321}">
                <p14:modId xmlns:p14="http://schemas.microsoft.com/office/powerpoint/2010/main" val="2851587591"/>
              </p:ext>
            </p:extLst>
          </p:nvPr>
        </p:nvGraphicFramePr>
        <p:xfrm>
          <a:off x="1059544" y="2310039"/>
          <a:ext cx="10334170" cy="2560320"/>
        </p:xfrm>
        <a:graphic>
          <a:graphicData uri="http://schemas.openxmlformats.org/drawingml/2006/table">
            <a:tbl>
              <a:tblPr firstRow="1" bandRow="1">
                <a:tableStyleId>{5C22544A-7EE6-4342-B048-85BDC9FD1C3A}</a:tableStyleId>
              </a:tblPr>
              <a:tblGrid>
                <a:gridCol w="1803705">
                  <a:extLst>
                    <a:ext uri="{9D8B030D-6E8A-4147-A177-3AD203B41FA5}">
                      <a16:colId xmlns:a16="http://schemas.microsoft.com/office/drawing/2014/main" val="2497447957"/>
                    </a:ext>
                  </a:extLst>
                </a:gridCol>
                <a:gridCol w="8530465">
                  <a:extLst>
                    <a:ext uri="{9D8B030D-6E8A-4147-A177-3AD203B41FA5}">
                      <a16:colId xmlns:a16="http://schemas.microsoft.com/office/drawing/2014/main" val="1698729725"/>
                    </a:ext>
                  </a:extLst>
                </a:gridCol>
              </a:tblGrid>
              <a:tr h="328739">
                <a:tc gridSpan="2">
                  <a:txBody>
                    <a:bodyPr/>
                    <a:lstStyle/>
                    <a:p>
                      <a:r>
                        <a:rPr lang="fr-FR" dirty="0">
                          <a:latin typeface="Calibri" panose="020F0502020204030204" pitchFamily="34" charset="0"/>
                          <a:cs typeface="Calibri" panose="020F0502020204030204" pitchFamily="34" charset="0"/>
                        </a:rPr>
                        <a:t>Principaux paramètres </a:t>
                      </a:r>
                    </a:p>
                  </a:txBody>
                  <a:tcPr/>
                </a:tc>
                <a:tc hMerge="1">
                  <a:txBody>
                    <a:bodyPr/>
                    <a:lstStyle/>
                    <a:p>
                      <a:endParaRPr lang="fr-FR"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3288941577"/>
                  </a:ext>
                </a:extLst>
              </a:tr>
              <a:tr h="328739">
                <a:tc>
                  <a:txBody>
                    <a:bodyPr/>
                    <a:lstStyle/>
                    <a:p>
                      <a:endParaRPr lang="fr-FR" dirty="0">
                        <a:latin typeface="Calibri" panose="020F0502020204030204" pitchFamily="34" charset="0"/>
                        <a:cs typeface="Calibri" panose="020F0502020204030204" pitchFamily="34" charset="0"/>
                      </a:endParaRPr>
                    </a:p>
                  </a:txBody>
                  <a:tcPr/>
                </a:tc>
                <a:tc>
                  <a:txBody>
                    <a:bodyPr/>
                    <a:lstStyle/>
                    <a:p>
                      <a:endParaRPr lang="fr-FR" b="0"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2179739247"/>
                  </a:ext>
                </a:extLst>
              </a:tr>
              <a:tr h="328739">
                <a:tc>
                  <a:txBody>
                    <a:bodyPr/>
                    <a:lstStyle/>
                    <a:p>
                      <a:endParaRPr lang="fr-FR" b="1" dirty="0">
                        <a:solidFill>
                          <a:schemeClr val="tx1"/>
                        </a:solidFill>
                        <a:latin typeface="Calibri" panose="020F0502020204030204" pitchFamily="34" charset="0"/>
                        <a:cs typeface="Calibri" panose="020F0502020204030204" pitchFamily="34" charset="0"/>
                      </a:endParaRPr>
                    </a:p>
                  </a:txBody>
                  <a:tcPr/>
                </a:tc>
                <a:tc>
                  <a:txBody>
                    <a:bodyPr/>
                    <a:lstStyle/>
                    <a:p>
                      <a:endParaRPr lang="fr-FR" b="0"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2887784241"/>
                  </a:ext>
                </a:extLst>
              </a:tr>
              <a:tr h="328739">
                <a:tc>
                  <a:txBody>
                    <a:bodyPr/>
                    <a:lstStyle/>
                    <a:p>
                      <a:endParaRPr lang="fr-FR" b="1" dirty="0">
                        <a:solidFill>
                          <a:schemeClr val="tx1"/>
                        </a:solidFill>
                        <a:latin typeface="Calibri" panose="020F0502020204030204" pitchFamily="34" charset="0"/>
                        <a:cs typeface="Calibri" panose="020F0502020204030204" pitchFamily="34" charset="0"/>
                      </a:endParaRPr>
                    </a:p>
                  </a:txBody>
                  <a:tcPr/>
                </a:tc>
                <a:tc>
                  <a:txBody>
                    <a:bodyPr/>
                    <a:lstStyle/>
                    <a:p>
                      <a:endParaRPr lang="fr-FR" b="0" baseline="30000"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2307967008"/>
                  </a:ext>
                </a:extLst>
              </a:tr>
              <a:tr h="328739">
                <a:tc>
                  <a:txBody>
                    <a:bodyPr/>
                    <a:lstStyle/>
                    <a:p>
                      <a:endParaRPr lang="fr-FR" b="1" dirty="0">
                        <a:solidFill>
                          <a:schemeClr val="tx1"/>
                        </a:solidFill>
                        <a:latin typeface="Calibri" panose="020F0502020204030204" pitchFamily="34" charset="0"/>
                        <a:cs typeface="Calibri" panose="020F0502020204030204" pitchFamily="34" charset="0"/>
                      </a:endParaRPr>
                    </a:p>
                  </a:txBody>
                  <a:tcPr/>
                </a:tc>
                <a:tc>
                  <a:txBody>
                    <a:bodyPr/>
                    <a:lstStyle/>
                    <a:p>
                      <a:endParaRPr lang="fr-FR" b="0" baseline="0"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392955763"/>
                  </a:ext>
                </a:extLst>
              </a:tr>
              <a:tr h="328739">
                <a:tc>
                  <a:txBody>
                    <a:bodyPr/>
                    <a:lstStyle/>
                    <a:p>
                      <a:endParaRPr lang="fr-FR" b="1" dirty="0">
                        <a:solidFill>
                          <a:schemeClr val="tx1"/>
                        </a:solidFill>
                        <a:latin typeface="Calibri" panose="020F0502020204030204" pitchFamily="34" charset="0"/>
                        <a:cs typeface="Calibri" panose="020F0502020204030204" pitchFamily="34" charset="0"/>
                      </a:endParaRPr>
                    </a:p>
                  </a:txBody>
                  <a:tcPr/>
                </a:tc>
                <a:tc>
                  <a:txBody>
                    <a:bodyPr/>
                    <a:lstStyle/>
                    <a:p>
                      <a:endParaRPr lang="fr-FR" b="0" baseline="0"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691417313"/>
                  </a:ext>
                </a:extLst>
              </a:tr>
              <a:tr h="328739">
                <a:tc>
                  <a:txBody>
                    <a:bodyPr/>
                    <a:lstStyle/>
                    <a:p>
                      <a:endParaRPr lang="fr-FR" b="1" dirty="0">
                        <a:solidFill>
                          <a:schemeClr val="tx1"/>
                        </a:solidFill>
                        <a:latin typeface="Calibri" panose="020F0502020204030204" pitchFamily="34" charset="0"/>
                        <a:cs typeface="Calibri" panose="020F0502020204030204" pitchFamily="34" charset="0"/>
                      </a:endParaRPr>
                    </a:p>
                  </a:txBody>
                  <a:tcPr/>
                </a:tc>
                <a:tc>
                  <a:txBody>
                    <a:bodyPr/>
                    <a:lstStyle/>
                    <a:p>
                      <a:endParaRPr lang="fr-FR" b="0" baseline="0"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424268820"/>
                  </a:ext>
                </a:extLst>
              </a:tr>
            </a:tbl>
          </a:graphicData>
        </a:graphic>
      </p:graphicFrame>
    </p:spTree>
    <p:extLst>
      <p:ext uri="{BB962C8B-B14F-4D97-AF65-F5344CB8AC3E}">
        <p14:creationId xmlns:p14="http://schemas.microsoft.com/office/powerpoint/2010/main" val="17007126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a:extLst>
              <a:ext uri="{FF2B5EF4-FFF2-40B4-BE49-F238E27FC236}">
                <a16:creationId xmlns:a16="http://schemas.microsoft.com/office/drawing/2014/main" id="{592D536E-B9D3-4FE1-A8CC-2D3008876BCC}"/>
              </a:ext>
            </a:extLst>
          </p:cNvPr>
          <p:cNvSpPr>
            <a:spLocks noGrp="1"/>
          </p:cNvSpPr>
          <p:nvPr>
            <p:ph type="sldNum" sz="quarter" idx="12"/>
          </p:nvPr>
        </p:nvSpPr>
        <p:spPr>
          <a:xfrm>
            <a:off x="8144496" y="5814484"/>
            <a:ext cx="907186" cy="498470"/>
          </a:xfrm>
        </p:spPr>
        <p:txBody>
          <a:bodyPr>
            <a:normAutofit/>
          </a:bodyPr>
          <a:lstStyle>
            <a:lvl1pPr>
              <a:defRPr>
                <a:solidFill>
                  <a:schemeClr val="bg1"/>
                </a:solidFill>
              </a:defRPr>
            </a:lvl1pPr>
          </a:lstStyle>
          <a:p>
            <a:pPr>
              <a:lnSpc>
                <a:spcPct val="90000"/>
              </a:lnSpc>
              <a:spcAft>
                <a:spcPts val="600"/>
              </a:spcAft>
            </a:pPr>
            <a:fld id="{6D22F896-40B5-4ADD-8801-0D06FADFA095}" type="slidenum">
              <a:rPr lang="en-US" sz="2700" smtClean="0"/>
              <a:pPr>
                <a:lnSpc>
                  <a:spcPct val="90000"/>
                </a:lnSpc>
                <a:spcAft>
                  <a:spcPts val="600"/>
                </a:spcAft>
              </a:pPr>
              <a:t>23</a:t>
            </a:fld>
            <a:endParaRPr lang="en-US" sz="2700" dirty="0"/>
          </a:p>
        </p:txBody>
      </p:sp>
      <p:sp>
        <p:nvSpPr>
          <p:cNvPr id="10" name="Footer Placeholder 2">
            <a:extLst>
              <a:ext uri="{FF2B5EF4-FFF2-40B4-BE49-F238E27FC236}">
                <a16:creationId xmlns:a16="http://schemas.microsoft.com/office/drawing/2014/main" id="{A3C6854D-6A16-4FB7-85D8-6D2523F2B6BD}"/>
              </a:ext>
            </a:extLst>
          </p:cNvPr>
          <p:cNvSpPr>
            <a:spLocks noGrp="1"/>
          </p:cNvSpPr>
          <p:nvPr>
            <p:ph type="ftr" sz="quarter" idx="11"/>
          </p:nvPr>
        </p:nvSpPr>
        <p:spPr>
          <a:xfrm>
            <a:off x="556563" y="5749422"/>
            <a:ext cx="6312070" cy="563532"/>
          </a:xfrm>
        </p:spPr>
        <p:txBody>
          <a:bodyPr>
            <a:normAutofit/>
          </a:bodyPr>
          <a:lstStyle>
            <a:lvl1pPr>
              <a:defRPr>
                <a:solidFill>
                  <a:schemeClr val="bg1"/>
                </a:solidFill>
              </a:defRPr>
            </a:lvl1pPr>
          </a:lstStyle>
          <a:p>
            <a:pPr>
              <a:lnSpc>
                <a:spcPct val="90000"/>
              </a:lnSpc>
              <a:spcAft>
                <a:spcPts val="600"/>
              </a:spcAft>
            </a:pPr>
            <a:r>
              <a:rPr lang="en-US" sz="2700" dirty="0"/>
              <a:t>11. ANNEXES –</a:t>
            </a:r>
            <a:r>
              <a:rPr lang="en-US" sz="2700" dirty="0" err="1"/>
              <a:t>modeles</a:t>
            </a:r>
            <a:r>
              <a:rPr lang="en-US" sz="2700" dirty="0"/>
              <a:t> testes</a:t>
            </a:r>
          </a:p>
        </p:txBody>
      </p:sp>
      <p:sp>
        <p:nvSpPr>
          <p:cNvPr id="8" name="Date Placeholder 1">
            <a:extLst>
              <a:ext uri="{FF2B5EF4-FFF2-40B4-BE49-F238E27FC236}">
                <a16:creationId xmlns:a16="http://schemas.microsoft.com/office/drawing/2014/main" id="{A2969033-34EA-4065-A22B-B735A1EA128F}"/>
              </a:ext>
            </a:extLst>
          </p:cNvPr>
          <p:cNvSpPr>
            <a:spLocks noGrp="1"/>
          </p:cNvSpPr>
          <p:nvPr>
            <p:ph type="dt" sz="half" idx="10"/>
          </p:nvPr>
        </p:nvSpPr>
        <p:spPr>
          <a:xfrm>
            <a:off x="8941868" y="5776384"/>
            <a:ext cx="2688477" cy="498470"/>
          </a:xfrm>
        </p:spPr>
        <p:txBody>
          <a:bodyPr/>
          <a:lstStyle>
            <a:lvl1pPr>
              <a:defRPr>
                <a:solidFill>
                  <a:schemeClr val="bg1"/>
                </a:solidFill>
              </a:defRPr>
            </a:lvl1pPr>
          </a:lstStyle>
          <a:p>
            <a:r>
              <a:rPr lang="en-US" sz="2700" dirty="0"/>
              <a:t>DECEMBRE 2021</a:t>
            </a:r>
          </a:p>
        </p:txBody>
      </p:sp>
      <p:sp>
        <p:nvSpPr>
          <p:cNvPr id="2" name="ZoneTexte 1">
            <a:extLst>
              <a:ext uri="{FF2B5EF4-FFF2-40B4-BE49-F238E27FC236}">
                <a16:creationId xmlns:a16="http://schemas.microsoft.com/office/drawing/2014/main" id="{05535CE9-B41B-4147-BB4A-8F23F4115213}"/>
              </a:ext>
            </a:extLst>
          </p:cNvPr>
          <p:cNvSpPr txBox="1"/>
          <p:nvPr/>
        </p:nvSpPr>
        <p:spPr>
          <a:xfrm>
            <a:off x="914400" y="585505"/>
            <a:ext cx="8290560" cy="461665"/>
          </a:xfrm>
          <a:prstGeom prst="rect">
            <a:avLst/>
          </a:prstGeom>
          <a:noFill/>
        </p:spPr>
        <p:txBody>
          <a:bodyPr wrap="square" rtlCol="0">
            <a:spAutoFit/>
          </a:bodyPr>
          <a:lstStyle/>
          <a:p>
            <a:r>
              <a:rPr lang="fr-FR" sz="2400" dirty="0" err="1"/>
              <a:t>LightGBMClassifier</a:t>
            </a:r>
            <a:endParaRPr lang="fr-FR" sz="2400" dirty="0"/>
          </a:p>
        </p:txBody>
      </p:sp>
      <p:sp>
        <p:nvSpPr>
          <p:cNvPr id="3" name="Rectangle 1">
            <a:extLst>
              <a:ext uri="{FF2B5EF4-FFF2-40B4-BE49-F238E27FC236}">
                <a16:creationId xmlns:a16="http://schemas.microsoft.com/office/drawing/2014/main" id="{E76ABF85-6564-4A8D-82C5-018B6F2980BF}"/>
              </a:ext>
            </a:extLst>
          </p:cNvPr>
          <p:cNvSpPr>
            <a:spLocks noChangeArrowheads="1"/>
          </p:cNvSpPr>
          <p:nvPr/>
        </p:nvSpPr>
        <p:spPr bwMode="auto">
          <a:xfrm>
            <a:off x="1066801" y="1553390"/>
            <a:ext cx="10210800" cy="584775"/>
          </a:xfrm>
          <a:prstGeom prst="rect">
            <a:avLst/>
          </a:prstGeom>
          <a:solidFill>
            <a:srgbClr val="ECF0F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285750" marR="0" lvl="0" indent="-285750" algn="just" defTabSz="914400" rtl="0" eaLnBrk="0" fontAlgn="base" latinLnBrk="0" hangingPunct="0">
              <a:spcBef>
                <a:spcPct val="0"/>
              </a:spcBef>
              <a:spcAft>
                <a:spcPts val="600"/>
              </a:spcAft>
              <a:buClr>
                <a:srgbClr val="C00000"/>
              </a:buClr>
              <a:buSzTx/>
              <a:buFont typeface="Wingdings 2" panose="05020102010507070707" pitchFamily="18" charset="2"/>
              <a:buChar char=""/>
              <a:tabLst/>
            </a:pPr>
            <a:r>
              <a:rPr lang="fr-FR" altLang="fr-FR" sz="1600" b="1" dirty="0">
                <a:latin typeface="Calibri" panose="020F0502020204030204" pitchFamily="34" charset="0"/>
                <a:cs typeface="Calibri" panose="020F0502020204030204" pitchFamily="34" charset="0"/>
              </a:rPr>
              <a:t>Algorithme rapide de descente de gradient avec de hautes performances basé sur décisions d’algorithmes d’arbres pour déterminer un rang, classifier ou tout autre tache de ML.</a:t>
            </a:r>
            <a:endParaRPr kumimoji="0" lang="fr-FR" altLang="fr-FR" sz="1600" b="1"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p:txBody>
      </p:sp>
      <p:graphicFrame>
        <p:nvGraphicFramePr>
          <p:cNvPr id="4" name="Tableau 4">
            <a:extLst>
              <a:ext uri="{FF2B5EF4-FFF2-40B4-BE49-F238E27FC236}">
                <a16:creationId xmlns:a16="http://schemas.microsoft.com/office/drawing/2014/main" id="{AB1067F9-1889-4875-B76C-FD59DD72AFA0}"/>
              </a:ext>
            </a:extLst>
          </p:cNvPr>
          <p:cNvGraphicFramePr>
            <a:graphicFrameLocks noGrp="1"/>
          </p:cNvGraphicFramePr>
          <p:nvPr>
            <p:extLst>
              <p:ext uri="{D42A27DB-BD31-4B8C-83A1-F6EECF244321}">
                <p14:modId xmlns:p14="http://schemas.microsoft.com/office/powerpoint/2010/main" val="935645735"/>
              </p:ext>
            </p:extLst>
          </p:nvPr>
        </p:nvGraphicFramePr>
        <p:xfrm>
          <a:off x="1059544" y="2310039"/>
          <a:ext cx="10334170" cy="3291840"/>
        </p:xfrm>
        <a:graphic>
          <a:graphicData uri="http://schemas.openxmlformats.org/drawingml/2006/table">
            <a:tbl>
              <a:tblPr firstRow="1" bandRow="1">
                <a:tableStyleId>{5C22544A-7EE6-4342-B048-85BDC9FD1C3A}</a:tableStyleId>
              </a:tblPr>
              <a:tblGrid>
                <a:gridCol w="2598056">
                  <a:extLst>
                    <a:ext uri="{9D8B030D-6E8A-4147-A177-3AD203B41FA5}">
                      <a16:colId xmlns:a16="http://schemas.microsoft.com/office/drawing/2014/main" val="2497447957"/>
                    </a:ext>
                  </a:extLst>
                </a:gridCol>
                <a:gridCol w="7736114">
                  <a:extLst>
                    <a:ext uri="{9D8B030D-6E8A-4147-A177-3AD203B41FA5}">
                      <a16:colId xmlns:a16="http://schemas.microsoft.com/office/drawing/2014/main" val="1698729725"/>
                    </a:ext>
                  </a:extLst>
                </a:gridCol>
              </a:tblGrid>
              <a:tr h="328739">
                <a:tc gridSpan="2">
                  <a:txBody>
                    <a:bodyPr/>
                    <a:lstStyle/>
                    <a:p>
                      <a:r>
                        <a:rPr lang="fr-FR" dirty="0">
                          <a:latin typeface="Calibri" panose="020F0502020204030204" pitchFamily="34" charset="0"/>
                          <a:cs typeface="Calibri" panose="020F0502020204030204" pitchFamily="34" charset="0"/>
                        </a:rPr>
                        <a:t>Principaux paramètres </a:t>
                      </a:r>
                    </a:p>
                  </a:txBody>
                  <a:tcPr/>
                </a:tc>
                <a:tc hMerge="1">
                  <a:txBody>
                    <a:bodyPr/>
                    <a:lstStyle/>
                    <a:p>
                      <a:endParaRPr lang="fr-FR"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3288941577"/>
                  </a:ext>
                </a:extLst>
              </a:tr>
              <a:tr h="328739">
                <a:tc>
                  <a:txBody>
                    <a:bodyPr/>
                    <a:lstStyle/>
                    <a:p>
                      <a:r>
                        <a:rPr lang="fr-FR" dirty="0" err="1">
                          <a:latin typeface="Calibri" panose="020F0502020204030204" pitchFamily="34" charset="0"/>
                          <a:cs typeface="Calibri" panose="020F0502020204030204" pitchFamily="34" charset="0"/>
                        </a:rPr>
                        <a:t>colsample_by_tree</a:t>
                      </a:r>
                      <a:endParaRPr lang="fr-FR" dirty="0">
                        <a:latin typeface="Calibri" panose="020F0502020204030204" pitchFamily="34" charset="0"/>
                        <a:cs typeface="Calibri" panose="020F0502020204030204" pitchFamily="34" charset="0"/>
                      </a:endParaRPr>
                    </a:p>
                  </a:txBody>
                  <a:tcPr marL="36000" marR="36000" marT="36000" marB="36000"/>
                </a:tc>
                <a:tc>
                  <a:txBody>
                    <a:bodyPr/>
                    <a:lstStyle/>
                    <a:p>
                      <a:r>
                        <a:rPr lang="fr-FR" b="0" dirty="0">
                          <a:latin typeface="Calibri" panose="020F0502020204030204" pitchFamily="34" charset="0"/>
                          <a:cs typeface="Calibri" panose="020F0502020204030204" pitchFamily="34" charset="0"/>
                        </a:rPr>
                        <a:t>default = 1</a:t>
                      </a:r>
                    </a:p>
                  </a:txBody>
                  <a:tcPr/>
                </a:tc>
                <a:extLst>
                  <a:ext uri="{0D108BD9-81ED-4DB2-BD59-A6C34878D82A}">
                    <a16:rowId xmlns:a16="http://schemas.microsoft.com/office/drawing/2014/main" val="2179739247"/>
                  </a:ext>
                </a:extLst>
              </a:tr>
              <a:tr h="328739">
                <a:tc>
                  <a:txBody>
                    <a:bodyPr/>
                    <a:lstStyle/>
                    <a:p>
                      <a:r>
                        <a:rPr lang="fr-FR" dirty="0" err="1">
                          <a:latin typeface="Calibri" panose="020F0502020204030204" pitchFamily="34" charset="0"/>
                          <a:cs typeface="Calibri" panose="020F0502020204030204" pitchFamily="34" charset="0"/>
                        </a:rPr>
                        <a:t>learning_rate</a:t>
                      </a:r>
                      <a:endParaRPr lang="fr-FR" dirty="0">
                        <a:latin typeface="Calibri" panose="020F0502020204030204" pitchFamily="34" charset="0"/>
                        <a:cs typeface="Calibri" panose="020F0502020204030204" pitchFamily="34" charset="0"/>
                      </a:endParaRPr>
                    </a:p>
                  </a:txBody>
                  <a:tcPr marL="36000" marR="36000" marT="36000" marB="360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b="0" dirty="0">
                          <a:latin typeface="Calibri" panose="020F0502020204030204" pitchFamily="34" charset="0"/>
                          <a:cs typeface="Calibri" panose="020F0502020204030204" pitchFamily="34" charset="0"/>
                        </a:rPr>
                        <a:t>default = 0,1</a:t>
                      </a:r>
                    </a:p>
                  </a:txBody>
                  <a:tcPr/>
                </a:tc>
                <a:extLst>
                  <a:ext uri="{0D108BD9-81ED-4DB2-BD59-A6C34878D82A}">
                    <a16:rowId xmlns:a16="http://schemas.microsoft.com/office/drawing/2014/main" val="3729927780"/>
                  </a:ext>
                </a:extLst>
              </a:tr>
              <a:tr h="328739">
                <a:tc>
                  <a:txBody>
                    <a:bodyPr/>
                    <a:lstStyle/>
                    <a:p>
                      <a:r>
                        <a:rPr lang="fr-FR" dirty="0" err="1">
                          <a:latin typeface="Calibri" panose="020F0502020204030204" pitchFamily="34" charset="0"/>
                          <a:cs typeface="Calibri" panose="020F0502020204030204" pitchFamily="34" charset="0"/>
                        </a:rPr>
                        <a:t>max_depth</a:t>
                      </a:r>
                      <a:endParaRPr lang="fr-FR" dirty="0">
                        <a:latin typeface="Calibri" panose="020F0502020204030204" pitchFamily="34" charset="0"/>
                        <a:cs typeface="Calibri" panose="020F0502020204030204" pitchFamily="34" charset="0"/>
                      </a:endParaRPr>
                    </a:p>
                  </a:txBody>
                  <a:tcPr marL="36000" marR="36000" marT="36000" marB="360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b="0" dirty="0">
                          <a:latin typeface="Calibri" panose="020F0502020204030204" pitchFamily="34" charset="0"/>
                          <a:cs typeface="Calibri" panose="020F0502020204030204" pitchFamily="34" charset="0"/>
                        </a:rPr>
                        <a:t>default = -1</a:t>
                      </a:r>
                    </a:p>
                  </a:txBody>
                  <a:tcPr/>
                </a:tc>
                <a:extLst>
                  <a:ext uri="{0D108BD9-81ED-4DB2-BD59-A6C34878D82A}">
                    <a16:rowId xmlns:a16="http://schemas.microsoft.com/office/drawing/2014/main" val="2526261875"/>
                  </a:ext>
                </a:extLst>
              </a:tr>
              <a:tr h="328739">
                <a:tc>
                  <a:txBody>
                    <a:bodyPr/>
                    <a:lstStyle/>
                    <a:p>
                      <a:r>
                        <a:rPr lang="fr-FR" dirty="0" err="1">
                          <a:latin typeface="Calibri" panose="020F0502020204030204" pitchFamily="34" charset="0"/>
                          <a:cs typeface="Calibri" panose="020F0502020204030204" pitchFamily="34" charset="0"/>
                        </a:rPr>
                        <a:t>n_estimators</a:t>
                      </a:r>
                      <a:endParaRPr lang="fr-FR" dirty="0">
                        <a:latin typeface="Calibri" panose="020F0502020204030204" pitchFamily="34" charset="0"/>
                        <a:cs typeface="Calibri" panose="020F0502020204030204" pitchFamily="34" charset="0"/>
                      </a:endParaRPr>
                    </a:p>
                  </a:txBody>
                  <a:tcPr marL="36000" marR="36000" marT="36000" marB="360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b="0" dirty="0">
                          <a:latin typeface="Calibri" panose="020F0502020204030204" pitchFamily="34" charset="0"/>
                          <a:cs typeface="Calibri" panose="020F0502020204030204" pitchFamily="34" charset="0"/>
                        </a:rPr>
                        <a:t>default = 100</a:t>
                      </a:r>
                    </a:p>
                  </a:txBody>
                  <a:tcPr/>
                </a:tc>
                <a:extLst>
                  <a:ext uri="{0D108BD9-81ED-4DB2-BD59-A6C34878D82A}">
                    <a16:rowId xmlns:a16="http://schemas.microsoft.com/office/drawing/2014/main" val="3052206878"/>
                  </a:ext>
                </a:extLst>
              </a:tr>
              <a:tr h="328739">
                <a:tc>
                  <a:txBody>
                    <a:bodyPr/>
                    <a:lstStyle/>
                    <a:p>
                      <a:r>
                        <a:rPr lang="fr-FR" dirty="0" err="1">
                          <a:latin typeface="Calibri" panose="020F0502020204030204" pitchFamily="34" charset="0"/>
                          <a:cs typeface="Calibri" panose="020F0502020204030204" pitchFamily="34" charset="0"/>
                        </a:rPr>
                        <a:t>num_leaves</a:t>
                      </a:r>
                      <a:endParaRPr lang="fr-FR" dirty="0">
                        <a:latin typeface="Calibri" panose="020F0502020204030204" pitchFamily="34" charset="0"/>
                        <a:cs typeface="Calibri" panose="020F0502020204030204" pitchFamily="34" charset="0"/>
                      </a:endParaRPr>
                    </a:p>
                  </a:txBody>
                  <a:tcPr marL="36000" marR="36000" marT="36000" marB="360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b="0" dirty="0">
                          <a:latin typeface="Calibri" panose="020F0502020204030204" pitchFamily="34" charset="0"/>
                          <a:cs typeface="Calibri" panose="020F0502020204030204" pitchFamily="34" charset="0"/>
                        </a:rPr>
                        <a:t>default = 31</a:t>
                      </a:r>
                    </a:p>
                  </a:txBody>
                  <a:tcPr/>
                </a:tc>
                <a:extLst>
                  <a:ext uri="{0D108BD9-81ED-4DB2-BD59-A6C34878D82A}">
                    <a16:rowId xmlns:a16="http://schemas.microsoft.com/office/drawing/2014/main" val="2887784241"/>
                  </a:ext>
                </a:extLst>
              </a:tr>
              <a:tr h="328739">
                <a:tc>
                  <a:txBody>
                    <a:bodyPr/>
                    <a:lstStyle/>
                    <a:p>
                      <a:r>
                        <a:rPr lang="fr-FR" dirty="0" err="1">
                          <a:latin typeface="Calibri" panose="020F0502020204030204" pitchFamily="34" charset="0"/>
                          <a:cs typeface="Calibri" panose="020F0502020204030204" pitchFamily="34" charset="0"/>
                        </a:rPr>
                        <a:t>reg_lambda</a:t>
                      </a:r>
                      <a:endParaRPr lang="fr-FR" dirty="0">
                        <a:latin typeface="Calibri" panose="020F0502020204030204" pitchFamily="34" charset="0"/>
                        <a:cs typeface="Calibri" panose="020F0502020204030204" pitchFamily="34" charset="0"/>
                      </a:endParaRPr>
                    </a:p>
                  </a:txBody>
                  <a:tcPr marL="36000" marR="36000" marT="36000" marB="360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b="0" dirty="0">
                          <a:latin typeface="Calibri" panose="020F0502020204030204" pitchFamily="34" charset="0"/>
                          <a:cs typeface="Calibri" panose="020F0502020204030204" pitchFamily="34" charset="0"/>
                        </a:rPr>
                        <a:t>default = 0</a:t>
                      </a:r>
                    </a:p>
                  </a:txBody>
                  <a:tcPr/>
                </a:tc>
                <a:extLst>
                  <a:ext uri="{0D108BD9-81ED-4DB2-BD59-A6C34878D82A}">
                    <a16:rowId xmlns:a16="http://schemas.microsoft.com/office/drawing/2014/main" val="2307967008"/>
                  </a:ext>
                </a:extLst>
              </a:tr>
              <a:tr h="328739">
                <a:tc>
                  <a:txBody>
                    <a:bodyPr/>
                    <a:lstStyle/>
                    <a:p>
                      <a:r>
                        <a:rPr lang="fr-FR" dirty="0" err="1">
                          <a:latin typeface="Calibri" panose="020F0502020204030204" pitchFamily="34" charset="0"/>
                          <a:cs typeface="Calibri" panose="020F0502020204030204" pitchFamily="34" charset="0"/>
                        </a:rPr>
                        <a:t>subsample</a:t>
                      </a:r>
                      <a:endParaRPr lang="fr-FR" dirty="0">
                        <a:latin typeface="Calibri" panose="020F0502020204030204" pitchFamily="34" charset="0"/>
                        <a:cs typeface="Calibri" panose="020F0502020204030204" pitchFamily="34" charset="0"/>
                      </a:endParaRPr>
                    </a:p>
                  </a:txBody>
                  <a:tcPr marL="36000" marR="36000" marT="36000" marB="360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b="0" dirty="0">
                          <a:latin typeface="Calibri" panose="020F0502020204030204" pitchFamily="34" charset="0"/>
                          <a:cs typeface="Calibri" panose="020F0502020204030204" pitchFamily="34" charset="0"/>
                        </a:rPr>
                        <a:t>default = 1</a:t>
                      </a:r>
                    </a:p>
                  </a:txBody>
                  <a:tcPr/>
                </a:tc>
                <a:extLst>
                  <a:ext uri="{0D108BD9-81ED-4DB2-BD59-A6C34878D82A}">
                    <a16:rowId xmlns:a16="http://schemas.microsoft.com/office/drawing/2014/main" val="1691417313"/>
                  </a:ext>
                </a:extLst>
              </a:tr>
              <a:tr h="328739">
                <a:tc>
                  <a:txBody>
                    <a:bodyPr/>
                    <a:lstStyle/>
                    <a:p>
                      <a:r>
                        <a:rPr lang="fr-FR" dirty="0" err="1">
                          <a:latin typeface="Calibri" panose="020F0502020204030204" pitchFamily="34" charset="0"/>
                          <a:cs typeface="Calibri" panose="020F0502020204030204" pitchFamily="34" charset="0"/>
                        </a:rPr>
                        <a:t>reg_alpha</a:t>
                      </a:r>
                      <a:endParaRPr lang="fr-FR" dirty="0">
                        <a:latin typeface="Calibri" panose="020F0502020204030204" pitchFamily="34" charset="0"/>
                        <a:cs typeface="Calibri" panose="020F0502020204030204" pitchFamily="34" charset="0"/>
                      </a:endParaRPr>
                    </a:p>
                  </a:txBody>
                  <a:tcPr marL="36000" marR="36000" marT="36000" marB="360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b="0" dirty="0">
                          <a:latin typeface="Calibri" panose="020F0502020204030204" pitchFamily="34" charset="0"/>
                          <a:cs typeface="Calibri" panose="020F0502020204030204" pitchFamily="34" charset="0"/>
                        </a:rPr>
                        <a:t>default = 0</a:t>
                      </a:r>
                    </a:p>
                  </a:txBody>
                  <a:tcPr/>
                </a:tc>
                <a:extLst>
                  <a:ext uri="{0D108BD9-81ED-4DB2-BD59-A6C34878D82A}">
                    <a16:rowId xmlns:a16="http://schemas.microsoft.com/office/drawing/2014/main" val="424268820"/>
                  </a:ext>
                </a:extLst>
              </a:tr>
            </a:tbl>
          </a:graphicData>
        </a:graphic>
      </p:graphicFrame>
    </p:spTree>
    <p:extLst>
      <p:ext uri="{BB962C8B-B14F-4D97-AF65-F5344CB8AC3E}">
        <p14:creationId xmlns:p14="http://schemas.microsoft.com/office/powerpoint/2010/main" val="3702280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2">
            <a:extLst>
              <a:ext uri="{FF2B5EF4-FFF2-40B4-BE49-F238E27FC236}">
                <a16:creationId xmlns:a16="http://schemas.microsoft.com/office/drawing/2014/main" id="{4F986EE0-F0F2-48AD-9457-E0315951D220}"/>
              </a:ext>
            </a:extLst>
          </p:cNvPr>
          <p:cNvSpPr>
            <a:spLocks noGrp="1"/>
          </p:cNvSpPr>
          <p:nvPr>
            <p:ph type="ftr" sz="quarter" idx="11"/>
          </p:nvPr>
        </p:nvSpPr>
        <p:spPr>
          <a:xfrm>
            <a:off x="144000" y="5776384"/>
            <a:ext cx="7399800" cy="498470"/>
          </a:xfrm>
        </p:spPr>
        <p:txBody>
          <a:bodyPr/>
          <a:lstStyle>
            <a:lvl1pPr>
              <a:defRPr>
                <a:solidFill>
                  <a:schemeClr val="bg1"/>
                </a:solidFill>
              </a:defRPr>
            </a:lvl1pPr>
          </a:lstStyle>
          <a:p>
            <a:pPr marL="514350" indent="-514350">
              <a:buAutoNum type="arabicPeriod"/>
            </a:pPr>
            <a:r>
              <a:rPr lang="en-US" sz="2700" dirty="0"/>
              <a:t>Rappel de la </a:t>
            </a:r>
            <a:r>
              <a:rPr lang="en-US" sz="2700" dirty="0" err="1"/>
              <a:t>problématique</a:t>
            </a:r>
            <a:r>
              <a:rPr lang="en-US" sz="2700" dirty="0"/>
              <a:t> du </a:t>
            </a:r>
            <a:r>
              <a:rPr lang="en-US" sz="2700" dirty="0" err="1"/>
              <a:t>projet</a:t>
            </a:r>
            <a:r>
              <a:rPr lang="en-US" sz="2700" dirty="0"/>
              <a:t> P7	</a:t>
            </a:r>
          </a:p>
        </p:txBody>
      </p:sp>
      <p:sp>
        <p:nvSpPr>
          <p:cNvPr id="6" name="Slide Number Placeholder 3">
            <a:extLst>
              <a:ext uri="{FF2B5EF4-FFF2-40B4-BE49-F238E27FC236}">
                <a16:creationId xmlns:a16="http://schemas.microsoft.com/office/drawing/2014/main" id="{592D536E-B9D3-4FE1-A8CC-2D3008876BCC}"/>
              </a:ext>
            </a:extLst>
          </p:cNvPr>
          <p:cNvSpPr>
            <a:spLocks noGrp="1"/>
          </p:cNvSpPr>
          <p:nvPr>
            <p:ph type="sldNum" sz="quarter" idx="12"/>
          </p:nvPr>
        </p:nvSpPr>
        <p:spPr>
          <a:xfrm>
            <a:off x="8015250" y="5776384"/>
            <a:ext cx="907186" cy="498470"/>
          </a:xfrm>
        </p:spPr>
        <p:txBody>
          <a:bodyPr/>
          <a:lstStyle>
            <a:lvl1pPr>
              <a:defRPr>
                <a:solidFill>
                  <a:schemeClr val="bg1"/>
                </a:solidFill>
              </a:defRPr>
            </a:lvl1pPr>
          </a:lstStyle>
          <a:p>
            <a:fld id="{6D22F896-40B5-4ADD-8801-0D06FADFA095}" type="slidenum">
              <a:rPr lang="en-US" sz="2700" smtClean="0"/>
              <a:pPr/>
              <a:t>3</a:t>
            </a:fld>
            <a:endParaRPr lang="en-US" sz="2700" dirty="0"/>
          </a:p>
        </p:txBody>
      </p:sp>
      <p:sp>
        <p:nvSpPr>
          <p:cNvPr id="8" name="ZoneTexte 7">
            <a:extLst>
              <a:ext uri="{FF2B5EF4-FFF2-40B4-BE49-F238E27FC236}">
                <a16:creationId xmlns:a16="http://schemas.microsoft.com/office/drawing/2014/main" id="{1B2BE5EC-46AF-466F-8340-58305B731C8B}"/>
              </a:ext>
            </a:extLst>
          </p:cNvPr>
          <p:cNvSpPr txBox="1"/>
          <p:nvPr/>
        </p:nvSpPr>
        <p:spPr>
          <a:xfrm>
            <a:off x="395554" y="1883164"/>
            <a:ext cx="11215797" cy="1862048"/>
          </a:xfrm>
          <a:prstGeom prst="rect">
            <a:avLst/>
          </a:prstGeom>
          <a:noFill/>
        </p:spPr>
        <p:txBody>
          <a:bodyPr wrap="square" rtlCol="0">
            <a:spAutoFit/>
          </a:bodyPr>
          <a:lstStyle/>
          <a:p>
            <a:pPr marL="285750" indent="-285750">
              <a:spcBef>
                <a:spcPts val="600"/>
              </a:spcBef>
              <a:spcAft>
                <a:spcPts val="1200"/>
              </a:spcAft>
              <a:buClr>
                <a:schemeClr val="accent1"/>
              </a:buClr>
              <a:buFont typeface="Webdings" panose="05030102010509060703" pitchFamily="18" charset="2"/>
              <a:buChar char=""/>
            </a:pPr>
            <a:r>
              <a:rPr lang="fr-FR" sz="2800" b="1" dirty="0">
                <a:latin typeface="Calibri" panose="020F0502020204030204" pitchFamily="34" charset="0"/>
                <a:cs typeface="Calibri" panose="020F0502020204030204" pitchFamily="34" charset="0"/>
              </a:rPr>
              <a:t>L’objectif de ce projet est de :</a:t>
            </a:r>
          </a:p>
          <a:p>
            <a:pPr marL="800100" lvl="1" indent="-342900">
              <a:spcAft>
                <a:spcPts val="600"/>
              </a:spcAft>
              <a:buClr>
                <a:schemeClr val="accent1"/>
              </a:buClr>
              <a:buFont typeface="Courier New" panose="02070309020205020404" pitchFamily="49" charset="0"/>
              <a:buChar char="o"/>
            </a:pPr>
            <a:r>
              <a:rPr lang="fr-FR" b="1" dirty="0">
                <a:solidFill>
                  <a:srgbClr val="C00000"/>
                </a:solidFill>
                <a:effectLst/>
                <a:latin typeface="Calibri" panose="020F0502020204030204" pitchFamily="34" charset="0"/>
                <a:ea typeface="Times New Roman" panose="02020603050405020304" pitchFamily="18" charset="0"/>
              </a:rPr>
              <a:t>Construire un modèle de </a:t>
            </a:r>
            <a:r>
              <a:rPr lang="fr-FR" b="1" dirty="0" err="1">
                <a:solidFill>
                  <a:srgbClr val="C00000"/>
                </a:solidFill>
                <a:effectLst/>
                <a:latin typeface="Calibri" panose="020F0502020204030204" pitchFamily="34" charset="0"/>
                <a:ea typeface="Times New Roman" panose="02020603050405020304" pitchFamily="18" charset="0"/>
              </a:rPr>
              <a:t>scoring</a:t>
            </a:r>
            <a:r>
              <a:rPr lang="fr-FR" b="1" dirty="0">
                <a:solidFill>
                  <a:srgbClr val="C00000"/>
                </a:solidFill>
                <a:effectLst/>
                <a:latin typeface="Calibri" panose="020F0502020204030204" pitchFamily="34" charset="0"/>
                <a:ea typeface="Times New Roman" panose="02020603050405020304" pitchFamily="18" charset="0"/>
              </a:rPr>
              <a:t> </a:t>
            </a:r>
            <a:r>
              <a:rPr lang="fr-FR" b="1" dirty="0">
                <a:solidFill>
                  <a:srgbClr val="000000"/>
                </a:solidFill>
                <a:effectLst/>
                <a:latin typeface="Calibri" panose="020F0502020204030204" pitchFamily="34" charset="0"/>
                <a:ea typeface="Times New Roman" panose="02020603050405020304" pitchFamily="18" charset="0"/>
              </a:rPr>
              <a:t>qui donnera une prédiction sur la probabilité de non solvabilité d’un client</a:t>
            </a:r>
            <a:endParaRPr lang="fr-FR" b="1" dirty="0">
              <a:solidFill>
                <a:srgbClr val="000000"/>
              </a:solidFill>
              <a:latin typeface="Calibri" panose="020F0502020204030204" pitchFamily="34" charset="0"/>
              <a:ea typeface="Times New Roman" panose="02020603050405020304" pitchFamily="18" charset="0"/>
            </a:endParaRPr>
          </a:p>
          <a:p>
            <a:pPr marL="800100" lvl="1" indent="-342900" algn="just">
              <a:spcAft>
                <a:spcPts val="600"/>
              </a:spcAft>
              <a:buClr>
                <a:schemeClr val="accent1"/>
              </a:buClr>
              <a:buFont typeface="Courier New" panose="02070309020205020404" pitchFamily="49" charset="0"/>
              <a:buChar char="o"/>
            </a:pPr>
            <a:r>
              <a:rPr lang="fr-FR" b="1" dirty="0">
                <a:solidFill>
                  <a:srgbClr val="C00000"/>
                </a:solidFill>
                <a:effectLst/>
                <a:latin typeface="Calibri" panose="020F0502020204030204" pitchFamily="34" charset="0"/>
                <a:ea typeface="Times New Roman" panose="02020603050405020304" pitchFamily="18" charset="0"/>
              </a:rPr>
              <a:t>Construire un tableau de bord </a:t>
            </a:r>
            <a:r>
              <a:rPr lang="fr-FR" b="1" dirty="0">
                <a:solidFill>
                  <a:srgbClr val="000000"/>
                </a:solidFill>
                <a:effectLst/>
                <a:latin typeface="Calibri" panose="020F0502020204030204" pitchFamily="34" charset="0"/>
                <a:ea typeface="Times New Roman" panose="02020603050405020304" pitchFamily="18" charset="0"/>
              </a:rPr>
              <a:t>(</a:t>
            </a:r>
            <a:r>
              <a:rPr lang="fr-FR" b="1" dirty="0" err="1">
                <a:solidFill>
                  <a:srgbClr val="000000"/>
                </a:solidFill>
                <a:effectLst/>
                <a:latin typeface="Calibri" panose="020F0502020204030204" pitchFamily="34" charset="0"/>
                <a:ea typeface="Times New Roman" panose="02020603050405020304" pitchFamily="18" charset="0"/>
              </a:rPr>
              <a:t>dashboard</a:t>
            </a:r>
            <a:r>
              <a:rPr lang="fr-FR" b="1" dirty="0">
                <a:solidFill>
                  <a:srgbClr val="000000"/>
                </a:solidFill>
                <a:effectLst/>
                <a:latin typeface="Calibri" panose="020F0502020204030204" pitchFamily="34" charset="0"/>
                <a:ea typeface="Times New Roman" panose="02020603050405020304" pitchFamily="18" charset="0"/>
              </a:rPr>
              <a:t>) interactif à destination des gestionnaires de la relation client avec interprétation des prédictions faites par le modèle sélectionné pour permettre d’améliorer la connaissance client des chargés de relation client</a:t>
            </a:r>
            <a:endParaRPr lang="fr-FR" sz="2100" b="1" dirty="0">
              <a:solidFill>
                <a:srgbClr val="000000"/>
              </a:solidFill>
              <a:effectLst/>
              <a:latin typeface="Calibri" panose="020F0502020204030204" pitchFamily="34" charset="0"/>
              <a:ea typeface="Times New Roman" panose="02020603050405020304" pitchFamily="18" charset="0"/>
            </a:endParaRPr>
          </a:p>
        </p:txBody>
      </p:sp>
      <p:sp>
        <p:nvSpPr>
          <p:cNvPr id="10" name="ZoneTexte 9">
            <a:extLst>
              <a:ext uri="{FF2B5EF4-FFF2-40B4-BE49-F238E27FC236}">
                <a16:creationId xmlns:a16="http://schemas.microsoft.com/office/drawing/2014/main" id="{DE3AF299-043B-45AF-AD37-F8BDD991C364}"/>
              </a:ext>
            </a:extLst>
          </p:cNvPr>
          <p:cNvSpPr txBox="1"/>
          <p:nvPr/>
        </p:nvSpPr>
        <p:spPr>
          <a:xfrm>
            <a:off x="395554" y="544101"/>
            <a:ext cx="11139308" cy="1200329"/>
          </a:xfrm>
          <a:prstGeom prst="rect">
            <a:avLst/>
          </a:prstGeom>
          <a:noFill/>
        </p:spPr>
        <p:txBody>
          <a:bodyPr wrap="square">
            <a:spAutoFit/>
          </a:bodyPr>
          <a:lstStyle/>
          <a:p>
            <a:pPr marR="152400" algn="just">
              <a:spcAft>
                <a:spcPts val="600"/>
              </a:spcAft>
            </a:pPr>
            <a:r>
              <a:rPr lang="fr-FR" sz="2400" b="1" dirty="0">
                <a:solidFill>
                  <a:srgbClr val="000000"/>
                </a:solidFill>
                <a:effectLst/>
                <a:latin typeface="Calibri" panose="020F0502020204030204" pitchFamily="34" charset="0"/>
                <a:ea typeface="Times New Roman" panose="02020603050405020304" pitchFamily="18" charset="0"/>
              </a:rPr>
              <a:t>Mise en œuvre d’un outil de </a:t>
            </a:r>
            <a:r>
              <a:rPr lang="fr-FR" sz="2400" b="1" dirty="0">
                <a:solidFill>
                  <a:srgbClr val="0070C0"/>
                </a:solidFill>
                <a:effectLst/>
                <a:latin typeface="Calibri" panose="020F0502020204030204" pitchFamily="34" charset="0"/>
                <a:ea typeface="Times New Roman" panose="02020603050405020304" pitchFamily="18" charset="0"/>
              </a:rPr>
              <a:t>«</a:t>
            </a:r>
            <a:r>
              <a:rPr lang="fr-FR" sz="2400" b="1" dirty="0" err="1">
                <a:solidFill>
                  <a:srgbClr val="0070C0"/>
                </a:solidFill>
                <a:effectLst/>
                <a:latin typeface="Calibri" panose="020F0502020204030204" pitchFamily="34" charset="0"/>
                <a:ea typeface="Times New Roman" panose="02020603050405020304" pitchFamily="18" charset="0"/>
              </a:rPr>
              <a:t>credit</a:t>
            </a:r>
            <a:r>
              <a:rPr lang="fr-FR" sz="2400" b="1" dirty="0">
                <a:solidFill>
                  <a:srgbClr val="0070C0"/>
                </a:solidFill>
                <a:effectLst/>
                <a:latin typeface="Calibri" panose="020F0502020204030204" pitchFamily="34" charset="0"/>
                <a:ea typeface="Times New Roman" panose="02020603050405020304" pitchFamily="18" charset="0"/>
              </a:rPr>
              <a:t> </a:t>
            </a:r>
            <a:r>
              <a:rPr lang="fr-FR" sz="2400" b="1" dirty="0" err="1">
                <a:solidFill>
                  <a:srgbClr val="0070C0"/>
                </a:solidFill>
                <a:effectLst/>
                <a:latin typeface="Calibri" panose="020F0502020204030204" pitchFamily="34" charset="0"/>
                <a:ea typeface="Times New Roman" panose="02020603050405020304" pitchFamily="18" charset="0"/>
              </a:rPr>
              <a:t>scoring</a:t>
            </a:r>
            <a:r>
              <a:rPr lang="fr-FR" sz="2400" b="1" dirty="0">
                <a:solidFill>
                  <a:srgbClr val="0070C0"/>
                </a:solidFill>
                <a:effectLst/>
                <a:latin typeface="Calibri" panose="020F0502020204030204" pitchFamily="34" charset="0"/>
                <a:ea typeface="Times New Roman" panose="02020603050405020304" pitchFamily="18" charset="0"/>
              </a:rPr>
              <a:t>»</a:t>
            </a:r>
            <a:r>
              <a:rPr lang="fr-FR" sz="2400" b="1" dirty="0">
                <a:solidFill>
                  <a:srgbClr val="000000"/>
                </a:solidFill>
                <a:effectLst/>
                <a:latin typeface="Calibri" panose="020F0502020204030204" pitchFamily="34" charset="0"/>
                <a:ea typeface="Times New Roman" panose="02020603050405020304" pitchFamily="18" charset="0"/>
              </a:rPr>
              <a:t> au sein d’une société financière </a:t>
            </a:r>
            <a:r>
              <a:rPr lang="fr-FR" sz="2400" b="1" dirty="0">
                <a:solidFill>
                  <a:srgbClr val="0070C0"/>
                </a:solidFill>
                <a:effectLst/>
                <a:latin typeface="Calibri" panose="020F0502020204030204" pitchFamily="34" charset="0"/>
                <a:ea typeface="Times New Roman" panose="02020603050405020304" pitchFamily="18" charset="0"/>
              </a:rPr>
              <a:t>«Prêt à dépenser» </a:t>
            </a:r>
            <a:r>
              <a:rPr lang="fr-FR" sz="2400" b="1" dirty="0">
                <a:solidFill>
                  <a:srgbClr val="000000"/>
                </a:solidFill>
                <a:effectLst/>
                <a:latin typeface="Calibri" panose="020F0502020204030204" pitchFamily="34" charset="0"/>
                <a:ea typeface="Times New Roman" panose="02020603050405020304" pitchFamily="18" charset="0"/>
              </a:rPr>
              <a:t>qui propose des crédits à la consommation pour des personnes ayant peu ou pas d’historique de prêt.</a:t>
            </a:r>
            <a:endParaRPr lang="fr-FR" sz="2800" dirty="0">
              <a:effectLst/>
              <a:latin typeface="Times New Roman" panose="02020603050405020304" pitchFamily="18" charset="0"/>
              <a:ea typeface="Times New Roman" panose="02020603050405020304" pitchFamily="18" charset="0"/>
            </a:endParaRPr>
          </a:p>
        </p:txBody>
      </p:sp>
      <p:sp>
        <p:nvSpPr>
          <p:cNvPr id="3" name="Rectangle 2">
            <a:extLst>
              <a:ext uri="{FF2B5EF4-FFF2-40B4-BE49-F238E27FC236}">
                <a16:creationId xmlns:a16="http://schemas.microsoft.com/office/drawing/2014/main" id="{4ADB6861-8F48-460C-AE04-BC5EDB1B621F}"/>
              </a:ext>
            </a:extLst>
          </p:cNvPr>
          <p:cNvSpPr/>
          <p:nvPr/>
        </p:nvSpPr>
        <p:spPr>
          <a:xfrm>
            <a:off x="395554" y="4347502"/>
            <a:ext cx="11215796" cy="12461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spcAft>
                <a:spcPts val="600"/>
              </a:spcAft>
              <a:buClr>
                <a:srgbClr val="FFFF00"/>
              </a:buClr>
              <a:buFont typeface="+mj-lt"/>
              <a:buAutoNum type="arabicPeriod"/>
            </a:pPr>
            <a:r>
              <a:rPr lang="fr-FR" sz="1600" b="1" dirty="0">
                <a:latin typeface="Calibri" panose="020F0502020204030204" pitchFamily="34" charset="0"/>
                <a:cs typeface="Calibri" panose="020F0502020204030204" pitchFamily="34" charset="0"/>
              </a:rPr>
              <a:t>Permettre la visualisation du score et de l’interprétation de ce score pour chaque client de façon intelligible</a:t>
            </a:r>
          </a:p>
          <a:p>
            <a:pPr marL="342900" indent="-342900">
              <a:spcAft>
                <a:spcPts val="600"/>
              </a:spcAft>
              <a:buClr>
                <a:srgbClr val="FFFF00"/>
              </a:buClr>
              <a:buFont typeface="+mj-lt"/>
              <a:buAutoNum type="arabicPeriod"/>
            </a:pPr>
            <a:r>
              <a:rPr lang="fr-FR" sz="1600" b="1" dirty="0">
                <a:latin typeface="Calibri" panose="020F0502020204030204" pitchFamily="34" charset="0"/>
                <a:cs typeface="Calibri" panose="020F0502020204030204" pitchFamily="34" charset="0"/>
              </a:rPr>
              <a:t>Permettre de visualiser des informations </a:t>
            </a:r>
            <a:r>
              <a:rPr lang="fr-FR" sz="1600" b="1" dirty="0" err="1">
                <a:latin typeface="Calibri" panose="020F0502020204030204" pitchFamily="34" charset="0"/>
                <a:cs typeface="Calibri" panose="020F0502020204030204" pitchFamily="34" charset="0"/>
              </a:rPr>
              <a:t>descriptitves</a:t>
            </a:r>
            <a:r>
              <a:rPr lang="fr-FR" sz="1600" b="1" dirty="0">
                <a:latin typeface="Calibri" panose="020F0502020204030204" pitchFamily="34" charset="0"/>
                <a:cs typeface="Calibri" panose="020F0502020204030204" pitchFamily="34" charset="0"/>
              </a:rPr>
              <a:t> relatives à un client (via un système de filtre)</a:t>
            </a:r>
          </a:p>
          <a:p>
            <a:pPr marL="342900" indent="-342900">
              <a:spcAft>
                <a:spcPts val="600"/>
              </a:spcAft>
              <a:buClr>
                <a:srgbClr val="FFFF00"/>
              </a:buClr>
              <a:buFont typeface="+mj-lt"/>
              <a:buAutoNum type="arabicPeriod"/>
            </a:pPr>
            <a:r>
              <a:rPr lang="fr-FR" sz="1600" b="1" dirty="0">
                <a:latin typeface="Calibri" panose="020F0502020204030204" pitchFamily="34" charset="0"/>
                <a:cs typeface="Calibri" panose="020F0502020204030204" pitchFamily="34" charset="0"/>
              </a:rPr>
              <a:t>Permettre de comparer les informations descriptives relatives à un client à l’ensemble des clients (ou groupe de clients)</a:t>
            </a:r>
          </a:p>
        </p:txBody>
      </p:sp>
      <p:sp>
        <p:nvSpPr>
          <p:cNvPr id="4" name="Rectangle 3">
            <a:extLst>
              <a:ext uri="{FF2B5EF4-FFF2-40B4-BE49-F238E27FC236}">
                <a16:creationId xmlns:a16="http://schemas.microsoft.com/office/drawing/2014/main" id="{77A000FA-D43A-4187-964C-2DD5BC21F337}"/>
              </a:ext>
            </a:extLst>
          </p:cNvPr>
          <p:cNvSpPr/>
          <p:nvPr/>
        </p:nvSpPr>
        <p:spPr>
          <a:xfrm>
            <a:off x="395554" y="3964928"/>
            <a:ext cx="4579118" cy="38257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dirty="0"/>
              <a:t>Contraintes pour le </a:t>
            </a:r>
            <a:r>
              <a:rPr lang="fr-FR" sz="2000" dirty="0" err="1"/>
              <a:t>dashboard</a:t>
            </a:r>
            <a:endParaRPr lang="fr-FR" sz="2000" dirty="0"/>
          </a:p>
        </p:txBody>
      </p:sp>
      <p:sp>
        <p:nvSpPr>
          <p:cNvPr id="11" name="Date Placeholder 1">
            <a:extLst>
              <a:ext uri="{FF2B5EF4-FFF2-40B4-BE49-F238E27FC236}">
                <a16:creationId xmlns:a16="http://schemas.microsoft.com/office/drawing/2014/main" id="{43B2F079-8FD6-41C7-A9DA-B439A09F360E}"/>
              </a:ext>
            </a:extLst>
          </p:cNvPr>
          <p:cNvSpPr>
            <a:spLocks noGrp="1"/>
          </p:cNvSpPr>
          <p:nvPr>
            <p:ph type="dt" sz="half" idx="10"/>
          </p:nvPr>
        </p:nvSpPr>
        <p:spPr>
          <a:xfrm>
            <a:off x="8941868" y="5776384"/>
            <a:ext cx="2688477" cy="498470"/>
          </a:xfrm>
        </p:spPr>
        <p:txBody>
          <a:bodyPr/>
          <a:lstStyle>
            <a:lvl1pPr>
              <a:defRPr>
                <a:solidFill>
                  <a:schemeClr val="bg1"/>
                </a:solidFill>
              </a:defRPr>
            </a:lvl1pPr>
          </a:lstStyle>
          <a:p>
            <a:r>
              <a:rPr lang="en-US" sz="2700" dirty="0"/>
              <a:t>DECEMBRE 2021</a:t>
            </a:r>
          </a:p>
        </p:txBody>
      </p:sp>
    </p:spTree>
    <p:extLst>
      <p:ext uri="{BB962C8B-B14F-4D97-AF65-F5344CB8AC3E}">
        <p14:creationId xmlns:p14="http://schemas.microsoft.com/office/powerpoint/2010/main" val="41743322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0" name="Groupe 89">
            <a:extLst>
              <a:ext uri="{FF2B5EF4-FFF2-40B4-BE49-F238E27FC236}">
                <a16:creationId xmlns:a16="http://schemas.microsoft.com/office/drawing/2014/main" id="{E1CCF501-FEBA-4257-BD82-B2FD7A60F77D}"/>
              </a:ext>
            </a:extLst>
          </p:cNvPr>
          <p:cNvGrpSpPr/>
          <p:nvPr/>
        </p:nvGrpSpPr>
        <p:grpSpPr>
          <a:xfrm>
            <a:off x="6341813" y="226615"/>
            <a:ext cx="1747534" cy="1215752"/>
            <a:chOff x="2062716" y="671771"/>
            <a:chExt cx="1747534" cy="1215752"/>
          </a:xfrm>
        </p:grpSpPr>
        <p:sp>
          <p:nvSpPr>
            <p:cNvPr id="91" name="Organigramme : Procédé 90">
              <a:extLst>
                <a:ext uri="{FF2B5EF4-FFF2-40B4-BE49-F238E27FC236}">
                  <a16:creationId xmlns:a16="http://schemas.microsoft.com/office/drawing/2014/main" id="{69E0301D-A966-49E9-8BFA-317EE1BA9950}"/>
                </a:ext>
              </a:extLst>
            </p:cNvPr>
            <p:cNvSpPr/>
            <p:nvPr/>
          </p:nvSpPr>
          <p:spPr>
            <a:xfrm>
              <a:off x="2071171" y="964734"/>
              <a:ext cx="1739079" cy="922789"/>
            </a:xfrm>
            <a:prstGeom prst="flowChartProcess">
              <a:avLst/>
            </a:prstGeom>
            <a:solidFill>
              <a:schemeClr val="bg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171450" indent="-171450">
                <a:buFont typeface="Arial" panose="020B0604020202020204" pitchFamily="34" charset="0"/>
                <a:buChar char="•"/>
              </a:pPr>
              <a:r>
                <a:rPr lang="fr-FR" sz="1200" b="1" dirty="0">
                  <a:solidFill>
                    <a:schemeClr val="tx1"/>
                  </a:solidFill>
                  <a:latin typeface="Calibri" panose="020F0502020204030204" pitchFamily="34" charset="0"/>
                  <a:cs typeface="Calibri" panose="020F0502020204030204" pitchFamily="34" charset="0"/>
                </a:rPr>
                <a:t>48 744 x 121</a:t>
              </a:r>
            </a:p>
            <a:p>
              <a:pPr marL="171450" indent="-171450">
                <a:buFont typeface="Arial" panose="020B0604020202020204" pitchFamily="34" charset="0"/>
                <a:buChar char="•"/>
              </a:pPr>
              <a:r>
                <a:rPr lang="fr-FR" sz="1000" dirty="0">
                  <a:solidFill>
                    <a:schemeClr val="tx1"/>
                  </a:solidFill>
                  <a:latin typeface="Calibri" panose="020F0502020204030204" pitchFamily="34" charset="0"/>
                  <a:cs typeface="Calibri" panose="020F0502020204030204" pitchFamily="34" charset="0"/>
                </a:rPr>
                <a:t>Table principale sans </a:t>
              </a:r>
              <a:r>
                <a:rPr lang="fr-FR" sz="1000" dirty="0" err="1">
                  <a:solidFill>
                    <a:schemeClr val="tx1"/>
                  </a:solidFill>
                  <a:latin typeface="Calibri" panose="020F0502020204030204" pitchFamily="34" charset="0"/>
                  <a:cs typeface="Calibri" panose="020F0502020204030204" pitchFamily="34" charset="0"/>
                </a:rPr>
                <a:t>target</a:t>
              </a:r>
              <a:endParaRPr lang="fr-FR" sz="1000" dirty="0">
                <a:solidFill>
                  <a:schemeClr val="tx1"/>
                </a:solidFill>
                <a:latin typeface="Calibri" panose="020F0502020204030204" pitchFamily="34" charset="0"/>
                <a:cs typeface="Calibri" panose="020F0502020204030204" pitchFamily="34" charset="0"/>
              </a:endParaRPr>
            </a:p>
          </p:txBody>
        </p:sp>
        <p:sp>
          <p:nvSpPr>
            <p:cNvPr id="92" name="Organigramme : Procédé 91">
              <a:extLst>
                <a:ext uri="{FF2B5EF4-FFF2-40B4-BE49-F238E27FC236}">
                  <a16:creationId xmlns:a16="http://schemas.microsoft.com/office/drawing/2014/main" id="{B423756D-ED01-48A6-A598-0E4D3EE83DB6}"/>
                </a:ext>
              </a:extLst>
            </p:cNvPr>
            <p:cNvSpPr/>
            <p:nvPr/>
          </p:nvSpPr>
          <p:spPr>
            <a:xfrm>
              <a:off x="2062716" y="671771"/>
              <a:ext cx="1747534" cy="292963"/>
            </a:xfrm>
            <a:prstGeom prst="flowChartProcess">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50" b="1" dirty="0">
                  <a:latin typeface="Calibri" panose="020F0502020204030204" pitchFamily="34" charset="0"/>
                  <a:cs typeface="Calibri" panose="020F0502020204030204" pitchFamily="34" charset="0"/>
                </a:rPr>
                <a:t>Application_test.csv</a:t>
              </a:r>
            </a:p>
          </p:txBody>
        </p:sp>
      </p:grpSp>
      <p:sp>
        <p:nvSpPr>
          <p:cNvPr id="5" name="Footer Placeholder 2">
            <a:extLst>
              <a:ext uri="{FF2B5EF4-FFF2-40B4-BE49-F238E27FC236}">
                <a16:creationId xmlns:a16="http://schemas.microsoft.com/office/drawing/2014/main" id="{4F986EE0-F0F2-48AD-9457-E0315951D220}"/>
              </a:ext>
            </a:extLst>
          </p:cNvPr>
          <p:cNvSpPr>
            <a:spLocks noGrp="1"/>
          </p:cNvSpPr>
          <p:nvPr>
            <p:ph type="ftr" sz="quarter" idx="11"/>
          </p:nvPr>
        </p:nvSpPr>
        <p:spPr>
          <a:xfrm>
            <a:off x="143999" y="5776384"/>
            <a:ext cx="7290889" cy="498470"/>
          </a:xfrm>
        </p:spPr>
        <p:txBody>
          <a:bodyPr/>
          <a:lstStyle>
            <a:lvl1pPr>
              <a:defRPr>
                <a:solidFill>
                  <a:schemeClr val="bg1"/>
                </a:solidFill>
              </a:defRPr>
            </a:lvl1pPr>
          </a:lstStyle>
          <a:p>
            <a:r>
              <a:rPr lang="en-US" sz="2700" dirty="0"/>
              <a:t>2. Presentation du jeu de </a:t>
            </a:r>
            <a:r>
              <a:rPr lang="en-US" sz="2700" dirty="0" err="1"/>
              <a:t>données</a:t>
            </a:r>
            <a:endParaRPr lang="en-US" sz="2700" dirty="0"/>
          </a:p>
        </p:txBody>
      </p:sp>
      <p:sp>
        <p:nvSpPr>
          <p:cNvPr id="6" name="Slide Number Placeholder 3">
            <a:extLst>
              <a:ext uri="{FF2B5EF4-FFF2-40B4-BE49-F238E27FC236}">
                <a16:creationId xmlns:a16="http://schemas.microsoft.com/office/drawing/2014/main" id="{592D536E-B9D3-4FE1-A8CC-2D3008876BCC}"/>
              </a:ext>
            </a:extLst>
          </p:cNvPr>
          <p:cNvSpPr>
            <a:spLocks noGrp="1"/>
          </p:cNvSpPr>
          <p:nvPr>
            <p:ph type="sldNum" sz="quarter" idx="12"/>
          </p:nvPr>
        </p:nvSpPr>
        <p:spPr>
          <a:xfrm>
            <a:off x="8005725" y="5776384"/>
            <a:ext cx="907186" cy="498470"/>
          </a:xfrm>
        </p:spPr>
        <p:txBody>
          <a:bodyPr/>
          <a:lstStyle>
            <a:lvl1pPr>
              <a:defRPr>
                <a:solidFill>
                  <a:schemeClr val="bg1"/>
                </a:solidFill>
              </a:defRPr>
            </a:lvl1pPr>
          </a:lstStyle>
          <a:p>
            <a:fld id="{6D22F896-40B5-4ADD-8801-0D06FADFA095}" type="slidenum">
              <a:rPr lang="en-US" sz="2700" smtClean="0"/>
              <a:pPr/>
              <a:t>4</a:t>
            </a:fld>
            <a:endParaRPr lang="en-US" sz="2700" dirty="0"/>
          </a:p>
        </p:txBody>
      </p:sp>
      <p:sp>
        <p:nvSpPr>
          <p:cNvPr id="2" name="Rectangle 1">
            <a:extLst>
              <a:ext uri="{FF2B5EF4-FFF2-40B4-BE49-F238E27FC236}">
                <a16:creationId xmlns:a16="http://schemas.microsoft.com/office/drawing/2014/main" id="{1495934A-9BFF-4072-B834-A2DCEDEC894C}"/>
              </a:ext>
            </a:extLst>
          </p:cNvPr>
          <p:cNvSpPr/>
          <p:nvPr/>
        </p:nvSpPr>
        <p:spPr>
          <a:xfrm>
            <a:off x="1874169" y="5272510"/>
            <a:ext cx="8822656" cy="41191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dirty="0">
                <a:solidFill>
                  <a:srgbClr val="FFFF00"/>
                </a:solidFill>
              </a:rPr>
              <a:t>7</a:t>
            </a:r>
            <a:r>
              <a:rPr lang="fr-FR" dirty="0"/>
              <a:t> fichiers texte avec de gros volumes qui constituent un modèle de données normalisé</a:t>
            </a:r>
          </a:p>
        </p:txBody>
      </p:sp>
      <p:sp>
        <p:nvSpPr>
          <p:cNvPr id="10" name="Date Placeholder 1">
            <a:extLst>
              <a:ext uri="{FF2B5EF4-FFF2-40B4-BE49-F238E27FC236}">
                <a16:creationId xmlns:a16="http://schemas.microsoft.com/office/drawing/2014/main" id="{88D3BD43-E903-4201-9682-706A75606ED8}"/>
              </a:ext>
            </a:extLst>
          </p:cNvPr>
          <p:cNvSpPr>
            <a:spLocks noGrp="1"/>
          </p:cNvSpPr>
          <p:nvPr>
            <p:ph type="dt" sz="half" idx="10"/>
          </p:nvPr>
        </p:nvSpPr>
        <p:spPr>
          <a:xfrm>
            <a:off x="8941868" y="5776384"/>
            <a:ext cx="2688477" cy="498470"/>
          </a:xfrm>
        </p:spPr>
        <p:txBody>
          <a:bodyPr/>
          <a:lstStyle>
            <a:lvl1pPr>
              <a:defRPr>
                <a:solidFill>
                  <a:schemeClr val="bg1"/>
                </a:solidFill>
              </a:defRPr>
            </a:lvl1pPr>
          </a:lstStyle>
          <a:p>
            <a:r>
              <a:rPr lang="en-US" sz="2700" dirty="0"/>
              <a:t>DECEMBRE 2021</a:t>
            </a:r>
          </a:p>
        </p:txBody>
      </p:sp>
      <p:grpSp>
        <p:nvGrpSpPr>
          <p:cNvPr id="24" name="Groupe 23">
            <a:extLst>
              <a:ext uri="{FF2B5EF4-FFF2-40B4-BE49-F238E27FC236}">
                <a16:creationId xmlns:a16="http://schemas.microsoft.com/office/drawing/2014/main" id="{5979F472-6BB7-451A-98A6-58C30FEE582A}"/>
              </a:ext>
            </a:extLst>
          </p:cNvPr>
          <p:cNvGrpSpPr/>
          <p:nvPr/>
        </p:nvGrpSpPr>
        <p:grpSpPr>
          <a:xfrm>
            <a:off x="4536347" y="234928"/>
            <a:ext cx="1747534" cy="1215752"/>
            <a:chOff x="2062716" y="671771"/>
            <a:chExt cx="1747534" cy="1215752"/>
          </a:xfrm>
        </p:grpSpPr>
        <p:sp>
          <p:nvSpPr>
            <p:cNvPr id="16" name="Organigramme : Procédé 15">
              <a:extLst>
                <a:ext uri="{FF2B5EF4-FFF2-40B4-BE49-F238E27FC236}">
                  <a16:creationId xmlns:a16="http://schemas.microsoft.com/office/drawing/2014/main" id="{09F027E2-0F52-48F6-B509-96C643502DAB}"/>
                </a:ext>
              </a:extLst>
            </p:cNvPr>
            <p:cNvSpPr/>
            <p:nvPr/>
          </p:nvSpPr>
          <p:spPr>
            <a:xfrm>
              <a:off x="2071171" y="964734"/>
              <a:ext cx="1739079" cy="922789"/>
            </a:xfrm>
            <a:prstGeom prst="flowChartProcess">
              <a:avLst/>
            </a:prstGeom>
            <a:solidFill>
              <a:schemeClr val="bg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171450" indent="-171450">
                <a:buFont typeface="Arial" panose="020B0604020202020204" pitchFamily="34" charset="0"/>
                <a:buChar char="•"/>
              </a:pPr>
              <a:r>
                <a:rPr lang="fr-FR" sz="1200" b="1" dirty="0">
                  <a:solidFill>
                    <a:schemeClr val="tx1"/>
                  </a:solidFill>
                  <a:latin typeface="Calibri" panose="020F0502020204030204" pitchFamily="34" charset="0"/>
                  <a:cs typeface="Calibri" panose="020F0502020204030204" pitchFamily="34" charset="0"/>
                </a:rPr>
                <a:t>307 511 x 122</a:t>
              </a:r>
            </a:p>
            <a:p>
              <a:pPr marL="171450" indent="-171450">
                <a:buFont typeface="Arial" panose="020B0604020202020204" pitchFamily="34" charset="0"/>
                <a:buChar char="•"/>
              </a:pPr>
              <a:r>
                <a:rPr lang="fr-FR" sz="1000" dirty="0">
                  <a:solidFill>
                    <a:schemeClr val="tx1"/>
                  </a:solidFill>
                  <a:latin typeface="Calibri" panose="020F0502020204030204" pitchFamily="34" charset="0"/>
                  <a:cs typeface="Calibri" panose="020F0502020204030204" pitchFamily="34" charset="0"/>
                </a:rPr>
                <a:t>Table principale avec </a:t>
              </a:r>
              <a:r>
                <a:rPr lang="fr-FR" sz="1000" dirty="0" err="1">
                  <a:solidFill>
                    <a:schemeClr val="tx1"/>
                  </a:solidFill>
                  <a:latin typeface="Calibri" panose="020F0502020204030204" pitchFamily="34" charset="0"/>
                  <a:cs typeface="Calibri" panose="020F0502020204030204" pitchFamily="34" charset="0"/>
                </a:rPr>
                <a:t>target</a:t>
              </a:r>
              <a:endParaRPr lang="fr-FR" sz="1000" dirty="0">
                <a:solidFill>
                  <a:schemeClr val="tx1"/>
                </a:solidFill>
                <a:latin typeface="Calibri" panose="020F0502020204030204" pitchFamily="34" charset="0"/>
                <a:cs typeface="Calibri" panose="020F0502020204030204" pitchFamily="34" charset="0"/>
              </a:endParaRPr>
            </a:p>
            <a:p>
              <a:pPr marL="171450" indent="-171450">
                <a:buFont typeface="Arial" panose="020B0604020202020204" pitchFamily="34" charset="0"/>
                <a:buChar char="•"/>
              </a:pPr>
              <a:r>
                <a:rPr lang="fr-FR" sz="1000" dirty="0">
                  <a:solidFill>
                    <a:schemeClr val="tx1"/>
                  </a:solidFill>
                  <a:latin typeface="Calibri" panose="020F0502020204030204" pitchFamily="34" charset="0"/>
                  <a:cs typeface="Calibri" panose="020F0502020204030204" pitchFamily="34" charset="0"/>
                </a:rPr>
                <a:t>Données de crédit sur les demandeurs de crédit</a:t>
              </a:r>
            </a:p>
          </p:txBody>
        </p:sp>
        <p:sp>
          <p:nvSpPr>
            <p:cNvPr id="23" name="Organigramme : Procédé 22">
              <a:extLst>
                <a:ext uri="{FF2B5EF4-FFF2-40B4-BE49-F238E27FC236}">
                  <a16:creationId xmlns:a16="http://schemas.microsoft.com/office/drawing/2014/main" id="{F6ECB76F-634E-4C78-8E5A-DC924415CCE7}"/>
                </a:ext>
              </a:extLst>
            </p:cNvPr>
            <p:cNvSpPr/>
            <p:nvPr/>
          </p:nvSpPr>
          <p:spPr>
            <a:xfrm>
              <a:off x="2062716" y="671771"/>
              <a:ext cx="1747534" cy="292963"/>
            </a:xfrm>
            <a:prstGeom prst="flowChartProcess">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50" b="1" dirty="0">
                  <a:latin typeface="Calibri" panose="020F0502020204030204" pitchFamily="34" charset="0"/>
                  <a:cs typeface="Calibri" panose="020F0502020204030204" pitchFamily="34" charset="0"/>
                </a:rPr>
                <a:t>Application_train.csv</a:t>
              </a:r>
            </a:p>
          </p:txBody>
        </p:sp>
      </p:grpSp>
      <p:sp>
        <p:nvSpPr>
          <p:cNvPr id="7" name="Rectangle : coins arrondis 6">
            <a:extLst>
              <a:ext uri="{FF2B5EF4-FFF2-40B4-BE49-F238E27FC236}">
                <a16:creationId xmlns:a16="http://schemas.microsoft.com/office/drawing/2014/main" id="{1D6FD6AC-2A5B-4B1D-9CDF-27753B215C82}"/>
              </a:ext>
            </a:extLst>
          </p:cNvPr>
          <p:cNvSpPr/>
          <p:nvPr/>
        </p:nvSpPr>
        <p:spPr>
          <a:xfrm>
            <a:off x="4422577" y="146302"/>
            <a:ext cx="3838472" cy="1393693"/>
          </a:xfrm>
          <a:prstGeom prst="roundRect">
            <a:avLst/>
          </a:prstGeom>
          <a:solidFill>
            <a:srgbClr val="92D050">
              <a:alpha val="26000"/>
            </a:srgbClr>
          </a:solidFill>
          <a:ln w="508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25" name="Groupe 24">
            <a:extLst>
              <a:ext uri="{FF2B5EF4-FFF2-40B4-BE49-F238E27FC236}">
                <a16:creationId xmlns:a16="http://schemas.microsoft.com/office/drawing/2014/main" id="{0866506B-A5DC-44F7-9EAA-66BB2C8182D6}"/>
              </a:ext>
            </a:extLst>
          </p:cNvPr>
          <p:cNvGrpSpPr/>
          <p:nvPr/>
        </p:nvGrpSpPr>
        <p:grpSpPr>
          <a:xfrm>
            <a:off x="1874169" y="3852914"/>
            <a:ext cx="1747534" cy="1215752"/>
            <a:chOff x="2062716" y="671771"/>
            <a:chExt cx="1747534" cy="1215752"/>
          </a:xfrm>
        </p:grpSpPr>
        <p:sp>
          <p:nvSpPr>
            <p:cNvPr id="26" name="Organigramme : Procédé 25">
              <a:extLst>
                <a:ext uri="{FF2B5EF4-FFF2-40B4-BE49-F238E27FC236}">
                  <a16:creationId xmlns:a16="http://schemas.microsoft.com/office/drawing/2014/main" id="{F03F63BC-D521-4E16-95FD-4355B10E2D75}"/>
                </a:ext>
              </a:extLst>
            </p:cNvPr>
            <p:cNvSpPr/>
            <p:nvPr/>
          </p:nvSpPr>
          <p:spPr>
            <a:xfrm>
              <a:off x="2071171" y="964734"/>
              <a:ext cx="1739079" cy="922789"/>
            </a:xfrm>
            <a:prstGeom prst="flowChartProcess">
              <a:avLst/>
            </a:prstGeom>
            <a:solidFill>
              <a:schemeClr val="bg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fr-FR" sz="1200" b="1"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27 299 925 x 3</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fr-FR" sz="1000" dirty="0">
                  <a:solidFill>
                    <a:prstClr val="black"/>
                  </a:solidFill>
                  <a:latin typeface="Calibri" panose="020F0502020204030204" pitchFamily="34" charset="0"/>
                  <a:cs typeface="Calibri" panose="020F0502020204030204" pitchFamily="34" charset="0"/>
                </a:rPr>
                <a:t>Solde mensuel des crédits précédents dans </a:t>
              </a:r>
              <a:r>
                <a:rPr lang="fr-FR" sz="1000" b="1" dirty="0">
                  <a:solidFill>
                    <a:schemeClr val="tx1"/>
                  </a:solidFill>
                  <a:latin typeface="Calibri" panose="020F0502020204030204" pitchFamily="34" charset="0"/>
                  <a:cs typeface="Calibri" panose="020F0502020204030204" pitchFamily="34" charset="0"/>
                </a:rPr>
                <a:t>bureau de crédit</a:t>
              </a:r>
              <a:endParaRPr kumimoji="0" lang="fr-FR" sz="1000" b="1"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endParaRPr>
            </a:p>
            <a:p>
              <a:pPr algn="ctr"/>
              <a:endParaRPr lang="fr-FR" dirty="0"/>
            </a:p>
          </p:txBody>
        </p:sp>
        <p:sp>
          <p:nvSpPr>
            <p:cNvPr id="27" name="Organigramme : Procédé 26">
              <a:extLst>
                <a:ext uri="{FF2B5EF4-FFF2-40B4-BE49-F238E27FC236}">
                  <a16:creationId xmlns:a16="http://schemas.microsoft.com/office/drawing/2014/main" id="{5D0EAACE-1D36-4B65-B129-4735C05B0F7A}"/>
                </a:ext>
              </a:extLst>
            </p:cNvPr>
            <p:cNvSpPr/>
            <p:nvPr/>
          </p:nvSpPr>
          <p:spPr>
            <a:xfrm>
              <a:off x="2062716" y="671771"/>
              <a:ext cx="1747534" cy="292963"/>
            </a:xfrm>
            <a:prstGeom prst="flowChartProcess">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50" b="1" dirty="0">
                  <a:latin typeface="Calibri" panose="020F0502020204030204" pitchFamily="34" charset="0"/>
                  <a:cs typeface="Calibri" panose="020F0502020204030204" pitchFamily="34" charset="0"/>
                </a:rPr>
                <a:t>Bureau_balance.csv</a:t>
              </a:r>
            </a:p>
          </p:txBody>
        </p:sp>
      </p:grpSp>
      <p:grpSp>
        <p:nvGrpSpPr>
          <p:cNvPr id="28" name="Groupe 27">
            <a:extLst>
              <a:ext uri="{FF2B5EF4-FFF2-40B4-BE49-F238E27FC236}">
                <a16:creationId xmlns:a16="http://schemas.microsoft.com/office/drawing/2014/main" id="{571FD3C9-F097-4F57-BBCB-96E8C210F22A}"/>
              </a:ext>
            </a:extLst>
          </p:cNvPr>
          <p:cNvGrpSpPr/>
          <p:nvPr/>
        </p:nvGrpSpPr>
        <p:grpSpPr>
          <a:xfrm>
            <a:off x="1880466" y="2055027"/>
            <a:ext cx="1747534" cy="1221223"/>
            <a:chOff x="2071171" y="666300"/>
            <a:chExt cx="1747534" cy="1221223"/>
          </a:xfrm>
        </p:grpSpPr>
        <p:sp>
          <p:nvSpPr>
            <p:cNvPr id="29" name="Organigramme : Procédé 28">
              <a:extLst>
                <a:ext uri="{FF2B5EF4-FFF2-40B4-BE49-F238E27FC236}">
                  <a16:creationId xmlns:a16="http://schemas.microsoft.com/office/drawing/2014/main" id="{4FF7F708-9D05-41C4-A35C-61E1A1B13DF5}"/>
                </a:ext>
              </a:extLst>
            </p:cNvPr>
            <p:cNvSpPr/>
            <p:nvPr/>
          </p:nvSpPr>
          <p:spPr>
            <a:xfrm>
              <a:off x="2071171" y="964734"/>
              <a:ext cx="1739079" cy="922789"/>
            </a:xfrm>
            <a:prstGeom prst="flowChartProcess">
              <a:avLst/>
            </a:prstGeom>
            <a:solidFill>
              <a:schemeClr val="bg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fr-FR" sz="1200" b="1" dirty="0">
                  <a:solidFill>
                    <a:schemeClr val="tx1"/>
                  </a:solidFill>
                  <a:latin typeface="Calibri" panose="020F0502020204030204" pitchFamily="34" charset="0"/>
                  <a:cs typeface="Calibri" panose="020F0502020204030204" pitchFamily="34" charset="0"/>
                </a:rPr>
                <a:t>1 716 428 x 17</a:t>
              </a:r>
            </a:p>
            <a:p>
              <a:pPr marL="285750" indent="-285750">
                <a:buFont typeface="Arial" panose="020B0604020202020204" pitchFamily="34" charset="0"/>
                <a:buChar char="•"/>
              </a:pPr>
              <a:r>
                <a:rPr lang="fr-FR" sz="1050" dirty="0">
                  <a:solidFill>
                    <a:schemeClr val="tx1"/>
                  </a:solidFill>
                  <a:latin typeface="Calibri" panose="020F0502020204030204" pitchFamily="34" charset="0"/>
                  <a:cs typeface="Calibri" panose="020F0502020204030204" pitchFamily="34" charset="0"/>
                </a:rPr>
                <a:t>Données  de crédits précédents d’autres institutions signalés au </a:t>
              </a:r>
              <a:r>
                <a:rPr lang="fr-FR" sz="1050" b="1" dirty="0">
                  <a:solidFill>
                    <a:schemeClr val="tx1"/>
                  </a:solidFill>
                  <a:latin typeface="Calibri" panose="020F0502020204030204" pitchFamily="34" charset="0"/>
                  <a:cs typeface="Calibri" panose="020F0502020204030204" pitchFamily="34" charset="0"/>
                </a:rPr>
                <a:t>bureau de crédit</a:t>
              </a:r>
            </a:p>
          </p:txBody>
        </p:sp>
        <p:sp>
          <p:nvSpPr>
            <p:cNvPr id="30" name="Organigramme : Procédé 29">
              <a:extLst>
                <a:ext uri="{FF2B5EF4-FFF2-40B4-BE49-F238E27FC236}">
                  <a16:creationId xmlns:a16="http://schemas.microsoft.com/office/drawing/2014/main" id="{A8927764-E463-424E-8EC4-B2B5674F11D0}"/>
                </a:ext>
              </a:extLst>
            </p:cNvPr>
            <p:cNvSpPr/>
            <p:nvPr/>
          </p:nvSpPr>
          <p:spPr>
            <a:xfrm>
              <a:off x="2071171" y="666300"/>
              <a:ext cx="1747534" cy="292963"/>
            </a:xfrm>
            <a:prstGeom prst="flowChartProcess">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50" b="1" dirty="0">
                  <a:latin typeface="Calibri" panose="020F0502020204030204" pitchFamily="34" charset="0"/>
                  <a:cs typeface="Calibri" panose="020F0502020204030204" pitchFamily="34" charset="0"/>
                </a:rPr>
                <a:t>Bureau.csv</a:t>
              </a:r>
            </a:p>
          </p:txBody>
        </p:sp>
      </p:grpSp>
      <p:grpSp>
        <p:nvGrpSpPr>
          <p:cNvPr id="31" name="Groupe 30">
            <a:extLst>
              <a:ext uri="{FF2B5EF4-FFF2-40B4-BE49-F238E27FC236}">
                <a16:creationId xmlns:a16="http://schemas.microsoft.com/office/drawing/2014/main" id="{D6E06A2E-20C3-43C2-AE3E-11ECB62E7490}"/>
              </a:ext>
            </a:extLst>
          </p:cNvPr>
          <p:cNvGrpSpPr/>
          <p:nvPr/>
        </p:nvGrpSpPr>
        <p:grpSpPr>
          <a:xfrm>
            <a:off x="7116893" y="2057471"/>
            <a:ext cx="1747534" cy="1215752"/>
            <a:chOff x="2062716" y="671771"/>
            <a:chExt cx="1747534" cy="1215752"/>
          </a:xfrm>
        </p:grpSpPr>
        <p:sp>
          <p:nvSpPr>
            <p:cNvPr id="32" name="Organigramme : Procédé 31">
              <a:extLst>
                <a:ext uri="{FF2B5EF4-FFF2-40B4-BE49-F238E27FC236}">
                  <a16:creationId xmlns:a16="http://schemas.microsoft.com/office/drawing/2014/main" id="{D7F82713-1F61-43EB-8CD5-CB4A6A2FD115}"/>
                </a:ext>
              </a:extLst>
            </p:cNvPr>
            <p:cNvSpPr/>
            <p:nvPr/>
          </p:nvSpPr>
          <p:spPr>
            <a:xfrm>
              <a:off x="2071171" y="964734"/>
              <a:ext cx="1739079" cy="922789"/>
            </a:xfrm>
            <a:prstGeom prst="flowChartProcess">
              <a:avLst/>
            </a:prstGeom>
            <a:solidFill>
              <a:schemeClr val="bg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fr-FR" sz="1200" b="1"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1 670 214 x 37</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fr-FR" sz="1000" dirty="0">
                  <a:solidFill>
                    <a:prstClr val="black"/>
                  </a:solidFill>
                  <a:latin typeface="Calibri" panose="020F0502020204030204" pitchFamily="34" charset="0"/>
                  <a:cs typeface="Calibri" panose="020F0502020204030204" pitchFamily="34" charset="0"/>
                </a:rPr>
                <a:t>Toutes les demandes de crédit immobilier des clients ayant un crédit dans notre échantillon</a:t>
              </a:r>
              <a:endParaRPr kumimoji="0" lang="fr-FR" sz="10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endParaRPr>
            </a:p>
          </p:txBody>
        </p:sp>
        <p:sp>
          <p:nvSpPr>
            <p:cNvPr id="33" name="Organigramme : Procédé 32">
              <a:extLst>
                <a:ext uri="{FF2B5EF4-FFF2-40B4-BE49-F238E27FC236}">
                  <a16:creationId xmlns:a16="http://schemas.microsoft.com/office/drawing/2014/main" id="{3D9DA827-8C63-4A78-AC14-2A70794994E4}"/>
                </a:ext>
              </a:extLst>
            </p:cNvPr>
            <p:cNvSpPr/>
            <p:nvPr/>
          </p:nvSpPr>
          <p:spPr>
            <a:xfrm>
              <a:off x="2062716" y="671771"/>
              <a:ext cx="1747534" cy="292963"/>
            </a:xfrm>
            <a:prstGeom prst="flowChartProcess">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50" b="1" dirty="0">
                  <a:latin typeface="Calibri" panose="020F0502020204030204" pitchFamily="34" charset="0"/>
                  <a:cs typeface="Calibri" panose="020F0502020204030204" pitchFamily="34" charset="0"/>
                </a:rPr>
                <a:t>Previous_application.csv</a:t>
              </a:r>
            </a:p>
          </p:txBody>
        </p:sp>
      </p:grpSp>
      <p:grpSp>
        <p:nvGrpSpPr>
          <p:cNvPr id="34" name="Groupe 33">
            <a:extLst>
              <a:ext uri="{FF2B5EF4-FFF2-40B4-BE49-F238E27FC236}">
                <a16:creationId xmlns:a16="http://schemas.microsoft.com/office/drawing/2014/main" id="{454424AB-D5D1-4129-97F4-DC5FB3AF5F74}"/>
              </a:ext>
            </a:extLst>
          </p:cNvPr>
          <p:cNvGrpSpPr/>
          <p:nvPr/>
        </p:nvGrpSpPr>
        <p:grpSpPr>
          <a:xfrm>
            <a:off x="5301614" y="3854126"/>
            <a:ext cx="1747534" cy="1215752"/>
            <a:chOff x="2062716" y="671771"/>
            <a:chExt cx="1747534" cy="1215752"/>
          </a:xfrm>
        </p:grpSpPr>
        <p:sp>
          <p:nvSpPr>
            <p:cNvPr id="35" name="Organigramme : Procédé 34">
              <a:extLst>
                <a:ext uri="{FF2B5EF4-FFF2-40B4-BE49-F238E27FC236}">
                  <a16:creationId xmlns:a16="http://schemas.microsoft.com/office/drawing/2014/main" id="{ACCD2C91-2577-44B6-870D-8BC9CD1ABBF5}"/>
                </a:ext>
              </a:extLst>
            </p:cNvPr>
            <p:cNvSpPr/>
            <p:nvPr/>
          </p:nvSpPr>
          <p:spPr>
            <a:xfrm>
              <a:off x="2071171" y="964734"/>
              <a:ext cx="1739079" cy="922789"/>
            </a:xfrm>
            <a:prstGeom prst="flowChartProcess">
              <a:avLst/>
            </a:prstGeom>
            <a:solidFill>
              <a:schemeClr val="bg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fr-FR" sz="1200" b="1"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10 001 358 x 8</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fr-FR" sz="1000" dirty="0">
                  <a:solidFill>
                    <a:prstClr val="black"/>
                  </a:solidFill>
                  <a:latin typeface="Calibri" panose="020F0502020204030204" pitchFamily="34" charset="0"/>
                  <a:cs typeface="Calibri" panose="020F0502020204030204" pitchFamily="34" charset="0"/>
                </a:rPr>
                <a:t>Solde mensuel instantané des précédents POS et prêts en espèces avec </a:t>
              </a:r>
              <a:r>
                <a:rPr lang="fr-FR" sz="1000" b="1" dirty="0">
                  <a:solidFill>
                    <a:prstClr val="black"/>
                  </a:solidFill>
                  <a:latin typeface="Calibri" panose="020F0502020204030204" pitchFamily="34" charset="0"/>
                  <a:cs typeface="Calibri" panose="020F0502020204030204" pitchFamily="34" charset="0"/>
                </a:rPr>
                <a:t>Home </a:t>
              </a:r>
              <a:r>
                <a:rPr lang="fr-FR" sz="1000" b="1" dirty="0" err="1">
                  <a:solidFill>
                    <a:prstClr val="black"/>
                  </a:solidFill>
                  <a:latin typeface="Calibri" panose="020F0502020204030204" pitchFamily="34" charset="0"/>
                  <a:cs typeface="Calibri" panose="020F0502020204030204" pitchFamily="34" charset="0"/>
                </a:rPr>
                <a:t>Credit</a:t>
              </a:r>
              <a:endParaRPr kumimoji="0" lang="fr-FR" sz="1000" b="1"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endParaRPr>
            </a:p>
            <a:p>
              <a:pPr algn="ctr"/>
              <a:endParaRPr lang="fr-FR" dirty="0"/>
            </a:p>
          </p:txBody>
        </p:sp>
        <p:sp>
          <p:nvSpPr>
            <p:cNvPr id="36" name="Organigramme : Procédé 35">
              <a:extLst>
                <a:ext uri="{FF2B5EF4-FFF2-40B4-BE49-F238E27FC236}">
                  <a16:creationId xmlns:a16="http://schemas.microsoft.com/office/drawing/2014/main" id="{B834EBA9-1C4B-455F-921A-0E12D00D4691}"/>
                </a:ext>
              </a:extLst>
            </p:cNvPr>
            <p:cNvSpPr/>
            <p:nvPr/>
          </p:nvSpPr>
          <p:spPr>
            <a:xfrm>
              <a:off x="2062716" y="671771"/>
              <a:ext cx="1747534" cy="292963"/>
            </a:xfrm>
            <a:prstGeom prst="flowChartProcess">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50" b="1" dirty="0">
                  <a:latin typeface="Calibri" panose="020F0502020204030204" pitchFamily="34" charset="0"/>
                  <a:cs typeface="Calibri" panose="020F0502020204030204" pitchFamily="34" charset="0"/>
                </a:rPr>
                <a:t>POS_CASH_balance.csv</a:t>
              </a:r>
            </a:p>
          </p:txBody>
        </p:sp>
      </p:grpSp>
      <p:grpSp>
        <p:nvGrpSpPr>
          <p:cNvPr id="37" name="Groupe 36">
            <a:extLst>
              <a:ext uri="{FF2B5EF4-FFF2-40B4-BE49-F238E27FC236}">
                <a16:creationId xmlns:a16="http://schemas.microsoft.com/office/drawing/2014/main" id="{DA33DB3B-4B4D-4C15-B0E8-A3E3CD8A4F15}"/>
              </a:ext>
            </a:extLst>
          </p:cNvPr>
          <p:cNvGrpSpPr/>
          <p:nvPr/>
        </p:nvGrpSpPr>
        <p:grpSpPr>
          <a:xfrm>
            <a:off x="7116893" y="3854126"/>
            <a:ext cx="1747534" cy="1215752"/>
            <a:chOff x="2062716" y="671771"/>
            <a:chExt cx="1747534" cy="1215752"/>
          </a:xfrm>
        </p:grpSpPr>
        <p:sp>
          <p:nvSpPr>
            <p:cNvPr id="38" name="Organigramme : Procédé 37">
              <a:extLst>
                <a:ext uri="{FF2B5EF4-FFF2-40B4-BE49-F238E27FC236}">
                  <a16:creationId xmlns:a16="http://schemas.microsoft.com/office/drawing/2014/main" id="{E86ECCEB-D751-4B0B-99DD-4E47A4E11F82}"/>
                </a:ext>
              </a:extLst>
            </p:cNvPr>
            <p:cNvSpPr/>
            <p:nvPr/>
          </p:nvSpPr>
          <p:spPr>
            <a:xfrm>
              <a:off x="2071171" y="964734"/>
              <a:ext cx="1739079" cy="922789"/>
            </a:xfrm>
            <a:prstGeom prst="flowChartProcess">
              <a:avLst/>
            </a:prstGeom>
            <a:solidFill>
              <a:schemeClr val="bg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t" anchorCtr="0"/>
            <a:lstStyle/>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fr-FR" sz="1200" b="1"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13 605 401 x 8</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fr-FR" sz="900" dirty="0">
                  <a:solidFill>
                    <a:prstClr val="black"/>
                  </a:solidFill>
                  <a:latin typeface="Calibri" panose="020F0502020204030204" pitchFamily="34" charset="0"/>
                  <a:cs typeface="Calibri" panose="020F0502020204030204" pitchFamily="34" charset="0"/>
                </a:rPr>
                <a:t>Historique de remboursement des crédits précédemment décaissés en </a:t>
              </a:r>
              <a:r>
                <a:rPr lang="fr-FR" sz="1000" b="1" dirty="0">
                  <a:solidFill>
                    <a:prstClr val="black"/>
                  </a:solidFill>
                  <a:latin typeface="Calibri" panose="020F0502020204030204" pitchFamily="34" charset="0"/>
                  <a:cs typeface="Calibri" panose="020F0502020204030204" pitchFamily="34" charset="0"/>
                </a:rPr>
                <a:t>Crédit Logement</a:t>
              </a:r>
              <a:endParaRPr kumimoji="0" lang="fr-FR" sz="1000" b="1"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endParaRPr>
            </a:p>
            <a:p>
              <a:pPr algn="ctr"/>
              <a:endParaRPr lang="fr-FR" dirty="0"/>
            </a:p>
          </p:txBody>
        </p:sp>
        <p:sp>
          <p:nvSpPr>
            <p:cNvPr id="39" name="Organigramme : Procédé 38">
              <a:extLst>
                <a:ext uri="{FF2B5EF4-FFF2-40B4-BE49-F238E27FC236}">
                  <a16:creationId xmlns:a16="http://schemas.microsoft.com/office/drawing/2014/main" id="{9FA99645-72C3-4F0C-B338-E4FF86201E8F}"/>
                </a:ext>
              </a:extLst>
            </p:cNvPr>
            <p:cNvSpPr/>
            <p:nvPr/>
          </p:nvSpPr>
          <p:spPr>
            <a:xfrm>
              <a:off x="2062716" y="671771"/>
              <a:ext cx="1747534" cy="292963"/>
            </a:xfrm>
            <a:prstGeom prst="flowChartProcess">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50" b="1" dirty="0">
                  <a:latin typeface="Calibri" panose="020F0502020204030204" pitchFamily="34" charset="0"/>
                  <a:cs typeface="Calibri" panose="020F0502020204030204" pitchFamily="34" charset="0"/>
                </a:rPr>
                <a:t>Instalments_payments.csv</a:t>
              </a:r>
            </a:p>
          </p:txBody>
        </p:sp>
      </p:grpSp>
      <p:grpSp>
        <p:nvGrpSpPr>
          <p:cNvPr id="40" name="Groupe 39">
            <a:extLst>
              <a:ext uri="{FF2B5EF4-FFF2-40B4-BE49-F238E27FC236}">
                <a16:creationId xmlns:a16="http://schemas.microsoft.com/office/drawing/2014/main" id="{DD75FB9C-3183-4711-851A-973F76969361}"/>
              </a:ext>
            </a:extLst>
          </p:cNvPr>
          <p:cNvGrpSpPr/>
          <p:nvPr/>
        </p:nvGrpSpPr>
        <p:grpSpPr>
          <a:xfrm>
            <a:off x="8949291" y="3859991"/>
            <a:ext cx="1747534" cy="1215752"/>
            <a:chOff x="2062716" y="671771"/>
            <a:chExt cx="1747534" cy="1215752"/>
          </a:xfrm>
        </p:grpSpPr>
        <p:sp>
          <p:nvSpPr>
            <p:cNvPr id="41" name="Organigramme : Procédé 40">
              <a:extLst>
                <a:ext uri="{FF2B5EF4-FFF2-40B4-BE49-F238E27FC236}">
                  <a16:creationId xmlns:a16="http://schemas.microsoft.com/office/drawing/2014/main" id="{AFFD4846-34D1-4E4E-8657-270E840D3982}"/>
                </a:ext>
              </a:extLst>
            </p:cNvPr>
            <p:cNvSpPr/>
            <p:nvPr/>
          </p:nvSpPr>
          <p:spPr>
            <a:xfrm>
              <a:off x="2071171" y="964734"/>
              <a:ext cx="1739079" cy="922789"/>
            </a:xfrm>
            <a:prstGeom prst="flowChartProcess">
              <a:avLst/>
            </a:prstGeom>
            <a:solidFill>
              <a:schemeClr val="bg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t" anchorCtr="0"/>
            <a:lstStyle/>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fr-FR" sz="1200" b="1"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3 840 312 x 23</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fr-FR" sz="1000" dirty="0">
                  <a:solidFill>
                    <a:prstClr val="black"/>
                  </a:solidFill>
                  <a:latin typeface="Calibri" panose="020F0502020204030204" pitchFamily="34" charset="0"/>
                  <a:cs typeface="Calibri" panose="020F0502020204030204" pitchFamily="34" charset="0"/>
                </a:rPr>
                <a:t>Solde mensuel des cartes de crédit précédentes que le demandeur a avec </a:t>
              </a:r>
              <a:r>
                <a:rPr lang="fr-FR" sz="1000" b="1" dirty="0">
                  <a:solidFill>
                    <a:prstClr val="black"/>
                  </a:solidFill>
                  <a:latin typeface="Calibri" panose="020F0502020204030204" pitchFamily="34" charset="0"/>
                  <a:cs typeface="Calibri" panose="020F0502020204030204" pitchFamily="34" charset="0"/>
                </a:rPr>
                <a:t>Home </a:t>
              </a:r>
              <a:r>
                <a:rPr lang="fr-FR" sz="1000" b="1" dirty="0" err="1">
                  <a:solidFill>
                    <a:prstClr val="black"/>
                  </a:solidFill>
                  <a:latin typeface="Calibri" panose="020F0502020204030204" pitchFamily="34" charset="0"/>
                  <a:cs typeface="Calibri" panose="020F0502020204030204" pitchFamily="34" charset="0"/>
                </a:rPr>
                <a:t>Credit</a:t>
              </a:r>
              <a:endParaRPr kumimoji="0" lang="fr-FR" sz="1000" b="1"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endParaRPr>
            </a:p>
            <a:p>
              <a:pPr algn="ctr"/>
              <a:endParaRPr lang="fr-FR" dirty="0"/>
            </a:p>
          </p:txBody>
        </p:sp>
        <p:sp>
          <p:nvSpPr>
            <p:cNvPr id="42" name="Organigramme : Procédé 41">
              <a:extLst>
                <a:ext uri="{FF2B5EF4-FFF2-40B4-BE49-F238E27FC236}">
                  <a16:creationId xmlns:a16="http://schemas.microsoft.com/office/drawing/2014/main" id="{747D8500-7569-42BB-B326-47DB5BF38685}"/>
                </a:ext>
              </a:extLst>
            </p:cNvPr>
            <p:cNvSpPr/>
            <p:nvPr/>
          </p:nvSpPr>
          <p:spPr>
            <a:xfrm>
              <a:off x="2062716" y="671771"/>
              <a:ext cx="1747534" cy="292963"/>
            </a:xfrm>
            <a:prstGeom prst="flowChartProcess">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50" b="1" dirty="0">
                  <a:latin typeface="Calibri" panose="020F0502020204030204" pitchFamily="34" charset="0"/>
                  <a:cs typeface="Calibri" panose="020F0502020204030204" pitchFamily="34" charset="0"/>
                </a:rPr>
                <a:t>Credit_card_balance.csv</a:t>
              </a:r>
            </a:p>
          </p:txBody>
        </p:sp>
      </p:grpSp>
      <p:cxnSp>
        <p:nvCxnSpPr>
          <p:cNvPr id="44" name="Connecteur droit 43">
            <a:extLst>
              <a:ext uri="{FF2B5EF4-FFF2-40B4-BE49-F238E27FC236}">
                <a16:creationId xmlns:a16="http://schemas.microsoft.com/office/drawing/2014/main" id="{45C0B337-78CD-4766-AB33-B3E321928432}"/>
              </a:ext>
            </a:extLst>
          </p:cNvPr>
          <p:cNvCxnSpPr>
            <a:cxnSpLocks/>
            <a:stCxn id="16" idx="2"/>
          </p:cNvCxnSpPr>
          <p:nvPr/>
        </p:nvCxnSpPr>
        <p:spPr>
          <a:xfrm>
            <a:off x="5414342" y="1450680"/>
            <a:ext cx="4101" cy="377031"/>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5" name="Connecteur droit 44">
            <a:extLst>
              <a:ext uri="{FF2B5EF4-FFF2-40B4-BE49-F238E27FC236}">
                <a16:creationId xmlns:a16="http://schemas.microsoft.com/office/drawing/2014/main" id="{66D47BA6-38E1-48BC-A820-85716D865876}"/>
              </a:ext>
            </a:extLst>
          </p:cNvPr>
          <p:cNvCxnSpPr>
            <a:cxnSpLocks/>
          </p:cNvCxnSpPr>
          <p:nvPr/>
        </p:nvCxnSpPr>
        <p:spPr>
          <a:xfrm flipH="1">
            <a:off x="2750007" y="1827711"/>
            <a:ext cx="5255718"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0" name="Connecteur droit 49">
            <a:extLst>
              <a:ext uri="{FF2B5EF4-FFF2-40B4-BE49-F238E27FC236}">
                <a16:creationId xmlns:a16="http://schemas.microsoft.com/office/drawing/2014/main" id="{F1B797C9-B342-48D3-A7BB-FBDD429E2FE3}"/>
              </a:ext>
            </a:extLst>
          </p:cNvPr>
          <p:cNvCxnSpPr>
            <a:cxnSpLocks/>
            <a:endCxn id="30" idx="0"/>
          </p:cNvCxnSpPr>
          <p:nvPr/>
        </p:nvCxnSpPr>
        <p:spPr>
          <a:xfrm>
            <a:off x="2754233" y="1827711"/>
            <a:ext cx="0" cy="227316"/>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4" name="Connecteur droit 53">
            <a:extLst>
              <a:ext uri="{FF2B5EF4-FFF2-40B4-BE49-F238E27FC236}">
                <a16:creationId xmlns:a16="http://schemas.microsoft.com/office/drawing/2014/main" id="{7E366034-239E-40EB-8D4B-95E2DB12DA2B}"/>
              </a:ext>
            </a:extLst>
          </p:cNvPr>
          <p:cNvCxnSpPr>
            <a:cxnSpLocks/>
          </p:cNvCxnSpPr>
          <p:nvPr/>
        </p:nvCxnSpPr>
        <p:spPr>
          <a:xfrm>
            <a:off x="7999333" y="1834061"/>
            <a:ext cx="0" cy="227316"/>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5" name="Connecteur droit 54">
            <a:extLst>
              <a:ext uri="{FF2B5EF4-FFF2-40B4-BE49-F238E27FC236}">
                <a16:creationId xmlns:a16="http://schemas.microsoft.com/office/drawing/2014/main" id="{55BA85EF-CFE1-4183-B849-56D0DFED9ACD}"/>
              </a:ext>
            </a:extLst>
          </p:cNvPr>
          <p:cNvCxnSpPr>
            <a:cxnSpLocks/>
            <a:stCxn id="29" idx="2"/>
            <a:endCxn id="27" idx="0"/>
          </p:cNvCxnSpPr>
          <p:nvPr/>
        </p:nvCxnSpPr>
        <p:spPr>
          <a:xfrm flipH="1">
            <a:off x="2747936" y="3276250"/>
            <a:ext cx="2070" cy="576664"/>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2" name="Connecteur droit 61">
            <a:extLst>
              <a:ext uri="{FF2B5EF4-FFF2-40B4-BE49-F238E27FC236}">
                <a16:creationId xmlns:a16="http://schemas.microsoft.com/office/drawing/2014/main" id="{3B4592FB-1DF2-4AD1-A133-DDE1E8E42B6C}"/>
              </a:ext>
            </a:extLst>
          </p:cNvPr>
          <p:cNvCxnSpPr>
            <a:cxnSpLocks/>
          </p:cNvCxnSpPr>
          <p:nvPr/>
        </p:nvCxnSpPr>
        <p:spPr>
          <a:xfrm>
            <a:off x="5772712" y="1834061"/>
            <a:ext cx="0" cy="2020065"/>
          </a:xfrm>
          <a:prstGeom prst="line">
            <a:avLst/>
          </a:prstGeom>
          <a:ln w="28575">
            <a:prstDash val="dashDot"/>
          </a:ln>
        </p:spPr>
        <p:style>
          <a:lnRef idx="1">
            <a:schemeClr val="accent1"/>
          </a:lnRef>
          <a:fillRef idx="0">
            <a:schemeClr val="accent1"/>
          </a:fillRef>
          <a:effectRef idx="0">
            <a:schemeClr val="accent1"/>
          </a:effectRef>
          <a:fontRef idx="minor">
            <a:schemeClr val="tx1"/>
          </a:fontRef>
        </p:style>
      </p:cxnSp>
      <p:cxnSp>
        <p:nvCxnSpPr>
          <p:cNvPr id="63" name="Connecteur droit 62">
            <a:extLst>
              <a:ext uri="{FF2B5EF4-FFF2-40B4-BE49-F238E27FC236}">
                <a16:creationId xmlns:a16="http://schemas.microsoft.com/office/drawing/2014/main" id="{7CD3B914-B3C6-44A0-9FDC-481F3F5BA2B7}"/>
              </a:ext>
            </a:extLst>
          </p:cNvPr>
          <p:cNvCxnSpPr>
            <a:cxnSpLocks/>
          </p:cNvCxnSpPr>
          <p:nvPr/>
        </p:nvCxnSpPr>
        <p:spPr>
          <a:xfrm>
            <a:off x="7988993" y="3273223"/>
            <a:ext cx="1667" cy="35945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4" name="Connecteur droit 63">
            <a:extLst>
              <a:ext uri="{FF2B5EF4-FFF2-40B4-BE49-F238E27FC236}">
                <a16:creationId xmlns:a16="http://schemas.microsoft.com/office/drawing/2014/main" id="{067206FA-0AF4-4264-BF87-95994FB72FB7}"/>
              </a:ext>
            </a:extLst>
          </p:cNvPr>
          <p:cNvCxnSpPr>
            <a:cxnSpLocks/>
          </p:cNvCxnSpPr>
          <p:nvPr/>
        </p:nvCxnSpPr>
        <p:spPr>
          <a:xfrm>
            <a:off x="9823058" y="3632675"/>
            <a:ext cx="0" cy="227316"/>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5" name="Connecteur droit 64">
            <a:extLst>
              <a:ext uri="{FF2B5EF4-FFF2-40B4-BE49-F238E27FC236}">
                <a16:creationId xmlns:a16="http://schemas.microsoft.com/office/drawing/2014/main" id="{EA720591-7F33-4B05-8D4F-4DC323A9382D}"/>
              </a:ext>
            </a:extLst>
          </p:cNvPr>
          <p:cNvCxnSpPr>
            <a:cxnSpLocks/>
          </p:cNvCxnSpPr>
          <p:nvPr/>
        </p:nvCxnSpPr>
        <p:spPr>
          <a:xfrm>
            <a:off x="7860908" y="3625598"/>
            <a:ext cx="0" cy="227316"/>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6" name="Connecteur droit 65">
            <a:extLst>
              <a:ext uri="{FF2B5EF4-FFF2-40B4-BE49-F238E27FC236}">
                <a16:creationId xmlns:a16="http://schemas.microsoft.com/office/drawing/2014/main" id="{DB018647-4F72-402F-9B0A-2F6CFD0428DA}"/>
              </a:ext>
            </a:extLst>
          </p:cNvPr>
          <p:cNvCxnSpPr>
            <a:cxnSpLocks/>
          </p:cNvCxnSpPr>
          <p:nvPr/>
        </p:nvCxnSpPr>
        <p:spPr>
          <a:xfrm flipH="1" flipV="1">
            <a:off x="7860909" y="3625599"/>
            <a:ext cx="1962149" cy="4757"/>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9" name="Connecteur droit 68">
            <a:extLst>
              <a:ext uri="{FF2B5EF4-FFF2-40B4-BE49-F238E27FC236}">
                <a16:creationId xmlns:a16="http://schemas.microsoft.com/office/drawing/2014/main" id="{D4E7DF32-A336-4B03-B332-B7D74E7D6771}"/>
              </a:ext>
            </a:extLst>
          </p:cNvPr>
          <p:cNvCxnSpPr/>
          <p:nvPr/>
        </p:nvCxnSpPr>
        <p:spPr>
          <a:xfrm>
            <a:off x="10052056" y="1834061"/>
            <a:ext cx="0" cy="2020065"/>
          </a:xfrm>
          <a:prstGeom prst="line">
            <a:avLst/>
          </a:prstGeom>
          <a:ln w="28575">
            <a:prstDash val="dashDot"/>
          </a:ln>
        </p:spPr>
        <p:style>
          <a:lnRef idx="1">
            <a:schemeClr val="accent1"/>
          </a:lnRef>
          <a:fillRef idx="0">
            <a:schemeClr val="accent1"/>
          </a:fillRef>
          <a:effectRef idx="0">
            <a:schemeClr val="accent1"/>
          </a:effectRef>
          <a:fontRef idx="minor">
            <a:schemeClr val="tx1"/>
          </a:fontRef>
        </p:style>
      </p:cxnSp>
      <p:cxnSp>
        <p:nvCxnSpPr>
          <p:cNvPr id="70" name="Connecteur droit 69">
            <a:extLst>
              <a:ext uri="{FF2B5EF4-FFF2-40B4-BE49-F238E27FC236}">
                <a16:creationId xmlns:a16="http://schemas.microsoft.com/office/drawing/2014/main" id="{1DF28261-1FF3-4F7E-A63E-AB6BB355EE61}"/>
              </a:ext>
            </a:extLst>
          </p:cNvPr>
          <p:cNvCxnSpPr>
            <a:cxnSpLocks/>
          </p:cNvCxnSpPr>
          <p:nvPr/>
        </p:nvCxnSpPr>
        <p:spPr>
          <a:xfrm>
            <a:off x="8074451" y="1827711"/>
            <a:ext cx="1977605" cy="6350"/>
          </a:xfrm>
          <a:prstGeom prst="line">
            <a:avLst/>
          </a:prstGeom>
          <a:ln w="28575">
            <a:prstDash val="dashDot"/>
          </a:ln>
        </p:spPr>
        <p:style>
          <a:lnRef idx="1">
            <a:schemeClr val="accent1"/>
          </a:lnRef>
          <a:fillRef idx="0">
            <a:schemeClr val="accent1"/>
          </a:fillRef>
          <a:effectRef idx="0">
            <a:schemeClr val="accent1"/>
          </a:effectRef>
          <a:fontRef idx="minor">
            <a:schemeClr val="tx1"/>
          </a:fontRef>
        </p:style>
      </p:cxnSp>
      <p:cxnSp>
        <p:nvCxnSpPr>
          <p:cNvPr id="74" name="Connecteur droit 73">
            <a:extLst>
              <a:ext uri="{FF2B5EF4-FFF2-40B4-BE49-F238E27FC236}">
                <a16:creationId xmlns:a16="http://schemas.microsoft.com/office/drawing/2014/main" id="{355852C3-D839-4998-B774-1F2CC6E7B287}"/>
              </a:ext>
            </a:extLst>
          </p:cNvPr>
          <p:cNvCxnSpPr>
            <a:cxnSpLocks/>
          </p:cNvCxnSpPr>
          <p:nvPr/>
        </p:nvCxnSpPr>
        <p:spPr>
          <a:xfrm>
            <a:off x="5768484" y="3591705"/>
            <a:ext cx="2092425" cy="33894"/>
          </a:xfrm>
          <a:prstGeom prst="line">
            <a:avLst/>
          </a:prstGeom>
          <a:ln w="28575">
            <a:prstDash val="dashDot"/>
          </a:ln>
        </p:spPr>
        <p:style>
          <a:lnRef idx="1">
            <a:schemeClr val="accent1"/>
          </a:lnRef>
          <a:fillRef idx="0">
            <a:schemeClr val="accent1"/>
          </a:fillRef>
          <a:effectRef idx="0">
            <a:schemeClr val="accent1"/>
          </a:effectRef>
          <a:fontRef idx="minor">
            <a:schemeClr val="tx1"/>
          </a:fontRef>
        </p:style>
      </p:cxnSp>
      <p:cxnSp>
        <p:nvCxnSpPr>
          <p:cNvPr id="76" name="Connecteur droit 75">
            <a:extLst>
              <a:ext uri="{FF2B5EF4-FFF2-40B4-BE49-F238E27FC236}">
                <a16:creationId xmlns:a16="http://schemas.microsoft.com/office/drawing/2014/main" id="{98D9CC32-3082-4269-85C0-17066710C9C6}"/>
              </a:ext>
            </a:extLst>
          </p:cNvPr>
          <p:cNvCxnSpPr>
            <a:cxnSpLocks/>
          </p:cNvCxnSpPr>
          <p:nvPr/>
        </p:nvCxnSpPr>
        <p:spPr>
          <a:xfrm flipH="1" flipV="1">
            <a:off x="6175381" y="3402513"/>
            <a:ext cx="1835043" cy="1"/>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77" name="Connecteur droit 76">
            <a:extLst>
              <a:ext uri="{FF2B5EF4-FFF2-40B4-BE49-F238E27FC236}">
                <a16:creationId xmlns:a16="http://schemas.microsoft.com/office/drawing/2014/main" id="{E2C839C9-9086-429C-BAA1-808DE8FC8AAF}"/>
              </a:ext>
            </a:extLst>
          </p:cNvPr>
          <p:cNvCxnSpPr>
            <a:cxnSpLocks/>
          </p:cNvCxnSpPr>
          <p:nvPr/>
        </p:nvCxnSpPr>
        <p:spPr>
          <a:xfrm>
            <a:off x="6175381" y="3401301"/>
            <a:ext cx="0" cy="451613"/>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82" name="ZoneTexte 81">
            <a:extLst>
              <a:ext uri="{FF2B5EF4-FFF2-40B4-BE49-F238E27FC236}">
                <a16:creationId xmlns:a16="http://schemas.microsoft.com/office/drawing/2014/main" id="{3F397032-110A-4219-A225-D260F49DF654}"/>
              </a:ext>
            </a:extLst>
          </p:cNvPr>
          <p:cNvSpPr txBox="1"/>
          <p:nvPr/>
        </p:nvSpPr>
        <p:spPr>
          <a:xfrm flipH="1">
            <a:off x="8791191" y="1587887"/>
            <a:ext cx="1040200" cy="276999"/>
          </a:xfrm>
          <a:prstGeom prst="rect">
            <a:avLst/>
          </a:prstGeom>
          <a:noFill/>
        </p:spPr>
        <p:txBody>
          <a:bodyPr wrap="square" rtlCol="0">
            <a:spAutoFit/>
          </a:bodyPr>
          <a:lstStyle/>
          <a:p>
            <a:r>
              <a:rPr lang="fr-FR" sz="1200" b="1" i="1" dirty="0">
                <a:highlight>
                  <a:srgbClr val="C0C0C0"/>
                </a:highlight>
                <a:latin typeface="Calibri" panose="020F0502020204030204" pitchFamily="34" charset="0"/>
                <a:cs typeface="Calibri" panose="020F0502020204030204" pitchFamily="34" charset="0"/>
              </a:rPr>
              <a:t>SK_ID_CURR</a:t>
            </a:r>
          </a:p>
        </p:txBody>
      </p:sp>
      <p:sp>
        <p:nvSpPr>
          <p:cNvPr id="83" name="ZoneTexte 82">
            <a:extLst>
              <a:ext uri="{FF2B5EF4-FFF2-40B4-BE49-F238E27FC236}">
                <a16:creationId xmlns:a16="http://schemas.microsoft.com/office/drawing/2014/main" id="{4556D33B-3D7F-4BB5-9CDC-7BD5992C6D1D}"/>
              </a:ext>
            </a:extLst>
          </p:cNvPr>
          <p:cNvSpPr txBox="1"/>
          <p:nvPr/>
        </p:nvSpPr>
        <p:spPr>
          <a:xfrm flipH="1">
            <a:off x="6389483" y="1583253"/>
            <a:ext cx="1040200" cy="276999"/>
          </a:xfrm>
          <a:prstGeom prst="rect">
            <a:avLst/>
          </a:prstGeom>
          <a:noFill/>
        </p:spPr>
        <p:txBody>
          <a:bodyPr wrap="square" rtlCol="0">
            <a:spAutoFit/>
          </a:bodyPr>
          <a:lstStyle/>
          <a:p>
            <a:r>
              <a:rPr lang="fr-FR" sz="1200" b="1" i="1" dirty="0">
                <a:highlight>
                  <a:srgbClr val="C0C0C0"/>
                </a:highlight>
                <a:latin typeface="Calibri" panose="020F0502020204030204" pitchFamily="34" charset="0"/>
                <a:cs typeface="Calibri" panose="020F0502020204030204" pitchFamily="34" charset="0"/>
              </a:rPr>
              <a:t>SK_ID_CURR</a:t>
            </a:r>
          </a:p>
        </p:txBody>
      </p:sp>
      <p:sp>
        <p:nvSpPr>
          <p:cNvPr id="84" name="ZoneTexte 83">
            <a:extLst>
              <a:ext uri="{FF2B5EF4-FFF2-40B4-BE49-F238E27FC236}">
                <a16:creationId xmlns:a16="http://schemas.microsoft.com/office/drawing/2014/main" id="{96F18316-FD1C-48CD-AE0A-DEFCC4004BD5}"/>
              </a:ext>
            </a:extLst>
          </p:cNvPr>
          <p:cNvSpPr txBox="1"/>
          <p:nvPr/>
        </p:nvSpPr>
        <p:spPr>
          <a:xfrm flipH="1">
            <a:off x="3314196" y="1579657"/>
            <a:ext cx="1040200" cy="276999"/>
          </a:xfrm>
          <a:prstGeom prst="rect">
            <a:avLst/>
          </a:prstGeom>
          <a:noFill/>
        </p:spPr>
        <p:txBody>
          <a:bodyPr wrap="square" rtlCol="0">
            <a:spAutoFit/>
          </a:bodyPr>
          <a:lstStyle/>
          <a:p>
            <a:r>
              <a:rPr lang="fr-FR" sz="1200" b="1" i="1" dirty="0">
                <a:highlight>
                  <a:srgbClr val="C0C0C0"/>
                </a:highlight>
                <a:latin typeface="Calibri" panose="020F0502020204030204" pitchFamily="34" charset="0"/>
                <a:cs typeface="Calibri" panose="020F0502020204030204" pitchFamily="34" charset="0"/>
              </a:rPr>
              <a:t>SK_ID_CURR</a:t>
            </a:r>
          </a:p>
        </p:txBody>
      </p:sp>
      <p:sp>
        <p:nvSpPr>
          <p:cNvPr id="85" name="ZoneTexte 84">
            <a:extLst>
              <a:ext uri="{FF2B5EF4-FFF2-40B4-BE49-F238E27FC236}">
                <a16:creationId xmlns:a16="http://schemas.microsoft.com/office/drawing/2014/main" id="{74C86A9A-9DC3-4D1F-B641-37DD7A8E2F2D}"/>
              </a:ext>
            </a:extLst>
          </p:cNvPr>
          <p:cNvSpPr txBox="1"/>
          <p:nvPr/>
        </p:nvSpPr>
        <p:spPr>
          <a:xfrm flipH="1">
            <a:off x="5301614" y="2589498"/>
            <a:ext cx="1040200" cy="276999"/>
          </a:xfrm>
          <a:prstGeom prst="rect">
            <a:avLst/>
          </a:prstGeom>
          <a:noFill/>
        </p:spPr>
        <p:txBody>
          <a:bodyPr wrap="square" rtlCol="0">
            <a:spAutoFit/>
          </a:bodyPr>
          <a:lstStyle/>
          <a:p>
            <a:r>
              <a:rPr lang="fr-FR" sz="1200" b="1" i="1" dirty="0">
                <a:highlight>
                  <a:srgbClr val="C0C0C0"/>
                </a:highlight>
                <a:latin typeface="Calibri" panose="020F0502020204030204" pitchFamily="34" charset="0"/>
                <a:cs typeface="Calibri" panose="020F0502020204030204" pitchFamily="34" charset="0"/>
              </a:rPr>
              <a:t>SK_ID_CURR</a:t>
            </a:r>
          </a:p>
        </p:txBody>
      </p:sp>
      <p:sp>
        <p:nvSpPr>
          <p:cNvPr id="86" name="ZoneTexte 85">
            <a:extLst>
              <a:ext uri="{FF2B5EF4-FFF2-40B4-BE49-F238E27FC236}">
                <a16:creationId xmlns:a16="http://schemas.microsoft.com/office/drawing/2014/main" id="{F6E10A84-190B-489B-A267-D6276B26E0FF}"/>
              </a:ext>
            </a:extLst>
          </p:cNvPr>
          <p:cNvSpPr txBox="1"/>
          <p:nvPr/>
        </p:nvSpPr>
        <p:spPr>
          <a:xfrm flipH="1">
            <a:off x="6165855" y="3160525"/>
            <a:ext cx="1040200" cy="276999"/>
          </a:xfrm>
          <a:prstGeom prst="rect">
            <a:avLst/>
          </a:prstGeom>
          <a:noFill/>
        </p:spPr>
        <p:txBody>
          <a:bodyPr wrap="square" rtlCol="0">
            <a:spAutoFit/>
          </a:bodyPr>
          <a:lstStyle/>
          <a:p>
            <a:r>
              <a:rPr lang="fr-FR" sz="1200" b="1" i="1" dirty="0">
                <a:highlight>
                  <a:srgbClr val="C0C0C0"/>
                </a:highlight>
                <a:latin typeface="Calibri" panose="020F0502020204030204" pitchFamily="34" charset="0"/>
                <a:cs typeface="Calibri" panose="020F0502020204030204" pitchFamily="34" charset="0"/>
              </a:rPr>
              <a:t>SK_ID_PREV</a:t>
            </a:r>
          </a:p>
        </p:txBody>
      </p:sp>
      <p:sp>
        <p:nvSpPr>
          <p:cNvPr id="87" name="ZoneTexte 86">
            <a:extLst>
              <a:ext uri="{FF2B5EF4-FFF2-40B4-BE49-F238E27FC236}">
                <a16:creationId xmlns:a16="http://schemas.microsoft.com/office/drawing/2014/main" id="{76D1B220-B283-4854-9377-C9EC2CD08489}"/>
              </a:ext>
            </a:extLst>
          </p:cNvPr>
          <p:cNvSpPr txBox="1"/>
          <p:nvPr/>
        </p:nvSpPr>
        <p:spPr>
          <a:xfrm flipH="1">
            <a:off x="7538795" y="3377498"/>
            <a:ext cx="1040200" cy="276999"/>
          </a:xfrm>
          <a:prstGeom prst="rect">
            <a:avLst/>
          </a:prstGeom>
          <a:noFill/>
        </p:spPr>
        <p:txBody>
          <a:bodyPr wrap="square" rtlCol="0">
            <a:spAutoFit/>
          </a:bodyPr>
          <a:lstStyle/>
          <a:p>
            <a:r>
              <a:rPr lang="fr-FR" sz="1200" b="1" i="1" dirty="0">
                <a:highlight>
                  <a:srgbClr val="C0C0C0"/>
                </a:highlight>
                <a:latin typeface="Calibri" panose="020F0502020204030204" pitchFamily="34" charset="0"/>
                <a:cs typeface="Calibri" panose="020F0502020204030204" pitchFamily="34" charset="0"/>
              </a:rPr>
              <a:t>SK_ID_PREV</a:t>
            </a:r>
          </a:p>
        </p:txBody>
      </p:sp>
      <p:sp>
        <p:nvSpPr>
          <p:cNvPr id="88" name="ZoneTexte 87">
            <a:extLst>
              <a:ext uri="{FF2B5EF4-FFF2-40B4-BE49-F238E27FC236}">
                <a16:creationId xmlns:a16="http://schemas.microsoft.com/office/drawing/2014/main" id="{BD79AC75-9AA3-4202-915F-EF3BC0D433DE}"/>
              </a:ext>
            </a:extLst>
          </p:cNvPr>
          <p:cNvSpPr txBox="1"/>
          <p:nvPr/>
        </p:nvSpPr>
        <p:spPr>
          <a:xfrm flipH="1">
            <a:off x="2344871" y="3393073"/>
            <a:ext cx="1307895" cy="276999"/>
          </a:xfrm>
          <a:prstGeom prst="rect">
            <a:avLst/>
          </a:prstGeom>
          <a:noFill/>
        </p:spPr>
        <p:txBody>
          <a:bodyPr wrap="square" rtlCol="0">
            <a:spAutoFit/>
          </a:bodyPr>
          <a:lstStyle/>
          <a:p>
            <a:r>
              <a:rPr lang="fr-FR" sz="1200" b="1" i="1" dirty="0">
                <a:highlight>
                  <a:srgbClr val="C0C0C0"/>
                </a:highlight>
                <a:latin typeface="Calibri" panose="020F0502020204030204" pitchFamily="34" charset="0"/>
                <a:cs typeface="Calibri" panose="020F0502020204030204" pitchFamily="34" charset="0"/>
              </a:rPr>
              <a:t>SK_ID_BUREAU</a:t>
            </a:r>
          </a:p>
        </p:txBody>
      </p:sp>
      <p:sp>
        <p:nvSpPr>
          <p:cNvPr id="93" name="Bouton d’action : obtenir des informations 92">
            <a:hlinkClick r:id="rId3" action="ppaction://hlinkfile" highlightClick="1"/>
            <a:extLst>
              <a:ext uri="{FF2B5EF4-FFF2-40B4-BE49-F238E27FC236}">
                <a16:creationId xmlns:a16="http://schemas.microsoft.com/office/drawing/2014/main" id="{83C3CA65-4C86-4B74-A8BC-AAE3BC1212B5}"/>
              </a:ext>
            </a:extLst>
          </p:cNvPr>
          <p:cNvSpPr/>
          <p:nvPr/>
        </p:nvSpPr>
        <p:spPr>
          <a:xfrm>
            <a:off x="350874" y="523267"/>
            <a:ext cx="520996" cy="582519"/>
          </a:xfrm>
          <a:prstGeom prst="actionButtonInformat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9702023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2">
            <a:extLst>
              <a:ext uri="{FF2B5EF4-FFF2-40B4-BE49-F238E27FC236}">
                <a16:creationId xmlns:a16="http://schemas.microsoft.com/office/drawing/2014/main" id="{4F986EE0-F0F2-48AD-9457-E0315951D220}"/>
              </a:ext>
            </a:extLst>
          </p:cNvPr>
          <p:cNvSpPr>
            <a:spLocks noGrp="1"/>
          </p:cNvSpPr>
          <p:nvPr>
            <p:ph type="ftr" sz="quarter" idx="11"/>
          </p:nvPr>
        </p:nvSpPr>
        <p:spPr>
          <a:xfrm>
            <a:off x="143999" y="5776384"/>
            <a:ext cx="7290889" cy="498470"/>
          </a:xfrm>
        </p:spPr>
        <p:txBody>
          <a:bodyPr/>
          <a:lstStyle>
            <a:lvl1pPr>
              <a:defRPr>
                <a:solidFill>
                  <a:schemeClr val="bg1"/>
                </a:solidFill>
              </a:defRPr>
            </a:lvl1pPr>
          </a:lstStyle>
          <a:p>
            <a:r>
              <a:rPr lang="en-US" sz="2700" dirty="0"/>
              <a:t>2. Presentation du jeu de </a:t>
            </a:r>
            <a:r>
              <a:rPr lang="en-US" sz="2700" dirty="0" err="1"/>
              <a:t>données</a:t>
            </a:r>
            <a:r>
              <a:rPr lang="en-US" sz="2700" dirty="0"/>
              <a:t> - </a:t>
            </a:r>
            <a:r>
              <a:rPr lang="en-US" sz="2700" dirty="0" err="1"/>
              <a:t>Manquants</a:t>
            </a:r>
            <a:endParaRPr lang="en-US" sz="2700" dirty="0"/>
          </a:p>
        </p:txBody>
      </p:sp>
      <p:sp>
        <p:nvSpPr>
          <p:cNvPr id="6" name="Slide Number Placeholder 3">
            <a:extLst>
              <a:ext uri="{FF2B5EF4-FFF2-40B4-BE49-F238E27FC236}">
                <a16:creationId xmlns:a16="http://schemas.microsoft.com/office/drawing/2014/main" id="{592D536E-B9D3-4FE1-A8CC-2D3008876BCC}"/>
              </a:ext>
            </a:extLst>
          </p:cNvPr>
          <p:cNvSpPr>
            <a:spLocks noGrp="1"/>
          </p:cNvSpPr>
          <p:nvPr>
            <p:ph type="sldNum" sz="quarter" idx="12"/>
          </p:nvPr>
        </p:nvSpPr>
        <p:spPr>
          <a:xfrm>
            <a:off x="8005725" y="5776384"/>
            <a:ext cx="907186" cy="498470"/>
          </a:xfrm>
        </p:spPr>
        <p:txBody>
          <a:bodyPr/>
          <a:lstStyle>
            <a:lvl1pPr>
              <a:defRPr>
                <a:solidFill>
                  <a:schemeClr val="bg1"/>
                </a:solidFill>
              </a:defRPr>
            </a:lvl1pPr>
          </a:lstStyle>
          <a:p>
            <a:fld id="{6D22F896-40B5-4ADD-8801-0D06FADFA095}" type="slidenum">
              <a:rPr lang="en-US" sz="2700" smtClean="0"/>
              <a:pPr/>
              <a:t>5</a:t>
            </a:fld>
            <a:endParaRPr lang="en-US" sz="2700" dirty="0"/>
          </a:p>
        </p:txBody>
      </p:sp>
      <p:sp>
        <p:nvSpPr>
          <p:cNvPr id="9" name="Date Placeholder 1">
            <a:extLst>
              <a:ext uri="{FF2B5EF4-FFF2-40B4-BE49-F238E27FC236}">
                <a16:creationId xmlns:a16="http://schemas.microsoft.com/office/drawing/2014/main" id="{F415FB33-E221-4346-96BC-8A6DE506C282}"/>
              </a:ext>
            </a:extLst>
          </p:cNvPr>
          <p:cNvSpPr>
            <a:spLocks noGrp="1"/>
          </p:cNvSpPr>
          <p:nvPr>
            <p:ph type="dt" sz="half" idx="10"/>
          </p:nvPr>
        </p:nvSpPr>
        <p:spPr>
          <a:xfrm>
            <a:off x="8941868" y="5776384"/>
            <a:ext cx="2688477" cy="498470"/>
          </a:xfrm>
        </p:spPr>
        <p:txBody>
          <a:bodyPr/>
          <a:lstStyle>
            <a:lvl1pPr>
              <a:defRPr>
                <a:solidFill>
                  <a:schemeClr val="bg1"/>
                </a:solidFill>
              </a:defRPr>
            </a:lvl1pPr>
          </a:lstStyle>
          <a:p>
            <a:r>
              <a:rPr lang="en-US" sz="2700" dirty="0"/>
              <a:t>DECEMBRE 2021</a:t>
            </a:r>
          </a:p>
        </p:txBody>
      </p:sp>
      <p:pic>
        <p:nvPicPr>
          <p:cNvPr id="7" name="Picture 2">
            <a:extLst>
              <a:ext uri="{FF2B5EF4-FFF2-40B4-BE49-F238E27FC236}">
                <a16:creationId xmlns:a16="http://schemas.microsoft.com/office/drawing/2014/main" id="{FD1FA603-71CE-433F-9334-7D9A32EE7BC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3999" y="194551"/>
            <a:ext cx="11317361" cy="4162425"/>
          </a:xfrm>
          <a:prstGeom prst="rect">
            <a:avLst/>
          </a:prstGeom>
          <a:noFill/>
          <a:extLst>
            <a:ext uri="{909E8E84-426E-40DD-AFC4-6F175D3DCCD1}">
              <a14:hiddenFill xmlns:a14="http://schemas.microsoft.com/office/drawing/2010/main">
                <a:solidFill>
                  <a:srgbClr val="FFFFFF"/>
                </a:solidFill>
              </a14:hiddenFill>
            </a:ext>
          </a:extLst>
        </p:spPr>
      </p:pic>
      <p:sp>
        <p:nvSpPr>
          <p:cNvPr id="2" name="ZoneTexte 1">
            <a:extLst>
              <a:ext uri="{FF2B5EF4-FFF2-40B4-BE49-F238E27FC236}">
                <a16:creationId xmlns:a16="http://schemas.microsoft.com/office/drawing/2014/main" id="{6F43AE5A-E387-47CA-B5D2-12AD66972548}"/>
              </a:ext>
            </a:extLst>
          </p:cNvPr>
          <p:cNvSpPr txBox="1"/>
          <p:nvPr/>
        </p:nvSpPr>
        <p:spPr>
          <a:xfrm>
            <a:off x="819150" y="5067300"/>
            <a:ext cx="10382250" cy="369332"/>
          </a:xfrm>
          <a:prstGeom prst="rect">
            <a:avLst/>
          </a:prstGeom>
          <a:noFill/>
        </p:spPr>
        <p:txBody>
          <a:bodyPr wrap="square" rtlCol="0">
            <a:spAutoFit/>
          </a:bodyPr>
          <a:lstStyle/>
          <a:p>
            <a:pPr marL="285750" indent="-285750">
              <a:buClr>
                <a:srgbClr val="C00000"/>
              </a:buClr>
              <a:buFont typeface="Wingdings 2" panose="05020102010507070707" pitchFamily="18" charset="2"/>
              <a:buChar char=""/>
            </a:pPr>
            <a:r>
              <a:rPr lang="fr-FR" dirty="0"/>
              <a:t>Des données manquantes (&gt; 50%) sur la moitié des variables</a:t>
            </a:r>
          </a:p>
        </p:txBody>
      </p:sp>
    </p:spTree>
    <p:extLst>
      <p:ext uri="{BB962C8B-B14F-4D97-AF65-F5344CB8AC3E}">
        <p14:creationId xmlns:p14="http://schemas.microsoft.com/office/powerpoint/2010/main" val="7758776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2">
            <a:extLst>
              <a:ext uri="{FF2B5EF4-FFF2-40B4-BE49-F238E27FC236}">
                <a16:creationId xmlns:a16="http://schemas.microsoft.com/office/drawing/2014/main" id="{4F986EE0-F0F2-48AD-9457-E0315951D220}"/>
              </a:ext>
            </a:extLst>
          </p:cNvPr>
          <p:cNvSpPr>
            <a:spLocks noGrp="1"/>
          </p:cNvSpPr>
          <p:nvPr>
            <p:ph type="ftr" sz="quarter" idx="11"/>
          </p:nvPr>
        </p:nvSpPr>
        <p:spPr>
          <a:xfrm>
            <a:off x="143999" y="5776384"/>
            <a:ext cx="7290889" cy="498470"/>
          </a:xfrm>
        </p:spPr>
        <p:txBody>
          <a:bodyPr/>
          <a:lstStyle>
            <a:lvl1pPr>
              <a:defRPr>
                <a:solidFill>
                  <a:schemeClr val="bg1"/>
                </a:solidFill>
              </a:defRPr>
            </a:lvl1pPr>
          </a:lstStyle>
          <a:p>
            <a:r>
              <a:rPr lang="en-US" sz="2700" dirty="0"/>
              <a:t>2. Presentation du jeu de </a:t>
            </a:r>
            <a:r>
              <a:rPr lang="en-US" sz="2700" dirty="0" err="1"/>
              <a:t>données</a:t>
            </a:r>
            <a:r>
              <a:rPr lang="en-US" sz="2700" dirty="0"/>
              <a:t> - EXPLORATION</a:t>
            </a:r>
          </a:p>
        </p:txBody>
      </p:sp>
      <p:sp>
        <p:nvSpPr>
          <p:cNvPr id="6" name="Slide Number Placeholder 3">
            <a:extLst>
              <a:ext uri="{FF2B5EF4-FFF2-40B4-BE49-F238E27FC236}">
                <a16:creationId xmlns:a16="http://schemas.microsoft.com/office/drawing/2014/main" id="{592D536E-B9D3-4FE1-A8CC-2D3008876BCC}"/>
              </a:ext>
            </a:extLst>
          </p:cNvPr>
          <p:cNvSpPr>
            <a:spLocks noGrp="1"/>
          </p:cNvSpPr>
          <p:nvPr>
            <p:ph type="sldNum" sz="quarter" idx="12"/>
          </p:nvPr>
        </p:nvSpPr>
        <p:spPr>
          <a:xfrm>
            <a:off x="8005725" y="5776384"/>
            <a:ext cx="907186" cy="498470"/>
          </a:xfrm>
        </p:spPr>
        <p:txBody>
          <a:bodyPr/>
          <a:lstStyle>
            <a:lvl1pPr>
              <a:defRPr>
                <a:solidFill>
                  <a:schemeClr val="bg1"/>
                </a:solidFill>
              </a:defRPr>
            </a:lvl1pPr>
          </a:lstStyle>
          <a:p>
            <a:fld id="{6D22F896-40B5-4ADD-8801-0D06FADFA095}" type="slidenum">
              <a:rPr lang="en-US" sz="2700" smtClean="0"/>
              <a:pPr/>
              <a:t>6</a:t>
            </a:fld>
            <a:endParaRPr lang="en-US" sz="2700" dirty="0"/>
          </a:p>
        </p:txBody>
      </p:sp>
      <p:sp>
        <p:nvSpPr>
          <p:cNvPr id="9" name="Date Placeholder 1">
            <a:extLst>
              <a:ext uri="{FF2B5EF4-FFF2-40B4-BE49-F238E27FC236}">
                <a16:creationId xmlns:a16="http://schemas.microsoft.com/office/drawing/2014/main" id="{F415FB33-E221-4346-96BC-8A6DE506C282}"/>
              </a:ext>
            </a:extLst>
          </p:cNvPr>
          <p:cNvSpPr>
            <a:spLocks noGrp="1"/>
          </p:cNvSpPr>
          <p:nvPr>
            <p:ph type="dt" sz="half" idx="10"/>
          </p:nvPr>
        </p:nvSpPr>
        <p:spPr>
          <a:xfrm>
            <a:off x="8941868" y="5776384"/>
            <a:ext cx="2688477" cy="498470"/>
          </a:xfrm>
        </p:spPr>
        <p:txBody>
          <a:bodyPr/>
          <a:lstStyle>
            <a:lvl1pPr>
              <a:defRPr>
                <a:solidFill>
                  <a:schemeClr val="bg1"/>
                </a:solidFill>
              </a:defRPr>
            </a:lvl1pPr>
          </a:lstStyle>
          <a:p>
            <a:r>
              <a:rPr lang="en-US" sz="2700" dirty="0"/>
              <a:t>DECEMBRE 2021</a:t>
            </a:r>
          </a:p>
        </p:txBody>
      </p:sp>
      <p:sp>
        <p:nvSpPr>
          <p:cNvPr id="2" name="ZoneTexte 1">
            <a:extLst>
              <a:ext uri="{FF2B5EF4-FFF2-40B4-BE49-F238E27FC236}">
                <a16:creationId xmlns:a16="http://schemas.microsoft.com/office/drawing/2014/main" id="{6F43AE5A-E387-47CA-B5D2-12AD66972548}"/>
              </a:ext>
            </a:extLst>
          </p:cNvPr>
          <p:cNvSpPr txBox="1"/>
          <p:nvPr/>
        </p:nvSpPr>
        <p:spPr>
          <a:xfrm>
            <a:off x="819150" y="5067300"/>
            <a:ext cx="10382250" cy="369332"/>
          </a:xfrm>
          <a:prstGeom prst="rect">
            <a:avLst/>
          </a:prstGeom>
          <a:noFill/>
        </p:spPr>
        <p:txBody>
          <a:bodyPr wrap="square" rtlCol="0">
            <a:spAutoFit/>
          </a:bodyPr>
          <a:lstStyle/>
          <a:p>
            <a:pPr marL="285750" indent="-285750" algn="ctr">
              <a:buClr>
                <a:srgbClr val="C00000"/>
              </a:buClr>
              <a:buFont typeface="Wingdings 2" panose="05020102010507070707" pitchFamily="18" charset="2"/>
              <a:buChar char=""/>
            </a:pPr>
            <a:r>
              <a:rPr lang="fr-FR" dirty="0"/>
              <a:t>Quelques caractéristiques sur les données des clients</a:t>
            </a:r>
          </a:p>
        </p:txBody>
      </p:sp>
      <p:pic>
        <p:nvPicPr>
          <p:cNvPr id="10" name="Image 9">
            <a:extLst>
              <a:ext uri="{FF2B5EF4-FFF2-40B4-BE49-F238E27FC236}">
                <a16:creationId xmlns:a16="http://schemas.microsoft.com/office/drawing/2014/main" id="{B1EE4FE7-D8CB-4E36-800D-D0077B520CD8}"/>
              </a:ext>
            </a:extLst>
          </p:cNvPr>
          <p:cNvPicPr>
            <a:picLocks noChangeAspect="1"/>
          </p:cNvPicPr>
          <p:nvPr/>
        </p:nvPicPr>
        <p:blipFill>
          <a:blip r:embed="rId3"/>
          <a:stretch>
            <a:fillRect/>
          </a:stretch>
        </p:blipFill>
        <p:spPr>
          <a:xfrm>
            <a:off x="179325" y="871240"/>
            <a:ext cx="4656835" cy="3492626"/>
          </a:xfrm>
          <a:prstGeom prst="rect">
            <a:avLst/>
          </a:prstGeom>
        </p:spPr>
      </p:pic>
      <p:pic>
        <p:nvPicPr>
          <p:cNvPr id="14" name="Image 13">
            <a:extLst>
              <a:ext uri="{FF2B5EF4-FFF2-40B4-BE49-F238E27FC236}">
                <a16:creationId xmlns:a16="http://schemas.microsoft.com/office/drawing/2014/main" id="{F527AC3B-C3F9-4596-8C7B-ADB0432F2AB8}"/>
              </a:ext>
            </a:extLst>
          </p:cNvPr>
          <p:cNvPicPr>
            <a:picLocks noChangeAspect="1"/>
          </p:cNvPicPr>
          <p:nvPr/>
        </p:nvPicPr>
        <p:blipFill>
          <a:blip r:embed="rId4"/>
          <a:stretch>
            <a:fillRect/>
          </a:stretch>
        </p:blipFill>
        <p:spPr>
          <a:xfrm>
            <a:off x="5715686" y="788981"/>
            <a:ext cx="5485714" cy="3657143"/>
          </a:xfrm>
          <a:prstGeom prst="rect">
            <a:avLst/>
          </a:prstGeom>
        </p:spPr>
      </p:pic>
    </p:spTree>
    <p:extLst>
      <p:ext uri="{BB962C8B-B14F-4D97-AF65-F5344CB8AC3E}">
        <p14:creationId xmlns:p14="http://schemas.microsoft.com/office/powerpoint/2010/main" val="34421291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2">
            <a:extLst>
              <a:ext uri="{FF2B5EF4-FFF2-40B4-BE49-F238E27FC236}">
                <a16:creationId xmlns:a16="http://schemas.microsoft.com/office/drawing/2014/main" id="{4F986EE0-F0F2-48AD-9457-E0315951D220}"/>
              </a:ext>
            </a:extLst>
          </p:cNvPr>
          <p:cNvSpPr>
            <a:spLocks noGrp="1"/>
          </p:cNvSpPr>
          <p:nvPr>
            <p:ph type="ftr" sz="quarter" idx="11"/>
          </p:nvPr>
        </p:nvSpPr>
        <p:spPr>
          <a:xfrm>
            <a:off x="180976" y="5824009"/>
            <a:ext cx="8171914" cy="498470"/>
          </a:xfrm>
        </p:spPr>
        <p:txBody>
          <a:bodyPr>
            <a:normAutofit/>
          </a:bodyPr>
          <a:lstStyle>
            <a:lvl1pPr>
              <a:defRPr>
                <a:solidFill>
                  <a:schemeClr val="bg1"/>
                </a:solidFill>
              </a:defRPr>
            </a:lvl1pPr>
          </a:lstStyle>
          <a:p>
            <a:pPr>
              <a:lnSpc>
                <a:spcPct val="90000"/>
              </a:lnSpc>
              <a:spcAft>
                <a:spcPts val="600"/>
              </a:spcAft>
            </a:pPr>
            <a:r>
              <a:rPr lang="en-US" sz="2700" dirty="0"/>
              <a:t>3. FEATURE ENGINEERING</a:t>
            </a:r>
          </a:p>
        </p:txBody>
      </p:sp>
      <p:sp>
        <p:nvSpPr>
          <p:cNvPr id="6" name="Slide Number Placeholder 3">
            <a:extLst>
              <a:ext uri="{FF2B5EF4-FFF2-40B4-BE49-F238E27FC236}">
                <a16:creationId xmlns:a16="http://schemas.microsoft.com/office/drawing/2014/main" id="{592D536E-B9D3-4FE1-A8CC-2D3008876BCC}"/>
              </a:ext>
            </a:extLst>
          </p:cNvPr>
          <p:cNvSpPr>
            <a:spLocks noGrp="1"/>
          </p:cNvSpPr>
          <p:nvPr>
            <p:ph type="sldNum" sz="quarter" idx="12"/>
          </p:nvPr>
        </p:nvSpPr>
        <p:spPr>
          <a:xfrm>
            <a:off x="8144496" y="5814484"/>
            <a:ext cx="907186" cy="498470"/>
          </a:xfrm>
        </p:spPr>
        <p:txBody>
          <a:bodyPr>
            <a:normAutofit/>
          </a:bodyPr>
          <a:lstStyle>
            <a:lvl1pPr>
              <a:defRPr>
                <a:solidFill>
                  <a:schemeClr val="bg1"/>
                </a:solidFill>
              </a:defRPr>
            </a:lvl1pPr>
          </a:lstStyle>
          <a:p>
            <a:pPr>
              <a:lnSpc>
                <a:spcPct val="90000"/>
              </a:lnSpc>
              <a:spcAft>
                <a:spcPts val="600"/>
              </a:spcAft>
            </a:pPr>
            <a:fld id="{6D22F896-40B5-4ADD-8801-0D06FADFA095}" type="slidenum">
              <a:rPr lang="en-US" sz="2700" smtClean="0"/>
              <a:pPr>
                <a:lnSpc>
                  <a:spcPct val="90000"/>
                </a:lnSpc>
                <a:spcAft>
                  <a:spcPts val="600"/>
                </a:spcAft>
              </a:pPr>
              <a:t>7</a:t>
            </a:fld>
            <a:endParaRPr lang="en-US" sz="2700" dirty="0"/>
          </a:p>
        </p:txBody>
      </p:sp>
      <p:sp>
        <p:nvSpPr>
          <p:cNvPr id="20" name="Date Placeholder 1">
            <a:extLst>
              <a:ext uri="{FF2B5EF4-FFF2-40B4-BE49-F238E27FC236}">
                <a16:creationId xmlns:a16="http://schemas.microsoft.com/office/drawing/2014/main" id="{D55460A0-3726-472A-8D4D-F5C88CCE93B9}"/>
              </a:ext>
            </a:extLst>
          </p:cNvPr>
          <p:cNvSpPr>
            <a:spLocks noGrp="1"/>
          </p:cNvSpPr>
          <p:nvPr>
            <p:ph type="dt" sz="half" idx="10"/>
          </p:nvPr>
        </p:nvSpPr>
        <p:spPr>
          <a:xfrm>
            <a:off x="8941868" y="5776384"/>
            <a:ext cx="2688477" cy="498470"/>
          </a:xfrm>
        </p:spPr>
        <p:txBody>
          <a:bodyPr/>
          <a:lstStyle>
            <a:lvl1pPr>
              <a:defRPr>
                <a:solidFill>
                  <a:schemeClr val="bg1"/>
                </a:solidFill>
              </a:defRPr>
            </a:lvl1pPr>
          </a:lstStyle>
          <a:p>
            <a:r>
              <a:rPr lang="en-US" sz="2700" dirty="0"/>
              <a:t>DECEMBRE 2021</a:t>
            </a:r>
          </a:p>
        </p:txBody>
      </p:sp>
      <p:sp>
        <p:nvSpPr>
          <p:cNvPr id="3" name="Rectangle 2">
            <a:extLst>
              <a:ext uri="{FF2B5EF4-FFF2-40B4-BE49-F238E27FC236}">
                <a16:creationId xmlns:a16="http://schemas.microsoft.com/office/drawing/2014/main" id="{F1236AEA-287B-4518-991C-4EB7E8C39019}"/>
              </a:ext>
            </a:extLst>
          </p:cNvPr>
          <p:cNvSpPr/>
          <p:nvPr/>
        </p:nvSpPr>
        <p:spPr>
          <a:xfrm>
            <a:off x="695325" y="463267"/>
            <a:ext cx="2085975" cy="1790700"/>
          </a:xfrm>
          <a:prstGeom prst="rect">
            <a:avLst/>
          </a:prstGeom>
          <a:solidFill>
            <a:schemeClr val="bg1"/>
          </a:solidFill>
          <a:ln w="508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a:solidFill>
                  <a:schemeClr val="accent1"/>
                </a:solidFill>
                <a:latin typeface="Calibri" panose="020F0502020204030204" pitchFamily="34" charset="0"/>
                <a:cs typeface="Calibri" panose="020F0502020204030204" pitchFamily="34" charset="0"/>
              </a:rPr>
              <a:t>Suppression des colonnes </a:t>
            </a:r>
            <a:r>
              <a:rPr lang="fr-FR" b="1" dirty="0">
                <a:solidFill>
                  <a:schemeClr val="tx1"/>
                </a:solidFill>
                <a:latin typeface="Calibri" panose="020F0502020204030204" pitchFamily="34" charset="0"/>
                <a:cs typeface="Calibri" panose="020F0502020204030204" pitchFamily="34" charset="0"/>
              </a:rPr>
              <a:t>avec trop de valeurs manquantes (&gt;90%)</a:t>
            </a:r>
          </a:p>
        </p:txBody>
      </p:sp>
      <p:sp>
        <p:nvSpPr>
          <p:cNvPr id="8" name="Rectangle 7">
            <a:extLst>
              <a:ext uri="{FF2B5EF4-FFF2-40B4-BE49-F238E27FC236}">
                <a16:creationId xmlns:a16="http://schemas.microsoft.com/office/drawing/2014/main" id="{18EBD72C-98BA-46FA-88B5-848989A0A393}"/>
              </a:ext>
            </a:extLst>
          </p:cNvPr>
          <p:cNvSpPr/>
          <p:nvPr/>
        </p:nvSpPr>
        <p:spPr>
          <a:xfrm>
            <a:off x="3143885" y="473427"/>
            <a:ext cx="2657475" cy="1790700"/>
          </a:xfrm>
          <a:prstGeom prst="rect">
            <a:avLst/>
          </a:prstGeom>
          <a:solidFill>
            <a:schemeClr val="bg1"/>
          </a:solidFill>
          <a:ln w="508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err="1">
                <a:solidFill>
                  <a:schemeClr val="accent1"/>
                </a:solidFill>
                <a:latin typeface="Calibri" panose="020F0502020204030204" pitchFamily="34" charset="0"/>
                <a:cs typeface="Calibri" panose="020F0502020204030204" pitchFamily="34" charset="0"/>
              </a:rPr>
              <a:t>Feature</a:t>
            </a:r>
            <a:r>
              <a:rPr lang="fr-FR" b="1" dirty="0">
                <a:solidFill>
                  <a:schemeClr val="accent1"/>
                </a:solidFill>
                <a:latin typeface="Calibri" panose="020F0502020204030204" pitchFamily="34" charset="0"/>
                <a:cs typeface="Calibri" panose="020F0502020204030204" pitchFamily="34" charset="0"/>
              </a:rPr>
              <a:t> engineering manuel</a:t>
            </a:r>
          </a:p>
          <a:p>
            <a:pPr algn="ctr"/>
            <a:r>
              <a:rPr lang="fr-FR" b="1" dirty="0">
                <a:solidFill>
                  <a:schemeClr val="tx1"/>
                </a:solidFill>
                <a:latin typeface="Calibri" panose="020F0502020204030204" pitchFamily="34" charset="0"/>
                <a:cs typeface="Calibri" panose="020F0502020204030204" pitchFamily="34" charset="0"/>
              </a:rPr>
              <a:t>Création de 7 nouveaux indicateurs</a:t>
            </a:r>
          </a:p>
        </p:txBody>
      </p:sp>
      <p:sp>
        <p:nvSpPr>
          <p:cNvPr id="9" name="Rectangle 8">
            <a:extLst>
              <a:ext uri="{FF2B5EF4-FFF2-40B4-BE49-F238E27FC236}">
                <a16:creationId xmlns:a16="http://schemas.microsoft.com/office/drawing/2014/main" id="{D0B100D0-DFB8-4766-B12A-54557ABB267F}"/>
              </a:ext>
            </a:extLst>
          </p:cNvPr>
          <p:cNvSpPr/>
          <p:nvPr/>
        </p:nvSpPr>
        <p:spPr>
          <a:xfrm>
            <a:off x="8972870" y="477238"/>
            <a:ext cx="2657475" cy="1790699"/>
          </a:xfrm>
          <a:prstGeom prst="rect">
            <a:avLst/>
          </a:prstGeom>
          <a:solidFill>
            <a:schemeClr val="bg1"/>
          </a:solidFill>
          <a:ln w="508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a:solidFill>
                  <a:schemeClr val="accent1"/>
                </a:solidFill>
                <a:latin typeface="Calibri" panose="020F0502020204030204" pitchFamily="34" charset="0"/>
                <a:cs typeface="Calibri" panose="020F0502020204030204" pitchFamily="34" charset="0"/>
              </a:rPr>
              <a:t>Encodage des variables catégorielles</a:t>
            </a:r>
          </a:p>
          <a:p>
            <a:pPr marL="171450" indent="-171450">
              <a:buFont typeface="Arial" panose="020B0604020202020204" pitchFamily="34" charset="0"/>
              <a:buChar char="•"/>
            </a:pPr>
            <a:r>
              <a:rPr lang="fr-FR" sz="1400" b="1" dirty="0">
                <a:solidFill>
                  <a:schemeClr val="tx1"/>
                </a:solidFill>
                <a:latin typeface="Calibri" panose="020F0502020204030204" pitchFamily="34" charset="0"/>
                <a:cs typeface="Calibri" panose="020F0502020204030204" pitchFamily="34" charset="0"/>
              </a:rPr>
              <a:t>Traitement variables chrono.</a:t>
            </a:r>
          </a:p>
          <a:p>
            <a:pPr marL="171450" indent="-171450">
              <a:buFont typeface="Arial" panose="020B0604020202020204" pitchFamily="34" charset="0"/>
              <a:buChar char="•"/>
            </a:pPr>
            <a:r>
              <a:rPr lang="fr-FR" sz="1400" b="1" dirty="0">
                <a:solidFill>
                  <a:schemeClr val="tx1"/>
                </a:solidFill>
                <a:latin typeface="Calibri" panose="020F0502020204030204" pitchFamily="34" charset="0"/>
                <a:cs typeface="Calibri" panose="020F0502020204030204" pitchFamily="34" charset="0"/>
              </a:rPr>
              <a:t>Traitement autres variables &gt; bimodalités</a:t>
            </a:r>
          </a:p>
          <a:p>
            <a:pPr marL="171450" indent="-171450">
              <a:buFont typeface="Arial" panose="020B0604020202020204" pitchFamily="34" charset="0"/>
              <a:buChar char="•"/>
            </a:pPr>
            <a:r>
              <a:rPr lang="fr-FR" sz="1400" b="1" dirty="0">
                <a:solidFill>
                  <a:schemeClr val="tx1"/>
                </a:solidFill>
                <a:latin typeface="Calibri" panose="020F0502020204030204" pitchFamily="34" charset="0"/>
                <a:cs typeface="Calibri" panose="020F0502020204030204" pitchFamily="34" charset="0"/>
              </a:rPr>
              <a:t>Traitement autres variables &gt; </a:t>
            </a:r>
            <a:r>
              <a:rPr lang="fr-FR" sz="1400" b="1" dirty="0" err="1">
                <a:solidFill>
                  <a:schemeClr val="tx1"/>
                </a:solidFill>
                <a:latin typeface="Calibri" panose="020F0502020204030204" pitchFamily="34" charset="0"/>
                <a:cs typeface="Calibri" panose="020F0502020204030204" pitchFamily="34" charset="0"/>
              </a:rPr>
              <a:t>multi-modalités</a:t>
            </a:r>
            <a:endParaRPr lang="fr-FR" sz="1400" b="1" dirty="0">
              <a:solidFill>
                <a:schemeClr val="tx1"/>
              </a:solidFill>
              <a:latin typeface="Calibri" panose="020F0502020204030204" pitchFamily="34" charset="0"/>
              <a:cs typeface="Calibri" panose="020F0502020204030204" pitchFamily="34" charset="0"/>
            </a:endParaRPr>
          </a:p>
        </p:txBody>
      </p:sp>
      <p:sp>
        <p:nvSpPr>
          <p:cNvPr id="10" name="Rectangle 9">
            <a:extLst>
              <a:ext uri="{FF2B5EF4-FFF2-40B4-BE49-F238E27FC236}">
                <a16:creationId xmlns:a16="http://schemas.microsoft.com/office/drawing/2014/main" id="{D550B826-9CA4-4D12-8CFD-C513AE6127C0}"/>
              </a:ext>
            </a:extLst>
          </p:cNvPr>
          <p:cNvSpPr/>
          <p:nvPr/>
        </p:nvSpPr>
        <p:spPr>
          <a:xfrm>
            <a:off x="6096000" y="473427"/>
            <a:ext cx="2657475" cy="1790699"/>
          </a:xfrm>
          <a:prstGeom prst="rect">
            <a:avLst/>
          </a:prstGeom>
          <a:solidFill>
            <a:schemeClr val="bg1"/>
          </a:solidFill>
          <a:ln w="508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err="1">
                <a:solidFill>
                  <a:schemeClr val="accent1"/>
                </a:solidFill>
                <a:latin typeface="Calibri" panose="020F0502020204030204" pitchFamily="34" charset="0"/>
                <a:cs typeface="Calibri" panose="020F0502020204030204" pitchFamily="34" charset="0"/>
              </a:rPr>
              <a:t>Feature</a:t>
            </a:r>
            <a:r>
              <a:rPr lang="fr-FR" b="1" dirty="0">
                <a:solidFill>
                  <a:schemeClr val="accent1"/>
                </a:solidFill>
                <a:latin typeface="Calibri" panose="020F0502020204030204" pitchFamily="34" charset="0"/>
                <a:cs typeface="Calibri" panose="020F0502020204030204" pitchFamily="34" charset="0"/>
              </a:rPr>
              <a:t> engineering automatique</a:t>
            </a:r>
          </a:p>
          <a:p>
            <a:pPr algn="ctr"/>
            <a:r>
              <a:rPr lang="fr-FR" b="1" dirty="0">
                <a:solidFill>
                  <a:schemeClr val="tx1"/>
                </a:solidFill>
                <a:latin typeface="Calibri" panose="020F0502020204030204" pitchFamily="34" charset="0"/>
                <a:cs typeface="Calibri" panose="020F0502020204030204" pitchFamily="34" charset="0"/>
              </a:rPr>
              <a:t>À l’aide du package </a:t>
            </a:r>
            <a:r>
              <a:rPr lang="fr-FR" b="1" dirty="0" err="1">
                <a:solidFill>
                  <a:schemeClr val="tx1"/>
                </a:solidFill>
                <a:latin typeface="Calibri" panose="020F0502020204030204" pitchFamily="34" charset="0"/>
                <a:cs typeface="Calibri" panose="020F0502020204030204" pitchFamily="34" charset="0"/>
              </a:rPr>
              <a:t>featureTools</a:t>
            </a:r>
            <a:r>
              <a:rPr lang="fr-FR" b="1" dirty="0">
                <a:solidFill>
                  <a:schemeClr val="tx1"/>
                </a:solidFill>
                <a:latin typeface="Calibri" panose="020F0502020204030204" pitchFamily="34" charset="0"/>
                <a:cs typeface="Calibri" panose="020F0502020204030204" pitchFamily="34" charset="0"/>
              </a:rPr>
              <a:t> </a:t>
            </a:r>
          </a:p>
          <a:p>
            <a:pPr algn="ctr"/>
            <a:r>
              <a:rPr lang="fr-FR" sz="1600" b="1" dirty="0">
                <a:solidFill>
                  <a:schemeClr val="tx1"/>
                </a:solidFill>
                <a:latin typeface="Calibri" panose="020F0502020204030204" pitchFamily="34" charset="0"/>
                <a:cs typeface="Calibri" panose="020F0502020204030204" pitchFamily="34" charset="0"/>
              </a:rPr>
              <a:t>(compte tenu du modèle de données)</a:t>
            </a:r>
            <a:endParaRPr lang="fr-FR" b="1" dirty="0">
              <a:solidFill>
                <a:schemeClr val="tx1"/>
              </a:solidFill>
              <a:latin typeface="Calibri" panose="020F0502020204030204" pitchFamily="34" charset="0"/>
              <a:cs typeface="Calibri" panose="020F0502020204030204" pitchFamily="34" charset="0"/>
            </a:endParaRPr>
          </a:p>
        </p:txBody>
      </p:sp>
      <p:graphicFrame>
        <p:nvGraphicFramePr>
          <p:cNvPr id="4" name="Tableau 10">
            <a:extLst>
              <a:ext uri="{FF2B5EF4-FFF2-40B4-BE49-F238E27FC236}">
                <a16:creationId xmlns:a16="http://schemas.microsoft.com/office/drawing/2014/main" id="{B623C9F0-6A28-473F-ACB5-1DB28F02E532}"/>
              </a:ext>
            </a:extLst>
          </p:cNvPr>
          <p:cNvGraphicFramePr>
            <a:graphicFrameLocks noGrp="1"/>
          </p:cNvGraphicFramePr>
          <p:nvPr>
            <p:extLst>
              <p:ext uri="{D42A27DB-BD31-4B8C-83A1-F6EECF244321}">
                <p14:modId xmlns:p14="http://schemas.microsoft.com/office/powerpoint/2010/main" val="3530251862"/>
              </p:ext>
            </p:extLst>
          </p:nvPr>
        </p:nvGraphicFramePr>
        <p:xfrm>
          <a:off x="3143885" y="2661815"/>
          <a:ext cx="3179395" cy="2966720"/>
        </p:xfrm>
        <a:graphic>
          <a:graphicData uri="http://schemas.openxmlformats.org/drawingml/2006/table">
            <a:tbl>
              <a:tblPr firstRow="1" bandRow="1">
                <a:tableStyleId>{5C22544A-7EE6-4342-B048-85BDC9FD1C3A}</a:tableStyleId>
              </a:tblPr>
              <a:tblGrid>
                <a:gridCol w="385395">
                  <a:extLst>
                    <a:ext uri="{9D8B030D-6E8A-4147-A177-3AD203B41FA5}">
                      <a16:colId xmlns:a16="http://schemas.microsoft.com/office/drawing/2014/main" val="2836069577"/>
                    </a:ext>
                  </a:extLst>
                </a:gridCol>
                <a:gridCol w="2794000">
                  <a:extLst>
                    <a:ext uri="{9D8B030D-6E8A-4147-A177-3AD203B41FA5}">
                      <a16:colId xmlns:a16="http://schemas.microsoft.com/office/drawing/2014/main" val="219825780"/>
                    </a:ext>
                  </a:extLst>
                </a:gridCol>
              </a:tblGrid>
              <a:tr h="370840">
                <a:tc>
                  <a:txBody>
                    <a:bodyPr/>
                    <a:lstStyle/>
                    <a:p>
                      <a:r>
                        <a:rPr lang="fr-FR" sz="1600" dirty="0">
                          <a:latin typeface="Calibri" panose="020F0502020204030204" pitchFamily="34" charset="0"/>
                          <a:cs typeface="Calibri" panose="020F0502020204030204" pitchFamily="34" charset="0"/>
                        </a:rPr>
                        <a:t>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600" dirty="0">
                          <a:latin typeface="Calibri" panose="020F0502020204030204" pitchFamily="34" charset="0"/>
                          <a:cs typeface="Calibri" panose="020F0502020204030204" pitchFamily="34" charset="0"/>
                        </a:rPr>
                        <a:t>Nouveau ratio</a:t>
                      </a:r>
                    </a:p>
                  </a:txBody>
                  <a:tcPr/>
                </a:tc>
                <a:extLst>
                  <a:ext uri="{0D108BD9-81ED-4DB2-BD59-A6C34878D82A}">
                    <a16:rowId xmlns:a16="http://schemas.microsoft.com/office/drawing/2014/main" val="1837169370"/>
                  </a:ext>
                </a:extLst>
              </a:tr>
              <a:tr h="370840">
                <a:tc>
                  <a:txBody>
                    <a:bodyPr/>
                    <a:lstStyle/>
                    <a:p>
                      <a:r>
                        <a:rPr lang="fr-FR" sz="1600" b="1" dirty="0">
                          <a:latin typeface="Calibri" panose="020F0502020204030204" pitchFamily="34" charset="0"/>
                          <a:cs typeface="Calibri" panose="020F0502020204030204" pitchFamily="34" charset="0"/>
                        </a:rPr>
                        <a:t>1</a:t>
                      </a:r>
                    </a:p>
                  </a:txBody>
                  <a:tcPr/>
                </a:tc>
                <a:tc>
                  <a:txBody>
                    <a:bodyPr/>
                    <a:lstStyle/>
                    <a:p>
                      <a:r>
                        <a:rPr lang="fr-FR" sz="1600" b="1" dirty="0">
                          <a:latin typeface="Calibri" panose="020F0502020204030204" pitchFamily="34" charset="0"/>
                          <a:cs typeface="Calibri" panose="020F0502020204030204" pitchFamily="34" charset="0"/>
                        </a:rPr>
                        <a:t>Temps travaillé / âge</a:t>
                      </a:r>
                    </a:p>
                  </a:txBody>
                  <a:tcPr/>
                </a:tc>
                <a:extLst>
                  <a:ext uri="{0D108BD9-81ED-4DB2-BD59-A6C34878D82A}">
                    <a16:rowId xmlns:a16="http://schemas.microsoft.com/office/drawing/2014/main" val="3609200137"/>
                  </a:ext>
                </a:extLst>
              </a:tr>
              <a:tr h="370840">
                <a:tc>
                  <a:txBody>
                    <a:bodyPr/>
                    <a:lstStyle/>
                    <a:p>
                      <a:r>
                        <a:rPr lang="fr-FR" sz="1600" b="1" dirty="0">
                          <a:latin typeface="Calibri" panose="020F0502020204030204" pitchFamily="34" charset="0"/>
                          <a:cs typeface="Calibri" panose="020F0502020204030204" pitchFamily="34" charset="0"/>
                        </a:rPr>
                        <a:t>2</a:t>
                      </a:r>
                    </a:p>
                  </a:txBody>
                  <a:tcPr/>
                </a:tc>
                <a:tc>
                  <a:txBody>
                    <a:bodyPr/>
                    <a:lstStyle/>
                    <a:p>
                      <a:r>
                        <a:rPr lang="fr-FR" sz="1600" b="1" dirty="0">
                          <a:latin typeface="Calibri" panose="020F0502020204030204" pitchFamily="34" charset="0"/>
                          <a:cs typeface="Calibri" panose="020F0502020204030204" pitchFamily="34" charset="0"/>
                        </a:rPr>
                        <a:t>Crédit / revenu</a:t>
                      </a:r>
                    </a:p>
                  </a:txBody>
                  <a:tcPr/>
                </a:tc>
                <a:extLst>
                  <a:ext uri="{0D108BD9-81ED-4DB2-BD59-A6C34878D82A}">
                    <a16:rowId xmlns:a16="http://schemas.microsoft.com/office/drawing/2014/main" val="2992824620"/>
                  </a:ext>
                </a:extLst>
              </a:tr>
              <a:tr h="370840">
                <a:tc>
                  <a:txBody>
                    <a:bodyPr/>
                    <a:lstStyle/>
                    <a:p>
                      <a:r>
                        <a:rPr lang="fr-FR" sz="1600" b="1" dirty="0">
                          <a:latin typeface="Calibri" panose="020F0502020204030204" pitchFamily="34" charset="0"/>
                          <a:cs typeface="Calibri" panose="020F0502020204030204" pitchFamily="34" charset="0"/>
                        </a:rPr>
                        <a:t>3</a:t>
                      </a:r>
                    </a:p>
                  </a:txBody>
                  <a:tcPr/>
                </a:tc>
                <a:tc>
                  <a:txBody>
                    <a:bodyPr/>
                    <a:lstStyle/>
                    <a:p>
                      <a:r>
                        <a:rPr lang="fr-FR" sz="1600" b="1" dirty="0">
                          <a:latin typeface="Calibri" panose="020F0502020204030204" pitchFamily="34" charset="0"/>
                          <a:cs typeface="Calibri" panose="020F0502020204030204" pitchFamily="34" charset="0"/>
                        </a:rPr>
                        <a:t>Revenu / annuité crédit</a:t>
                      </a:r>
                    </a:p>
                  </a:txBody>
                  <a:tcPr/>
                </a:tc>
                <a:extLst>
                  <a:ext uri="{0D108BD9-81ED-4DB2-BD59-A6C34878D82A}">
                    <a16:rowId xmlns:a16="http://schemas.microsoft.com/office/drawing/2014/main" val="4294061856"/>
                  </a:ext>
                </a:extLst>
              </a:tr>
              <a:tr h="370840">
                <a:tc>
                  <a:txBody>
                    <a:bodyPr/>
                    <a:lstStyle/>
                    <a:p>
                      <a:r>
                        <a:rPr lang="fr-FR" sz="1600" b="1" dirty="0">
                          <a:latin typeface="Calibri" panose="020F0502020204030204" pitchFamily="34" charset="0"/>
                          <a:cs typeface="Calibri" panose="020F0502020204030204" pitchFamily="34" charset="0"/>
                        </a:rPr>
                        <a:t>4</a:t>
                      </a:r>
                    </a:p>
                  </a:txBody>
                  <a:tcPr/>
                </a:tc>
                <a:tc>
                  <a:txBody>
                    <a:bodyPr/>
                    <a:lstStyle/>
                    <a:p>
                      <a:r>
                        <a:rPr lang="fr-FR" sz="1600" b="1" dirty="0">
                          <a:latin typeface="Calibri" panose="020F0502020204030204" pitchFamily="34" charset="0"/>
                          <a:cs typeface="Calibri" panose="020F0502020204030204" pitchFamily="34" charset="0"/>
                        </a:rPr>
                        <a:t>Revenu / annuité par âge</a:t>
                      </a:r>
                    </a:p>
                  </a:txBody>
                  <a:tcPr/>
                </a:tc>
                <a:extLst>
                  <a:ext uri="{0D108BD9-81ED-4DB2-BD59-A6C34878D82A}">
                    <a16:rowId xmlns:a16="http://schemas.microsoft.com/office/drawing/2014/main" val="1474254379"/>
                  </a:ext>
                </a:extLst>
              </a:tr>
              <a:tr h="370840">
                <a:tc>
                  <a:txBody>
                    <a:bodyPr/>
                    <a:lstStyle/>
                    <a:p>
                      <a:r>
                        <a:rPr lang="fr-FR" sz="1600" b="1" dirty="0">
                          <a:latin typeface="Calibri" panose="020F0502020204030204" pitchFamily="34" charset="0"/>
                          <a:cs typeface="Calibri" panose="020F0502020204030204" pitchFamily="34" charset="0"/>
                        </a:rPr>
                        <a:t>5</a:t>
                      </a:r>
                    </a:p>
                  </a:txBody>
                  <a:tcPr/>
                </a:tc>
                <a:tc>
                  <a:txBody>
                    <a:bodyPr/>
                    <a:lstStyle/>
                    <a:p>
                      <a:r>
                        <a:rPr lang="fr-FR" sz="1600" b="1" dirty="0">
                          <a:latin typeface="Calibri" panose="020F0502020204030204" pitchFamily="34" charset="0"/>
                          <a:cs typeface="Calibri" panose="020F0502020204030204" pitchFamily="34" charset="0"/>
                        </a:rPr>
                        <a:t>Crédit / annuité</a:t>
                      </a:r>
                    </a:p>
                  </a:txBody>
                  <a:tcPr/>
                </a:tc>
                <a:extLst>
                  <a:ext uri="{0D108BD9-81ED-4DB2-BD59-A6C34878D82A}">
                    <a16:rowId xmlns:a16="http://schemas.microsoft.com/office/drawing/2014/main" val="3011041976"/>
                  </a:ext>
                </a:extLst>
              </a:tr>
              <a:tr h="370840">
                <a:tc>
                  <a:txBody>
                    <a:bodyPr/>
                    <a:lstStyle/>
                    <a:p>
                      <a:r>
                        <a:rPr lang="fr-FR" sz="1600" b="1" dirty="0">
                          <a:latin typeface="Calibri" panose="020F0502020204030204" pitchFamily="34" charset="0"/>
                          <a:cs typeface="Calibri" panose="020F0502020204030204" pitchFamily="34" charset="0"/>
                        </a:rPr>
                        <a:t>6</a:t>
                      </a:r>
                    </a:p>
                  </a:txBody>
                  <a:tcPr/>
                </a:tc>
                <a:tc>
                  <a:txBody>
                    <a:bodyPr/>
                    <a:lstStyle/>
                    <a:p>
                      <a:r>
                        <a:rPr lang="fr-FR" sz="1600" b="1" dirty="0">
                          <a:latin typeface="Calibri" panose="020F0502020204030204" pitchFamily="34" charset="0"/>
                          <a:cs typeface="Calibri" panose="020F0502020204030204" pitchFamily="34" charset="0"/>
                        </a:rPr>
                        <a:t>Crédit / annuité par âge</a:t>
                      </a:r>
                    </a:p>
                  </a:txBody>
                  <a:tcPr/>
                </a:tc>
                <a:extLst>
                  <a:ext uri="{0D108BD9-81ED-4DB2-BD59-A6C34878D82A}">
                    <a16:rowId xmlns:a16="http://schemas.microsoft.com/office/drawing/2014/main" val="2147742785"/>
                  </a:ext>
                </a:extLst>
              </a:tr>
              <a:tr h="370840">
                <a:tc>
                  <a:txBody>
                    <a:bodyPr/>
                    <a:lstStyle/>
                    <a:p>
                      <a:r>
                        <a:rPr lang="fr-FR" sz="1600" b="1" dirty="0">
                          <a:latin typeface="Calibri" panose="020F0502020204030204" pitchFamily="34" charset="0"/>
                          <a:cs typeface="Calibri" panose="020F0502020204030204" pitchFamily="34" charset="0"/>
                        </a:rPr>
                        <a:t>7</a:t>
                      </a:r>
                    </a:p>
                  </a:txBody>
                  <a:tcPr/>
                </a:tc>
                <a:tc>
                  <a:txBody>
                    <a:bodyPr/>
                    <a:lstStyle/>
                    <a:p>
                      <a:r>
                        <a:rPr lang="fr-FR" sz="1600" b="1" dirty="0">
                          <a:latin typeface="Calibri" panose="020F0502020204030204" pitchFamily="34" charset="0"/>
                          <a:cs typeface="Calibri" panose="020F0502020204030204" pitchFamily="34" charset="0"/>
                        </a:rPr>
                        <a:t>Revenu par membre famille</a:t>
                      </a:r>
                    </a:p>
                  </a:txBody>
                  <a:tcPr/>
                </a:tc>
                <a:extLst>
                  <a:ext uri="{0D108BD9-81ED-4DB2-BD59-A6C34878D82A}">
                    <a16:rowId xmlns:a16="http://schemas.microsoft.com/office/drawing/2014/main" val="469988576"/>
                  </a:ext>
                </a:extLst>
              </a:tr>
            </a:tbl>
          </a:graphicData>
        </a:graphic>
      </p:graphicFrame>
      <p:sp>
        <p:nvSpPr>
          <p:cNvPr id="11" name="Flèche : bas 10">
            <a:extLst>
              <a:ext uri="{FF2B5EF4-FFF2-40B4-BE49-F238E27FC236}">
                <a16:creationId xmlns:a16="http://schemas.microsoft.com/office/drawing/2014/main" id="{75D8D941-1FD5-403E-8271-228FB43F3073}"/>
              </a:ext>
            </a:extLst>
          </p:cNvPr>
          <p:cNvSpPr/>
          <p:nvPr/>
        </p:nvSpPr>
        <p:spPr>
          <a:xfrm>
            <a:off x="4368800" y="2164080"/>
            <a:ext cx="599440" cy="538480"/>
          </a:xfrm>
          <a:prstGeom prst="down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2209119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a:extLst>
              <a:ext uri="{FF2B5EF4-FFF2-40B4-BE49-F238E27FC236}">
                <a16:creationId xmlns:a16="http://schemas.microsoft.com/office/drawing/2014/main" id="{592D536E-B9D3-4FE1-A8CC-2D3008876BCC}"/>
              </a:ext>
            </a:extLst>
          </p:cNvPr>
          <p:cNvSpPr>
            <a:spLocks noGrp="1"/>
          </p:cNvSpPr>
          <p:nvPr>
            <p:ph type="sldNum" sz="quarter" idx="12"/>
          </p:nvPr>
        </p:nvSpPr>
        <p:spPr>
          <a:xfrm>
            <a:off x="8144496" y="5814484"/>
            <a:ext cx="907186" cy="498470"/>
          </a:xfrm>
        </p:spPr>
        <p:txBody>
          <a:bodyPr>
            <a:normAutofit/>
          </a:bodyPr>
          <a:lstStyle>
            <a:lvl1pPr>
              <a:defRPr>
                <a:solidFill>
                  <a:schemeClr val="bg1"/>
                </a:solidFill>
              </a:defRPr>
            </a:lvl1pPr>
          </a:lstStyle>
          <a:p>
            <a:pPr>
              <a:lnSpc>
                <a:spcPct val="90000"/>
              </a:lnSpc>
              <a:spcAft>
                <a:spcPts val="600"/>
              </a:spcAft>
            </a:pPr>
            <a:fld id="{6D22F896-40B5-4ADD-8801-0D06FADFA095}" type="slidenum">
              <a:rPr lang="en-US" sz="2700" smtClean="0"/>
              <a:pPr>
                <a:lnSpc>
                  <a:spcPct val="90000"/>
                </a:lnSpc>
                <a:spcAft>
                  <a:spcPts val="600"/>
                </a:spcAft>
              </a:pPr>
              <a:t>8</a:t>
            </a:fld>
            <a:endParaRPr lang="en-US" sz="2700" dirty="0"/>
          </a:p>
        </p:txBody>
      </p:sp>
      <p:sp>
        <p:nvSpPr>
          <p:cNvPr id="5" name="Footer Placeholder 2">
            <a:extLst>
              <a:ext uri="{FF2B5EF4-FFF2-40B4-BE49-F238E27FC236}">
                <a16:creationId xmlns:a16="http://schemas.microsoft.com/office/drawing/2014/main" id="{477A0630-0F07-47A5-BDE4-2AB2B103308F}"/>
              </a:ext>
            </a:extLst>
          </p:cNvPr>
          <p:cNvSpPr>
            <a:spLocks noGrp="1"/>
          </p:cNvSpPr>
          <p:nvPr>
            <p:ph type="ftr" sz="quarter" idx="11"/>
          </p:nvPr>
        </p:nvSpPr>
        <p:spPr>
          <a:xfrm>
            <a:off x="180976" y="5824009"/>
            <a:ext cx="8171914" cy="498470"/>
          </a:xfrm>
        </p:spPr>
        <p:txBody>
          <a:bodyPr>
            <a:normAutofit fontScale="92500"/>
          </a:bodyPr>
          <a:lstStyle>
            <a:lvl1pPr>
              <a:defRPr>
                <a:solidFill>
                  <a:schemeClr val="bg1"/>
                </a:solidFill>
              </a:defRPr>
            </a:lvl1pPr>
          </a:lstStyle>
          <a:p>
            <a:pPr>
              <a:lnSpc>
                <a:spcPct val="90000"/>
              </a:lnSpc>
              <a:spcAft>
                <a:spcPts val="600"/>
              </a:spcAft>
            </a:pPr>
            <a:r>
              <a:rPr lang="en-US" sz="2700" dirty="0"/>
              <a:t>4. </a:t>
            </a:r>
            <a:r>
              <a:rPr lang="en-US" sz="2700" dirty="0" err="1"/>
              <a:t>Donnees</a:t>
            </a:r>
            <a:r>
              <a:rPr lang="en-US" sz="2700" dirty="0"/>
              <a:t> </a:t>
            </a:r>
            <a:r>
              <a:rPr lang="en-US" sz="2700" dirty="0" err="1"/>
              <a:t>deséquilibrees</a:t>
            </a:r>
            <a:r>
              <a:rPr lang="en-US" sz="2700" dirty="0"/>
              <a:t> – technique de </a:t>
            </a:r>
            <a:r>
              <a:rPr lang="en-US" sz="2700" dirty="0" err="1"/>
              <a:t>reequilibrage</a:t>
            </a:r>
            <a:endParaRPr lang="en-US" sz="2700" dirty="0"/>
          </a:p>
        </p:txBody>
      </p:sp>
      <p:sp>
        <p:nvSpPr>
          <p:cNvPr id="12" name="Date Placeholder 1">
            <a:extLst>
              <a:ext uri="{FF2B5EF4-FFF2-40B4-BE49-F238E27FC236}">
                <a16:creationId xmlns:a16="http://schemas.microsoft.com/office/drawing/2014/main" id="{AED6FD9D-A50E-4FE9-8CDE-EBA84085F891}"/>
              </a:ext>
            </a:extLst>
          </p:cNvPr>
          <p:cNvSpPr>
            <a:spLocks noGrp="1"/>
          </p:cNvSpPr>
          <p:nvPr>
            <p:ph type="dt" sz="half" idx="10"/>
          </p:nvPr>
        </p:nvSpPr>
        <p:spPr>
          <a:xfrm>
            <a:off x="8941868" y="5776384"/>
            <a:ext cx="2688477" cy="498470"/>
          </a:xfrm>
        </p:spPr>
        <p:txBody>
          <a:bodyPr/>
          <a:lstStyle>
            <a:lvl1pPr>
              <a:defRPr>
                <a:solidFill>
                  <a:schemeClr val="bg1"/>
                </a:solidFill>
              </a:defRPr>
            </a:lvl1pPr>
          </a:lstStyle>
          <a:p>
            <a:r>
              <a:rPr lang="en-US" sz="2700" dirty="0"/>
              <a:t>DECEMBRE 2021</a:t>
            </a:r>
          </a:p>
        </p:txBody>
      </p:sp>
      <p:pic>
        <p:nvPicPr>
          <p:cNvPr id="4" name="Image 3">
            <a:extLst>
              <a:ext uri="{FF2B5EF4-FFF2-40B4-BE49-F238E27FC236}">
                <a16:creationId xmlns:a16="http://schemas.microsoft.com/office/drawing/2014/main" id="{383A8C19-A4B4-4240-A797-F8620CFF5721}"/>
              </a:ext>
            </a:extLst>
          </p:cNvPr>
          <p:cNvPicPr>
            <a:picLocks noChangeAspect="1"/>
          </p:cNvPicPr>
          <p:nvPr/>
        </p:nvPicPr>
        <p:blipFill>
          <a:blip r:embed="rId2"/>
          <a:stretch>
            <a:fillRect/>
          </a:stretch>
        </p:blipFill>
        <p:spPr>
          <a:xfrm>
            <a:off x="282577" y="579557"/>
            <a:ext cx="4594224" cy="3272827"/>
          </a:xfrm>
          <a:prstGeom prst="rect">
            <a:avLst/>
          </a:prstGeom>
        </p:spPr>
      </p:pic>
      <p:sp>
        <p:nvSpPr>
          <p:cNvPr id="7" name="ZoneTexte 6">
            <a:extLst>
              <a:ext uri="{FF2B5EF4-FFF2-40B4-BE49-F238E27FC236}">
                <a16:creationId xmlns:a16="http://schemas.microsoft.com/office/drawing/2014/main" id="{0C07BB2C-6717-4F6A-990C-609A1FCC9E18}"/>
              </a:ext>
            </a:extLst>
          </p:cNvPr>
          <p:cNvSpPr txBox="1"/>
          <p:nvPr/>
        </p:nvSpPr>
        <p:spPr>
          <a:xfrm>
            <a:off x="288222" y="3939137"/>
            <a:ext cx="4776536" cy="1200329"/>
          </a:xfrm>
          <a:prstGeom prst="rect">
            <a:avLst/>
          </a:prstGeom>
          <a:noFill/>
        </p:spPr>
        <p:txBody>
          <a:bodyPr wrap="square" rtlCol="0">
            <a:spAutoFit/>
          </a:bodyPr>
          <a:lstStyle/>
          <a:p>
            <a:r>
              <a:rPr lang="fr-FR" sz="2400" dirty="0"/>
              <a:t>92% des demandeurs de prêts sont solvables </a:t>
            </a:r>
            <a:r>
              <a:rPr lang="fr-FR" sz="2400" dirty="0">
                <a:sym typeface="Wingdings" panose="05000000000000000000" pitchFamily="2" charset="2"/>
              </a:rPr>
              <a:t> </a:t>
            </a:r>
            <a:r>
              <a:rPr lang="fr-FR" sz="2400" dirty="0">
                <a:solidFill>
                  <a:srgbClr val="C00000"/>
                </a:solidFill>
                <a:sym typeface="Wingdings" panose="05000000000000000000" pitchFamily="2" charset="2"/>
              </a:rPr>
              <a:t>sur-représentation de cette modalité</a:t>
            </a:r>
            <a:endParaRPr lang="fr-FR" sz="2400" dirty="0">
              <a:solidFill>
                <a:srgbClr val="C00000"/>
              </a:solidFill>
            </a:endParaRPr>
          </a:p>
        </p:txBody>
      </p:sp>
      <p:sp>
        <p:nvSpPr>
          <p:cNvPr id="2" name="ZoneTexte 1">
            <a:extLst>
              <a:ext uri="{FF2B5EF4-FFF2-40B4-BE49-F238E27FC236}">
                <a16:creationId xmlns:a16="http://schemas.microsoft.com/office/drawing/2014/main" id="{D0961A17-0965-4C83-82A3-7E9D7B481136}"/>
              </a:ext>
            </a:extLst>
          </p:cNvPr>
          <p:cNvSpPr txBox="1"/>
          <p:nvPr/>
        </p:nvSpPr>
        <p:spPr>
          <a:xfrm>
            <a:off x="7286945" y="1785220"/>
            <a:ext cx="4343400" cy="954107"/>
          </a:xfrm>
          <a:prstGeom prst="rect">
            <a:avLst/>
          </a:prstGeom>
          <a:noFill/>
        </p:spPr>
        <p:txBody>
          <a:bodyPr wrap="square" rtlCol="0">
            <a:spAutoFit/>
          </a:bodyPr>
          <a:lstStyle/>
          <a:p>
            <a:r>
              <a:rPr lang="fr-FR" sz="2800" dirty="0"/>
              <a:t>Accroitre la part des clients non solvables ≈ 20%</a:t>
            </a:r>
          </a:p>
        </p:txBody>
      </p:sp>
      <p:sp>
        <p:nvSpPr>
          <p:cNvPr id="3" name="Flèche : droite rayée 2">
            <a:extLst>
              <a:ext uri="{FF2B5EF4-FFF2-40B4-BE49-F238E27FC236}">
                <a16:creationId xmlns:a16="http://schemas.microsoft.com/office/drawing/2014/main" id="{B5148E43-5030-4637-8E22-D5808BDAD89F}"/>
              </a:ext>
            </a:extLst>
          </p:cNvPr>
          <p:cNvSpPr/>
          <p:nvPr/>
        </p:nvSpPr>
        <p:spPr>
          <a:xfrm>
            <a:off x="4505325" y="1419226"/>
            <a:ext cx="2505074" cy="2009774"/>
          </a:xfrm>
          <a:prstGeom prst="striped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Pour corriger cela</a:t>
            </a:r>
          </a:p>
        </p:txBody>
      </p:sp>
      <p:sp>
        <p:nvSpPr>
          <p:cNvPr id="8" name="ZoneTexte 7">
            <a:extLst>
              <a:ext uri="{FF2B5EF4-FFF2-40B4-BE49-F238E27FC236}">
                <a16:creationId xmlns:a16="http://schemas.microsoft.com/office/drawing/2014/main" id="{35314BB5-7A84-4E0C-82E5-918AA8FCDFD6}"/>
              </a:ext>
            </a:extLst>
          </p:cNvPr>
          <p:cNvSpPr txBox="1"/>
          <p:nvPr/>
        </p:nvSpPr>
        <p:spPr>
          <a:xfrm>
            <a:off x="6924674" y="3429000"/>
            <a:ext cx="4343401" cy="1015663"/>
          </a:xfrm>
          <a:prstGeom prst="rect">
            <a:avLst/>
          </a:prstGeom>
          <a:noFill/>
        </p:spPr>
        <p:txBody>
          <a:bodyPr wrap="square" rtlCol="0">
            <a:spAutoFit/>
          </a:bodyPr>
          <a:lstStyle/>
          <a:p>
            <a:r>
              <a:rPr lang="fr-FR" sz="4400" i="0" dirty="0">
                <a:solidFill>
                  <a:srgbClr val="C00000"/>
                </a:solidFill>
                <a:effectLst/>
                <a:latin typeface="+mj-lt"/>
              </a:rPr>
              <a:t>SMOTE</a:t>
            </a:r>
          </a:p>
          <a:p>
            <a:r>
              <a:rPr lang="fr-FR" sz="1600" b="1" i="0" dirty="0" err="1">
                <a:solidFill>
                  <a:srgbClr val="C00000"/>
                </a:solidFill>
                <a:effectLst/>
                <a:latin typeface="Helvetica Neue"/>
              </a:rPr>
              <a:t>S</a:t>
            </a:r>
            <a:r>
              <a:rPr lang="fr-FR" sz="1400" b="1" i="0" dirty="0" err="1">
                <a:solidFill>
                  <a:srgbClr val="555555"/>
                </a:solidFill>
                <a:effectLst/>
                <a:latin typeface="Helvetica Neue"/>
              </a:rPr>
              <a:t>ynthetic</a:t>
            </a:r>
            <a:r>
              <a:rPr lang="fr-FR" sz="1400" b="1" i="0" dirty="0">
                <a:solidFill>
                  <a:srgbClr val="555555"/>
                </a:solidFill>
                <a:effectLst/>
                <a:latin typeface="Helvetica Neue"/>
              </a:rPr>
              <a:t> </a:t>
            </a:r>
            <a:r>
              <a:rPr lang="fr-FR" sz="1600" b="1" i="0" dirty="0" err="1">
                <a:solidFill>
                  <a:srgbClr val="C00000"/>
                </a:solidFill>
                <a:effectLst/>
                <a:latin typeface="Helvetica Neue"/>
              </a:rPr>
              <a:t>M</a:t>
            </a:r>
            <a:r>
              <a:rPr lang="fr-FR" sz="1400" b="1" i="0" dirty="0" err="1">
                <a:solidFill>
                  <a:srgbClr val="555555"/>
                </a:solidFill>
                <a:effectLst/>
                <a:latin typeface="Helvetica Neue"/>
              </a:rPr>
              <a:t>inority</a:t>
            </a:r>
            <a:r>
              <a:rPr lang="fr-FR" sz="1400" b="1" i="0" dirty="0">
                <a:solidFill>
                  <a:srgbClr val="555555"/>
                </a:solidFill>
                <a:effectLst/>
                <a:latin typeface="Helvetica Neue"/>
              </a:rPr>
              <a:t> </a:t>
            </a:r>
            <a:r>
              <a:rPr lang="fr-FR" sz="1600" b="1" i="0" dirty="0" err="1">
                <a:solidFill>
                  <a:srgbClr val="C00000"/>
                </a:solidFill>
                <a:effectLst/>
                <a:latin typeface="Helvetica Neue"/>
              </a:rPr>
              <a:t>O</a:t>
            </a:r>
            <a:r>
              <a:rPr lang="fr-FR" sz="1400" b="1" i="0" dirty="0" err="1">
                <a:solidFill>
                  <a:srgbClr val="555555"/>
                </a:solidFill>
                <a:effectLst/>
                <a:latin typeface="Helvetica Neue"/>
              </a:rPr>
              <a:t>versampling</a:t>
            </a:r>
            <a:r>
              <a:rPr lang="fr-FR" sz="1400" b="1" i="0" dirty="0">
                <a:solidFill>
                  <a:srgbClr val="555555"/>
                </a:solidFill>
                <a:effectLst/>
                <a:latin typeface="Helvetica Neue"/>
              </a:rPr>
              <a:t> </a:t>
            </a:r>
            <a:r>
              <a:rPr lang="fr-FR" sz="1600" b="1" i="0" dirty="0">
                <a:solidFill>
                  <a:srgbClr val="C00000"/>
                </a:solidFill>
                <a:effectLst/>
                <a:latin typeface="Helvetica Neue"/>
              </a:rPr>
              <a:t>T</a:t>
            </a:r>
            <a:r>
              <a:rPr lang="fr-FR" sz="1400" b="1" i="0" dirty="0">
                <a:solidFill>
                  <a:srgbClr val="555555"/>
                </a:solidFill>
                <a:effectLst/>
                <a:latin typeface="Helvetica Neue"/>
              </a:rPr>
              <a:t>echnique</a:t>
            </a:r>
            <a:endParaRPr lang="fr-FR" sz="1400" dirty="0"/>
          </a:p>
        </p:txBody>
      </p:sp>
    </p:spTree>
    <p:extLst>
      <p:ext uri="{BB962C8B-B14F-4D97-AF65-F5344CB8AC3E}">
        <p14:creationId xmlns:p14="http://schemas.microsoft.com/office/powerpoint/2010/main" val="2504905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a:extLst>
              <a:ext uri="{FF2B5EF4-FFF2-40B4-BE49-F238E27FC236}">
                <a16:creationId xmlns:a16="http://schemas.microsoft.com/office/drawing/2014/main" id="{592D536E-B9D3-4FE1-A8CC-2D3008876BCC}"/>
              </a:ext>
            </a:extLst>
          </p:cNvPr>
          <p:cNvSpPr>
            <a:spLocks noGrp="1"/>
          </p:cNvSpPr>
          <p:nvPr>
            <p:ph type="sldNum" sz="quarter" idx="12"/>
          </p:nvPr>
        </p:nvSpPr>
        <p:spPr>
          <a:xfrm>
            <a:off x="8144496" y="5814484"/>
            <a:ext cx="907186" cy="498470"/>
          </a:xfrm>
        </p:spPr>
        <p:txBody>
          <a:bodyPr>
            <a:normAutofit/>
          </a:bodyPr>
          <a:lstStyle>
            <a:lvl1pPr>
              <a:defRPr>
                <a:solidFill>
                  <a:schemeClr val="bg1"/>
                </a:solidFill>
              </a:defRPr>
            </a:lvl1pPr>
          </a:lstStyle>
          <a:p>
            <a:pPr>
              <a:lnSpc>
                <a:spcPct val="90000"/>
              </a:lnSpc>
              <a:spcAft>
                <a:spcPts val="600"/>
              </a:spcAft>
            </a:pPr>
            <a:fld id="{6D22F896-40B5-4ADD-8801-0D06FADFA095}" type="slidenum">
              <a:rPr lang="en-US" sz="2700" smtClean="0"/>
              <a:pPr>
                <a:lnSpc>
                  <a:spcPct val="90000"/>
                </a:lnSpc>
                <a:spcAft>
                  <a:spcPts val="600"/>
                </a:spcAft>
              </a:pPr>
              <a:t>9</a:t>
            </a:fld>
            <a:endParaRPr lang="en-US" sz="2700" dirty="0"/>
          </a:p>
        </p:txBody>
      </p:sp>
      <p:sp>
        <p:nvSpPr>
          <p:cNvPr id="10" name="Footer Placeholder 2">
            <a:extLst>
              <a:ext uri="{FF2B5EF4-FFF2-40B4-BE49-F238E27FC236}">
                <a16:creationId xmlns:a16="http://schemas.microsoft.com/office/drawing/2014/main" id="{3A22DB9E-E33B-40A8-A71F-FB035DE1B3F4}"/>
              </a:ext>
            </a:extLst>
          </p:cNvPr>
          <p:cNvSpPr>
            <a:spLocks noGrp="1"/>
          </p:cNvSpPr>
          <p:nvPr>
            <p:ph type="ftr" sz="quarter" idx="11"/>
          </p:nvPr>
        </p:nvSpPr>
        <p:spPr>
          <a:xfrm>
            <a:off x="180976" y="5824009"/>
            <a:ext cx="8171914" cy="498470"/>
          </a:xfrm>
        </p:spPr>
        <p:txBody>
          <a:bodyPr>
            <a:normAutofit/>
          </a:bodyPr>
          <a:lstStyle>
            <a:lvl1pPr>
              <a:defRPr>
                <a:solidFill>
                  <a:schemeClr val="bg1"/>
                </a:solidFill>
              </a:defRPr>
            </a:lvl1pPr>
          </a:lstStyle>
          <a:p>
            <a:pPr>
              <a:lnSpc>
                <a:spcPct val="90000"/>
              </a:lnSpc>
              <a:spcAft>
                <a:spcPts val="600"/>
              </a:spcAft>
            </a:pPr>
            <a:r>
              <a:rPr lang="en-US" sz="2700" dirty="0"/>
              <a:t>5. </a:t>
            </a:r>
            <a:r>
              <a:rPr lang="en-US" sz="2700" dirty="0" err="1"/>
              <a:t>Modelisation</a:t>
            </a:r>
            <a:r>
              <a:rPr lang="en-US" sz="2700" dirty="0"/>
              <a:t> – </a:t>
            </a:r>
            <a:r>
              <a:rPr lang="en-US" sz="2700" dirty="0" err="1"/>
              <a:t>differentes</a:t>
            </a:r>
            <a:r>
              <a:rPr lang="en-US" sz="2700" dirty="0"/>
              <a:t> </a:t>
            </a:r>
            <a:r>
              <a:rPr lang="en-US" sz="2700" dirty="0" err="1"/>
              <a:t>méthodes</a:t>
            </a:r>
            <a:r>
              <a:rPr lang="en-US" sz="2700" dirty="0"/>
              <a:t> </a:t>
            </a:r>
            <a:r>
              <a:rPr lang="en-US" sz="2700" dirty="0" err="1"/>
              <a:t>testées</a:t>
            </a:r>
            <a:endParaRPr lang="en-US" sz="2700" dirty="0"/>
          </a:p>
        </p:txBody>
      </p:sp>
      <p:sp>
        <p:nvSpPr>
          <p:cNvPr id="8" name="Date Placeholder 1">
            <a:extLst>
              <a:ext uri="{FF2B5EF4-FFF2-40B4-BE49-F238E27FC236}">
                <a16:creationId xmlns:a16="http://schemas.microsoft.com/office/drawing/2014/main" id="{4D31AE62-C599-4382-8B63-4180579DA398}"/>
              </a:ext>
            </a:extLst>
          </p:cNvPr>
          <p:cNvSpPr>
            <a:spLocks noGrp="1"/>
          </p:cNvSpPr>
          <p:nvPr>
            <p:ph type="dt" sz="half" idx="10"/>
          </p:nvPr>
        </p:nvSpPr>
        <p:spPr>
          <a:xfrm>
            <a:off x="8941868" y="5776384"/>
            <a:ext cx="2688477" cy="498470"/>
          </a:xfrm>
        </p:spPr>
        <p:txBody>
          <a:bodyPr/>
          <a:lstStyle>
            <a:lvl1pPr>
              <a:defRPr>
                <a:solidFill>
                  <a:schemeClr val="bg1"/>
                </a:solidFill>
              </a:defRPr>
            </a:lvl1pPr>
          </a:lstStyle>
          <a:p>
            <a:r>
              <a:rPr lang="en-US" sz="2700" dirty="0"/>
              <a:t>DECEMBRE 2021</a:t>
            </a:r>
          </a:p>
        </p:txBody>
      </p:sp>
      <p:graphicFrame>
        <p:nvGraphicFramePr>
          <p:cNvPr id="5" name="Tableau 8">
            <a:extLst>
              <a:ext uri="{FF2B5EF4-FFF2-40B4-BE49-F238E27FC236}">
                <a16:creationId xmlns:a16="http://schemas.microsoft.com/office/drawing/2014/main" id="{1F208B41-048B-4DC6-A501-CCA2AAEED8BC}"/>
              </a:ext>
            </a:extLst>
          </p:cNvPr>
          <p:cNvGraphicFramePr>
            <a:graphicFrameLocks noGrp="1"/>
          </p:cNvGraphicFramePr>
          <p:nvPr>
            <p:extLst>
              <p:ext uri="{D42A27DB-BD31-4B8C-83A1-F6EECF244321}">
                <p14:modId xmlns:p14="http://schemas.microsoft.com/office/powerpoint/2010/main" val="2617813172"/>
              </p:ext>
            </p:extLst>
          </p:nvPr>
        </p:nvGraphicFramePr>
        <p:xfrm>
          <a:off x="1061388" y="791900"/>
          <a:ext cx="8385306" cy="3437196"/>
        </p:xfrm>
        <a:graphic>
          <a:graphicData uri="http://schemas.openxmlformats.org/drawingml/2006/table">
            <a:tbl>
              <a:tblPr firstRow="1" bandRow="1">
                <a:tableStyleId>{5C22544A-7EE6-4342-B048-85BDC9FD1C3A}</a:tableStyleId>
              </a:tblPr>
              <a:tblGrid>
                <a:gridCol w="456431">
                  <a:extLst>
                    <a:ext uri="{9D8B030D-6E8A-4147-A177-3AD203B41FA5}">
                      <a16:colId xmlns:a16="http://schemas.microsoft.com/office/drawing/2014/main" val="2720048080"/>
                    </a:ext>
                  </a:extLst>
                </a:gridCol>
                <a:gridCol w="2967345">
                  <a:extLst>
                    <a:ext uri="{9D8B030D-6E8A-4147-A177-3AD203B41FA5}">
                      <a16:colId xmlns:a16="http://schemas.microsoft.com/office/drawing/2014/main" val="2640922537"/>
                    </a:ext>
                  </a:extLst>
                </a:gridCol>
                <a:gridCol w="2865203">
                  <a:extLst>
                    <a:ext uri="{9D8B030D-6E8A-4147-A177-3AD203B41FA5}">
                      <a16:colId xmlns:a16="http://schemas.microsoft.com/office/drawing/2014/main" val="511930744"/>
                    </a:ext>
                  </a:extLst>
                </a:gridCol>
                <a:gridCol w="2096327">
                  <a:extLst>
                    <a:ext uri="{9D8B030D-6E8A-4147-A177-3AD203B41FA5}">
                      <a16:colId xmlns:a16="http://schemas.microsoft.com/office/drawing/2014/main" val="1047996736"/>
                    </a:ext>
                  </a:extLst>
                </a:gridCol>
              </a:tblGrid>
              <a:tr h="491028">
                <a:tc>
                  <a:txBody>
                    <a:bodyPr/>
                    <a:lstStyle/>
                    <a:p>
                      <a:endParaRPr lang="fr-FR" sz="1600" b="0" dirty="0"/>
                    </a:p>
                  </a:txBody>
                  <a:tcPr/>
                </a:tc>
                <a:tc>
                  <a:txBody>
                    <a:bodyPr/>
                    <a:lstStyle/>
                    <a:p>
                      <a:r>
                        <a:rPr lang="fr-FR" sz="1600" b="1" dirty="0">
                          <a:latin typeface="Calibri" panose="020F0502020204030204" pitchFamily="34" charset="0"/>
                          <a:cs typeface="Calibri" panose="020F0502020204030204" pitchFamily="34" charset="0"/>
                        </a:rPr>
                        <a:t>Modèle testé</a:t>
                      </a:r>
                    </a:p>
                  </a:txBody>
                  <a:tcPr/>
                </a:tc>
                <a:tc>
                  <a:txBody>
                    <a:bodyPr/>
                    <a:lstStyle/>
                    <a:p>
                      <a:r>
                        <a:rPr lang="fr-FR" sz="1600" b="1" dirty="0">
                          <a:latin typeface="Calibri" panose="020F0502020204030204" pitchFamily="34" charset="0"/>
                          <a:cs typeface="Calibri" panose="020F0502020204030204" pitchFamily="34" charset="0"/>
                        </a:rPr>
                        <a:t>Fonction python</a:t>
                      </a:r>
                    </a:p>
                  </a:txBody>
                  <a:tcPr/>
                </a:tc>
                <a:tc>
                  <a:txBody>
                    <a:bodyPr/>
                    <a:lstStyle/>
                    <a:p>
                      <a:r>
                        <a:rPr lang="fr-FR" sz="1600" b="1" dirty="0">
                          <a:latin typeface="Calibri" panose="020F0502020204030204" pitchFamily="34" charset="0"/>
                          <a:cs typeface="Calibri" panose="020F0502020204030204" pitchFamily="34" charset="0"/>
                        </a:rPr>
                        <a:t>Librairie</a:t>
                      </a:r>
                    </a:p>
                  </a:txBody>
                  <a:tcPr/>
                </a:tc>
                <a:extLst>
                  <a:ext uri="{0D108BD9-81ED-4DB2-BD59-A6C34878D82A}">
                    <a16:rowId xmlns:a16="http://schemas.microsoft.com/office/drawing/2014/main" val="2191165373"/>
                  </a:ext>
                </a:extLst>
              </a:tr>
              <a:tr h="49102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600" b="1" dirty="0">
                          <a:latin typeface="Calibri" panose="020F0502020204030204" pitchFamily="34" charset="0"/>
                          <a:cs typeface="Calibri" panose="020F0502020204030204" pitchFamily="34" charset="0"/>
                        </a:rPr>
                        <a:t>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600" b="1" dirty="0">
                          <a:latin typeface="Calibri" panose="020F0502020204030204" pitchFamily="34" charset="0"/>
                          <a:cs typeface="Calibri" panose="020F0502020204030204" pitchFamily="34" charset="0"/>
                        </a:rPr>
                        <a:t>Classificateur DUMMY</a:t>
                      </a:r>
                    </a:p>
                  </a:txBody>
                  <a:tcPr/>
                </a:tc>
                <a:tc>
                  <a:txBody>
                    <a:bodyPr/>
                    <a:lstStyle/>
                    <a:p>
                      <a:r>
                        <a:rPr lang="fr-FR" sz="1600" b="0" dirty="0" err="1">
                          <a:latin typeface="Calibri" panose="020F0502020204030204" pitchFamily="34" charset="0"/>
                          <a:cs typeface="Calibri" panose="020F0502020204030204" pitchFamily="34" charset="0"/>
                        </a:rPr>
                        <a:t>DummyClassifier</a:t>
                      </a:r>
                      <a:r>
                        <a:rPr lang="fr-FR" sz="1600" b="0" dirty="0">
                          <a:latin typeface="Calibri" panose="020F0502020204030204" pitchFamily="34" charset="0"/>
                          <a:cs typeface="Calibri" panose="020F0502020204030204" pitchFamily="34" charset="0"/>
                        </a:rPr>
                        <a:t>()</a:t>
                      </a:r>
                    </a:p>
                  </a:txBody>
                  <a:tcPr/>
                </a:tc>
                <a:tc>
                  <a:txBody>
                    <a:bodyPr/>
                    <a:lstStyle/>
                    <a:p>
                      <a:r>
                        <a:rPr lang="fr-FR" sz="1600" b="1" dirty="0" err="1">
                          <a:latin typeface="Calibri" panose="020F0502020204030204" pitchFamily="34" charset="0"/>
                          <a:cs typeface="Calibri" panose="020F0502020204030204" pitchFamily="34" charset="0"/>
                        </a:rPr>
                        <a:t>scikit-learn</a:t>
                      </a:r>
                      <a:endParaRPr lang="fr-FR" sz="1600" b="1"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2553592410"/>
                  </a:ext>
                </a:extLst>
              </a:tr>
              <a:tr h="491028">
                <a:tc>
                  <a:txBody>
                    <a:bodyPr/>
                    <a:lstStyle/>
                    <a:p>
                      <a:pPr algn="ctr"/>
                      <a:r>
                        <a:rPr lang="fr-FR" sz="1600" b="1" dirty="0">
                          <a:latin typeface="Calibri" panose="020F0502020204030204" pitchFamily="34" charset="0"/>
                          <a:cs typeface="Calibri" panose="020F0502020204030204" pitchFamily="34" charset="0"/>
                        </a:rPr>
                        <a:t>2-</a:t>
                      </a:r>
                    </a:p>
                  </a:txBody>
                  <a:tcPr/>
                </a:tc>
                <a:tc>
                  <a:txBody>
                    <a:bodyPr/>
                    <a:lstStyle/>
                    <a:p>
                      <a:r>
                        <a:rPr lang="fr-FR" sz="1600" b="1" dirty="0">
                          <a:latin typeface="Calibri" panose="020F0502020204030204" pitchFamily="34" charset="0"/>
                          <a:cs typeface="Calibri" panose="020F0502020204030204" pitchFamily="34" charset="0"/>
                        </a:rPr>
                        <a:t>Régression logistique</a:t>
                      </a:r>
                    </a:p>
                  </a:txBody>
                  <a:tcPr/>
                </a:tc>
                <a:tc>
                  <a:txBody>
                    <a:bodyPr/>
                    <a:lstStyle/>
                    <a:p>
                      <a:r>
                        <a:rPr lang="fr-FR" sz="1600" b="0" dirty="0" err="1">
                          <a:latin typeface="Calibri" panose="020F0502020204030204" pitchFamily="34" charset="0"/>
                          <a:cs typeface="Calibri" panose="020F0502020204030204" pitchFamily="34" charset="0"/>
                        </a:rPr>
                        <a:t>LogisticRegression</a:t>
                      </a:r>
                      <a:r>
                        <a:rPr lang="fr-FR" sz="1600" b="0" dirty="0">
                          <a:latin typeface="Calibri" panose="020F0502020204030204" pitchFamily="34" charset="0"/>
                          <a:cs typeface="Calibri" panose="020F0502020204030204" pitchFamily="34" charset="0"/>
                        </a:rPr>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600" b="1" dirty="0" err="1">
                          <a:latin typeface="Calibri" panose="020F0502020204030204" pitchFamily="34" charset="0"/>
                          <a:cs typeface="Calibri" panose="020F0502020204030204" pitchFamily="34" charset="0"/>
                        </a:rPr>
                        <a:t>scikit-learn</a:t>
                      </a:r>
                      <a:endParaRPr lang="fr-FR" sz="1600" b="1"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2508542222"/>
                  </a:ext>
                </a:extLst>
              </a:tr>
              <a:tr h="491028">
                <a:tc>
                  <a:txBody>
                    <a:bodyPr/>
                    <a:lstStyle/>
                    <a:p>
                      <a:pPr algn="ctr"/>
                      <a:r>
                        <a:rPr lang="fr-FR" sz="1600" b="1" dirty="0">
                          <a:latin typeface="Calibri" panose="020F0502020204030204" pitchFamily="34" charset="0"/>
                          <a:cs typeface="Calibri" panose="020F0502020204030204" pitchFamily="34" charset="0"/>
                        </a:rPr>
                        <a:t>3-</a:t>
                      </a:r>
                    </a:p>
                  </a:txBody>
                  <a:tcPr/>
                </a:tc>
                <a:tc>
                  <a:txBody>
                    <a:bodyPr/>
                    <a:lstStyle/>
                    <a:p>
                      <a:r>
                        <a:rPr lang="fr-FR" sz="1600" b="1" dirty="0">
                          <a:latin typeface="Calibri" panose="020F0502020204030204" pitchFamily="34" charset="0"/>
                          <a:cs typeface="Calibri" panose="020F0502020204030204" pitchFamily="34" charset="0"/>
                        </a:rPr>
                        <a:t>Forêt aléatoire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600" b="0" dirty="0" err="1">
                          <a:latin typeface="Calibri" panose="020F0502020204030204" pitchFamily="34" charset="0"/>
                          <a:cs typeface="Calibri" panose="020F0502020204030204" pitchFamily="34" charset="0"/>
                        </a:rPr>
                        <a:t>RandomForestClassifier</a:t>
                      </a:r>
                      <a:r>
                        <a:rPr lang="fr-FR" sz="1600" b="0" dirty="0">
                          <a:latin typeface="Calibri" panose="020F0502020204030204" pitchFamily="34" charset="0"/>
                          <a:cs typeface="Calibri" panose="020F0502020204030204" pitchFamily="34" charset="0"/>
                        </a:rPr>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600" b="1" dirty="0" err="1">
                          <a:latin typeface="Calibri" panose="020F0502020204030204" pitchFamily="34" charset="0"/>
                          <a:cs typeface="Calibri" panose="020F0502020204030204" pitchFamily="34" charset="0"/>
                        </a:rPr>
                        <a:t>scikit-learn</a:t>
                      </a:r>
                      <a:endParaRPr lang="fr-FR" sz="1600" b="1"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3009527597"/>
                  </a:ext>
                </a:extLst>
              </a:tr>
              <a:tr h="491028">
                <a:tc>
                  <a:txBody>
                    <a:bodyPr/>
                    <a:lstStyle/>
                    <a:p>
                      <a:pPr algn="ctr"/>
                      <a:r>
                        <a:rPr lang="fr-FR" sz="1600" b="1" dirty="0">
                          <a:latin typeface="Calibri" panose="020F0502020204030204" pitchFamily="34" charset="0"/>
                          <a:cs typeface="Calibri" panose="020F0502020204030204" pitchFamily="34" charset="0"/>
                        </a:rPr>
                        <a:t>4-</a:t>
                      </a:r>
                    </a:p>
                  </a:txBody>
                  <a:tcPr/>
                </a:tc>
                <a:tc>
                  <a:txBody>
                    <a:bodyPr/>
                    <a:lstStyle/>
                    <a:p>
                      <a:r>
                        <a:rPr lang="fr-FR" sz="1600" b="1" dirty="0">
                          <a:latin typeface="Calibri" panose="020F0502020204030204" pitchFamily="34" charset="0"/>
                          <a:cs typeface="Calibri" panose="020F0502020204030204" pitchFamily="34" charset="0"/>
                        </a:rPr>
                        <a:t>Multi-Layer Perceptron</a:t>
                      </a:r>
                    </a:p>
                  </a:txBody>
                  <a:tcPr/>
                </a:tc>
                <a:tc>
                  <a:txBody>
                    <a:bodyPr/>
                    <a:lstStyle/>
                    <a:p>
                      <a:r>
                        <a:rPr lang="fr-FR" sz="1600" b="0" dirty="0" err="1">
                          <a:latin typeface="Calibri" panose="020F0502020204030204" pitchFamily="34" charset="0"/>
                          <a:cs typeface="Calibri" panose="020F0502020204030204" pitchFamily="34" charset="0"/>
                        </a:rPr>
                        <a:t>MLPClassifier</a:t>
                      </a:r>
                      <a:r>
                        <a:rPr lang="fr-FR" sz="1600" b="0" dirty="0">
                          <a:latin typeface="Calibri" panose="020F0502020204030204" pitchFamily="34" charset="0"/>
                          <a:cs typeface="Calibri" panose="020F0502020204030204" pitchFamily="34" charset="0"/>
                        </a:rPr>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600" b="1" dirty="0" err="1">
                          <a:latin typeface="Calibri" panose="020F0502020204030204" pitchFamily="34" charset="0"/>
                          <a:cs typeface="Calibri" panose="020F0502020204030204" pitchFamily="34" charset="0"/>
                        </a:rPr>
                        <a:t>scikit-learn</a:t>
                      </a:r>
                      <a:endParaRPr lang="fr-FR" sz="1600" b="1"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4185992076"/>
                  </a:ext>
                </a:extLst>
              </a:tr>
              <a:tr h="491028">
                <a:tc>
                  <a:txBody>
                    <a:bodyPr/>
                    <a:lstStyle/>
                    <a:p>
                      <a:pPr algn="ctr"/>
                      <a:r>
                        <a:rPr lang="fr-FR" sz="1600" b="1" dirty="0">
                          <a:latin typeface="Calibri" panose="020F0502020204030204" pitchFamily="34" charset="0"/>
                          <a:cs typeface="Calibri" panose="020F0502020204030204" pitchFamily="34" charset="0"/>
                        </a:rPr>
                        <a:t>5-</a:t>
                      </a:r>
                    </a:p>
                  </a:txBody>
                  <a:tcPr/>
                </a:tc>
                <a:tc>
                  <a:txBody>
                    <a:bodyPr/>
                    <a:lstStyle/>
                    <a:p>
                      <a:endParaRPr lang="fr-FR" sz="1600" b="1" dirty="0">
                        <a:latin typeface="Calibri" panose="020F0502020204030204" pitchFamily="34" charset="0"/>
                        <a:cs typeface="Calibri" panose="020F0502020204030204" pitchFamily="34" charset="0"/>
                      </a:endParaRPr>
                    </a:p>
                  </a:txBody>
                  <a:tcPr/>
                </a:tc>
                <a:tc>
                  <a:txBody>
                    <a:bodyPr/>
                    <a:lstStyle/>
                    <a:p>
                      <a:r>
                        <a:rPr lang="fr-FR" sz="1600" b="0" dirty="0" err="1">
                          <a:latin typeface="Calibri" panose="020F0502020204030204" pitchFamily="34" charset="0"/>
                          <a:cs typeface="Calibri" panose="020F0502020204030204" pitchFamily="34" charset="0"/>
                        </a:rPr>
                        <a:t>XGBClassifier</a:t>
                      </a:r>
                      <a:r>
                        <a:rPr lang="fr-FR" sz="1600" b="0" dirty="0">
                          <a:latin typeface="Calibri" panose="020F0502020204030204" pitchFamily="34" charset="0"/>
                          <a:cs typeface="Calibri" panose="020F0502020204030204" pitchFamily="34" charset="0"/>
                        </a:rPr>
                        <a:t>()</a:t>
                      </a:r>
                    </a:p>
                  </a:txBody>
                  <a:tcPr/>
                </a:tc>
                <a:tc>
                  <a:txBody>
                    <a:bodyPr/>
                    <a:lstStyle/>
                    <a:p>
                      <a:r>
                        <a:rPr lang="fr-FR" sz="1600" b="1" dirty="0" err="1">
                          <a:latin typeface="Calibri" panose="020F0502020204030204" pitchFamily="34" charset="0"/>
                          <a:cs typeface="Calibri" panose="020F0502020204030204" pitchFamily="34" charset="0"/>
                        </a:rPr>
                        <a:t>xgboost</a:t>
                      </a:r>
                      <a:endParaRPr lang="fr-FR" sz="1600" b="1"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64785931"/>
                  </a:ext>
                </a:extLst>
              </a:tr>
              <a:tr h="491028">
                <a:tc>
                  <a:txBody>
                    <a:bodyPr/>
                    <a:lstStyle/>
                    <a:p>
                      <a:pPr algn="ctr"/>
                      <a:r>
                        <a:rPr lang="fr-FR" sz="1600" b="1" dirty="0">
                          <a:latin typeface="Calibri" panose="020F0502020204030204" pitchFamily="34" charset="0"/>
                          <a:cs typeface="Calibri" panose="020F0502020204030204" pitchFamily="34" charset="0"/>
                        </a:rPr>
                        <a:t>6-</a:t>
                      </a:r>
                    </a:p>
                  </a:txBody>
                  <a:tcPr/>
                </a:tc>
                <a:tc>
                  <a:txBody>
                    <a:bodyPr/>
                    <a:lstStyle/>
                    <a:p>
                      <a:endParaRPr lang="fr-FR" sz="1600" b="1" dirty="0">
                        <a:latin typeface="Calibri" panose="020F0502020204030204" pitchFamily="34" charset="0"/>
                        <a:cs typeface="Calibri" panose="020F0502020204030204" pitchFamily="34" charset="0"/>
                      </a:endParaRPr>
                    </a:p>
                  </a:txBody>
                  <a:tcPr/>
                </a:tc>
                <a:tc>
                  <a:txBody>
                    <a:bodyPr/>
                    <a:lstStyle/>
                    <a:p>
                      <a:r>
                        <a:rPr lang="fr-FR" sz="1600" b="0" dirty="0" err="1">
                          <a:latin typeface="Calibri" panose="020F0502020204030204" pitchFamily="34" charset="0"/>
                          <a:cs typeface="Calibri" panose="020F0502020204030204" pitchFamily="34" charset="0"/>
                        </a:rPr>
                        <a:t>LGBMClassifier</a:t>
                      </a:r>
                      <a:r>
                        <a:rPr lang="fr-FR" sz="1600" b="0" dirty="0">
                          <a:latin typeface="Calibri" panose="020F0502020204030204" pitchFamily="34" charset="0"/>
                          <a:cs typeface="Calibri" panose="020F0502020204030204" pitchFamily="34" charset="0"/>
                        </a:rPr>
                        <a:t>()</a:t>
                      </a:r>
                    </a:p>
                  </a:txBody>
                  <a:tcPr/>
                </a:tc>
                <a:tc>
                  <a:txBody>
                    <a:bodyPr/>
                    <a:lstStyle/>
                    <a:p>
                      <a:r>
                        <a:rPr lang="fr-FR" sz="1600" b="1" dirty="0" err="1">
                          <a:latin typeface="Calibri" panose="020F0502020204030204" pitchFamily="34" charset="0"/>
                          <a:cs typeface="Calibri" panose="020F0502020204030204" pitchFamily="34" charset="0"/>
                        </a:rPr>
                        <a:t>lightgbm</a:t>
                      </a:r>
                      <a:endParaRPr lang="fr-FR" sz="1600" b="1"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614321532"/>
                  </a:ext>
                </a:extLst>
              </a:tr>
            </a:tbl>
          </a:graphicData>
        </a:graphic>
      </p:graphicFrame>
      <p:pic>
        <p:nvPicPr>
          <p:cNvPr id="7" name="Picture 4" descr="La star des algorithmes de ML : XGBoost - datacorner par Benoit Cayla">
            <a:extLst>
              <a:ext uri="{FF2B5EF4-FFF2-40B4-BE49-F238E27FC236}">
                <a16:creationId xmlns:a16="http://schemas.microsoft.com/office/drawing/2014/main" id="{7099EC9E-0150-414B-A442-968294BA288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1190" t="37769" r="30880" b="32158"/>
          <a:stretch/>
        </p:blipFill>
        <p:spPr bwMode="auto">
          <a:xfrm>
            <a:off x="1910775" y="3244067"/>
            <a:ext cx="1148855" cy="455455"/>
          </a:xfrm>
          <a:prstGeom prst="rect">
            <a:avLst/>
          </a:prstGeom>
          <a:noFill/>
          <a:extLst>
            <a:ext uri="{909E8E84-426E-40DD-AFC4-6F175D3DCCD1}">
              <a14:hiddenFill xmlns:a14="http://schemas.microsoft.com/office/drawing/2010/main">
                <a:solidFill>
                  <a:srgbClr val="FFFFFF"/>
                </a:solidFill>
              </a14:hiddenFill>
            </a:ext>
          </a:extLst>
        </p:spPr>
      </p:pic>
      <p:pic>
        <p:nvPicPr>
          <p:cNvPr id="9" name="Graphique 8">
            <a:extLst>
              <a:ext uri="{FF2B5EF4-FFF2-40B4-BE49-F238E27FC236}">
                <a16:creationId xmlns:a16="http://schemas.microsoft.com/office/drawing/2014/main" id="{69B97461-7F7B-4157-9815-F6C2E008AAB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716390" y="3790207"/>
            <a:ext cx="1537626" cy="348204"/>
          </a:xfrm>
          <a:prstGeom prst="rect">
            <a:avLst/>
          </a:prstGeom>
        </p:spPr>
      </p:pic>
    </p:spTree>
    <p:extLst>
      <p:ext uri="{BB962C8B-B14F-4D97-AF65-F5344CB8AC3E}">
        <p14:creationId xmlns:p14="http://schemas.microsoft.com/office/powerpoint/2010/main" val="1159710788"/>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Grand événement">
  <a:themeElements>
    <a:clrScheme name="Main Event">
      <a:dk1>
        <a:sysClr val="windowText" lastClr="000000"/>
      </a:dk1>
      <a:lt1>
        <a:sysClr val="window" lastClr="FFFFFF"/>
      </a:lt1>
      <a:dk2>
        <a:srgbClr val="424242"/>
      </a:dk2>
      <a:lt2>
        <a:srgbClr val="C8C8C8"/>
      </a:lt2>
      <a:accent1>
        <a:srgbClr val="B80E0F"/>
      </a:accent1>
      <a:accent2>
        <a:srgbClr val="A6987D"/>
      </a:accent2>
      <a:accent3>
        <a:srgbClr val="7F9A71"/>
      </a:accent3>
      <a:accent4>
        <a:srgbClr val="64969F"/>
      </a:accent4>
      <a:accent5>
        <a:srgbClr val="9B75B2"/>
      </a:accent5>
      <a:accent6>
        <a:srgbClr val="80737A"/>
      </a:accent6>
      <a:hlink>
        <a:srgbClr val="F21213"/>
      </a:hlink>
      <a:folHlink>
        <a:srgbClr val="B6A394"/>
      </a:folHlink>
    </a:clrScheme>
    <a:fontScheme name="Main Event">
      <a:majorFont>
        <a:latin typeface="Impact" panose="020B080603090205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Impact" panose="020B080603090205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in Event">
      <a:fillStyleLst>
        <a:solidFill>
          <a:schemeClr val="phClr"/>
        </a:solidFill>
        <a:solidFill>
          <a:schemeClr val="phClr">
            <a:tint val="69000"/>
            <a:satMod val="105000"/>
            <a:lumMod val="110000"/>
          </a:schemeClr>
        </a:solidFill>
        <a:blipFill>
          <a:blip xmlns:r="http://schemas.openxmlformats.org/officeDocument/2006/relationships" r:embed="rId1">
            <a:duotone>
              <a:schemeClr val="phClr">
                <a:shade val="88000"/>
                <a:lumMod val="88000"/>
              </a:schemeClr>
              <a:schemeClr val="phClr"/>
            </a:duotone>
          </a:blip>
          <a:tile tx="0" ty="0" sx="100000" sy="100000" flip="none" algn="tl"/>
        </a:blipFill>
      </a:fillStyleLst>
      <a:lnStyleLst>
        <a:ln w="9525" cap="flat" cmpd="sng" algn="ctr">
          <a:solidFill>
            <a:schemeClr val="phClr">
              <a:shade val="60000"/>
            </a:scheme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25400" dist="127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88000"/>
              </a:schemeClr>
            </a:gs>
          </a:gsLst>
          <a:lin ang="5400000" scaled="0"/>
        </a:gradFill>
        <a:blipFill>
          <a:blip xmlns:r="http://schemas.openxmlformats.org/officeDocument/2006/relationships" r:embed="rId2">
            <a:duotone>
              <a:schemeClr val="phClr">
                <a:shade val="48000"/>
                <a:satMod val="110000"/>
                <a:lumMod val="40000"/>
              </a:schemeClr>
              <a:schemeClr val="phClr">
                <a:tint val="90000"/>
                <a:lumMod val="106000"/>
              </a:schemeClr>
            </a:duotone>
          </a:blip>
          <a:stretch/>
        </a:blipFill>
      </a:bgFillStyleLst>
    </a:fmtScheme>
  </a:themeElements>
  <a:objectDefaults/>
  <a:extraClrSchemeLst/>
  <a:extLst>
    <a:ext uri="{05A4C25C-085E-4340-85A3-A5531E510DB2}">
      <thm15:themeFamily xmlns:thm15="http://schemas.microsoft.com/office/thememl/2012/main" name="Main Event" id="{AC372BB4-D83D-411E-B849-B641926BA760}" vid="{F1EFBDE3-1A95-4E3D-81AD-1F53D65BEA01}"/>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TM04033927[[fn=Grand événement]]</Template>
  <TotalTime>31224</TotalTime>
  <Words>2831</Words>
  <Application>Microsoft Office PowerPoint</Application>
  <PresentationFormat>Grand écran</PresentationFormat>
  <Paragraphs>385</Paragraphs>
  <Slides>23</Slides>
  <Notes>14</Notes>
  <HiddenSlides>0</HiddenSlides>
  <MMClips>0</MMClips>
  <ScaleCrop>false</ScaleCrop>
  <HeadingPairs>
    <vt:vector size="6" baseType="variant">
      <vt:variant>
        <vt:lpstr>Polices utilisées</vt:lpstr>
      </vt:variant>
      <vt:variant>
        <vt:i4>10</vt:i4>
      </vt:variant>
      <vt:variant>
        <vt:lpstr>Thème</vt:lpstr>
      </vt:variant>
      <vt:variant>
        <vt:i4>1</vt:i4>
      </vt:variant>
      <vt:variant>
        <vt:lpstr>Titres des diapositives</vt:lpstr>
      </vt:variant>
      <vt:variant>
        <vt:i4>23</vt:i4>
      </vt:variant>
    </vt:vector>
  </HeadingPairs>
  <TitlesOfParts>
    <vt:vector size="34" baseType="lpstr">
      <vt:lpstr>-apple-system</vt:lpstr>
      <vt:lpstr>Arial</vt:lpstr>
      <vt:lpstr>Calibri</vt:lpstr>
      <vt:lpstr>Courier New</vt:lpstr>
      <vt:lpstr>Helvetica Neue</vt:lpstr>
      <vt:lpstr>Impact</vt:lpstr>
      <vt:lpstr>Times New Roman</vt:lpstr>
      <vt:lpstr>Webdings</vt:lpstr>
      <vt:lpstr>Wingdings</vt:lpstr>
      <vt:lpstr>Wingdings 2</vt:lpstr>
      <vt:lpstr>Grand événement</vt:lpstr>
      <vt:lpstr>PROJET 7</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Offre magazines / livres SOTRACO</dc:title>
  <dc:creator>EXP16@DOMP2000</dc:creator>
  <cp:lastModifiedBy>Laurent BOIN</cp:lastModifiedBy>
  <cp:revision>249</cp:revision>
  <cp:lastPrinted>2021-11-01T17:00:06Z</cp:lastPrinted>
  <dcterms:created xsi:type="dcterms:W3CDTF">2020-03-23T16:18:23Z</dcterms:created>
  <dcterms:modified xsi:type="dcterms:W3CDTF">2022-01-06T14:25:15Z</dcterms:modified>
</cp:coreProperties>
</file>