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15"/>
  </p:notesMasterIdLst>
  <p:handoutMasterIdLst>
    <p:handoutMasterId r:id="rId16"/>
  </p:handoutMasterIdLst>
  <p:sldIdLst>
    <p:sldId id="256" r:id="rId6"/>
    <p:sldId id="308" r:id="rId7"/>
    <p:sldId id="322" r:id="rId8"/>
    <p:sldId id="323" r:id="rId9"/>
    <p:sldId id="324" r:id="rId10"/>
    <p:sldId id="325" r:id="rId11"/>
    <p:sldId id="326" r:id="rId12"/>
    <p:sldId id="327" r:id="rId13"/>
    <p:sldId id="320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99" d="100"/>
          <a:sy n="99" d="100"/>
        </p:scale>
        <p:origin x="13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r">
              <a:defRPr sz="1400"/>
            </a:lvl1pPr>
          </a:lstStyle>
          <a:p>
            <a:fld id="{23669CFD-328E-4760-9332-97AC06BEEEE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r">
              <a:defRPr sz="14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19" cy="481728"/>
          </a:xfrm>
          <a:prstGeom prst="rect">
            <a:avLst/>
          </a:prstGeom>
        </p:spPr>
        <p:txBody>
          <a:bodyPr vert="horz" lIns="96655" tIns="48327" rIns="96655" bIns="48327" rtlCol="0"/>
          <a:lstStyle>
            <a:lvl1pPr algn="r">
              <a:defRPr sz="1400"/>
            </a:lvl1pPr>
          </a:lstStyle>
          <a:p>
            <a:fld id="{E5F5E7EB-0097-4BEC-B1F6-65CBBBF5455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7" rIns="96655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5" tIns="48327" rIns="96655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19" cy="481726"/>
          </a:xfrm>
          <a:prstGeom prst="rect">
            <a:avLst/>
          </a:prstGeom>
        </p:spPr>
        <p:txBody>
          <a:bodyPr vert="horz" lIns="96655" tIns="48327" rIns="96655" bIns="48327" rtlCol="0" anchor="b"/>
          <a:lstStyle>
            <a:lvl1pPr algn="r">
              <a:defRPr sz="14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oe/fulltext.cfm?uri=oe-23-16-20997&amp;id=3233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nature.com/articles/s41467-020-15157-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hyperlink" Target="https://springernature.figshare.com/articles/dataset/Datasets_and_reconstruction_code_for_a_virtual_wave_non-line-of-sight_imaging_approach/8084987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www.nature.com/articles/s41586-019-1461-3" TargetMode="Externa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3016300500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72497"/>
          </a:xfrm>
        </p:spPr>
        <p:txBody>
          <a:bodyPr>
            <a:normAutofit fontScale="90000"/>
          </a:bodyPr>
          <a:lstStyle/>
          <a:p>
            <a:r>
              <a:rPr lang="en-US" dirty="0"/>
              <a:t>On the Possibility of NLOS Imaging Using Spatial Decomposition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[05/04/2021]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594858"/>
            <a:ext cx="9144000" cy="11148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Eric Brandt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75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© Eric Brandt, 2021</a:t>
            </a:r>
          </a:p>
          <a:p>
            <a:pPr eaLnBrk="0" hangingPunct="0"/>
            <a:r>
              <a:rPr lang="en-US" sz="600" dirty="0">
                <a:latin typeface="Tahoma" pitchFamily="34" charset="0"/>
              </a:rPr>
              <a:t>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330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/>
              <a:t>Familiar Concept: NLOS Image Reconstruction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C229-55C3-4AC9-8BD5-7A59BC15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4157"/>
            <a:ext cx="2762250" cy="22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8729B-75D6-4B53-B4DC-4878A07545FB}"/>
              </a:ext>
            </a:extLst>
          </p:cNvPr>
          <p:cNvSpPr txBox="1"/>
          <p:nvPr/>
        </p:nvSpPr>
        <p:spPr>
          <a:xfrm>
            <a:off x="4876381" y="6305786"/>
            <a:ext cx="7210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Fig (a). </a:t>
            </a:r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  <a:hlinkClick r:id="rId3"/>
              </a:rPr>
              <a:t>Non-line-of-sight imaging using a time-gated single photon avalanche diode</a:t>
            </a:r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100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Buttafava</a:t>
            </a:r>
            <a:r>
              <a:rPr lang="en-US" sz="100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et al, 2015</a:t>
            </a:r>
          </a:p>
          <a:p>
            <a:r>
              <a:rPr lang="en-US" sz="1000" dirty="0">
                <a:solidFill>
                  <a:srgbClr val="222222"/>
                </a:solidFill>
                <a:latin typeface="Open Sans" panose="020B0606030504020204" pitchFamily="34" charset="0"/>
              </a:rPr>
              <a:t>Figs (b), (c). </a:t>
            </a:r>
            <a:r>
              <a:rPr lang="en-US" sz="1000" dirty="0">
                <a:solidFill>
                  <a:srgbClr val="222222"/>
                </a:solidFill>
                <a:latin typeface="Open Sans" panose="020B0606030504020204" pitchFamily="34" charset="0"/>
                <a:hlinkClick r:id="rId4"/>
              </a:rPr>
              <a:t>Phasor field diffraction based reconstruction for fast non-line-of-sight imaging systems</a:t>
            </a:r>
            <a:r>
              <a:rPr lang="en-US" sz="1000" dirty="0">
                <a:solidFill>
                  <a:srgbClr val="222222"/>
                </a:solidFill>
                <a:latin typeface="Open Sans" panose="020B0606030504020204" pitchFamily="34" charset="0"/>
              </a:rPr>
              <a:t>, Liu et al, 2020</a:t>
            </a:r>
          </a:p>
          <a:p>
            <a:endParaRPr lang="en-US" sz="1000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137136" y="2063262"/>
            <a:ext cx="469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Pulsed Laser - very short pulses (~250 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SPAD counts + timestamps returned photons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laser at many locations on 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Wall has 3D impulse response: (X, Y,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‘Virtual Phasor Pulse’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Convolve with impulse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Backpropagate to reconstruct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C12214-A286-46F8-AE73-B32286DBAE90}"/>
              </a:ext>
            </a:extLst>
          </p:cNvPr>
          <p:cNvGrpSpPr/>
          <p:nvPr/>
        </p:nvGrpSpPr>
        <p:grpSpPr>
          <a:xfrm>
            <a:off x="5832475" y="3600239"/>
            <a:ext cx="4913755" cy="2156046"/>
            <a:chOff x="5832475" y="3600239"/>
            <a:chExt cx="4913755" cy="2156046"/>
          </a:xfrm>
        </p:grpSpPr>
        <p:pic>
          <p:nvPicPr>
            <p:cNvPr id="13" name="Picture 1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885E0E0-CB37-4945-9056-CD7C05B8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477" y="3600239"/>
              <a:ext cx="2680753" cy="20105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5A32CC-73E6-4C78-969B-E42516A1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2475" y="3976946"/>
              <a:ext cx="2295525" cy="1438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D033D-D2C7-4A53-B6E1-CC61A51286C5}"/>
                </a:ext>
              </a:extLst>
            </p:cNvPr>
            <p:cNvSpPr txBox="1"/>
            <p:nvPr/>
          </p:nvSpPr>
          <p:spPr>
            <a:xfrm>
              <a:off x="6751803" y="5263843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(b)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E10696-2C87-490C-AC08-EF97F94690B6}"/>
                </a:ext>
              </a:extLst>
            </p:cNvPr>
            <p:cNvSpPr txBox="1"/>
            <p:nvPr/>
          </p:nvSpPr>
          <p:spPr>
            <a:xfrm>
              <a:off x="9313741" y="551006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64" y="1100530"/>
            <a:ext cx="11960872" cy="49330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/>
              <a:t>Curse of Dimensionality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137136" y="2063262"/>
            <a:ext cx="5095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Relay Wall:  (L x M) laser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Scene Voxels: (X </a:t>
            </a:r>
            <a:r>
              <a:rPr lang="en-US" dirty="0" err="1"/>
              <a:t>x</a:t>
            </a:r>
            <a:r>
              <a:rPr lang="en-US" dirty="0"/>
              <a:t> Y x Z) locations to reconstruct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voxel is the sum of contributions of L x M intensities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 O(N</a:t>
            </a:r>
            <a:r>
              <a:rPr lang="en-US" baseline="30000" dirty="0"/>
              <a:t>5</a:t>
            </a:r>
            <a:r>
              <a:rPr lang="en-US" dirty="0"/>
              <a:t>) complexity for scene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Resolution…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Volume…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Doubling scene volume = 8x voxels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6C4746-BC1F-4A51-93DE-4D24BD620508}"/>
              </a:ext>
            </a:extLst>
          </p:cNvPr>
          <p:cNvGrpSpPr/>
          <p:nvPr/>
        </p:nvGrpSpPr>
        <p:grpSpPr>
          <a:xfrm>
            <a:off x="8780761" y="1524240"/>
            <a:ext cx="2832549" cy="2548153"/>
            <a:chOff x="8780761" y="1524240"/>
            <a:chExt cx="2832549" cy="25481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7FB9E4-836F-4AA4-85D2-8A4084B29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58026">
              <a:off x="8780761" y="1524240"/>
              <a:ext cx="2832549" cy="23062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B828A3-103E-4F94-B3EE-1E1314BD4B65}"/>
                </a:ext>
              </a:extLst>
            </p:cNvPr>
            <p:cNvSpPr txBox="1"/>
            <p:nvPr/>
          </p:nvSpPr>
          <p:spPr>
            <a:xfrm>
              <a:off x="9955597" y="3826172"/>
              <a:ext cx="13468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Relay Wall (~150x150)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8EAC5-E382-461D-B625-5FE5D73F1462}"/>
              </a:ext>
            </a:extLst>
          </p:cNvPr>
          <p:cNvGrpSpPr/>
          <p:nvPr/>
        </p:nvGrpSpPr>
        <p:grpSpPr>
          <a:xfrm>
            <a:off x="6956158" y="3989792"/>
            <a:ext cx="3607974" cy="1916485"/>
            <a:chOff x="6956158" y="3989792"/>
            <a:chExt cx="3607974" cy="1916485"/>
          </a:xfrm>
        </p:grpSpPr>
        <p:pic>
          <p:nvPicPr>
            <p:cNvPr id="1026" name="Picture 2" descr="The 3d grid sued to define the process parameters for each volume of... |  Download Scientific Diagram">
              <a:extLst>
                <a:ext uri="{FF2B5EF4-FFF2-40B4-BE49-F238E27FC236}">
                  <a16:creationId xmlns:a16="http://schemas.microsoft.com/office/drawing/2014/main" id="{14747F95-AADE-40A8-9752-C5DAE8490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6158" y="3989792"/>
              <a:ext cx="1916485" cy="1916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DFAB0-4C1A-4F8C-9123-6039DAF1C92D}"/>
                </a:ext>
              </a:extLst>
            </p:cNvPr>
            <p:cNvSpPr txBox="1"/>
            <p:nvPr/>
          </p:nvSpPr>
          <p:spPr>
            <a:xfrm>
              <a:off x="8872643" y="5356471"/>
              <a:ext cx="1691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Scene Volume: 250x250x230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1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&amp;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Observation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066798" y="1763907"/>
            <a:ext cx="50957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voxels are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each line of sight from the wall, only 1 voxel along that line should have non-zero signal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sz="1400" baseline="30000" dirty="0"/>
              <a:t>*</a:t>
            </a:r>
            <a:r>
              <a:rPr lang="en-US" sz="1400" dirty="0"/>
              <a:t>(ignoring noise, higher order bounces, projection artifacts…)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2DF319-3287-44C9-A107-0910EE0EC6AE}"/>
              </a:ext>
            </a:extLst>
          </p:cNvPr>
          <p:cNvSpPr txBox="1">
            <a:spLocks/>
          </p:cNvSpPr>
          <p:nvPr/>
        </p:nvSpPr>
        <p:spPr>
          <a:xfrm>
            <a:off x="252413" y="3265460"/>
            <a:ext cx="11960872" cy="499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3200" dirty="0"/>
              <a:t>Idea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66EBE-BEF8-4546-B534-11CEA91C65E1}"/>
              </a:ext>
            </a:extLst>
          </p:cNvPr>
          <p:cNvSpPr txBox="1"/>
          <p:nvPr/>
        </p:nvSpPr>
        <p:spPr>
          <a:xfrm>
            <a:off x="1137136" y="3832886"/>
            <a:ext cx="6201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large empty areas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bother reconstructing them at fine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Multi-Resolution Spatial Decomposition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BF9209-670F-4CEA-8A16-F04350FBE8E1}"/>
              </a:ext>
            </a:extLst>
          </p:cNvPr>
          <p:cNvSpPr txBox="1">
            <a:spLocks/>
          </p:cNvSpPr>
          <p:nvPr/>
        </p:nvSpPr>
        <p:spPr>
          <a:xfrm>
            <a:off x="252413" y="4886708"/>
            <a:ext cx="11960872" cy="499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3200" dirty="0"/>
              <a:t>Toolset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0C5F0-B891-4CB8-B9DF-A6C9DEBA7F11}"/>
              </a:ext>
            </a:extLst>
          </p:cNvPr>
          <p:cNvSpPr txBox="1"/>
          <p:nvPr/>
        </p:nvSpPr>
        <p:spPr>
          <a:xfrm>
            <a:off x="1137136" y="5454134"/>
            <a:ext cx="6201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Resolution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Spatial Decomposition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838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Reconstruct at Different Resolution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1184029" y="1677122"/>
            <a:ext cx="9182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Phasor field wavelength determines reconstruction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Wavelength: High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Wavelength: Low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Convolve the Impulse Response with each different wavelength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Downsample</a:t>
            </a:r>
            <a:r>
              <a:rPr lang="en-US" dirty="0"/>
              <a:t> the laser positions on the relay wall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19687AD-1705-4F5D-A2BA-772681AE2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6"/>
          <a:stretch/>
        </p:blipFill>
        <p:spPr>
          <a:xfrm>
            <a:off x="1825667" y="2270047"/>
            <a:ext cx="2474451" cy="1695939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D3FF7F3-6235-4F77-A75C-C6F58506F1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/>
          <a:stretch/>
        </p:blipFill>
        <p:spPr>
          <a:xfrm>
            <a:off x="1292919" y="4210923"/>
            <a:ext cx="6586116" cy="16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Reconstruct at Different Resolution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5B8F9A42-F9CC-415F-94B7-20A5ED566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931691"/>
            <a:ext cx="2302583" cy="1726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BF4DFB-40B1-466F-AA33-35F69E4E5ED8}"/>
              </a:ext>
            </a:extLst>
          </p:cNvPr>
          <p:cNvSpPr txBox="1"/>
          <p:nvPr/>
        </p:nvSpPr>
        <p:spPr>
          <a:xfrm>
            <a:off x="10321971" y="2556745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Reference Reconstruction</a:t>
            </a:r>
          </a:p>
          <a:p>
            <a:r>
              <a:rPr lang="en-US" sz="1000" dirty="0"/>
              <a:t>1cm resolution (Liu et al, 2019)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5B693-18F3-467E-A28F-65709B6B48B0}"/>
              </a:ext>
            </a:extLst>
          </p:cNvPr>
          <p:cNvSpPr txBox="1"/>
          <p:nvPr/>
        </p:nvSpPr>
        <p:spPr>
          <a:xfrm>
            <a:off x="874678" y="1570349"/>
            <a:ext cx="883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hlinkClick r:id="rId3"/>
              </a:rPr>
              <a:t>Dataset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Liu et al, 2019</a:t>
            </a:r>
            <a:r>
              <a:rPr lang="en-US" dirty="0"/>
              <a:t>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Backpropagation Algorithm in Python with </a:t>
            </a:r>
            <a:r>
              <a:rPr lang="en-US" u="sng" dirty="0"/>
              <a:t>variable</a:t>
            </a:r>
            <a:r>
              <a:rPr lang="en-US" dirty="0"/>
              <a:t> Virtual Wavelength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1A96D-2BAF-4672-BA95-E24773A0EC94}"/>
              </a:ext>
            </a:extLst>
          </p:cNvPr>
          <p:cNvSpPr txBox="1"/>
          <p:nvPr/>
        </p:nvSpPr>
        <p:spPr>
          <a:xfrm>
            <a:off x="40810" y="6652775"/>
            <a:ext cx="721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Ref: 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  <a:hlinkClick r:id="rId4"/>
              </a:rPr>
              <a:t>Non-line-of-sight imaging using phasor-field virtual wave optics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, Liu et al 2019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040022-E2D8-4253-AFC4-46A18B1CCD44}"/>
              </a:ext>
            </a:extLst>
          </p:cNvPr>
          <p:cNvGrpSpPr/>
          <p:nvPr/>
        </p:nvGrpSpPr>
        <p:grpSpPr>
          <a:xfrm>
            <a:off x="450939" y="2336410"/>
            <a:ext cx="2745553" cy="2124481"/>
            <a:chOff x="450939" y="2453635"/>
            <a:chExt cx="2745553" cy="2124481"/>
          </a:xfrm>
        </p:grpSpPr>
        <p:pic>
          <p:nvPicPr>
            <p:cNvPr id="22" name="Picture 21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82374EBE-97C2-4542-8DBF-E4054980A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9" y="2453635"/>
              <a:ext cx="2745553" cy="205916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9BD4A-A691-4BFE-940B-0C72EDF858E0}"/>
                </a:ext>
              </a:extLst>
            </p:cNvPr>
            <p:cNvSpPr txBox="1"/>
            <p:nvPr/>
          </p:nvSpPr>
          <p:spPr>
            <a:xfrm>
              <a:off x="1605338" y="4331895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 cm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46B9BB-6EF0-42B7-B27B-E488FBA1E751}"/>
              </a:ext>
            </a:extLst>
          </p:cNvPr>
          <p:cNvGrpSpPr/>
          <p:nvPr/>
        </p:nvGrpSpPr>
        <p:grpSpPr>
          <a:xfrm>
            <a:off x="2672027" y="2347457"/>
            <a:ext cx="2745553" cy="2106017"/>
            <a:chOff x="2672027" y="2464682"/>
            <a:chExt cx="2745553" cy="2106017"/>
          </a:xfrm>
        </p:grpSpPr>
        <p:pic>
          <p:nvPicPr>
            <p:cNvPr id="24" name="Picture 23" descr="Chart&#10;&#10;Description automatically generated">
              <a:extLst>
                <a:ext uri="{FF2B5EF4-FFF2-40B4-BE49-F238E27FC236}">
                  <a16:creationId xmlns:a16="http://schemas.microsoft.com/office/drawing/2014/main" id="{6A724930-51FC-40EC-BBEE-143592A3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027" y="2464682"/>
              <a:ext cx="2745553" cy="205916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FA7F63-1DA6-42AF-B634-4087A8107640}"/>
                </a:ext>
              </a:extLst>
            </p:cNvPr>
            <p:cNvSpPr txBox="1"/>
            <p:nvPr/>
          </p:nvSpPr>
          <p:spPr>
            <a:xfrm>
              <a:off x="3822437" y="4324478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 cm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CFE635-DEFA-47BB-91B9-F47277ADA403}"/>
              </a:ext>
            </a:extLst>
          </p:cNvPr>
          <p:cNvGrpSpPr/>
          <p:nvPr/>
        </p:nvGrpSpPr>
        <p:grpSpPr>
          <a:xfrm>
            <a:off x="4893116" y="2347457"/>
            <a:ext cx="2745552" cy="2113434"/>
            <a:chOff x="4893116" y="2464682"/>
            <a:chExt cx="2745552" cy="2113434"/>
          </a:xfrm>
        </p:grpSpPr>
        <p:pic>
          <p:nvPicPr>
            <p:cNvPr id="26" name="Picture 25" descr="Chart, histogram&#10;&#10;Description automatically generated with medium confidence">
              <a:extLst>
                <a:ext uri="{FF2B5EF4-FFF2-40B4-BE49-F238E27FC236}">
                  <a16:creationId xmlns:a16="http://schemas.microsoft.com/office/drawing/2014/main" id="{3BD6644A-F778-4098-B01B-7DA0473A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116" y="2464682"/>
              <a:ext cx="2745552" cy="205916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BF566E-8B27-49EB-9B1B-5D2BB3E6BE90}"/>
                </a:ext>
              </a:extLst>
            </p:cNvPr>
            <p:cNvSpPr txBox="1"/>
            <p:nvPr/>
          </p:nvSpPr>
          <p:spPr>
            <a:xfrm>
              <a:off x="6070449" y="4331895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 cm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059DC1-C8A4-47CC-A311-50B7272A22CB}"/>
              </a:ext>
            </a:extLst>
          </p:cNvPr>
          <p:cNvGrpSpPr/>
          <p:nvPr/>
        </p:nvGrpSpPr>
        <p:grpSpPr>
          <a:xfrm>
            <a:off x="7232389" y="2358682"/>
            <a:ext cx="2745552" cy="2102209"/>
            <a:chOff x="7232389" y="2475907"/>
            <a:chExt cx="2745552" cy="2102209"/>
          </a:xfrm>
        </p:grpSpPr>
        <p:pic>
          <p:nvPicPr>
            <p:cNvPr id="28" name="Picture 27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F75D1B95-72F2-411A-8E1C-F26532F76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389" y="2475907"/>
              <a:ext cx="2745552" cy="205916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569A12-8DC5-427E-97AD-F5AF1656D187}"/>
                </a:ext>
              </a:extLst>
            </p:cNvPr>
            <p:cNvSpPr txBox="1"/>
            <p:nvPr/>
          </p:nvSpPr>
          <p:spPr>
            <a:xfrm>
              <a:off x="8428759" y="4331895"/>
              <a:ext cx="4363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 cm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44638E-4BE1-4B34-9DB5-8A3AEB2F56B9}"/>
              </a:ext>
            </a:extLst>
          </p:cNvPr>
          <p:cNvGrpSpPr/>
          <p:nvPr/>
        </p:nvGrpSpPr>
        <p:grpSpPr>
          <a:xfrm>
            <a:off x="450940" y="4462979"/>
            <a:ext cx="2745552" cy="2136300"/>
            <a:chOff x="450940" y="4462979"/>
            <a:chExt cx="2745552" cy="2136300"/>
          </a:xfrm>
        </p:grpSpPr>
        <p:pic>
          <p:nvPicPr>
            <p:cNvPr id="30" name="Picture 2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60F5800-58D6-4AC8-BDFA-51076B5CC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40" y="4462979"/>
              <a:ext cx="2745552" cy="205916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A2FD97-1084-4B6B-905A-ADDDB8AABC40}"/>
                </a:ext>
              </a:extLst>
            </p:cNvPr>
            <p:cNvSpPr txBox="1"/>
            <p:nvPr/>
          </p:nvSpPr>
          <p:spPr>
            <a:xfrm>
              <a:off x="1607320" y="6353058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16 cm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0F41A7-EBB6-42A0-822F-358ED60E925A}"/>
              </a:ext>
            </a:extLst>
          </p:cNvPr>
          <p:cNvGrpSpPr/>
          <p:nvPr/>
        </p:nvGrpSpPr>
        <p:grpSpPr>
          <a:xfrm>
            <a:off x="2687423" y="4436363"/>
            <a:ext cx="2745553" cy="2128848"/>
            <a:chOff x="2687423" y="4436363"/>
            <a:chExt cx="2745553" cy="2128848"/>
          </a:xfrm>
        </p:grpSpPr>
        <p:pic>
          <p:nvPicPr>
            <p:cNvPr id="34" name="Picture 3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FCA43EF-6447-421C-9619-04765CBB7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7423" y="4436363"/>
              <a:ext cx="2745553" cy="20591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A57469-7783-4A55-9EB3-7A970796370F}"/>
                </a:ext>
              </a:extLst>
            </p:cNvPr>
            <p:cNvSpPr txBox="1"/>
            <p:nvPr/>
          </p:nvSpPr>
          <p:spPr>
            <a:xfrm>
              <a:off x="3836760" y="6318990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32 cm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20844-B44C-46CA-A40B-6C3D4B10E689}"/>
              </a:ext>
            </a:extLst>
          </p:cNvPr>
          <p:cNvGrpSpPr/>
          <p:nvPr/>
        </p:nvGrpSpPr>
        <p:grpSpPr>
          <a:xfrm>
            <a:off x="4893532" y="4447589"/>
            <a:ext cx="2745553" cy="2126562"/>
            <a:chOff x="4893532" y="4447589"/>
            <a:chExt cx="2745553" cy="2126562"/>
          </a:xfrm>
        </p:grpSpPr>
        <p:pic>
          <p:nvPicPr>
            <p:cNvPr id="32" name="Picture 31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67590B13-3027-4DD9-9134-F5966CF29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32" y="4447589"/>
              <a:ext cx="2745553" cy="205916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9A41CA-CF1D-47BC-9477-8954893C0150}"/>
                </a:ext>
              </a:extLst>
            </p:cNvPr>
            <p:cNvSpPr txBox="1"/>
            <p:nvPr/>
          </p:nvSpPr>
          <p:spPr>
            <a:xfrm>
              <a:off x="6063588" y="6327930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64 cm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C77B7F-EA3D-4A76-9186-9528911FA758}"/>
              </a:ext>
            </a:extLst>
          </p:cNvPr>
          <p:cNvGrpSpPr/>
          <p:nvPr/>
        </p:nvGrpSpPr>
        <p:grpSpPr>
          <a:xfrm>
            <a:off x="7247551" y="4470460"/>
            <a:ext cx="2745552" cy="2128818"/>
            <a:chOff x="7247551" y="4470460"/>
            <a:chExt cx="2745552" cy="2128818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54E39145-4FC7-4E61-8534-E21078D1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7551" y="4470460"/>
              <a:ext cx="2745552" cy="205916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9F1977-B5E6-4AB7-BF83-B6A1E17D5958}"/>
                </a:ext>
              </a:extLst>
            </p:cNvPr>
            <p:cNvSpPr txBox="1"/>
            <p:nvPr/>
          </p:nvSpPr>
          <p:spPr>
            <a:xfrm>
              <a:off x="8466236" y="6353057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128 cm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35FDA-98CC-419A-92E0-63EE014C085D}"/>
              </a:ext>
            </a:extLst>
          </p:cNvPr>
          <p:cNvGrpSpPr/>
          <p:nvPr/>
        </p:nvGrpSpPr>
        <p:grpSpPr>
          <a:xfrm>
            <a:off x="9823937" y="4436363"/>
            <a:ext cx="2374857" cy="2128848"/>
            <a:chOff x="9823937" y="4436363"/>
            <a:chExt cx="2374857" cy="2128848"/>
          </a:xfrm>
        </p:grpSpPr>
        <p:pic>
          <p:nvPicPr>
            <p:cNvPr id="38" name="Picture 37" descr="Chart&#10;&#10;Description automatically generated">
              <a:extLst>
                <a:ext uri="{FF2B5EF4-FFF2-40B4-BE49-F238E27FC236}">
                  <a16:creationId xmlns:a16="http://schemas.microsoft.com/office/drawing/2014/main" id="{169DF91C-E20B-4754-AED4-0477F31D4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02"/>
            <a:stretch/>
          </p:blipFill>
          <p:spPr>
            <a:xfrm>
              <a:off x="9823937" y="4436363"/>
              <a:ext cx="2374857" cy="205916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4FFBAF-F8E7-40AE-9594-0B4995D9FBCD}"/>
                </a:ext>
              </a:extLst>
            </p:cNvPr>
            <p:cNvSpPr txBox="1"/>
            <p:nvPr/>
          </p:nvSpPr>
          <p:spPr>
            <a:xfrm>
              <a:off x="10688712" y="6318990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256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1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Spatial Decomposition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C3CA-D861-4F9C-ADB7-466086F21C30}"/>
              </a:ext>
            </a:extLst>
          </p:cNvPr>
          <p:cNvSpPr txBox="1"/>
          <p:nvPr/>
        </p:nvSpPr>
        <p:spPr>
          <a:xfrm>
            <a:off x="621321" y="2039816"/>
            <a:ext cx="57602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“Oc</a:t>
            </a:r>
            <a:r>
              <a:rPr lang="en-US" sz="2400" u="sng" dirty="0"/>
              <a:t>tree</a:t>
            </a:r>
            <a:r>
              <a:rPr lang="en-US" sz="2400" dirty="0"/>
              <a:t>”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Tree with Root Node = Entire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Node has 8 children (2 x 2 x 2 cube)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Populate (explore) Child Nodes if there is sufficient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Space (memory)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Computationally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An octree-based adaptive semi-Lagrangian VOF approach for simulating the  displacement of free surfaces - ScienceDirect">
            <a:extLst>
              <a:ext uri="{FF2B5EF4-FFF2-40B4-BE49-F238E27FC236}">
                <a16:creationId xmlns:a16="http://schemas.microsoft.com/office/drawing/2014/main" id="{155A5605-3FB4-419F-AEAD-EE005272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47" y="1844679"/>
            <a:ext cx="37433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8B452A-EAB8-4364-9490-567AA3C9B2C5}"/>
              </a:ext>
            </a:extLst>
          </p:cNvPr>
          <p:cNvSpPr txBox="1"/>
          <p:nvPr/>
        </p:nvSpPr>
        <p:spPr>
          <a:xfrm>
            <a:off x="40809" y="6452260"/>
            <a:ext cx="950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Image 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credit: 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  <a:hlinkClick r:id="rId3"/>
              </a:rPr>
              <a:t>An octree-based adaptive semi-</a:t>
            </a:r>
            <a:r>
              <a:rPr lang="en-US" sz="1000" dirty="0" err="1">
                <a:solidFill>
                  <a:srgbClr val="222222"/>
                </a:solidFill>
                <a:latin typeface="Open Sans" panose="020B0604020202020204" pitchFamily="34" charset="0"/>
                <a:hlinkClick r:id="rId3"/>
              </a:rPr>
              <a:t>Lagrangian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  <a:hlinkClick r:id="rId3"/>
              </a:rPr>
              <a:t> VOF approach for simulating the displacement of free surfaces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, </a:t>
            </a:r>
            <a:r>
              <a:rPr lang="en-US" sz="1000" dirty="0" err="1">
                <a:solidFill>
                  <a:srgbClr val="222222"/>
                </a:solidFill>
                <a:latin typeface="Open Sans" panose="020B0604020202020204" pitchFamily="34" charset="0"/>
              </a:rPr>
              <a:t>Laurmaa</a:t>
            </a:r>
            <a:r>
              <a:rPr lang="en-US" sz="1000" dirty="0">
                <a:solidFill>
                  <a:srgbClr val="222222"/>
                </a:solidFill>
                <a:latin typeface="Open Sans" panose="020B0604020202020204" pitchFamily="34" charset="0"/>
              </a:rPr>
              <a:t> et al,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9701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sz="3200" dirty="0"/>
              <a:t>NLOS Reconstruction By Spatial Decomposition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C63AC-78D0-45D7-94F6-03D49C26C60B}"/>
              </a:ext>
            </a:extLst>
          </p:cNvPr>
          <p:cNvSpPr txBox="1">
            <a:spLocks/>
          </p:cNvSpPr>
          <p:nvPr/>
        </p:nvSpPr>
        <p:spPr>
          <a:xfrm>
            <a:off x="359508" y="3415337"/>
            <a:ext cx="11445169" cy="499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sz="3200" dirty="0"/>
              <a:t>[ Demo ]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6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Work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9" y="1133714"/>
            <a:ext cx="11960872" cy="4933050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Current primal domain NLOS reconstruction methods are limited by size of reconstruction volume</a:t>
            </a:r>
          </a:p>
          <a:p>
            <a:pPr lvl="1"/>
            <a:r>
              <a:rPr lang="en-US" sz="3200" dirty="0"/>
              <a:t>Reconstructing at different resolutions is possible by using different virtual phasor field wavelengths</a:t>
            </a:r>
          </a:p>
          <a:p>
            <a:pPr lvl="1"/>
            <a:r>
              <a:rPr lang="en-US" sz="3200" dirty="0"/>
              <a:t>Spatial decomposition data structures are efficient in both memory and computational cost</a:t>
            </a:r>
          </a:p>
          <a:p>
            <a:pPr lvl="1"/>
            <a:r>
              <a:rPr lang="en-US" sz="3200" dirty="0"/>
              <a:t>Spatial Decomposition is a promising research area for reconstructing larger volumes using NLOS</a:t>
            </a:r>
          </a:p>
          <a:p>
            <a:pPr lvl="1"/>
            <a:r>
              <a:rPr lang="en-US" sz="3200" dirty="0"/>
              <a:t>Determining threshold signal levels for increasing depth remains a research opportunity.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A26C6-5582-44CE-BCFE-ECFD71BA5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95" y="5724286"/>
            <a:ext cx="2609858" cy="8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3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19351</TotalTime>
  <Words>523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Tahoma</vt:lpstr>
      <vt:lpstr>Custom Design</vt:lpstr>
      <vt:lpstr>Main</vt:lpstr>
      <vt:lpstr>1_Main</vt:lpstr>
      <vt:lpstr>2_Main</vt:lpstr>
      <vt:lpstr>3_Main</vt:lpstr>
      <vt:lpstr>On the Possibility of NLOS Imaging Using Spatial Decomposition  [05/04/2021] </vt:lpstr>
      <vt:lpstr>Recap</vt:lpstr>
      <vt:lpstr>Problem</vt:lpstr>
      <vt:lpstr>Observation &amp; Idea</vt:lpstr>
      <vt:lpstr>Toolset</vt:lpstr>
      <vt:lpstr>Toolset</vt:lpstr>
      <vt:lpstr>Toolset</vt:lpstr>
      <vt:lpstr>Investigation</vt:lpstr>
      <vt:lpstr>Summary &amp; Work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ERIC BRANDT</cp:lastModifiedBy>
  <cp:revision>581</cp:revision>
  <cp:lastPrinted>2019-04-19T16:18:32Z</cp:lastPrinted>
  <dcterms:created xsi:type="dcterms:W3CDTF">2018-05-16T17:28:20Z</dcterms:created>
  <dcterms:modified xsi:type="dcterms:W3CDTF">2021-05-02T11:57:12Z</dcterms:modified>
</cp:coreProperties>
</file>