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70" r:id="rId9"/>
    <p:sldId id="265" r:id="rId10"/>
    <p:sldId id="258" r:id="rId11"/>
    <p:sldId id="26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D1CF1-42F8-066B-2A2C-97D0086E0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C59C96-7839-B926-B4C0-2BA2CFE7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5D4F0-D47E-049E-687F-157AE23D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3CB36-C901-DA5E-CC48-8E8F0D44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B3E49-9B51-708A-7D8C-2D5FA1F8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2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F3D04-E777-E386-CFB0-143BDCC8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F5633D-BC45-7894-D685-7BF8848AE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D7C69-225B-8CF9-6988-B98C598B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BF1C8-C119-A793-B0E4-F94560D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3DC9F3-8DA0-89F2-7873-ABF88F2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80B44A-D8B3-F493-9B28-AC7C6207F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9C645E-E3A6-DF72-C4A5-7524F7C3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DD9A2-40F1-253B-0196-75141C1B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0AE4B-1E5A-524E-2129-26893B0D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DE014C-844D-EBCA-B44D-1D576003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8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ED84E-DD51-EBEC-039E-9B9FC29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3252D-2EB1-B834-1F1A-4DE05AA5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54359-90BE-B05C-C781-293E594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37DFA-A26B-9DB3-6CA1-D002B7BC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71AB6-37D2-351D-DDAC-7AE3064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67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61612-AE42-551C-D7DE-81C410E1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E42DF-327B-C105-F440-5F8A4E66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5A4C4-9EC5-E128-AEDF-45D7B749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C1F28-5EAE-BEB4-1886-FCA767E1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30BA1-5E61-07E6-A745-E7541D8C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59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1927C-9817-43B8-5F84-CC435839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8ED9-078D-B396-272A-A4965D2A9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FBBD59-7A4C-A2DC-99D7-38BA3490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283C2C-227E-C53A-FE84-6090C2FA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016E8-4696-BD5B-0C24-500724A9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1040C5-7592-C8B6-9F0E-9A5D8F09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1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52C3F-EE6B-88A2-0948-7F952E8B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88A12E-31CB-558E-7CBB-B35C8F61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F41D9F-E74F-C382-C67B-68F334C6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B1A96F-B651-32D7-39C8-F468BA494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899637-967B-6017-2835-0B01DC51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CE1FC8-902F-3C2F-695E-E49F18A0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ECC9C0-D490-A607-91A1-E28C4F7E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FDA4F-7DD7-D69A-8937-24C9AE03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369B3-7B45-435D-C8CA-9FFB0DA8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295313-7797-7562-5D8A-541F0F09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115E91-6429-5056-1E7E-56DBBDDF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67A83-CF48-5A9D-6F6E-8EA3E49B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C33743-69D9-85FF-0451-601C07F5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CD5444-2921-425F-8A2C-162B43F5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6C058-FC97-74F0-A802-03A457DD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3F529-B3E4-8BFF-DC6E-6DD5734E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4A407-B953-79A2-1B31-7735A3E4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7C00D7-7396-1608-D452-817A599A5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B5A05-8604-924A-F7E8-AE93F2D4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77447-FADA-B07F-847C-EAEFE55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3C52B-4A94-9BDE-713B-6AC03AC6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4E486-EEF6-9938-E0F2-B7726A46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35A69A-76E3-6DAC-504A-06060CC35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724669-C411-6EB9-1D26-66DA0BC58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A1D316-E7C5-3DC2-D2AD-BBCA4E13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28298-90A3-9836-C74A-353D4A01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A2B22-DCDE-D415-2BFD-E403C753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0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B2128-6B1A-9404-A1FB-1C27AD45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CAD727-423A-51F3-3460-52B58D95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C7F20-5E00-CF16-7CAF-EFCA2802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75D5-ED64-4F28-996E-EDEBD1F8D0A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A0E73C-FF7F-6299-29D2-5CA6774E6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157A1-4129-AE36-87F5-2D3276965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5293-BC8B-449F-BB5E-F51B15E3D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CFCA-DE1B-2FFE-62D8-5023A8BB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632" y="1349905"/>
            <a:ext cx="970703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Analytics for Discovering Electricity Consumption Patterns in Smart Cities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475A8-8F40-E824-A8A7-13E46B71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071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URWPalladioL-Roma"/>
              </a:rPr>
              <a:t>T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URWPalladioL-Roma"/>
              </a:rPr>
              <a:t>he new methodology to uncover patterns in big data time series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A6B70-5495-8B00-2AC6-49E814293BAE}"/>
              </a:ext>
            </a:extLst>
          </p:cNvPr>
          <p:cNvSpPr txBox="1"/>
          <p:nvPr/>
        </p:nvSpPr>
        <p:spPr>
          <a:xfrm>
            <a:off x="9169400" y="5477932"/>
            <a:ext cx="229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Alyakaev Kamil</a:t>
            </a:r>
          </a:p>
          <a:p>
            <a:r>
              <a:rPr lang="en-US" dirty="0"/>
              <a:t>Ushakov Stanislav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27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68115-A8C0-414B-7C02-A090BA72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6D412E-C164-7C30-E6DA-1B472A84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20" y="1852040"/>
            <a:ext cx="9299360" cy="8581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E7B3F8-EFB3-5956-BAA9-C005991C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7617"/>
            <a:ext cx="8866667" cy="12571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09A87C-E8C6-9464-9D10-5C064B324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65" y="4502399"/>
            <a:ext cx="7276190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1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20F7E-D663-8D53-5B6A-21F888DC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Preprocessing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4E8A4A-31C7-8A07-6F12-975D5893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500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D06D2-1820-B008-E1AB-23229352AFA2}"/>
              </a:ext>
            </a:extLst>
          </p:cNvPr>
          <p:cNvSpPr txBox="1"/>
          <p:nvPr/>
        </p:nvSpPr>
        <p:spPr>
          <a:xfrm>
            <a:off x="1064499" y="5524542"/>
            <a:ext cx="903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• No instance of RDD variable was left for us to compare</a:t>
            </a:r>
          </a:p>
          <a:p>
            <a:r>
              <a:rPr lang="en-US" dirty="0">
                <a:solidFill>
                  <a:srgbClr val="FF0000"/>
                </a:solidFill>
              </a:rPr>
              <a:t>• Missing values pre-processing was not specified </a:t>
            </a:r>
          </a:p>
          <a:p>
            <a:r>
              <a:rPr lang="en-US" dirty="0">
                <a:solidFill>
                  <a:srgbClr val="FF0000"/>
                </a:solidFill>
              </a:rPr>
              <a:t>• Million of observations is not something google </a:t>
            </a:r>
            <a:r>
              <a:rPr lang="en-US" dirty="0" err="1">
                <a:solidFill>
                  <a:srgbClr val="FF0000"/>
                </a:solidFill>
              </a:rPr>
              <a:t>colab</a:t>
            </a:r>
            <a:r>
              <a:rPr lang="en-US" dirty="0">
                <a:solidFill>
                  <a:srgbClr val="FF0000"/>
                </a:solidFill>
              </a:rPr>
              <a:t> (or any IDE at that) can easily handle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1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9008-1312-03AF-BCAF-50E2221E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Our CVI’s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5FC0AD-5429-D6A5-6620-9FA413FC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1469079"/>
            <a:ext cx="5749031" cy="4186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59832-E148-BD3B-9B48-F18080C5B558}"/>
              </a:ext>
            </a:extLst>
          </p:cNvPr>
          <p:cNvSpPr txBox="1"/>
          <p:nvPr/>
        </p:nvSpPr>
        <p:spPr>
          <a:xfrm>
            <a:off x="2438770" y="5772791"/>
            <a:ext cx="201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(a) BD-Silhouette.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77750-6AFB-4250-1391-04FB0BAD9E8D}"/>
              </a:ext>
            </a:extLst>
          </p:cNvPr>
          <p:cNvSpPr txBox="1"/>
          <p:nvPr/>
        </p:nvSpPr>
        <p:spPr>
          <a:xfrm>
            <a:off x="8684654" y="5772791"/>
            <a:ext cx="5196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atin typeface="URWPalladioL-Bold"/>
              </a:rPr>
              <a:t>(b) </a:t>
            </a:r>
            <a:r>
              <a:rPr lang="en-US" sz="1800" b="0" i="0" u="none" strike="noStrike" baseline="0" dirty="0">
                <a:latin typeface="URWPalladioL-Roma"/>
              </a:rPr>
              <a:t>WSSSE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89B478-EF93-4644-086A-EEA75B27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75" y="1469079"/>
            <a:ext cx="5780951" cy="4186653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F81F4C2-D74C-8A08-4621-3EC8EE0D756F}"/>
              </a:ext>
            </a:extLst>
          </p:cNvPr>
          <p:cNvCxnSpPr>
            <a:cxnSpLocks/>
          </p:cNvCxnSpPr>
          <p:nvPr/>
        </p:nvCxnSpPr>
        <p:spPr>
          <a:xfrm flipH="1" flipV="1">
            <a:off x="1377888" y="1650590"/>
            <a:ext cx="983239" cy="311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56E027-DB54-03DC-C007-E622BBCB8004}"/>
              </a:ext>
            </a:extLst>
          </p:cNvPr>
          <p:cNvCxnSpPr/>
          <p:nvPr/>
        </p:nvCxnSpPr>
        <p:spPr>
          <a:xfrm flipH="1">
            <a:off x="7359421" y="3070652"/>
            <a:ext cx="1060882" cy="448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4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23F07-0F57-17F1-8469-855D191A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Our CVI’s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A1E0EE-9F44-6226-E9A0-FD86B794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4" y="1587499"/>
            <a:ext cx="5652559" cy="414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FD512-7C53-10EB-84E2-95EF77FAAF99}"/>
              </a:ext>
            </a:extLst>
          </p:cNvPr>
          <p:cNvSpPr txBox="1"/>
          <p:nvPr/>
        </p:nvSpPr>
        <p:spPr>
          <a:xfrm>
            <a:off x="2586566" y="5856301"/>
            <a:ext cx="208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atin typeface="URWPalladioL-Roma"/>
              </a:rPr>
              <a:t>(</a:t>
            </a:r>
            <a:r>
              <a:rPr lang="en-US" sz="1800" i="0" u="none" strike="noStrike" baseline="0" dirty="0">
                <a:latin typeface="URWPalladioL-Bold"/>
              </a:rPr>
              <a:t>c</a:t>
            </a:r>
            <a:r>
              <a:rPr lang="en-US" sz="1800" b="0" i="0" u="none" strike="noStrike" baseline="0" dirty="0">
                <a:latin typeface="URWPalladioL-Roma"/>
              </a:rPr>
              <a:t>) Davies-Bouldin.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59D86-B20D-3864-A0A6-6C8EDBE8D30A}"/>
              </a:ext>
            </a:extLst>
          </p:cNvPr>
          <p:cNvSpPr txBox="1"/>
          <p:nvPr/>
        </p:nvSpPr>
        <p:spPr>
          <a:xfrm>
            <a:off x="8714705" y="5736166"/>
            <a:ext cx="174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URWPalladioL-Roma"/>
              </a:rPr>
              <a:t>(</a:t>
            </a:r>
            <a:r>
              <a:rPr lang="en-US" sz="1800" i="0" u="none" strike="noStrike" baseline="0" dirty="0">
                <a:latin typeface="URWPalladioL-Bold"/>
              </a:rPr>
              <a:t>d</a:t>
            </a:r>
            <a:r>
              <a:rPr lang="en-US" sz="1800" b="0" i="0" u="none" strike="noStrike" baseline="0" dirty="0">
                <a:latin typeface="URWPalladioL-Roma"/>
              </a:rPr>
              <a:t>) BD-Dunn.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6D70BD-5F4C-2579-68F3-E16EC188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25" y="1561845"/>
            <a:ext cx="5859875" cy="39073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82941D-48CB-A266-EB96-3A4FC896E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0869">
            <a:off x="6769570" y="2094870"/>
            <a:ext cx="5155134" cy="2964562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922D49-A165-8860-90A6-50B3463BE9EF}"/>
              </a:ext>
            </a:extLst>
          </p:cNvPr>
          <p:cNvCxnSpPr/>
          <p:nvPr/>
        </p:nvCxnSpPr>
        <p:spPr>
          <a:xfrm flipH="1">
            <a:off x="1606858" y="4869402"/>
            <a:ext cx="1060882" cy="448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7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A25CB-D0F4-F3A6-B3EE-F3B2544F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84692"/>
            <a:ext cx="10515600" cy="1325563"/>
          </a:xfrm>
        </p:spPr>
        <p:txBody>
          <a:bodyPr/>
          <a:lstStyle/>
          <a:p>
            <a:r>
              <a:rPr lang="en-US" dirty="0"/>
              <a:t>III. Our CVI’s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BCF6930-BF68-5903-67DD-5E9C8088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94608"/>
              </p:ext>
            </p:extLst>
          </p:nvPr>
        </p:nvGraphicFramePr>
        <p:xfrm>
          <a:off x="1302814" y="1418258"/>
          <a:ext cx="8246535" cy="156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07">
                  <a:extLst>
                    <a:ext uri="{9D8B030D-6E8A-4147-A177-3AD203B41FA5}">
                      <a16:colId xmlns:a16="http://schemas.microsoft.com/office/drawing/2014/main" val="3831300813"/>
                    </a:ext>
                  </a:extLst>
                </a:gridCol>
                <a:gridCol w="1649307">
                  <a:extLst>
                    <a:ext uri="{9D8B030D-6E8A-4147-A177-3AD203B41FA5}">
                      <a16:colId xmlns:a16="http://schemas.microsoft.com/office/drawing/2014/main" val="693770063"/>
                    </a:ext>
                  </a:extLst>
                </a:gridCol>
                <a:gridCol w="1649307">
                  <a:extLst>
                    <a:ext uri="{9D8B030D-6E8A-4147-A177-3AD203B41FA5}">
                      <a16:colId xmlns:a16="http://schemas.microsoft.com/office/drawing/2014/main" val="36324478"/>
                    </a:ext>
                  </a:extLst>
                </a:gridCol>
                <a:gridCol w="1649307">
                  <a:extLst>
                    <a:ext uri="{9D8B030D-6E8A-4147-A177-3AD203B41FA5}">
                      <a16:colId xmlns:a16="http://schemas.microsoft.com/office/drawing/2014/main" val="1165830822"/>
                    </a:ext>
                  </a:extLst>
                </a:gridCol>
                <a:gridCol w="1649307">
                  <a:extLst>
                    <a:ext uri="{9D8B030D-6E8A-4147-A177-3AD203B41FA5}">
                      <a16:colId xmlns:a16="http://schemas.microsoft.com/office/drawing/2014/main" val="151292389"/>
                    </a:ext>
                  </a:extLst>
                </a:gridCol>
              </a:tblGrid>
              <a:tr h="4512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Values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BD-Silhouette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WSSSE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latin typeface="URWPalladioL-Roma"/>
                        </a:rPr>
                        <a:t>Davies-Bouldin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BD-Dunn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3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[CENSORED]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1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[CENSORED]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8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[CENSORED]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6087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931656-7009-6486-4660-6C52756A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6" y="3867483"/>
            <a:ext cx="1971429" cy="14476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4DD7E4-A813-ABEF-F031-CB99F3C8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9" y="3178919"/>
            <a:ext cx="1876190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4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7DF6-B579-84A8-FE1F-5B6411B6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70" y="2671984"/>
            <a:ext cx="10515600" cy="1325563"/>
          </a:xfrm>
        </p:spPr>
        <p:txBody>
          <a:bodyPr/>
          <a:lstStyle/>
          <a:p>
            <a:r>
              <a:rPr lang="en-US" dirty="0"/>
              <a:t>Code and dataset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7F6F83-26F4-32FF-E557-56E24946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66" y="904122"/>
            <a:ext cx="4896797" cy="48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1B049-E6F9-0E45-F55F-30EB2E7F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description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994312-F1C9-00C1-7343-298E6854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854"/>
            <a:ext cx="12192000" cy="33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68854-8D30-C85D-C462-43CB2484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484D55-874C-4E49-1AEF-BD81D038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0085"/>
            <a:ext cx="7147839" cy="24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AE05A-73C7-8043-5955-D6FFA6CE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22542"/>
            <a:ext cx="10515600" cy="1325563"/>
          </a:xfrm>
        </p:spPr>
        <p:txBody>
          <a:bodyPr/>
          <a:lstStyle/>
          <a:p>
            <a:r>
              <a:rPr lang="en-US" dirty="0"/>
              <a:t>I. Cluster Validity Indices — CVI’s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B54373-6FA0-9DDA-358E-15BCBAD7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51" y="2299454"/>
            <a:ext cx="3771429" cy="7619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0268BE-ADAF-BA51-C0D5-1A1DCE43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63" y="1747072"/>
            <a:ext cx="3180952" cy="18666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B63986-8B2E-5C11-3BCF-C9F9786F9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981" y="4604084"/>
            <a:ext cx="5733333" cy="790476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ECE4B9-06E5-B369-5E0C-8E82FFD70FCF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221566" y="3061359"/>
            <a:ext cx="2237082" cy="1542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4388430-8129-B81E-8E97-18EB1E7BFDCB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5458648" y="2680406"/>
            <a:ext cx="1885715" cy="19236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0CD59-6460-4778-8BE6-95D032F3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Cluster Validity Indices — CVI’s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575A07-F509-AD7C-87AF-34AD0755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332"/>
            <a:ext cx="4428571" cy="1066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5F65A1-805F-B2A2-7E5E-8C5B9808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0643"/>
            <a:ext cx="4800000" cy="9523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C68321-5329-FDBE-8DCF-E5802A667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9668"/>
            <a:ext cx="3209524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12D09B0-FEEE-B9CD-DC19-EBBB38A6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III. Cluster Validity Indices — CVI’s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89459-09CA-BE0D-3E69-A08AF77D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32" y="1590605"/>
            <a:ext cx="10115935" cy="36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6DE36-653B-3383-9CE9-CCC900B8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Cluster Validity Indices — CVI’s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DD7460-EB4B-D9EE-1A3C-22A628BE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5" y="5301862"/>
            <a:ext cx="6438095" cy="14380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01162B-ADCE-BC07-F962-56C3B849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67" y="1590905"/>
            <a:ext cx="10019048" cy="36761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4D7729-42F6-234C-060B-C7C5B2A4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300" y="5242840"/>
            <a:ext cx="2449305" cy="15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C9735-3A0E-E3A2-1E46-6EE1243A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80F5-2902-D620-3D3F-54C88736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9" y="2093234"/>
            <a:ext cx="10287740" cy="26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88855-D943-AEE6-87BE-47596A0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AB65FF-0E70-BAF3-BC2A-83B51D7C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254" y="251316"/>
            <a:ext cx="2904762" cy="16857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D1E6F4-904D-CD26-545F-94211E7F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37" y="1626244"/>
            <a:ext cx="6310649" cy="45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42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164</Words>
  <Application>Microsoft Office PowerPoint</Application>
  <PresentationFormat>Широкоэкранный</PresentationFormat>
  <Paragraphs>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URWPalladioL-Bold</vt:lpstr>
      <vt:lpstr>URWPalladioL-Roma</vt:lpstr>
      <vt:lpstr>Тема Office</vt:lpstr>
      <vt:lpstr>Big Data Analytics for Discovering Electricity Consumption Patterns in Smart Cities</vt:lpstr>
      <vt:lpstr>Methodology description</vt:lpstr>
      <vt:lpstr>Variables</vt:lpstr>
      <vt:lpstr>I. Cluster Validity Indices — CVI’s</vt:lpstr>
      <vt:lpstr>II. Cluster Validity Indices — CVI’s</vt:lpstr>
      <vt:lpstr>III. Cluster Validity Indices — CVI’s</vt:lpstr>
      <vt:lpstr>IV. Cluster Validity Indices — CVI’s</vt:lpstr>
      <vt:lpstr>K-means</vt:lpstr>
      <vt:lpstr>Clustering Results</vt:lpstr>
      <vt:lpstr>Preprocessing</vt:lpstr>
      <vt:lpstr>Our Preprocessing</vt:lpstr>
      <vt:lpstr>I. Our CVI’s</vt:lpstr>
      <vt:lpstr>II. Our CVI’s</vt:lpstr>
      <vt:lpstr>III. Our CVI’s</vt:lpstr>
      <vt:lpstr>Code and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for Discovering Electricity Consumption Patterns in Smart Cities</dc:title>
  <dc:creator>ST1267</dc:creator>
  <cp:lastModifiedBy>ST1267</cp:lastModifiedBy>
  <cp:revision>1</cp:revision>
  <dcterms:created xsi:type="dcterms:W3CDTF">2022-11-30T23:17:42Z</dcterms:created>
  <dcterms:modified xsi:type="dcterms:W3CDTF">2022-12-01T03:07:09Z</dcterms:modified>
</cp:coreProperties>
</file>