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3D0EF-4F3C-FC14-D114-ECE307A79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BD9F88-3ABA-A227-2D28-DCDD83FE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399C0-66F0-5B90-5C3D-D9C9865E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9D17D-79A9-2F68-0B1D-0408F2EE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7601D-D584-E1F4-B10E-DB4BAEBB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8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5BA99-8956-F7AC-D989-5EC71576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71812B-3D78-437D-C136-BAFDA9300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899859-AF81-B86B-7B4A-CC98429F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35BC6-508F-7DEA-9B34-DEB92395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09074-8576-0DED-1793-73A55A2D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55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DC157D-7405-85AD-51BE-B0C8FB5E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E6062-BA0D-B191-AD4B-F424744E0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355B1-2D80-7566-BDA7-75E476ED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AC3F6-2656-05A8-661E-7D9E95F6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48448-8027-6908-4739-68D8B0CE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9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2DDD5-A258-A6CC-8E8C-F83DEA75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4B0FD-763A-EF9C-325E-65E5E50C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FC74E-B661-7143-CAF5-E27A8607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929B1-BE55-86E5-DF91-0674A847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96AF6-B03B-CE2F-C2C7-068DCD38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B70EB-0200-A916-F713-C0E372A5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D1BE71-8EDD-DB54-D6BB-BA04201F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877E8A-DBBB-C169-006E-8EDA7DF9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DA7C0-A076-17B8-E4F0-62ABA72B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37BA0-8CE8-A58F-AE2E-6D9D98CB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E08CC-389F-46AD-BDA4-808BF5B6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5873E-ED81-8EC3-CF1C-A188E90D5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E437D6-9253-BD09-C6E1-F6D2AD7C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41C3D-14E7-3189-5111-25592EBA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9EA5BC-2D7F-AD66-2F89-E74DDD2A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339F8A-049F-39D7-4F6E-2E9E0BC6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8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2ADE8-BCA5-14F6-DA7F-A5822B02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8579D7-1D1F-E230-7923-F5C7D90C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8B5201-D80F-8B8B-38F9-D268DEB4D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91F4B5-2211-47CC-3A0D-72F92A62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860630-38E1-8A4F-2346-5C804568A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B4B260-51CE-B5F7-B50F-AAAF4AAF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D3209F-D73D-2651-4890-1495E6E1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03FAA2-BDC3-D875-8146-18D293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5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0D7D8-C3A8-A737-FD32-4A0DB504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80A06E-BC8F-A6E7-9887-06D1E8C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B1776E-4464-3FCF-7134-F2DCF18B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69CA94-2B5B-5C74-6B42-161814E1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9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C550E8-74BA-E285-7675-6DD6466D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887184-4417-F4D2-E719-B0A5EB1C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06C59D-2E04-3285-F80A-9320F1CD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120ED-33BE-7C53-8051-F8691F00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EA6D3-61E9-F1EB-73CF-79A13B02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C2DF3A-083C-CEA2-936D-C26D29E35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57616-B7D1-BAFA-4118-43AE1A0C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9F1666-0540-ACFB-5CB0-9282ED1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9FED2-6A34-7CAA-892D-F646B28A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1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6E74B-BB08-03C8-F3B7-40AA3713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571D2E-9F9C-872F-1AA2-197F0C312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9BD99-AA98-6A28-7DF4-5D87C270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96554-B159-CC20-3CD6-BE84855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400CBA-088D-FE5D-D8AF-57DC870D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DD43E-6285-382D-E3CF-7C963F53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39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A7801-32C4-1104-F5B4-11132F0D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D352-A087-6E80-B0A6-DBF01699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E70575-1713-3EF6-92B4-BAED3BAEE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D1DA-86E8-464C-9E47-3B73E5E27F5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93C615-1C03-6B69-6E4C-C087AFD70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EA0B8A-B0B6-92B3-7501-A4D737986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D45A-0D0D-4121-8A24-7DA127B79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2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8CFCA-DE1B-2FFE-62D8-5023A8BB9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Efficient Feature Selection via Analysis of</a:t>
            </a:r>
            <a:br>
              <a:rPr lang="en-US" dirty="0"/>
            </a:br>
            <a:r>
              <a:rPr lang="en-US" dirty="0"/>
              <a:t>Relevance and Redundancy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475A8-8F40-E824-A8A7-13E46B719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071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New Framework of Efficient Feature Selection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A6B70-5495-8B00-2AC6-49E814293BAE}"/>
              </a:ext>
            </a:extLst>
          </p:cNvPr>
          <p:cNvSpPr txBox="1"/>
          <p:nvPr/>
        </p:nvSpPr>
        <p:spPr>
          <a:xfrm>
            <a:off x="9169400" y="5477932"/>
            <a:ext cx="229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Alyakaev Kamil</a:t>
            </a:r>
          </a:p>
          <a:p>
            <a:r>
              <a:rPr lang="en-US" dirty="0"/>
              <a:t>Ushakov Stanislav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27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CA971-CC09-4EC4-0CE0-601DE219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3AE588-C3AA-0684-2BDE-57DE8FD9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25" y="2138271"/>
            <a:ext cx="9066667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8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83092-475B-8418-A69C-1CAC1132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3409EB-8B30-352A-2221-1E22E4C2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2535"/>
            <a:ext cx="1801399" cy="18054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474557-4EF3-D00A-9F71-822CCD93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3" y="2300493"/>
            <a:ext cx="11313111" cy="20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F97F5-D80F-3211-6EE8-87217784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5352DB-270F-009A-6DB8-2E9F5EEF91FD}"/>
                  </a:ext>
                </a:extLst>
              </p:cNvPr>
              <p:cNvSpPr txBox="1"/>
              <p:nvPr/>
            </p:nvSpPr>
            <p:spPr>
              <a:xfrm>
                <a:off x="838200" y="1485054"/>
                <a:ext cx="10460566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 — a set of instances (rows in a dataset, observations)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 — a set of features (columns, variables, etc</a:t>
                </a:r>
                <a:r>
                  <a:rPr lang="en-US" sz="2400" dirty="0"/>
                  <a:t>.</a:t>
                </a:r>
                <a:r>
                  <a:rPr lang="en-US" sz="2400" b="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 — set of classes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dirty="0"/>
                  <a:t> — some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b="0" dirty="0"/>
                  <a:t> — value vector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dirty="0"/>
                  <a:t> (same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but specified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dirty="0"/>
                  <a:t>)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5352DB-270F-009A-6DB8-2E9F5EEF9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5054"/>
                <a:ext cx="10460566" cy="2215991"/>
              </a:xfrm>
              <a:prstGeom prst="rect">
                <a:avLst/>
              </a:prstGeom>
              <a:blipFill>
                <a:blip r:embed="rId2"/>
                <a:stretch>
                  <a:fillRect l="-816" t="-2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2BFA885-0703-EB56-E58D-016A1E7B9FE4}"/>
              </a:ext>
            </a:extLst>
          </p:cNvPr>
          <p:cNvSpPr txBox="1">
            <a:spLocks/>
          </p:cNvSpPr>
          <p:nvPr/>
        </p:nvSpPr>
        <p:spPr>
          <a:xfrm>
            <a:off x="838200" y="39889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Formal goal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0BC71B-3F6C-E6B1-00DC-D7E8527213B7}"/>
                  </a:ext>
                </a:extLst>
              </p:cNvPr>
              <p:cNvSpPr txBox="1"/>
              <p:nvPr/>
            </p:nvSpPr>
            <p:spPr>
              <a:xfrm>
                <a:off x="838200" y="5372630"/>
                <a:ext cx="55118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𝑚𝑖𝑛𝑖𝑚𝑖𝑧𝑒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𝑐𝑙𝑜𝑠𝑒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0BC71B-3F6C-E6B1-00DC-D7E85272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72630"/>
                <a:ext cx="5511800" cy="916148"/>
              </a:xfrm>
              <a:prstGeom prst="rect">
                <a:avLst/>
              </a:prstGeom>
              <a:blipFill>
                <a:blip r:embed="rId3"/>
                <a:stretch>
                  <a:fillRect r="-23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32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1750-04B5-9394-5079-0C87CA6D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940CA-9E11-D5FA-2FF6-618AF2E7BA39}"/>
              </a:ext>
            </a:extLst>
          </p:cNvPr>
          <p:cNvSpPr txBox="1"/>
          <p:nvPr/>
        </p:nvSpPr>
        <p:spPr>
          <a:xfrm>
            <a:off x="905934" y="1549401"/>
            <a:ext cx="9309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Measuring goodness of feature subsets: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Wrapper (iterative) model — computationally expensive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Filter (statistical) model — relies on many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Slower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Over-fitting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Irrelevant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possible feature subsets grows exponentially — going through them takes a lot of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5D074-E692-CF5E-B516-E9D5419028FD}"/>
              </a:ext>
            </a:extLst>
          </p:cNvPr>
          <p:cNvSpPr txBox="1"/>
          <p:nvPr/>
        </p:nvSpPr>
        <p:spPr>
          <a:xfrm>
            <a:off x="905934" y="5503333"/>
            <a:ext cx="1032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Main idea: exclude redundant data as well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5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D91EA-3C53-3202-4F9E-D35755CF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related definitions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ECBB29-8F27-B7F9-5022-8687B87F9486}"/>
                  </a:ext>
                </a:extLst>
              </p:cNvPr>
              <p:cNvSpPr txBox="1"/>
              <p:nvPr/>
            </p:nvSpPr>
            <p:spPr>
              <a:xfrm>
                <a:off x="838200" y="1518997"/>
                <a:ext cx="10265833" cy="2308581"/>
              </a:xfrm>
              <a:prstGeom prst="rect">
                <a:avLst/>
              </a:prstGeom>
              <a:noFill/>
              <a:ln w="22225" cap="flat" cmpd="sng">
                <a:solidFill>
                  <a:srgbClr val="FF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265833"/>
                          <a:gd name="connsiteY0" fmla="*/ 0 h 2308581"/>
                          <a:gd name="connsiteX1" fmla="*/ 467666 w 10265833"/>
                          <a:gd name="connsiteY1" fmla="*/ 0 h 2308581"/>
                          <a:gd name="connsiteX2" fmla="*/ 730015 w 10265833"/>
                          <a:gd name="connsiteY2" fmla="*/ 0 h 2308581"/>
                          <a:gd name="connsiteX3" fmla="*/ 1505656 w 10265833"/>
                          <a:gd name="connsiteY3" fmla="*/ 0 h 2308581"/>
                          <a:gd name="connsiteX4" fmla="*/ 1973321 w 10265833"/>
                          <a:gd name="connsiteY4" fmla="*/ 0 h 2308581"/>
                          <a:gd name="connsiteX5" fmla="*/ 2440987 w 10265833"/>
                          <a:gd name="connsiteY5" fmla="*/ 0 h 2308581"/>
                          <a:gd name="connsiteX6" fmla="*/ 3216628 w 10265833"/>
                          <a:gd name="connsiteY6" fmla="*/ 0 h 2308581"/>
                          <a:gd name="connsiteX7" fmla="*/ 3581635 w 10265833"/>
                          <a:gd name="connsiteY7" fmla="*/ 0 h 2308581"/>
                          <a:gd name="connsiteX8" fmla="*/ 4357276 w 10265833"/>
                          <a:gd name="connsiteY8" fmla="*/ 0 h 2308581"/>
                          <a:gd name="connsiteX9" fmla="*/ 5132916 w 10265833"/>
                          <a:gd name="connsiteY9" fmla="*/ 0 h 2308581"/>
                          <a:gd name="connsiteX10" fmla="*/ 5703241 w 10265833"/>
                          <a:gd name="connsiteY10" fmla="*/ 0 h 2308581"/>
                          <a:gd name="connsiteX11" fmla="*/ 6478881 w 10265833"/>
                          <a:gd name="connsiteY11" fmla="*/ 0 h 2308581"/>
                          <a:gd name="connsiteX12" fmla="*/ 6946547 w 10265833"/>
                          <a:gd name="connsiteY12" fmla="*/ 0 h 2308581"/>
                          <a:gd name="connsiteX13" fmla="*/ 7414213 w 10265833"/>
                          <a:gd name="connsiteY13" fmla="*/ 0 h 2308581"/>
                          <a:gd name="connsiteX14" fmla="*/ 8087195 w 10265833"/>
                          <a:gd name="connsiteY14" fmla="*/ 0 h 2308581"/>
                          <a:gd name="connsiteX15" fmla="*/ 8554861 w 10265833"/>
                          <a:gd name="connsiteY15" fmla="*/ 0 h 2308581"/>
                          <a:gd name="connsiteX16" fmla="*/ 9330502 w 10265833"/>
                          <a:gd name="connsiteY16" fmla="*/ 0 h 2308581"/>
                          <a:gd name="connsiteX17" fmla="*/ 10265833 w 10265833"/>
                          <a:gd name="connsiteY17" fmla="*/ 0 h 2308581"/>
                          <a:gd name="connsiteX18" fmla="*/ 10265833 w 10265833"/>
                          <a:gd name="connsiteY18" fmla="*/ 577145 h 2308581"/>
                          <a:gd name="connsiteX19" fmla="*/ 10265833 w 10265833"/>
                          <a:gd name="connsiteY19" fmla="*/ 1177376 h 2308581"/>
                          <a:gd name="connsiteX20" fmla="*/ 10265833 w 10265833"/>
                          <a:gd name="connsiteY20" fmla="*/ 1685264 h 2308581"/>
                          <a:gd name="connsiteX21" fmla="*/ 10265833 w 10265833"/>
                          <a:gd name="connsiteY21" fmla="*/ 2308581 h 2308581"/>
                          <a:gd name="connsiteX22" fmla="*/ 9592851 w 10265833"/>
                          <a:gd name="connsiteY22" fmla="*/ 2308581 h 2308581"/>
                          <a:gd name="connsiteX23" fmla="*/ 9227843 w 10265833"/>
                          <a:gd name="connsiteY23" fmla="*/ 2308581 h 2308581"/>
                          <a:gd name="connsiteX24" fmla="*/ 8657519 w 10265833"/>
                          <a:gd name="connsiteY24" fmla="*/ 2308581 h 2308581"/>
                          <a:gd name="connsiteX25" fmla="*/ 8395170 w 10265833"/>
                          <a:gd name="connsiteY25" fmla="*/ 2308581 h 2308581"/>
                          <a:gd name="connsiteX26" fmla="*/ 8132821 w 10265833"/>
                          <a:gd name="connsiteY26" fmla="*/ 2308581 h 2308581"/>
                          <a:gd name="connsiteX27" fmla="*/ 7562497 w 10265833"/>
                          <a:gd name="connsiteY27" fmla="*/ 2308581 h 2308581"/>
                          <a:gd name="connsiteX28" fmla="*/ 7197490 w 10265833"/>
                          <a:gd name="connsiteY28" fmla="*/ 2308581 h 2308581"/>
                          <a:gd name="connsiteX29" fmla="*/ 6524507 w 10265833"/>
                          <a:gd name="connsiteY29" fmla="*/ 2308581 h 2308581"/>
                          <a:gd name="connsiteX30" fmla="*/ 6159500 w 10265833"/>
                          <a:gd name="connsiteY30" fmla="*/ 2308581 h 2308581"/>
                          <a:gd name="connsiteX31" fmla="*/ 5486517 w 10265833"/>
                          <a:gd name="connsiteY31" fmla="*/ 2308581 h 2308581"/>
                          <a:gd name="connsiteX32" fmla="*/ 5224168 w 10265833"/>
                          <a:gd name="connsiteY32" fmla="*/ 2308581 h 2308581"/>
                          <a:gd name="connsiteX33" fmla="*/ 4551186 w 10265833"/>
                          <a:gd name="connsiteY33" fmla="*/ 2308581 h 2308581"/>
                          <a:gd name="connsiteX34" fmla="*/ 4186179 w 10265833"/>
                          <a:gd name="connsiteY34" fmla="*/ 2308581 h 2308581"/>
                          <a:gd name="connsiteX35" fmla="*/ 3923830 w 10265833"/>
                          <a:gd name="connsiteY35" fmla="*/ 2308581 h 2308581"/>
                          <a:gd name="connsiteX36" fmla="*/ 3558822 w 10265833"/>
                          <a:gd name="connsiteY36" fmla="*/ 2308581 h 2308581"/>
                          <a:gd name="connsiteX37" fmla="*/ 2885840 w 10265833"/>
                          <a:gd name="connsiteY37" fmla="*/ 2308581 h 2308581"/>
                          <a:gd name="connsiteX38" fmla="*/ 2520832 w 10265833"/>
                          <a:gd name="connsiteY38" fmla="*/ 2308581 h 2308581"/>
                          <a:gd name="connsiteX39" fmla="*/ 2258483 w 10265833"/>
                          <a:gd name="connsiteY39" fmla="*/ 2308581 h 2308581"/>
                          <a:gd name="connsiteX40" fmla="*/ 1893476 w 10265833"/>
                          <a:gd name="connsiteY40" fmla="*/ 2308581 h 2308581"/>
                          <a:gd name="connsiteX41" fmla="*/ 1425810 w 10265833"/>
                          <a:gd name="connsiteY41" fmla="*/ 2308581 h 2308581"/>
                          <a:gd name="connsiteX42" fmla="*/ 855486 w 10265833"/>
                          <a:gd name="connsiteY42" fmla="*/ 2308581 h 2308581"/>
                          <a:gd name="connsiteX43" fmla="*/ 490479 w 10265833"/>
                          <a:gd name="connsiteY43" fmla="*/ 2308581 h 2308581"/>
                          <a:gd name="connsiteX44" fmla="*/ 0 w 10265833"/>
                          <a:gd name="connsiteY44" fmla="*/ 2308581 h 2308581"/>
                          <a:gd name="connsiteX45" fmla="*/ 0 w 10265833"/>
                          <a:gd name="connsiteY45" fmla="*/ 1731436 h 2308581"/>
                          <a:gd name="connsiteX46" fmla="*/ 0 w 10265833"/>
                          <a:gd name="connsiteY46" fmla="*/ 1154291 h 2308581"/>
                          <a:gd name="connsiteX47" fmla="*/ 0 w 10265833"/>
                          <a:gd name="connsiteY47" fmla="*/ 577145 h 2308581"/>
                          <a:gd name="connsiteX48" fmla="*/ 0 w 10265833"/>
                          <a:gd name="connsiteY48" fmla="*/ 0 h 23085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0265833" h="2308581" extrusionOk="0">
                            <a:moveTo>
                              <a:pt x="0" y="0"/>
                            </a:moveTo>
                            <a:cubicBezTo>
                              <a:pt x="147164" y="-2945"/>
                              <a:pt x="350418" y="54909"/>
                              <a:pt x="467666" y="0"/>
                            </a:cubicBezTo>
                            <a:cubicBezTo>
                              <a:pt x="584914" y="-54909"/>
                              <a:pt x="658976" y="4188"/>
                              <a:pt x="730015" y="0"/>
                            </a:cubicBezTo>
                            <a:cubicBezTo>
                              <a:pt x="801054" y="-4188"/>
                              <a:pt x="1176708" y="72841"/>
                              <a:pt x="1505656" y="0"/>
                            </a:cubicBezTo>
                            <a:cubicBezTo>
                              <a:pt x="1834604" y="-72841"/>
                              <a:pt x="1867774" y="27051"/>
                              <a:pt x="1973321" y="0"/>
                            </a:cubicBezTo>
                            <a:cubicBezTo>
                              <a:pt x="2078869" y="-27051"/>
                              <a:pt x="2335151" y="9891"/>
                              <a:pt x="2440987" y="0"/>
                            </a:cubicBezTo>
                            <a:cubicBezTo>
                              <a:pt x="2546823" y="-9891"/>
                              <a:pt x="2908623" y="6826"/>
                              <a:pt x="3216628" y="0"/>
                            </a:cubicBezTo>
                            <a:cubicBezTo>
                              <a:pt x="3524633" y="-6826"/>
                              <a:pt x="3423002" y="23415"/>
                              <a:pt x="3581635" y="0"/>
                            </a:cubicBezTo>
                            <a:cubicBezTo>
                              <a:pt x="3740268" y="-23415"/>
                              <a:pt x="4140631" y="47463"/>
                              <a:pt x="4357276" y="0"/>
                            </a:cubicBezTo>
                            <a:cubicBezTo>
                              <a:pt x="4573921" y="-47463"/>
                              <a:pt x="4877112" y="53917"/>
                              <a:pt x="5132916" y="0"/>
                            </a:cubicBezTo>
                            <a:cubicBezTo>
                              <a:pt x="5388720" y="-53917"/>
                              <a:pt x="5493354" y="7039"/>
                              <a:pt x="5703241" y="0"/>
                            </a:cubicBezTo>
                            <a:cubicBezTo>
                              <a:pt x="5913129" y="-7039"/>
                              <a:pt x="6226223" y="63616"/>
                              <a:pt x="6478881" y="0"/>
                            </a:cubicBezTo>
                            <a:cubicBezTo>
                              <a:pt x="6731539" y="-63616"/>
                              <a:pt x="6725723" y="12478"/>
                              <a:pt x="6946547" y="0"/>
                            </a:cubicBezTo>
                            <a:cubicBezTo>
                              <a:pt x="7167371" y="-12478"/>
                              <a:pt x="7182024" y="49239"/>
                              <a:pt x="7414213" y="0"/>
                            </a:cubicBezTo>
                            <a:cubicBezTo>
                              <a:pt x="7646402" y="-49239"/>
                              <a:pt x="7835653" y="76372"/>
                              <a:pt x="8087195" y="0"/>
                            </a:cubicBezTo>
                            <a:cubicBezTo>
                              <a:pt x="8338737" y="-76372"/>
                              <a:pt x="8358811" y="8308"/>
                              <a:pt x="8554861" y="0"/>
                            </a:cubicBezTo>
                            <a:cubicBezTo>
                              <a:pt x="8750911" y="-8308"/>
                              <a:pt x="9054519" y="26869"/>
                              <a:pt x="9330502" y="0"/>
                            </a:cubicBezTo>
                            <a:cubicBezTo>
                              <a:pt x="9606485" y="-26869"/>
                              <a:pt x="9883968" y="79243"/>
                              <a:pt x="10265833" y="0"/>
                            </a:cubicBezTo>
                            <a:cubicBezTo>
                              <a:pt x="10290197" y="159588"/>
                              <a:pt x="10224780" y="317266"/>
                              <a:pt x="10265833" y="577145"/>
                            </a:cubicBezTo>
                            <a:cubicBezTo>
                              <a:pt x="10306886" y="837024"/>
                              <a:pt x="10222936" y="1006672"/>
                              <a:pt x="10265833" y="1177376"/>
                            </a:cubicBezTo>
                            <a:cubicBezTo>
                              <a:pt x="10308730" y="1348080"/>
                              <a:pt x="10254780" y="1454080"/>
                              <a:pt x="10265833" y="1685264"/>
                            </a:cubicBezTo>
                            <a:cubicBezTo>
                              <a:pt x="10276886" y="1916448"/>
                              <a:pt x="10200673" y="2001017"/>
                              <a:pt x="10265833" y="2308581"/>
                            </a:cubicBezTo>
                            <a:cubicBezTo>
                              <a:pt x="9965527" y="2360153"/>
                              <a:pt x="9760740" y="2260307"/>
                              <a:pt x="9592851" y="2308581"/>
                            </a:cubicBezTo>
                            <a:cubicBezTo>
                              <a:pt x="9424962" y="2356855"/>
                              <a:pt x="9309407" y="2290249"/>
                              <a:pt x="9227843" y="2308581"/>
                            </a:cubicBezTo>
                            <a:cubicBezTo>
                              <a:pt x="9146279" y="2326913"/>
                              <a:pt x="8908767" y="2289940"/>
                              <a:pt x="8657519" y="2308581"/>
                            </a:cubicBezTo>
                            <a:cubicBezTo>
                              <a:pt x="8406271" y="2327222"/>
                              <a:pt x="8456021" y="2277711"/>
                              <a:pt x="8395170" y="2308581"/>
                            </a:cubicBezTo>
                            <a:cubicBezTo>
                              <a:pt x="8334319" y="2339451"/>
                              <a:pt x="8190719" y="2289373"/>
                              <a:pt x="8132821" y="2308581"/>
                            </a:cubicBezTo>
                            <a:cubicBezTo>
                              <a:pt x="8074923" y="2327789"/>
                              <a:pt x="7692345" y="2279206"/>
                              <a:pt x="7562497" y="2308581"/>
                            </a:cubicBezTo>
                            <a:cubicBezTo>
                              <a:pt x="7432649" y="2337956"/>
                              <a:pt x="7310897" y="2302081"/>
                              <a:pt x="7197490" y="2308581"/>
                            </a:cubicBezTo>
                            <a:cubicBezTo>
                              <a:pt x="7084083" y="2315081"/>
                              <a:pt x="6847615" y="2234285"/>
                              <a:pt x="6524507" y="2308581"/>
                            </a:cubicBezTo>
                            <a:cubicBezTo>
                              <a:pt x="6201399" y="2382877"/>
                              <a:pt x="6292005" y="2290473"/>
                              <a:pt x="6159500" y="2308581"/>
                            </a:cubicBezTo>
                            <a:cubicBezTo>
                              <a:pt x="6026995" y="2326689"/>
                              <a:pt x="5685948" y="2244190"/>
                              <a:pt x="5486517" y="2308581"/>
                            </a:cubicBezTo>
                            <a:cubicBezTo>
                              <a:pt x="5287086" y="2372972"/>
                              <a:pt x="5341993" y="2277226"/>
                              <a:pt x="5224168" y="2308581"/>
                            </a:cubicBezTo>
                            <a:cubicBezTo>
                              <a:pt x="5106343" y="2339936"/>
                              <a:pt x="4842295" y="2230295"/>
                              <a:pt x="4551186" y="2308581"/>
                            </a:cubicBezTo>
                            <a:cubicBezTo>
                              <a:pt x="4260077" y="2386867"/>
                              <a:pt x="4360803" y="2265449"/>
                              <a:pt x="4186179" y="2308581"/>
                            </a:cubicBezTo>
                            <a:cubicBezTo>
                              <a:pt x="4011555" y="2351713"/>
                              <a:pt x="3976755" y="2304702"/>
                              <a:pt x="3923830" y="2308581"/>
                            </a:cubicBezTo>
                            <a:cubicBezTo>
                              <a:pt x="3870905" y="2312460"/>
                              <a:pt x="3703769" y="2266616"/>
                              <a:pt x="3558822" y="2308581"/>
                            </a:cubicBezTo>
                            <a:cubicBezTo>
                              <a:pt x="3413875" y="2350546"/>
                              <a:pt x="3031324" y="2299879"/>
                              <a:pt x="2885840" y="2308581"/>
                            </a:cubicBezTo>
                            <a:cubicBezTo>
                              <a:pt x="2740356" y="2317283"/>
                              <a:pt x="2658173" y="2280873"/>
                              <a:pt x="2520832" y="2308581"/>
                            </a:cubicBezTo>
                            <a:cubicBezTo>
                              <a:pt x="2383491" y="2336289"/>
                              <a:pt x="2328965" y="2292402"/>
                              <a:pt x="2258483" y="2308581"/>
                            </a:cubicBezTo>
                            <a:cubicBezTo>
                              <a:pt x="2188001" y="2324760"/>
                              <a:pt x="1979623" y="2274819"/>
                              <a:pt x="1893476" y="2308581"/>
                            </a:cubicBezTo>
                            <a:cubicBezTo>
                              <a:pt x="1807329" y="2342343"/>
                              <a:pt x="1549159" y="2291047"/>
                              <a:pt x="1425810" y="2308581"/>
                            </a:cubicBezTo>
                            <a:cubicBezTo>
                              <a:pt x="1302461" y="2326115"/>
                              <a:pt x="1038943" y="2295577"/>
                              <a:pt x="855486" y="2308581"/>
                            </a:cubicBezTo>
                            <a:cubicBezTo>
                              <a:pt x="672029" y="2321585"/>
                              <a:pt x="569653" y="2268092"/>
                              <a:pt x="490479" y="2308581"/>
                            </a:cubicBezTo>
                            <a:cubicBezTo>
                              <a:pt x="411305" y="2349070"/>
                              <a:pt x="202327" y="2293109"/>
                              <a:pt x="0" y="2308581"/>
                            </a:cubicBezTo>
                            <a:cubicBezTo>
                              <a:pt x="-3453" y="2042017"/>
                              <a:pt x="26571" y="1848735"/>
                              <a:pt x="0" y="1731436"/>
                            </a:cubicBezTo>
                            <a:cubicBezTo>
                              <a:pt x="-26571" y="1614137"/>
                              <a:pt x="25978" y="1369703"/>
                              <a:pt x="0" y="1154291"/>
                            </a:cubicBezTo>
                            <a:cubicBezTo>
                              <a:pt x="-25978" y="938880"/>
                              <a:pt x="10846" y="736266"/>
                              <a:pt x="0" y="577145"/>
                            </a:cubicBezTo>
                            <a:cubicBezTo>
                              <a:pt x="-10846" y="418024"/>
                              <a:pt x="57745" y="1499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Strong relevance</a:t>
                </a:r>
              </a:p>
              <a:p>
                <a:r>
                  <a:rPr lang="en-US" dirty="0"/>
                  <a:t>	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strongly relevant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Weak relevance</a:t>
                </a:r>
              </a:p>
              <a:p>
                <a:r>
                  <a:rPr lang="en-US" dirty="0"/>
                  <a:t>	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weakly relevant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Irrelevance</a:t>
                </a:r>
              </a:p>
              <a:p>
                <a:r>
                  <a:rPr lang="en-US" dirty="0"/>
                  <a:t>	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irrelevant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ECBB29-8F27-B7F9-5022-8687B87F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8997"/>
                <a:ext cx="10265833" cy="2308581"/>
              </a:xfrm>
              <a:prstGeom prst="rect">
                <a:avLst/>
              </a:prstGeom>
              <a:blipFill>
                <a:blip r:embed="rId2"/>
                <a:stretch>
                  <a:fillRect l="-296" b="-2611"/>
                </a:stretch>
              </a:blipFill>
              <a:ln w="22225" cap="flat" cmpd="sng">
                <a:solidFill>
                  <a:srgbClr val="FF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265833"/>
                          <a:gd name="connsiteY0" fmla="*/ 0 h 2308581"/>
                          <a:gd name="connsiteX1" fmla="*/ 467666 w 10265833"/>
                          <a:gd name="connsiteY1" fmla="*/ 0 h 2308581"/>
                          <a:gd name="connsiteX2" fmla="*/ 730015 w 10265833"/>
                          <a:gd name="connsiteY2" fmla="*/ 0 h 2308581"/>
                          <a:gd name="connsiteX3" fmla="*/ 1505656 w 10265833"/>
                          <a:gd name="connsiteY3" fmla="*/ 0 h 2308581"/>
                          <a:gd name="connsiteX4" fmla="*/ 1973321 w 10265833"/>
                          <a:gd name="connsiteY4" fmla="*/ 0 h 2308581"/>
                          <a:gd name="connsiteX5" fmla="*/ 2440987 w 10265833"/>
                          <a:gd name="connsiteY5" fmla="*/ 0 h 2308581"/>
                          <a:gd name="connsiteX6" fmla="*/ 3216628 w 10265833"/>
                          <a:gd name="connsiteY6" fmla="*/ 0 h 2308581"/>
                          <a:gd name="connsiteX7" fmla="*/ 3581635 w 10265833"/>
                          <a:gd name="connsiteY7" fmla="*/ 0 h 2308581"/>
                          <a:gd name="connsiteX8" fmla="*/ 4357276 w 10265833"/>
                          <a:gd name="connsiteY8" fmla="*/ 0 h 2308581"/>
                          <a:gd name="connsiteX9" fmla="*/ 5132916 w 10265833"/>
                          <a:gd name="connsiteY9" fmla="*/ 0 h 2308581"/>
                          <a:gd name="connsiteX10" fmla="*/ 5703241 w 10265833"/>
                          <a:gd name="connsiteY10" fmla="*/ 0 h 2308581"/>
                          <a:gd name="connsiteX11" fmla="*/ 6478881 w 10265833"/>
                          <a:gd name="connsiteY11" fmla="*/ 0 h 2308581"/>
                          <a:gd name="connsiteX12" fmla="*/ 6946547 w 10265833"/>
                          <a:gd name="connsiteY12" fmla="*/ 0 h 2308581"/>
                          <a:gd name="connsiteX13" fmla="*/ 7414213 w 10265833"/>
                          <a:gd name="connsiteY13" fmla="*/ 0 h 2308581"/>
                          <a:gd name="connsiteX14" fmla="*/ 8087195 w 10265833"/>
                          <a:gd name="connsiteY14" fmla="*/ 0 h 2308581"/>
                          <a:gd name="connsiteX15" fmla="*/ 8554861 w 10265833"/>
                          <a:gd name="connsiteY15" fmla="*/ 0 h 2308581"/>
                          <a:gd name="connsiteX16" fmla="*/ 9330502 w 10265833"/>
                          <a:gd name="connsiteY16" fmla="*/ 0 h 2308581"/>
                          <a:gd name="connsiteX17" fmla="*/ 10265833 w 10265833"/>
                          <a:gd name="connsiteY17" fmla="*/ 0 h 2308581"/>
                          <a:gd name="connsiteX18" fmla="*/ 10265833 w 10265833"/>
                          <a:gd name="connsiteY18" fmla="*/ 577145 h 2308581"/>
                          <a:gd name="connsiteX19" fmla="*/ 10265833 w 10265833"/>
                          <a:gd name="connsiteY19" fmla="*/ 1177376 h 2308581"/>
                          <a:gd name="connsiteX20" fmla="*/ 10265833 w 10265833"/>
                          <a:gd name="connsiteY20" fmla="*/ 1685264 h 2308581"/>
                          <a:gd name="connsiteX21" fmla="*/ 10265833 w 10265833"/>
                          <a:gd name="connsiteY21" fmla="*/ 2308581 h 2308581"/>
                          <a:gd name="connsiteX22" fmla="*/ 9592851 w 10265833"/>
                          <a:gd name="connsiteY22" fmla="*/ 2308581 h 2308581"/>
                          <a:gd name="connsiteX23" fmla="*/ 9227843 w 10265833"/>
                          <a:gd name="connsiteY23" fmla="*/ 2308581 h 2308581"/>
                          <a:gd name="connsiteX24" fmla="*/ 8657519 w 10265833"/>
                          <a:gd name="connsiteY24" fmla="*/ 2308581 h 2308581"/>
                          <a:gd name="connsiteX25" fmla="*/ 8395170 w 10265833"/>
                          <a:gd name="connsiteY25" fmla="*/ 2308581 h 2308581"/>
                          <a:gd name="connsiteX26" fmla="*/ 8132821 w 10265833"/>
                          <a:gd name="connsiteY26" fmla="*/ 2308581 h 2308581"/>
                          <a:gd name="connsiteX27" fmla="*/ 7562497 w 10265833"/>
                          <a:gd name="connsiteY27" fmla="*/ 2308581 h 2308581"/>
                          <a:gd name="connsiteX28" fmla="*/ 7197490 w 10265833"/>
                          <a:gd name="connsiteY28" fmla="*/ 2308581 h 2308581"/>
                          <a:gd name="connsiteX29" fmla="*/ 6524507 w 10265833"/>
                          <a:gd name="connsiteY29" fmla="*/ 2308581 h 2308581"/>
                          <a:gd name="connsiteX30" fmla="*/ 6159500 w 10265833"/>
                          <a:gd name="connsiteY30" fmla="*/ 2308581 h 2308581"/>
                          <a:gd name="connsiteX31" fmla="*/ 5486517 w 10265833"/>
                          <a:gd name="connsiteY31" fmla="*/ 2308581 h 2308581"/>
                          <a:gd name="connsiteX32" fmla="*/ 5224168 w 10265833"/>
                          <a:gd name="connsiteY32" fmla="*/ 2308581 h 2308581"/>
                          <a:gd name="connsiteX33" fmla="*/ 4551186 w 10265833"/>
                          <a:gd name="connsiteY33" fmla="*/ 2308581 h 2308581"/>
                          <a:gd name="connsiteX34" fmla="*/ 4186179 w 10265833"/>
                          <a:gd name="connsiteY34" fmla="*/ 2308581 h 2308581"/>
                          <a:gd name="connsiteX35" fmla="*/ 3923830 w 10265833"/>
                          <a:gd name="connsiteY35" fmla="*/ 2308581 h 2308581"/>
                          <a:gd name="connsiteX36" fmla="*/ 3558822 w 10265833"/>
                          <a:gd name="connsiteY36" fmla="*/ 2308581 h 2308581"/>
                          <a:gd name="connsiteX37" fmla="*/ 2885840 w 10265833"/>
                          <a:gd name="connsiteY37" fmla="*/ 2308581 h 2308581"/>
                          <a:gd name="connsiteX38" fmla="*/ 2520832 w 10265833"/>
                          <a:gd name="connsiteY38" fmla="*/ 2308581 h 2308581"/>
                          <a:gd name="connsiteX39" fmla="*/ 2258483 w 10265833"/>
                          <a:gd name="connsiteY39" fmla="*/ 2308581 h 2308581"/>
                          <a:gd name="connsiteX40" fmla="*/ 1893476 w 10265833"/>
                          <a:gd name="connsiteY40" fmla="*/ 2308581 h 2308581"/>
                          <a:gd name="connsiteX41" fmla="*/ 1425810 w 10265833"/>
                          <a:gd name="connsiteY41" fmla="*/ 2308581 h 2308581"/>
                          <a:gd name="connsiteX42" fmla="*/ 855486 w 10265833"/>
                          <a:gd name="connsiteY42" fmla="*/ 2308581 h 2308581"/>
                          <a:gd name="connsiteX43" fmla="*/ 490479 w 10265833"/>
                          <a:gd name="connsiteY43" fmla="*/ 2308581 h 2308581"/>
                          <a:gd name="connsiteX44" fmla="*/ 0 w 10265833"/>
                          <a:gd name="connsiteY44" fmla="*/ 2308581 h 2308581"/>
                          <a:gd name="connsiteX45" fmla="*/ 0 w 10265833"/>
                          <a:gd name="connsiteY45" fmla="*/ 1731436 h 2308581"/>
                          <a:gd name="connsiteX46" fmla="*/ 0 w 10265833"/>
                          <a:gd name="connsiteY46" fmla="*/ 1154291 h 2308581"/>
                          <a:gd name="connsiteX47" fmla="*/ 0 w 10265833"/>
                          <a:gd name="connsiteY47" fmla="*/ 577145 h 2308581"/>
                          <a:gd name="connsiteX48" fmla="*/ 0 w 10265833"/>
                          <a:gd name="connsiteY48" fmla="*/ 0 h 23085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0265833" h="2308581" extrusionOk="0">
                            <a:moveTo>
                              <a:pt x="0" y="0"/>
                            </a:moveTo>
                            <a:cubicBezTo>
                              <a:pt x="147164" y="-2945"/>
                              <a:pt x="350418" y="54909"/>
                              <a:pt x="467666" y="0"/>
                            </a:cubicBezTo>
                            <a:cubicBezTo>
                              <a:pt x="584914" y="-54909"/>
                              <a:pt x="658976" y="4188"/>
                              <a:pt x="730015" y="0"/>
                            </a:cubicBezTo>
                            <a:cubicBezTo>
                              <a:pt x="801054" y="-4188"/>
                              <a:pt x="1176708" y="72841"/>
                              <a:pt x="1505656" y="0"/>
                            </a:cubicBezTo>
                            <a:cubicBezTo>
                              <a:pt x="1834604" y="-72841"/>
                              <a:pt x="1867774" y="27051"/>
                              <a:pt x="1973321" y="0"/>
                            </a:cubicBezTo>
                            <a:cubicBezTo>
                              <a:pt x="2078869" y="-27051"/>
                              <a:pt x="2335151" y="9891"/>
                              <a:pt x="2440987" y="0"/>
                            </a:cubicBezTo>
                            <a:cubicBezTo>
                              <a:pt x="2546823" y="-9891"/>
                              <a:pt x="2908623" y="6826"/>
                              <a:pt x="3216628" y="0"/>
                            </a:cubicBezTo>
                            <a:cubicBezTo>
                              <a:pt x="3524633" y="-6826"/>
                              <a:pt x="3423002" y="23415"/>
                              <a:pt x="3581635" y="0"/>
                            </a:cubicBezTo>
                            <a:cubicBezTo>
                              <a:pt x="3740268" y="-23415"/>
                              <a:pt x="4140631" y="47463"/>
                              <a:pt x="4357276" y="0"/>
                            </a:cubicBezTo>
                            <a:cubicBezTo>
                              <a:pt x="4573921" y="-47463"/>
                              <a:pt x="4877112" y="53917"/>
                              <a:pt x="5132916" y="0"/>
                            </a:cubicBezTo>
                            <a:cubicBezTo>
                              <a:pt x="5388720" y="-53917"/>
                              <a:pt x="5493354" y="7039"/>
                              <a:pt x="5703241" y="0"/>
                            </a:cubicBezTo>
                            <a:cubicBezTo>
                              <a:pt x="5913129" y="-7039"/>
                              <a:pt x="6226223" y="63616"/>
                              <a:pt x="6478881" y="0"/>
                            </a:cubicBezTo>
                            <a:cubicBezTo>
                              <a:pt x="6731539" y="-63616"/>
                              <a:pt x="6725723" y="12478"/>
                              <a:pt x="6946547" y="0"/>
                            </a:cubicBezTo>
                            <a:cubicBezTo>
                              <a:pt x="7167371" y="-12478"/>
                              <a:pt x="7182024" y="49239"/>
                              <a:pt x="7414213" y="0"/>
                            </a:cubicBezTo>
                            <a:cubicBezTo>
                              <a:pt x="7646402" y="-49239"/>
                              <a:pt x="7835653" y="76372"/>
                              <a:pt x="8087195" y="0"/>
                            </a:cubicBezTo>
                            <a:cubicBezTo>
                              <a:pt x="8338737" y="-76372"/>
                              <a:pt x="8358811" y="8308"/>
                              <a:pt x="8554861" y="0"/>
                            </a:cubicBezTo>
                            <a:cubicBezTo>
                              <a:pt x="8750911" y="-8308"/>
                              <a:pt x="9054519" y="26869"/>
                              <a:pt x="9330502" y="0"/>
                            </a:cubicBezTo>
                            <a:cubicBezTo>
                              <a:pt x="9606485" y="-26869"/>
                              <a:pt x="9883968" y="79243"/>
                              <a:pt x="10265833" y="0"/>
                            </a:cubicBezTo>
                            <a:cubicBezTo>
                              <a:pt x="10290197" y="159588"/>
                              <a:pt x="10224780" y="317266"/>
                              <a:pt x="10265833" y="577145"/>
                            </a:cubicBezTo>
                            <a:cubicBezTo>
                              <a:pt x="10306886" y="837024"/>
                              <a:pt x="10222936" y="1006672"/>
                              <a:pt x="10265833" y="1177376"/>
                            </a:cubicBezTo>
                            <a:cubicBezTo>
                              <a:pt x="10308730" y="1348080"/>
                              <a:pt x="10254780" y="1454080"/>
                              <a:pt x="10265833" y="1685264"/>
                            </a:cubicBezTo>
                            <a:cubicBezTo>
                              <a:pt x="10276886" y="1916448"/>
                              <a:pt x="10200673" y="2001017"/>
                              <a:pt x="10265833" y="2308581"/>
                            </a:cubicBezTo>
                            <a:cubicBezTo>
                              <a:pt x="9965527" y="2360153"/>
                              <a:pt x="9760740" y="2260307"/>
                              <a:pt x="9592851" y="2308581"/>
                            </a:cubicBezTo>
                            <a:cubicBezTo>
                              <a:pt x="9424962" y="2356855"/>
                              <a:pt x="9309407" y="2290249"/>
                              <a:pt x="9227843" y="2308581"/>
                            </a:cubicBezTo>
                            <a:cubicBezTo>
                              <a:pt x="9146279" y="2326913"/>
                              <a:pt x="8908767" y="2289940"/>
                              <a:pt x="8657519" y="2308581"/>
                            </a:cubicBezTo>
                            <a:cubicBezTo>
                              <a:pt x="8406271" y="2327222"/>
                              <a:pt x="8456021" y="2277711"/>
                              <a:pt x="8395170" y="2308581"/>
                            </a:cubicBezTo>
                            <a:cubicBezTo>
                              <a:pt x="8334319" y="2339451"/>
                              <a:pt x="8190719" y="2289373"/>
                              <a:pt x="8132821" y="2308581"/>
                            </a:cubicBezTo>
                            <a:cubicBezTo>
                              <a:pt x="8074923" y="2327789"/>
                              <a:pt x="7692345" y="2279206"/>
                              <a:pt x="7562497" y="2308581"/>
                            </a:cubicBezTo>
                            <a:cubicBezTo>
                              <a:pt x="7432649" y="2337956"/>
                              <a:pt x="7310897" y="2302081"/>
                              <a:pt x="7197490" y="2308581"/>
                            </a:cubicBezTo>
                            <a:cubicBezTo>
                              <a:pt x="7084083" y="2315081"/>
                              <a:pt x="6847615" y="2234285"/>
                              <a:pt x="6524507" y="2308581"/>
                            </a:cubicBezTo>
                            <a:cubicBezTo>
                              <a:pt x="6201399" y="2382877"/>
                              <a:pt x="6292005" y="2290473"/>
                              <a:pt x="6159500" y="2308581"/>
                            </a:cubicBezTo>
                            <a:cubicBezTo>
                              <a:pt x="6026995" y="2326689"/>
                              <a:pt x="5685948" y="2244190"/>
                              <a:pt x="5486517" y="2308581"/>
                            </a:cubicBezTo>
                            <a:cubicBezTo>
                              <a:pt x="5287086" y="2372972"/>
                              <a:pt x="5341993" y="2277226"/>
                              <a:pt x="5224168" y="2308581"/>
                            </a:cubicBezTo>
                            <a:cubicBezTo>
                              <a:pt x="5106343" y="2339936"/>
                              <a:pt x="4842295" y="2230295"/>
                              <a:pt x="4551186" y="2308581"/>
                            </a:cubicBezTo>
                            <a:cubicBezTo>
                              <a:pt x="4260077" y="2386867"/>
                              <a:pt x="4360803" y="2265449"/>
                              <a:pt x="4186179" y="2308581"/>
                            </a:cubicBezTo>
                            <a:cubicBezTo>
                              <a:pt x="4011555" y="2351713"/>
                              <a:pt x="3976755" y="2304702"/>
                              <a:pt x="3923830" y="2308581"/>
                            </a:cubicBezTo>
                            <a:cubicBezTo>
                              <a:pt x="3870905" y="2312460"/>
                              <a:pt x="3703769" y="2266616"/>
                              <a:pt x="3558822" y="2308581"/>
                            </a:cubicBezTo>
                            <a:cubicBezTo>
                              <a:pt x="3413875" y="2350546"/>
                              <a:pt x="3031324" y="2299879"/>
                              <a:pt x="2885840" y="2308581"/>
                            </a:cubicBezTo>
                            <a:cubicBezTo>
                              <a:pt x="2740356" y="2317283"/>
                              <a:pt x="2658173" y="2280873"/>
                              <a:pt x="2520832" y="2308581"/>
                            </a:cubicBezTo>
                            <a:cubicBezTo>
                              <a:pt x="2383491" y="2336289"/>
                              <a:pt x="2328965" y="2292402"/>
                              <a:pt x="2258483" y="2308581"/>
                            </a:cubicBezTo>
                            <a:cubicBezTo>
                              <a:pt x="2188001" y="2324760"/>
                              <a:pt x="1979623" y="2274819"/>
                              <a:pt x="1893476" y="2308581"/>
                            </a:cubicBezTo>
                            <a:cubicBezTo>
                              <a:pt x="1807329" y="2342343"/>
                              <a:pt x="1549159" y="2291047"/>
                              <a:pt x="1425810" y="2308581"/>
                            </a:cubicBezTo>
                            <a:cubicBezTo>
                              <a:pt x="1302461" y="2326115"/>
                              <a:pt x="1038943" y="2295577"/>
                              <a:pt x="855486" y="2308581"/>
                            </a:cubicBezTo>
                            <a:cubicBezTo>
                              <a:pt x="672029" y="2321585"/>
                              <a:pt x="569653" y="2268092"/>
                              <a:pt x="490479" y="2308581"/>
                            </a:cubicBezTo>
                            <a:cubicBezTo>
                              <a:pt x="411305" y="2349070"/>
                              <a:pt x="202327" y="2293109"/>
                              <a:pt x="0" y="2308581"/>
                            </a:cubicBezTo>
                            <a:cubicBezTo>
                              <a:pt x="-3453" y="2042017"/>
                              <a:pt x="26571" y="1848735"/>
                              <a:pt x="0" y="1731436"/>
                            </a:cubicBezTo>
                            <a:cubicBezTo>
                              <a:pt x="-26571" y="1614137"/>
                              <a:pt x="25978" y="1369703"/>
                              <a:pt x="0" y="1154291"/>
                            </a:cubicBezTo>
                            <a:cubicBezTo>
                              <a:pt x="-25978" y="938880"/>
                              <a:pt x="10846" y="736266"/>
                              <a:pt x="0" y="577145"/>
                            </a:cubicBezTo>
                            <a:cubicBezTo>
                              <a:pt x="-10846" y="418024"/>
                              <a:pt x="57745" y="1499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3D1799-7316-3377-0B0E-73541F76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2714"/>
            <a:ext cx="9344487" cy="10223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93351D-DAAE-8ECC-FDB4-66C0ED2F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20431"/>
            <a:ext cx="9344487" cy="5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3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61AEE-0E3E-4FE7-FD9E-3416022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gradation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623A9D-4412-FFA8-FE48-BF955525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47" y="1690688"/>
            <a:ext cx="6161905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7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3084-53E7-D216-2CA4-5A93A7C4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and new approaches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1A0D66-FD6E-CD43-431C-AF36E59A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1732"/>
            <a:ext cx="6523809" cy="3514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0D21C-FD53-73DF-F508-D6A5EB032528}"/>
              </a:ext>
            </a:extLst>
          </p:cNvPr>
          <p:cNvSpPr txBox="1"/>
          <p:nvPr/>
        </p:nvSpPr>
        <p:spPr>
          <a:xfrm>
            <a:off x="9760527" y="880579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  <a:p>
            <a:pPr algn="ctr"/>
            <a:r>
              <a:rPr lang="en-US" dirty="0"/>
              <a:t>Set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500E3E-E0D4-F87A-5FDF-AD00F262ECDD}"/>
              </a:ext>
            </a:extLst>
          </p:cNvPr>
          <p:cNvSpPr/>
          <p:nvPr/>
        </p:nvSpPr>
        <p:spPr>
          <a:xfrm>
            <a:off x="9154649" y="1674428"/>
            <a:ext cx="1343891" cy="8070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Relevance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6A0E000-F7DB-7C5E-6164-F0EE926877F1}"/>
              </a:ext>
            </a:extLst>
          </p:cNvPr>
          <p:cNvCxnSpPr>
            <a:cxnSpLocks/>
          </p:cNvCxnSpPr>
          <p:nvPr/>
        </p:nvCxnSpPr>
        <p:spPr>
          <a:xfrm flipH="1">
            <a:off x="9826594" y="2481488"/>
            <a:ext cx="1" cy="926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B47074-52E7-E1F7-8329-D81DE33FBB0F}"/>
              </a:ext>
            </a:extLst>
          </p:cNvPr>
          <p:cNvSpPr txBox="1"/>
          <p:nvPr/>
        </p:nvSpPr>
        <p:spPr>
          <a:xfrm>
            <a:off x="9760528" y="2621349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Relevant</a:t>
            </a:r>
          </a:p>
          <a:p>
            <a:pPr algn="ctr"/>
            <a:r>
              <a:rPr lang="en-US" dirty="0"/>
              <a:t>Subset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BEDF8A-A4CF-D42E-42AC-1F28CAA66B1E}"/>
              </a:ext>
            </a:extLst>
          </p:cNvPr>
          <p:cNvSpPr/>
          <p:nvPr/>
        </p:nvSpPr>
        <p:spPr>
          <a:xfrm>
            <a:off x="9154649" y="3407542"/>
            <a:ext cx="1343891" cy="8070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Redundancy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3472DA7-3803-83B4-FFCC-1CFC0606087A}"/>
              </a:ext>
            </a:extLst>
          </p:cNvPr>
          <p:cNvCxnSpPr>
            <a:cxnSpLocks/>
          </p:cNvCxnSpPr>
          <p:nvPr/>
        </p:nvCxnSpPr>
        <p:spPr>
          <a:xfrm flipH="1">
            <a:off x="9826594" y="733061"/>
            <a:ext cx="1" cy="926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5CB7864-F4D7-B521-EFA0-72D32B9A0B7B}"/>
              </a:ext>
            </a:extLst>
          </p:cNvPr>
          <p:cNvCxnSpPr>
            <a:cxnSpLocks/>
          </p:cNvCxnSpPr>
          <p:nvPr/>
        </p:nvCxnSpPr>
        <p:spPr>
          <a:xfrm flipH="1">
            <a:off x="9819665" y="4213064"/>
            <a:ext cx="1" cy="926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DE80FE-8736-3E65-2913-DF43317432B9}"/>
              </a:ext>
            </a:extLst>
          </p:cNvPr>
          <p:cNvSpPr txBox="1"/>
          <p:nvPr/>
        </p:nvSpPr>
        <p:spPr>
          <a:xfrm>
            <a:off x="9753599" y="4352925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</a:t>
            </a:r>
          </a:p>
          <a:p>
            <a:pPr algn="ctr"/>
            <a:r>
              <a:rPr lang="en-US" dirty="0"/>
              <a:t>Subset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E8238A2-10B1-3B30-0373-3881C0CDDD70}"/>
              </a:ext>
            </a:extLst>
          </p:cNvPr>
          <p:cNvSpPr/>
          <p:nvPr/>
        </p:nvSpPr>
        <p:spPr>
          <a:xfrm>
            <a:off x="8382000" y="161182"/>
            <a:ext cx="3048000" cy="5444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DDFF9-4EA2-FCBC-EF84-E50A1CE9189A}"/>
              </a:ext>
            </a:extLst>
          </p:cNvPr>
          <p:cNvSpPr txBox="1"/>
          <p:nvPr/>
        </p:nvSpPr>
        <p:spPr>
          <a:xfrm>
            <a:off x="3305776" y="5840604"/>
            <a:ext cx="158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Existing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9AA224-9915-6E83-2186-2AF154312410}"/>
              </a:ext>
            </a:extLst>
          </p:cNvPr>
          <p:cNvSpPr txBox="1"/>
          <p:nvPr/>
        </p:nvSpPr>
        <p:spPr>
          <a:xfrm>
            <a:off x="9464963" y="5840604"/>
            <a:ext cx="88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01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3F0B1-351B-EE02-EFA6-D7B94B91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measures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2D8FA9-B615-9D46-10C8-21E6506A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37" y="1508755"/>
            <a:ext cx="3809524" cy="695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4F71F8-0CF5-F77A-9E9F-6722AED23E5F}"/>
                  </a:ext>
                </a:extLst>
              </p:cNvPr>
              <p:cNvSpPr txBox="1"/>
              <p:nvPr/>
            </p:nvSpPr>
            <p:spPr>
              <a:xfrm>
                <a:off x="1005384" y="1560394"/>
                <a:ext cx="574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entropy of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defined as</a:t>
                </a:r>
                <a:endParaRPr lang="ru-R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4F71F8-0CF5-F77A-9E9F-6722AED23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84" y="1560394"/>
                <a:ext cx="5746397" cy="461665"/>
              </a:xfrm>
              <a:prstGeom prst="rect">
                <a:avLst/>
              </a:prstGeom>
              <a:blipFill>
                <a:blip r:embed="rId3"/>
                <a:stretch>
                  <a:fillRect l="-1697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43B965-C660-5553-3718-EC013DC71A03}"/>
                  </a:ext>
                </a:extLst>
              </p:cNvPr>
              <p:cNvSpPr txBox="1"/>
              <p:nvPr/>
            </p:nvSpPr>
            <p:spPr>
              <a:xfrm>
                <a:off x="1005384" y="2203993"/>
                <a:ext cx="8626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And the entropy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after observing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is:</a:t>
                </a:r>
                <a:endParaRPr lang="ru-R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43B965-C660-5553-3718-EC013DC71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84" y="2203993"/>
                <a:ext cx="8626764" cy="461665"/>
              </a:xfrm>
              <a:prstGeom prst="rect">
                <a:avLst/>
              </a:prstGeom>
              <a:blipFill>
                <a:blip r:embed="rId4"/>
                <a:stretch>
                  <a:fillRect l="-1131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BAB7F4-3B42-E692-F4B3-3C2B0AC14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84" y="2781381"/>
            <a:ext cx="5600000" cy="64761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91B5E30-AE50-D54D-E582-2C293F888D2B}"/>
              </a:ext>
            </a:extLst>
          </p:cNvPr>
          <p:cNvSpPr/>
          <p:nvPr/>
        </p:nvSpPr>
        <p:spPr>
          <a:xfrm>
            <a:off x="960582" y="1560394"/>
            <a:ext cx="9596582" cy="19263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CA3717-636F-5647-F10A-C2CEB3CD3DFE}"/>
                  </a:ext>
                </a:extLst>
              </p:cNvPr>
              <p:cNvSpPr txBox="1"/>
              <p:nvPr/>
            </p:nvSpPr>
            <p:spPr>
              <a:xfrm>
                <a:off x="960582" y="3800764"/>
                <a:ext cx="9555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Information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provided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400" b="1" dirty="0"/>
                  <a:t>Information Gain</a:t>
                </a:r>
                <a:r>
                  <a:rPr lang="en-US" sz="2400" dirty="0"/>
                  <a:t> and is defined as:</a:t>
                </a:r>
                <a:endParaRPr lang="ru-RU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CA3717-636F-5647-F10A-C2CEB3CD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82" y="3800764"/>
                <a:ext cx="9555018" cy="461665"/>
              </a:xfrm>
              <a:prstGeom prst="rect">
                <a:avLst/>
              </a:prstGeom>
              <a:blipFill>
                <a:blip r:embed="rId6"/>
                <a:stretch>
                  <a:fillRect l="-1021" t="-10526" r="-830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DC45804-8747-4658-4C95-178429696C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82" y="4262948"/>
            <a:ext cx="3685714" cy="419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2AE640-2920-37C5-5B96-FB39BBFC62CA}"/>
              </a:ext>
            </a:extLst>
          </p:cNvPr>
          <p:cNvSpPr txBox="1"/>
          <p:nvPr/>
        </p:nvSpPr>
        <p:spPr>
          <a:xfrm>
            <a:off x="960582" y="4681996"/>
            <a:ext cx="94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of the normalized version of this measure is </a:t>
            </a:r>
            <a:r>
              <a:rPr lang="en-US" sz="2400" b="1" dirty="0"/>
              <a:t>Symmetrical Uncertainty:</a:t>
            </a:r>
            <a:endParaRPr lang="ru-RU" sz="24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742DC6E-347D-FE2B-9C29-E4BDBE0DC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384" y="5143661"/>
            <a:ext cx="3838095" cy="876190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ADA73C9-24D8-39B1-8DCB-D682197EAD02}"/>
              </a:ext>
            </a:extLst>
          </p:cNvPr>
          <p:cNvSpPr/>
          <p:nvPr/>
        </p:nvSpPr>
        <p:spPr>
          <a:xfrm>
            <a:off x="919018" y="3800764"/>
            <a:ext cx="9638146" cy="231832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BF728-314D-C24C-D85B-6116FE97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and redundancy analysis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17966E-3F7C-A544-25F3-18A3D4B8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341"/>
            <a:ext cx="9386318" cy="15736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36FB4F-D80E-6721-F4A0-27E0D00A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3653"/>
            <a:ext cx="9213809" cy="6848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E41824-FCAA-1334-8C27-EF92F0442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43116"/>
            <a:ext cx="9213809" cy="7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AF632-8E2E-A98B-F34D-BE95CC37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17859D-B940-BA42-4D51-84C8E125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310"/>
            <a:ext cx="8244872" cy="52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93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1E1E1E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320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Efficient Feature Selection via Analysis of Relevance and Redundancy</vt:lpstr>
      <vt:lpstr>Variables</vt:lpstr>
      <vt:lpstr>Complications</vt:lpstr>
      <vt:lpstr>Relevance related definitions</vt:lpstr>
      <vt:lpstr>Feature gradation</vt:lpstr>
      <vt:lpstr>Existing and new approaches</vt:lpstr>
      <vt:lpstr>Correlation measures</vt:lpstr>
      <vt:lpstr>Relevance and redundancy analysis</vt:lpstr>
      <vt:lpstr>Algorithm</vt:lpstr>
      <vt:lpstr>Synthetic data example</vt:lpstr>
      <vt:lpstr>Our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Feature Selection via Analysis of Relevance and Redundancy</dc:title>
  <dc:creator>Алякаев Камиль Рустамович</dc:creator>
  <cp:lastModifiedBy>Алякаев Камиль Рустамович</cp:lastModifiedBy>
  <cp:revision>3</cp:revision>
  <dcterms:created xsi:type="dcterms:W3CDTF">2022-09-28T23:53:08Z</dcterms:created>
  <dcterms:modified xsi:type="dcterms:W3CDTF">2022-09-29T04:03:02Z</dcterms:modified>
</cp:coreProperties>
</file>