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9" r:id="rId3"/>
    <p:sldId id="257" r:id="rId4"/>
    <p:sldId id="258" r:id="rId5"/>
    <p:sldId id="261" r:id="rId6"/>
    <p:sldId id="262" r:id="rId7"/>
    <p:sldId id="265" r:id="rId8"/>
    <p:sldId id="266" r:id="rId9"/>
    <p:sldId id="267" r:id="rId10"/>
    <p:sldId id="263" r:id="rId11"/>
    <p:sldId id="268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AAD7B-DA17-4D5B-9D64-5D05BC57AF70}" v="1179" dt="2021-07-05T17:22:19.638"/>
    <p1510:client id="{5D459812-5F0D-49A9-AE2D-AE3E51CD2748}" v="6" dt="2021-07-05T03:27:22.966"/>
    <p1510:client id="{8BCB1015-28DB-46C2-97D3-2CC28363AC17}" v="21" dt="2021-07-06T00:21:03.015"/>
    <p1510:client id="{8D1B943C-9CFF-4FE4-9B57-539A559B3BEB}" v="348" dt="2021-07-05T03:30:17.095"/>
    <p1510:client id="{AA4686E5-D471-45D1-8E9A-7471DAD74E78}" v="9" dt="2021-07-05T17:15:26.033"/>
    <p1510:client id="{AA53DDD4-34F1-47A5-91A5-6F6BA6568599}" v="907" dt="2021-07-05T17:41:12.021"/>
    <p1510:client id="{ED291209-F7CD-49EC-84DE-63C06BD302CE}" v="237" dt="2021-07-05T19:29:16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9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8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3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5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2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8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430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odrigorgs.github.io/mata56-20152/lisp-recursao" TargetMode="External"/><Relationship Id="rId2" Type="http://schemas.openxmlformats.org/officeDocument/2006/relationships/hyperlink" Target="https://pt.wikipedia.org/wiki/Li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.unicamp.br/~meidanis/courses/mc346/2014s2/lisp/apostila-lisp.pdf" TargetMode="External"/><Relationship Id="rId5" Type="http://schemas.openxmlformats.org/officeDocument/2006/relationships/hyperlink" Target="https://stackoverflow.com/questions/23065846/generating-fibonacci-series-in-lisp-using-recursion" TargetMode="External"/><Relationship Id="rId4" Type="http://schemas.openxmlformats.org/officeDocument/2006/relationships/hyperlink" Target="https://devkico.itexto.com.br/?p=16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5359" y="2229419"/>
            <a:ext cx="5765321" cy="2387600"/>
          </a:xfrm>
        </p:spPr>
        <p:txBody>
          <a:bodyPr/>
          <a:lstStyle/>
          <a:p>
            <a:r>
              <a:rPr lang="de-DE">
                <a:latin typeface="Century Schoolbook"/>
                <a:cs typeface="Calibri Light"/>
              </a:rPr>
              <a:t>Lisp (Recursão)</a:t>
            </a:r>
            <a:endParaRPr lang="de-DE">
              <a:latin typeface="Century Schoolboo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32991" y="5201767"/>
            <a:ext cx="5357600" cy="1160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endParaRPr lang="de-DE" sz="2800" dirty="0">
              <a:cs typeface="Arial"/>
            </a:endParaRPr>
          </a:p>
          <a:p>
            <a:endParaRPr lang="de-DE" sz="2800" dirty="0">
              <a:latin typeface="Century Schoolbook"/>
              <a:cs typeface="Calibri"/>
            </a:endParaRPr>
          </a:p>
          <a:p>
            <a:endParaRPr lang="de-DE" sz="2800">
              <a:latin typeface="Century Schoolbook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50283E-76D4-4253-93B4-73E6A7D3E256}"/>
              </a:ext>
            </a:extLst>
          </p:cNvPr>
          <p:cNvSpPr txBox="1"/>
          <p:nvPr/>
        </p:nvSpPr>
        <p:spPr>
          <a:xfrm>
            <a:off x="9411419" y="21652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cs typeface="Arial"/>
            </a:endParaRP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664B862B-151D-4BC7-80CC-DAAF4D0E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97" y="3993189"/>
            <a:ext cx="5158596" cy="23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AA0F2-BD88-44A4-8952-BB9F8B01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pt-BR">
                <a:latin typeface="Century Schoolbook"/>
                <a:cs typeface="Arial"/>
              </a:rPr>
              <a:t>Função </a:t>
            </a:r>
            <a:r>
              <a:rPr lang="pt-BR" err="1">
                <a:latin typeface="Century Schoolbook"/>
                <a:cs typeface="Arial"/>
              </a:rPr>
              <a:t>Length</a:t>
            </a:r>
            <a:endParaRPr lang="pt-BR" err="1">
              <a:latin typeface="Century Schoolbook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A079C-2FC0-4D03-8E20-F581EB12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37820">
              <a:lnSpc>
                <a:spcPct val="150000"/>
              </a:lnSpc>
            </a:pPr>
            <a:r>
              <a:rPr lang="pt-BR">
                <a:latin typeface="Century Schoolbook"/>
                <a:ea typeface="+mn-lt"/>
                <a:cs typeface="+mn-lt"/>
              </a:rPr>
              <a:t>Código exemplificando a função </a:t>
            </a:r>
            <a:r>
              <a:rPr lang="pt-BR" err="1">
                <a:latin typeface="Century Schoolbook"/>
                <a:ea typeface="+mn-lt"/>
                <a:cs typeface="+mn-lt"/>
              </a:rPr>
              <a:t>length</a:t>
            </a:r>
            <a:r>
              <a:rPr lang="pt-BR">
                <a:latin typeface="Century Schoolbook"/>
                <a:ea typeface="+mn-lt"/>
                <a:cs typeface="+mn-lt"/>
              </a:rPr>
              <a:t> (comprimento da lista):</a:t>
            </a:r>
            <a:endParaRPr lang="pt-BR">
              <a:latin typeface="Century Schoolbook"/>
              <a:cs typeface="Arial" panose="020B0604020202020204"/>
            </a:endParaRPr>
          </a:p>
          <a:p>
            <a:pPr marL="344170" indent="-337820">
              <a:lnSpc>
                <a:spcPct val="150000"/>
              </a:lnSpc>
            </a:pPr>
            <a:endParaRPr lang="pt-BR">
              <a:latin typeface="Century Schoolbook"/>
              <a:cs typeface="Arial" panose="020B0604020202020204"/>
            </a:endParaRPr>
          </a:p>
          <a:p>
            <a:pPr marL="6350" indent="0">
              <a:lnSpc>
                <a:spcPct val="150000"/>
              </a:lnSpc>
              <a:buNone/>
            </a:pPr>
            <a:r>
              <a:rPr lang="pt-BR">
                <a:latin typeface="Consolas"/>
              </a:rPr>
              <a:t>  (</a:t>
            </a:r>
            <a:r>
              <a:rPr lang="pt-BR" err="1">
                <a:latin typeface="Consolas"/>
              </a:rPr>
              <a:t>defun</a:t>
            </a:r>
            <a:r>
              <a:rPr lang="pt-BR">
                <a:latin typeface="Consolas"/>
              </a:rPr>
              <a:t> </a:t>
            </a:r>
            <a:r>
              <a:rPr lang="pt-BR" err="1">
                <a:latin typeface="Consolas"/>
              </a:rPr>
              <a:t>length</a:t>
            </a:r>
            <a:r>
              <a:rPr lang="pt-BR">
                <a:latin typeface="Consolas"/>
              </a:rPr>
              <a:t> (lista)
    (</a:t>
            </a:r>
            <a:r>
              <a:rPr lang="pt-BR" err="1">
                <a:latin typeface="Consolas"/>
              </a:rPr>
              <a:t>cond</a:t>
            </a:r>
            <a:r>
              <a:rPr lang="pt-BR">
                <a:latin typeface="Consolas"/>
              </a:rPr>
              <a:t>
      ((</a:t>
            </a:r>
            <a:r>
              <a:rPr lang="pt-BR" err="1">
                <a:latin typeface="Consolas"/>
              </a:rPr>
              <a:t>null</a:t>
            </a:r>
            <a:r>
              <a:rPr lang="pt-BR">
                <a:latin typeface="Consolas"/>
              </a:rPr>
              <a:t> lista) 0)
      (t (+ 1 (</a:t>
            </a:r>
            <a:r>
              <a:rPr lang="pt-BR" err="1">
                <a:latin typeface="Consolas"/>
              </a:rPr>
              <a:t>length</a:t>
            </a:r>
            <a:r>
              <a:rPr lang="pt-BR">
                <a:latin typeface="Consolas"/>
              </a:rPr>
              <a:t> (cdr lista))))))</a:t>
            </a:r>
          </a:p>
        </p:txBody>
      </p:sp>
    </p:spTree>
    <p:extLst>
      <p:ext uri="{BB962C8B-B14F-4D97-AF65-F5344CB8AC3E}">
        <p14:creationId xmlns:p14="http://schemas.microsoft.com/office/powerpoint/2010/main" val="217757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9A329-BE5F-4A26-800A-07E72428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676" y="1124358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latin typeface="Century Schoolbook"/>
                <a:cs typeface="Arial"/>
              </a:rPr>
              <a:t>Exemplificando o código da função </a:t>
            </a:r>
            <a:r>
              <a:rPr lang="pt-BR" sz="3200" err="1">
                <a:latin typeface="Century Schoolbook"/>
                <a:cs typeface="Arial"/>
              </a:rPr>
              <a:t>Length</a:t>
            </a:r>
            <a:endParaRPr lang="pt-BR" sz="3200" err="1">
              <a:latin typeface="Century Schoolbook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5140D-25D9-4D08-8311-B0D3B762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4170" indent="-337820">
              <a:lnSpc>
                <a:spcPct val="150000"/>
              </a:lnSpc>
            </a:pPr>
            <a:endParaRPr lang="pt-BR">
              <a:cs typeface="Arial" panose="020B0604020202020204"/>
            </a:endParaRPr>
          </a:p>
          <a:p>
            <a:pPr marL="344170" indent="-337820">
              <a:lnSpc>
                <a:spcPct val="150000"/>
              </a:lnSpc>
            </a:pPr>
            <a:r>
              <a:rPr lang="pt-BR">
                <a:latin typeface="Century Schoolbook"/>
              </a:rPr>
              <a:t>Todo código na linguagem </a:t>
            </a:r>
            <a:r>
              <a:rPr lang="pt-BR" err="1">
                <a:latin typeface="Century Schoolbook"/>
              </a:rPr>
              <a:t>Lisp</a:t>
            </a:r>
            <a:r>
              <a:rPr lang="pt-BR">
                <a:latin typeface="Century Schoolbook"/>
              </a:rPr>
              <a:t> ficará entre parênteses;</a:t>
            </a:r>
            <a:endParaRPr lang="pt-BR">
              <a:ea typeface="+mn-lt"/>
              <a:cs typeface="+mn-lt"/>
            </a:endParaRPr>
          </a:p>
          <a:p>
            <a:pPr marL="344170" indent="-337820">
              <a:lnSpc>
                <a:spcPct val="150000"/>
              </a:lnSpc>
            </a:pPr>
            <a:r>
              <a:rPr lang="pt-BR" err="1">
                <a:latin typeface="Century Schoolbook"/>
              </a:rPr>
              <a:t>Defun</a:t>
            </a:r>
            <a:r>
              <a:rPr lang="pt-BR">
                <a:latin typeface="Century Schoolbook"/>
              </a:rPr>
              <a:t>: define uma função;</a:t>
            </a:r>
            <a:endParaRPr lang="en-US">
              <a:ea typeface="+mn-lt"/>
              <a:cs typeface="+mn-lt"/>
            </a:endParaRPr>
          </a:p>
          <a:p>
            <a:pPr marL="344170" indent="-337820">
              <a:lnSpc>
                <a:spcPct val="150000"/>
              </a:lnSpc>
            </a:pPr>
            <a:r>
              <a:rPr lang="pt-BR">
                <a:latin typeface="Century Schoolbook"/>
              </a:rPr>
              <a:t>A função recebe a variável lista como parâmetro;</a:t>
            </a:r>
            <a:endParaRPr lang="en-US">
              <a:ea typeface="+mn-lt"/>
              <a:cs typeface="+mn-lt"/>
            </a:endParaRPr>
          </a:p>
          <a:p>
            <a:pPr marL="344170" indent="-337820">
              <a:lnSpc>
                <a:spcPct val="150000"/>
              </a:lnSpc>
            </a:pPr>
            <a:r>
              <a:rPr lang="pt-BR" err="1">
                <a:latin typeface="Century Schoolbook"/>
              </a:rPr>
              <a:t>Cond</a:t>
            </a:r>
            <a:r>
              <a:rPr lang="pt-BR">
                <a:latin typeface="Century Schoolbook"/>
              </a:rPr>
              <a:t>: permite ramificações, como se fosse várias condições;</a:t>
            </a:r>
            <a:endParaRPr lang="en-US">
              <a:ea typeface="+mn-lt"/>
              <a:cs typeface="+mn-lt"/>
            </a:endParaRPr>
          </a:p>
          <a:p>
            <a:pPr marL="344170" indent="-337820">
              <a:lnSpc>
                <a:spcPct val="150000"/>
              </a:lnSpc>
            </a:pPr>
            <a:r>
              <a:rPr lang="pt-BR">
                <a:latin typeface="Century Schoolbook"/>
              </a:rPr>
              <a:t>Retorna 0 se a lista for nula;</a:t>
            </a:r>
            <a:endParaRPr lang="en-US">
              <a:ea typeface="+mn-lt"/>
              <a:cs typeface="+mn-lt"/>
            </a:endParaRPr>
          </a:p>
          <a:p>
            <a:pPr marL="344170" indent="-337820">
              <a:lnSpc>
                <a:spcPct val="150000"/>
              </a:lnSpc>
            </a:pPr>
            <a:r>
              <a:rPr lang="pt-BR">
                <a:latin typeface="Century Schoolbook"/>
              </a:rPr>
              <a:t>A cada elemento da lista implementa a variável t, chamando a função </a:t>
            </a:r>
            <a:r>
              <a:rPr lang="pt-BR" err="1">
                <a:latin typeface="Century Schoolbook"/>
              </a:rPr>
              <a:t>length</a:t>
            </a:r>
            <a:r>
              <a:rPr lang="pt-BR">
                <a:latin typeface="Century Schoolbook"/>
              </a:rPr>
              <a:t> dentro dela mesma (RECURSÃO).</a:t>
            </a:r>
            <a:endParaRPr lang="pt-BR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7698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915F4-153E-47A9-8A07-B127EEA6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latin typeface="Century Schoolbook"/>
                <a:cs typeface="Arial"/>
              </a:rPr>
              <a:t>Bibliografia</a:t>
            </a:r>
            <a:endParaRPr lang="pt-BR">
              <a:latin typeface="Century Schoolbook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541C-19F0-4704-91FF-06565D4D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21437"/>
            <a:ext cx="7796540" cy="4702318"/>
          </a:xfrm>
        </p:spPr>
        <p:txBody>
          <a:bodyPr/>
          <a:lstStyle/>
          <a:p>
            <a:pPr marL="349250" indent="-342900">
              <a:lnSpc>
                <a:spcPct val="150000"/>
              </a:lnSpc>
            </a:pPr>
            <a:r>
              <a:rPr lang="pt-BR">
                <a:latin typeface="Century Schoolbook"/>
                <a:ea typeface="+mn-lt"/>
                <a:cs typeface="+mn-lt"/>
                <a:hlinkClick r:id="rId2"/>
              </a:rPr>
              <a:t>https://pt.wikipedia.org/wiki/Lisp</a:t>
            </a:r>
            <a:endParaRPr lang="pt-BR">
              <a:latin typeface="Century Schoolbook"/>
              <a:ea typeface="+mn-lt"/>
              <a:cs typeface="+mn-lt"/>
            </a:endParaRPr>
          </a:p>
          <a:p>
            <a:pPr marL="349250" indent="-342900">
              <a:lnSpc>
                <a:spcPct val="150000"/>
              </a:lnSpc>
            </a:pPr>
            <a:r>
              <a:rPr lang="pt-BR">
                <a:latin typeface="Century Schoolbook"/>
                <a:ea typeface="+mn-lt"/>
                <a:cs typeface="+mn-lt"/>
                <a:hlinkClick r:id="rId3"/>
              </a:rPr>
              <a:t>http://rodrigorgs.github.io/mata56-20152/lisp-recursao</a:t>
            </a:r>
            <a:endParaRPr lang="pt-BR">
              <a:latin typeface="Century Schoolbook"/>
              <a:ea typeface="+mn-lt"/>
              <a:cs typeface="+mn-lt"/>
            </a:endParaRPr>
          </a:p>
          <a:p>
            <a:pPr marL="349250" indent="-342900">
              <a:lnSpc>
                <a:spcPct val="150000"/>
              </a:lnSpc>
            </a:pPr>
            <a:r>
              <a:rPr lang="pt-BR">
                <a:latin typeface="Century Schoolbook"/>
                <a:ea typeface="+mn-lt"/>
                <a:cs typeface="+mn-lt"/>
                <a:hlinkClick r:id="rId4"/>
              </a:rPr>
              <a:t>https://devkico.itexto.com.br/?p=163</a:t>
            </a:r>
          </a:p>
          <a:p>
            <a:pPr marL="349250" indent="-342900">
              <a:lnSpc>
                <a:spcPct val="150000"/>
              </a:lnSpc>
            </a:pPr>
            <a:r>
              <a:rPr lang="pt-BR">
                <a:latin typeface="Century Schoolbook"/>
                <a:ea typeface="+mn-lt"/>
                <a:cs typeface="+mn-lt"/>
                <a:hlinkClick r:id="rId5"/>
              </a:rPr>
              <a:t>https://stackoverflow.com/questions/23065846/generating-fibonacci-series-in-lisp-using-recursion</a:t>
            </a:r>
            <a:endParaRPr lang="pt-BR">
              <a:latin typeface="Century Schoolbook"/>
              <a:ea typeface="+mn-lt"/>
              <a:cs typeface="+mn-lt"/>
            </a:endParaRPr>
          </a:p>
          <a:p>
            <a:pPr marL="349250" indent="-342900">
              <a:lnSpc>
                <a:spcPct val="150000"/>
              </a:lnSpc>
            </a:pPr>
            <a:r>
              <a:rPr lang="pt-BR">
                <a:latin typeface="Century Schoolbook"/>
                <a:ea typeface="+mn-lt"/>
                <a:cs typeface="+mn-lt"/>
                <a:hlinkClick r:id="rId6"/>
              </a:rPr>
              <a:t>https://www.ic.unicamp.br/~meidanis/courses/mc346/2014s2/lisp/apostila-lisp.pdf</a:t>
            </a:r>
            <a:endParaRPr lang="pt-BR">
              <a:latin typeface="Century Schoolbook"/>
              <a:ea typeface="+mn-lt"/>
              <a:cs typeface="+mn-lt"/>
            </a:endParaRPr>
          </a:p>
          <a:p>
            <a:pPr marL="6350" indent="0">
              <a:lnSpc>
                <a:spcPct val="150000"/>
              </a:lnSpc>
              <a:buNone/>
            </a:pPr>
            <a:endParaRPr lang="pt-BR">
              <a:latin typeface="Century Schoolboo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4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39AA3-FF32-4CC4-8747-8DFEAB7B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entury Schoolbook"/>
                <a:cs typeface="Arial"/>
              </a:rPr>
              <a:t>Informações</a:t>
            </a:r>
            <a:endParaRPr lang="pt-BR" dirty="0">
              <a:latin typeface="Century Schoolbook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E0BC42-DFC6-430B-95DB-9ADB70FE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335" y="1218229"/>
            <a:ext cx="7796540" cy="49611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/>
              <a:buChar char="•"/>
            </a:pPr>
            <a:endParaRPr lang="de-DE" sz="2400" dirty="0">
              <a:latin typeface="Century Schoolbook"/>
              <a:cs typeface="Arial"/>
            </a:endParaRPr>
          </a:p>
          <a:p>
            <a:pPr marL="0" indent="0">
              <a:buNone/>
            </a:pPr>
            <a:endParaRPr lang="de-DE" sz="2400" dirty="0">
              <a:latin typeface="Century Schoolbook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pt-BR" sz="2400" dirty="0">
                <a:latin typeface="Century Schoolbook"/>
                <a:cs typeface="Arial"/>
              </a:rPr>
              <a:t>Nomes: Eduardo </a:t>
            </a:r>
            <a:r>
              <a:rPr lang="pt-BR" sz="2400" dirty="0" err="1">
                <a:latin typeface="Century Schoolbook"/>
                <a:cs typeface="Arial"/>
              </a:rPr>
              <a:t>Coppetti</a:t>
            </a:r>
            <a:r>
              <a:rPr lang="pt-BR" sz="2400" dirty="0">
                <a:latin typeface="Century Schoolbook"/>
                <a:cs typeface="Arial"/>
              </a:rPr>
              <a:t> </a:t>
            </a:r>
            <a:r>
              <a:rPr lang="pt-BR" sz="2400" dirty="0" err="1">
                <a:latin typeface="Century Schoolbook"/>
                <a:cs typeface="Arial"/>
              </a:rPr>
              <a:t>Radaelli</a:t>
            </a:r>
            <a:r>
              <a:rPr lang="pt-BR" sz="2400" dirty="0">
                <a:latin typeface="Century Schoolbook"/>
                <a:cs typeface="Arial"/>
              </a:rPr>
              <a:t> e  </a:t>
            </a:r>
            <a:r>
              <a:rPr lang="pt-BR" sz="2400" dirty="0" err="1">
                <a:latin typeface="Century Schoolbook"/>
                <a:cs typeface="Arial"/>
              </a:rPr>
              <a:t>Izabella</a:t>
            </a:r>
            <a:r>
              <a:rPr lang="pt-BR" sz="2400" dirty="0">
                <a:latin typeface="Century Schoolbook"/>
                <a:cs typeface="Arial"/>
              </a:rPr>
              <a:t> Magalhães </a:t>
            </a:r>
            <a:r>
              <a:rPr lang="pt-BR" sz="2400" dirty="0" err="1">
                <a:latin typeface="Century Schoolbook"/>
                <a:cs typeface="Arial"/>
              </a:rPr>
              <a:t>Paulette</a:t>
            </a:r>
            <a:endParaRPr lang="de-DE" sz="2400" dirty="0" err="1">
              <a:latin typeface="Century Schoolbook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BR" sz="2400" dirty="0">
                <a:latin typeface="Century Schoolbook"/>
                <a:cs typeface="Arial"/>
              </a:rPr>
              <a:t>Curso: Sistemas de Informação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>
                <a:latin typeface="Century Schoolbook"/>
                <a:cs typeface="Arial"/>
              </a:rPr>
              <a:t>Disciplina: Paradigmas de Programação</a:t>
            </a:r>
          </a:p>
          <a:p>
            <a:pPr marL="342900" indent="-342900">
              <a:buFont typeface="Wingdings"/>
              <a:buChar char="§"/>
            </a:pPr>
            <a:r>
              <a:rPr lang="pt-BR" sz="2400" dirty="0">
                <a:latin typeface="Century Schoolbook"/>
                <a:cs typeface="Arial"/>
              </a:rPr>
              <a:t>Querida Professora: </a:t>
            </a:r>
            <a:r>
              <a:rPr lang="pt-BR" sz="2400" dirty="0">
                <a:latin typeface="Century Schoolbook"/>
              </a:rPr>
              <a:t>Andrea </a:t>
            </a:r>
            <a:r>
              <a:rPr lang="pt-BR" sz="2400" dirty="0" err="1">
                <a:latin typeface="Century Schoolbook"/>
              </a:rPr>
              <a:t>Schwertner</a:t>
            </a:r>
            <a:r>
              <a:rPr lang="pt-BR" sz="2400" dirty="0">
                <a:latin typeface="Century Schoolbook"/>
              </a:rPr>
              <a:t> Charão</a:t>
            </a:r>
            <a:endParaRPr lang="pt-BR" sz="2400" dirty="0">
              <a:latin typeface="Century Schoolbook"/>
              <a:cs typeface="Arial"/>
            </a:endParaRPr>
          </a:p>
          <a:p>
            <a:pPr marL="342900" indent="-342900">
              <a:buFont typeface="Wingdings"/>
              <a:buChar char="§"/>
            </a:pPr>
            <a:r>
              <a:rPr lang="pt-BR" sz="2400" dirty="0">
                <a:latin typeface="Century Schoolbook"/>
                <a:cs typeface="Arial"/>
              </a:rPr>
              <a:t>Semestre: 6</a:t>
            </a:r>
          </a:p>
          <a:p>
            <a:pPr marL="342900" indent="-342900">
              <a:buFont typeface="Wingdings"/>
              <a:buChar char="§"/>
            </a:pPr>
            <a:r>
              <a:rPr lang="pt-BR" sz="2400" dirty="0">
                <a:latin typeface="Century Schoolbook"/>
                <a:cs typeface="Arial"/>
              </a:rPr>
              <a:t>Universidade: UFSM</a:t>
            </a:r>
          </a:p>
          <a:p>
            <a:pPr marL="342900" indent="-342900">
              <a:buFont typeface="Arial"/>
              <a:buChar char="•"/>
            </a:pPr>
            <a:endParaRPr lang="pt-BR" sz="2400" dirty="0">
              <a:latin typeface="Century Schoolbook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de-DE" sz="2400" dirty="0">
              <a:latin typeface="Century Schoolbook"/>
              <a:cs typeface="Arial"/>
            </a:endParaRPr>
          </a:p>
          <a:p>
            <a:pPr marL="349250" indent="-342900">
              <a:buFont typeface="Arial"/>
              <a:buChar char="•"/>
            </a:pPr>
            <a:endParaRPr lang="pt-BR" sz="2400" dirty="0">
              <a:latin typeface="Century Schoolboo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49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19439-BD6A-41ED-AB0D-197A845D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721791"/>
            <a:ext cx="7958331" cy="990965"/>
          </a:xfrm>
        </p:spPr>
        <p:txBody>
          <a:bodyPr/>
          <a:lstStyle/>
          <a:p>
            <a:pPr algn="ctr"/>
            <a:r>
              <a:rPr lang="pt-BR">
                <a:latin typeface="Century Schoolbook"/>
                <a:cs typeface="Arial"/>
              </a:rPr>
              <a:t>Lisp</a:t>
            </a:r>
            <a:endParaRPr lang="pt-BR">
              <a:latin typeface="Century Schoolbook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6FBB97-C1B7-45C0-90CE-C7B7BCAB3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124003"/>
            <a:ext cx="7796540" cy="4328507"/>
          </a:xfrm>
        </p:spPr>
        <p:txBody>
          <a:bodyPr>
            <a:noAutofit/>
          </a:bodyPr>
          <a:lstStyle/>
          <a:p>
            <a:pPr marL="344170" indent="-337820">
              <a:lnSpc>
                <a:spcPct val="150000"/>
              </a:lnSpc>
            </a:pPr>
            <a:r>
              <a:rPr lang="pt-BR" sz="1800" b="1">
                <a:solidFill>
                  <a:srgbClr val="F2F2F2"/>
                </a:solidFill>
                <a:latin typeface="Century Schoolbook"/>
                <a:ea typeface="+mn-lt"/>
                <a:cs typeface="+mn-lt"/>
              </a:rPr>
              <a:t>Lisp</a:t>
            </a:r>
            <a:r>
              <a:rPr lang="pt-BR" sz="1800">
                <a:solidFill>
                  <a:srgbClr val="F2F2F2"/>
                </a:solidFill>
                <a:latin typeface="Century Schoolbook"/>
                <a:ea typeface="+mn-lt"/>
                <a:cs typeface="+mn-lt"/>
              </a:rPr>
              <a:t> é uma família de linguagens de programação concebida por John McCarthy em 1958. Num célebre artigo, ele mostra que é possível usar exclusivamente funções matemáticas como estruturas de dados elementares. </a:t>
            </a:r>
          </a:p>
          <a:p>
            <a:pPr marL="344170" indent="-337820">
              <a:lnSpc>
                <a:spcPct val="150000"/>
              </a:lnSpc>
            </a:pPr>
            <a:r>
              <a:rPr lang="pt-BR" sz="1800">
                <a:solidFill>
                  <a:srgbClr val="F2F2F2"/>
                </a:solidFill>
                <a:latin typeface="Century Schoolbook"/>
                <a:ea typeface="+mn-lt"/>
                <a:cs typeface="+mn-lt"/>
              </a:rPr>
              <a:t>Ela é uma linguagem formal matemática, se tornou a principal linguagem da comunidade de inteligência artificial, tendo sido pioneiro em aplicações como administração automática de armazenamento, linguagens interpretadas e programação funcional.</a:t>
            </a:r>
            <a:endParaRPr lang="pt-BR" sz="1800">
              <a:solidFill>
                <a:srgbClr val="F2F2F2"/>
              </a:solidFill>
              <a:latin typeface="Century Schoolbook"/>
              <a:cs typeface="Arial" panose="020B0604020202020204"/>
            </a:endParaRPr>
          </a:p>
          <a:p>
            <a:pPr marL="344170" indent="-337820">
              <a:lnSpc>
                <a:spcPct val="150000"/>
              </a:lnSpc>
            </a:pPr>
            <a:endParaRPr lang="pt-BR" sz="1800">
              <a:solidFill>
                <a:srgbClr val="F2F2F2"/>
              </a:solidFill>
              <a:latin typeface="Century Schoolbook"/>
              <a:ea typeface="+mn-lt"/>
              <a:cs typeface="+mn-lt"/>
            </a:endParaRPr>
          </a:p>
          <a:p>
            <a:pPr marL="344170" indent="-337820">
              <a:lnSpc>
                <a:spcPct val="150000"/>
              </a:lnSpc>
            </a:pPr>
            <a:endParaRPr lang="pt-BR" sz="180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91859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1001F-7C3E-4855-8CAA-4C44D2C3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316" y="1290116"/>
            <a:ext cx="7796540" cy="5306167"/>
          </a:xfrm>
        </p:spPr>
        <p:txBody>
          <a:bodyPr>
            <a:noAutofit/>
          </a:bodyPr>
          <a:lstStyle/>
          <a:p>
            <a:pPr marL="344170" indent="-337820">
              <a:lnSpc>
                <a:spcPct val="150000"/>
              </a:lnSpc>
            </a:pPr>
            <a:r>
              <a:rPr lang="pt-BR" sz="1800">
                <a:solidFill>
                  <a:srgbClr val="F2F2F2"/>
                </a:solidFill>
                <a:latin typeface="Century Schoolbook"/>
                <a:ea typeface="+mn-lt"/>
                <a:cs typeface="+mn-lt"/>
              </a:rPr>
              <a:t>O seu nome vem de </a:t>
            </a:r>
            <a:r>
              <a:rPr lang="pt-BR" sz="1800" b="1">
                <a:solidFill>
                  <a:srgbClr val="F2F2F2"/>
                </a:solidFill>
                <a:latin typeface="Century Schoolbook"/>
                <a:ea typeface="+mn-lt"/>
                <a:cs typeface="+mn-lt"/>
              </a:rPr>
              <a:t>List Processing</a:t>
            </a:r>
            <a:r>
              <a:rPr lang="pt-BR" sz="1800">
                <a:solidFill>
                  <a:srgbClr val="F2F2F2"/>
                </a:solidFill>
                <a:latin typeface="Century Schoolbook"/>
                <a:ea typeface="+mn-lt"/>
                <a:cs typeface="+mn-lt"/>
              </a:rPr>
              <a:t> (a lista é a estrutura de dados fundamental desta linguagem). Tanto os dados como o programa são representados como listas, o que permite que a linguagem manipule o código fonte como qualquer outro tipo de dados. </a:t>
            </a:r>
          </a:p>
          <a:p>
            <a:pPr marL="344170" indent="-337820">
              <a:lnSpc>
                <a:spcPct val="150000"/>
              </a:lnSpc>
            </a:pPr>
            <a:r>
              <a:rPr lang="pt-BR" sz="1800">
                <a:solidFill>
                  <a:srgbClr val="F2F2F2"/>
                </a:solidFill>
                <a:latin typeface="Century Schoolbook"/>
              </a:rPr>
              <a:t>Existem diversos dialetos de Lisp, sendo os mais conhecidos: Common Lisp, Scheme e Clojure.</a:t>
            </a:r>
            <a:endParaRPr lang="pt-BR" sz="1800">
              <a:solidFill>
                <a:srgbClr val="FFFFFF"/>
              </a:solidFill>
              <a:latin typeface="Century Schoolbook"/>
            </a:endParaRPr>
          </a:p>
          <a:p>
            <a:pPr marL="344170" indent="-337820">
              <a:lnSpc>
                <a:spcPct val="150000"/>
              </a:lnSpc>
            </a:pPr>
            <a:r>
              <a:rPr lang="pt-BR" sz="1800">
                <a:latin typeface="Century Schoolbook"/>
                <a:ea typeface="+mn-lt"/>
                <a:cs typeface="+mn-lt"/>
              </a:rPr>
              <a:t>A linguagem teve um grande sucesso em software do ramo de negócios, engenharia, processamento de documentos, hipermídia (incluindo a Web), matemática, gráficos e animação (Mirai), inteligência artificial e processamento de linguagem natural. </a:t>
            </a:r>
          </a:p>
          <a:p>
            <a:pPr marL="6350" indent="0">
              <a:lnSpc>
                <a:spcPct val="150000"/>
              </a:lnSpc>
              <a:buNone/>
            </a:pPr>
            <a:endParaRPr lang="pt-BR" sz="1800">
              <a:solidFill>
                <a:srgbClr val="FFFFFF"/>
              </a:solidFill>
              <a:latin typeface="Century Schoolboo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99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E6E41-DD37-45A2-A791-6D51DE69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latin typeface="Century Schoolbook"/>
                <a:cs typeface="Arial"/>
              </a:rPr>
              <a:t>Características</a:t>
            </a:r>
            <a:endParaRPr lang="pt-BR">
              <a:latin typeface="Century Schoolbook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512AF-7151-4EDC-B842-0CCEF885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37820">
              <a:lnSpc>
                <a:spcPct val="150000"/>
              </a:lnSpc>
            </a:pPr>
            <a:r>
              <a:rPr lang="pt-BR" dirty="0">
                <a:latin typeface="Century Schoolbook"/>
              </a:rPr>
              <a:t>Linguagem rápida e altamente personalizável para fazer coisas do dia a dia.</a:t>
            </a:r>
            <a:endParaRPr lang="pt-BR" dirty="0">
              <a:latin typeface="Century Schoolbook"/>
              <a:ea typeface="+mn-lt"/>
              <a:cs typeface="+mn-lt"/>
            </a:endParaRPr>
          </a:p>
          <a:p>
            <a:pPr marL="344170" indent="-337820">
              <a:lnSpc>
                <a:spcPct val="150000"/>
              </a:lnSpc>
            </a:pPr>
            <a:r>
              <a:rPr lang="pt-BR" dirty="0">
                <a:latin typeface="Century Schoolbook"/>
              </a:rPr>
              <a:t>Aplicações grandes, complexas e críticas as quais seriam impossíveis desenvolver em outra linguagem.</a:t>
            </a:r>
            <a:endParaRPr lang="pt-BR" dirty="0">
              <a:latin typeface="Century Schoolbook"/>
              <a:ea typeface="+mn-lt"/>
              <a:cs typeface="+mn-lt"/>
            </a:endParaRPr>
          </a:p>
          <a:p>
            <a:pPr marL="344170" indent="-337820">
              <a:lnSpc>
                <a:spcPct val="150000"/>
              </a:lnSpc>
            </a:pPr>
            <a:r>
              <a:rPr lang="pt-BR" dirty="0">
                <a:latin typeface="Century Schoolbook"/>
              </a:rPr>
              <a:t>Prototipação rápida e </a:t>
            </a:r>
            <a:r>
              <a:rPr lang="pt-BR" dirty="0" err="1">
                <a:latin typeface="Century Schoolbook"/>
              </a:rPr>
              <a:t>Rapid</a:t>
            </a:r>
            <a:r>
              <a:rPr lang="pt-BR" dirty="0">
                <a:latin typeface="Century Schoolbook"/>
              </a:rPr>
              <a:t> </a:t>
            </a:r>
            <a:r>
              <a:rPr lang="pt-BR" dirty="0" err="1">
                <a:latin typeface="Century Schoolbook"/>
              </a:rPr>
              <a:t>Application</a:t>
            </a:r>
            <a:r>
              <a:rPr lang="pt-BR" dirty="0">
                <a:latin typeface="Century Schoolbook"/>
              </a:rPr>
              <a:t> </a:t>
            </a:r>
            <a:r>
              <a:rPr lang="pt-BR" dirty="0" err="1">
                <a:latin typeface="Century Schoolbook"/>
              </a:rPr>
              <a:t>Development</a:t>
            </a:r>
            <a:r>
              <a:rPr lang="pt-BR" dirty="0">
                <a:latin typeface="Century Schoolbook"/>
              </a:rPr>
              <a:t> (RAD).</a:t>
            </a:r>
            <a:endParaRPr lang="pt-BR" dirty="0">
              <a:latin typeface="Century Schoolbook"/>
              <a:ea typeface="+mn-lt"/>
              <a:cs typeface="+mn-lt"/>
            </a:endParaRPr>
          </a:p>
          <a:p>
            <a:pPr marL="344170" indent="-337820">
              <a:lnSpc>
                <a:spcPct val="150000"/>
              </a:lnSpc>
            </a:pPr>
            <a:r>
              <a:rPr lang="pt-BR" dirty="0">
                <a:latin typeface="Century Schoolbook"/>
              </a:rPr>
              <a:t>Aplicações de alta disponibilidade, principalmente aquelas que necessitam de mudanças após a etapa inicial.</a:t>
            </a:r>
            <a:endParaRPr lang="pt-BR" dirty="0">
              <a:latin typeface="Century Schoolbook"/>
              <a:ea typeface="+mn-lt"/>
              <a:cs typeface="+mn-lt"/>
            </a:endParaRPr>
          </a:p>
          <a:p>
            <a:pPr marL="344170" indent="-337820">
              <a:lnSpc>
                <a:spcPct val="150000"/>
              </a:lnSpc>
            </a:pPr>
            <a:endParaRPr lang="pt-BR">
              <a:latin typeface="Century Schoolboo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860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C9998205-A632-4E56-8FCE-A32CE29A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57" y="998957"/>
            <a:ext cx="8595862" cy="48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5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B6215-CDF9-4A98-9B39-D8852E7E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94320"/>
            <a:ext cx="7958331" cy="990965"/>
          </a:xfrm>
        </p:spPr>
        <p:txBody>
          <a:bodyPr/>
          <a:lstStyle/>
          <a:p>
            <a:pPr algn="ctr"/>
            <a:r>
              <a:rPr lang="pt-BR">
                <a:latin typeface="Century Schoolbook"/>
                <a:cs typeface="Arial"/>
              </a:rPr>
              <a:t>Recursão</a:t>
            </a:r>
            <a:endParaRPr lang="pt-BR">
              <a:latin typeface="Century Schoolbook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D7D7C-BD1D-4131-8A72-12807399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4170" indent="-337820">
              <a:lnSpc>
                <a:spcPct val="150000"/>
              </a:lnSpc>
            </a:pPr>
            <a:r>
              <a:rPr lang="pt-BR" sz="2400">
                <a:latin typeface="Century Schoolbook"/>
                <a:cs typeface="Arial"/>
              </a:rPr>
              <a:t>Recursão é quando uma função chama ela mesma.</a:t>
            </a:r>
            <a:endParaRPr lang="pt-BR"/>
          </a:p>
          <a:p>
            <a:pPr marL="344170" indent="-337820">
              <a:lnSpc>
                <a:spcPct val="150000"/>
              </a:lnSpc>
            </a:pPr>
            <a:r>
              <a:rPr lang="pt-BR" sz="2400" err="1">
                <a:latin typeface="Century Schoolbook"/>
                <a:cs typeface="Arial"/>
              </a:rPr>
              <a:t>Ex</a:t>
            </a:r>
            <a:r>
              <a:rPr lang="pt-BR" sz="2400">
                <a:latin typeface="Century Schoolbook"/>
                <a:cs typeface="Arial"/>
              </a:rPr>
              <a:t>: A função fatorial (5! = 5*4*3*2*1 =&gt; 5! = 120), independente da linguagem, vai ser sempre uma função recursiva.</a:t>
            </a:r>
          </a:p>
          <a:p>
            <a:pPr marL="344170" indent="-337820">
              <a:lnSpc>
                <a:spcPct val="150000"/>
              </a:lnSpc>
            </a:pPr>
            <a:r>
              <a:rPr lang="pt-BR" sz="2400">
                <a:latin typeface="Century Schoolbook"/>
                <a:ea typeface="+mn-lt"/>
                <a:cs typeface="+mn-lt"/>
              </a:rPr>
              <a:t>Outro exemplo de função recursiva é a sequência de Fibonacci (1,2,3,5,8,13), a qual o número é a soma dos dois anteriores.</a:t>
            </a:r>
            <a:endParaRPr lang="pt-BR" sz="2400" err="1">
              <a:latin typeface="Century Schoolboo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4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3E7A5-3177-421E-ACBF-DDE51AF2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latin typeface="Century Schoolbook"/>
                <a:cs typeface="Arial"/>
              </a:rPr>
              <a:t>Função Fatorial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3DC9E-4F99-47BC-A49F-A265FDAA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37820">
              <a:lnSpc>
                <a:spcPct val="150000"/>
              </a:lnSpc>
            </a:pPr>
            <a:r>
              <a:rPr lang="pt-BR" sz="2400">
                <a:latin typeface="Century Schoolbook"/>
              </a:rPr>
              <a:t>(defun fatorial (n)
  (</a:t>
            </a:r>
            <a:r>
              <a:rPr lang="pt-BR" sz="2400" b="1" err="1">
                <a:latin typeface="Century Schoolbook"/>
              </a:rPr>
              <a:t>if</a:t>
            </a:r>
            <a:r>
              <a:rPr lang="pt-BR" sz="2400">
                <a:latin typeface="Century Schoolbook"/>
              </a:rPr>
              <a:t> (= n 0)
      1
      (* n (fatorial (- n 1)))))</a:t>
            </a:r>
            <a:endParaRPr lang="pt-BR" sz="2400">
              <a:latin typeface="Century Schoolbook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4560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A1EEE-3B1F-4B19-AC1B-8D00E695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latin typeface="Century Schoolbook"/>
                <a:cs typeface="Arial"/>
              </a:rPr>
              <a:t>Sequência de </a:t>
            </a:r>
            <a:r>
              <a:rPr lang="pt-BR" err="1">
                <a:latin typeface="Century Schoolbook"/>
                <a:cs typeface="Arial"/>
              </a:rPr>
              <a:t>Fibbonacci</a:t>
            </a:r>
            <a:endParaRPr lang="pt-BR" err="1">
              <a:latin typeface="Century Schoolbook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3389F-F3FD-4911-B1DC-5DE0AB4B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37820">
              <a:lnSpc>
                <a:spcPct val="150000"/>
              </a:lnSpc>
            </a:pPr>
            <a:r>
              <a:rPr lang="pt-BR" sz="2400">
                <a:latin typeface="Century Schoolbook"/>
              </a:rPr>
              <a:t>(defun fibonacci(n)
  (</a:t>
            </a:r>
            <a:r>
              <a:rPr lang="pt-BR" sz="2400" err="1">
                <a:latin typeface="Century Schoolbook"/>
              </a:rPr>
              <a:t>cond</a:t>
            </a:r>
            <a:r>
              <a:rPr lang="pt-BR" sz="2400">
                <a:latin typeface="Century Schoolbook"/>
              </a:rPr>
              <a:t>
    ((</a:t>
            </a:r>
            <a:r>
              <a:rPr lang="pt-BR" sz="2400" err="1">
                <a:latin typeface="Century Schoolbook"/>
              </a:rPr>
              <a:t>eq</a:t>
            </a:r>
            <a:r>
              <a:rPr lang="pt-BR" sz="2400">
                <a:latin typeface="Century Schoolbook"/>
              </a:rPr>
              <a:t> n 1) 0)
    ((</a:t>
            </a:r>
            <a:r>
              <a:rPr lang="pt-BR" sz="2400" err="1">
                <a:latin typeface="Century Schoolbook"/>
              </a:rPr>
              <a:t>eq</a:t>
            </a:r>
            <a:r>
              <a:rPr lang="pt-BR" sz="2400">
                <a:latin typeface="Century Schoolbook"/>
              </a:rPr>
              <a:t> n 2) 1)
    ((+ (</a:t>
            </a:r>
            <a:r>
              <a:rPr lang="pt-BR" sz="2400" err="1">
                <a:latin typeface="Century Schoolbook"/>
              </a:rPr>
              <a:t>fibonacci</a:t>
            </a:r>
            <a:r>
              <a:rPr lang="pt-BR" sz="2400">
                <a:latin typeface="Century Schoolbook"/>
              </a:rPr>
              <a:t> (- n 1)) (</a:t>
            </a:r>
            <a:r>
              <a:rPr lang="pt-BR" sz="2400" err="1">
                <a:latin typeface="Century Schoolbook"/>
              </a:rPr>
              <a:t>fibonacci</a:t>
            </a:r>
            <a:r>
              <a:rPr lang="pt-BR" sz="2400">
                <a:latin typeface="Century Schoolbook"/>
              </a:rPr>
              <a:t> (- n 2))))))))</a:t>
            </a:r>
            <a:endParaRPr lang="pt-BR" sz="2400">
              <a:latin typeface="Century Schoolbook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5478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Madison</vt:lpstr>
      <vt:lpstr>Lisp (Recursão)</vt:lpstr>
      <vt:lpstr>Informações</vt:lpstr>
      <vt:lpstr>Lisp</vt:lpstr>
      <vt:lpstr>Apresentação do PowerPoint</vt:lpstr>
      <vt:lpstr>Características</vt:lpstr>
      <vt:lpstr>Apresentação do PowerPoint</vt:lpstr>
      <vt:lpstr>Recursão</vt:lpstr>
      <vt:lpstr>Função Fatorial </vt:lpstr>
      <vt:lpstr>Sequência de Fibbonacci</vt:lpstr>
      <vt:lpstr>Função Length</vt:lpstr>
      <vt:lpstr>Exemplificando o código da função Length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42</cp:revision>
  <dcterms:created xsi:type="dcterms:W3CDTF">2021-07-05T02:52:55Z</dcterms:created>
  <dcterms:modified xsi:type="dcterms:W3CDTF">2021-07-06T02:29:30Z</dcterms:modified>
</cp:coreProperties>
</file>