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1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3458-65F7-428E-AD49-2223893DFCA0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CB83-F9C1-472B-AEBD-356EBE87A03D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875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3458-65F7-428E-AD49-2223893DFCA0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CB83-F9C1-472B-AEBD-356EBE87A0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384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3458-65F7-428E-AD49-2223893DFCA0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CB83-F9C1-472B-AEBD-356EBE87A0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39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3458-65F7-428E-AD49-2223893DFCA0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CB83-F9C1-472B-AEBD-356EBE87A0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60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3458-65F7-428E-AD49-2223893DFCA0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CB83-F9C1-472B-AEBD-356EBE87A03D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463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3458-65F7-428E-AD49-2223893DFCA0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CB83-F9C1-472B-AEBD-356EBE87A0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347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3458-65F7-428E-AD49-2223893DFCA0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CB83-F9C1-472B-AEBD-356EBE87A0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30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3458-65F7-428E-AD49-2223893DFCA0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CB83-F9C1-472B-AEBD-356EBE87A0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24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3458-65F7-428E-AD49-2223893DFCA0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CB83-F9C1-472B-AEBD-356EBE87A0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799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37D3458-65F7-428E-AD49-2223893DFCA0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C0CB83-F9C1-472B-AEBD-356EBE87A0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99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3458-65F7-428E-AD49-2223893DFCA0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CB83-F9C1-472B-AEBD-356EBE87A0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520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37D3458-65F7-428E-AD49-2223893DFCA0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C0CB83-F9C1-472B-AEBD-356EBE87A03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17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presentation/d/1bCjpXehsiJet7a6WRd3cR0MxFNDLGQHQlMISqy00650/edit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mWf6SeFmqc" TargetMode="External"/><Relationship Id="rId2" Type="http://schemas.openxmlformats.org/officeDocument/2006/relationships/hyperlink" Target="https://docs.google.com/presentation/d/1bCjpXehsiJet7a6WRd3cR0MxFNDLGQHQlMISqy00650/edit#slide=id.g8707b6e57d_0_133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2B4EC-A108-4E29-38E8-630D184B3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376134"/>
          </a:xfrm>
        </p:spPr>
        <p:txBody>
          <a:bodyPr>
            <a:normAutofit fontScale="90000"/>
          </a:bodyPr>
          <a:lstStyle/>
          <a:p>
            <a:pPr algn="ctr"/>
            <a:r>
              <a:rPr lang="pt-BR" sz="8800" b="1" dirty="0"/>
              <a:t>Processo de execução de programas Prolog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46B9B7-7D12-DC1B-6332-B8402530C9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Alunos: Henrique </a:t>
            </a:r>
            <a:r>
              <a:rPr lang="pt-BR" dirty="0" err="1"/>
              <a:t>Fochesatto</a:t>
            </a:r>
            <a:r>
              <a:rPr lang="pt-BR" dirty="0"/>
              <a:t> e Lucas Rister</a:t>
            </a:r>
          </a:p>
        </p:txBody>
      </p:sp>
    </p:spTree>
    <p:extLst>
      <p:ext uri="{BB962C8B-B14F-4D97-AF65-F5344CB8AC3E}">
        <p14:creationId xmlns:p14="http://schemas.microsoft.com/office/powerpoint/2010/main" val="1056399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6F2B7B-A5EB-F9B9-3385-B9BB304D5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Matching</a:t>
            </a:r>
            <a:r>
              <a:rPr lang="pt-BR" b="1" dirty="0"/>
              <a:t>, </a:t>
            </a:r>
            <a:r>
              <a:rPr lang="pt-BR" b="1" dirty="0" err="1"/>
              <a:t>Backtracking</a:t>
            </a:r>
            <a:r>
              <a:rPr lang="pt-BR" b="1" dirty="0"/>
              <a:t> e </a:t>
            </a:r>
            <a:r>
              <a:rPr lang="pt-BR" b="1" dirty="0" err="1"/>
              <a:t>Cut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66EDD5-A300-2E39-A77B-EE2851DC3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Unificação (</a:t>
            </a:r>
            <a:r>
              <a:rPr lang="pt-BR" b="1" dirty="0" err="1"/>
              <a:t>matching</a:t>
            </a:r>
            <a:r>
              <a:rPr lang="pt-BR" b="1" dirty="0"/>
              <a:t>):</a:t>
            </a:r>
          </a:p>
          <a:p>
            <a:pPr lvl="1"/>
            <a:r>
              <a:rPr lang="pt-BR" dirty="0"/>
              <a:t>Instância valores para variáveis</a:t>
            </a:r>
          </a:p>
          <a:p>
            <a:pPr marL="201168" lvl="1" indent="0">
              <a:buNone/>
            </a:pPr>
            <a:endParaRPr lang="pt-BR" dirty="0"/>
          </a:p>
          <a:p>
            <a:pPr marL="201168" lvl="1" indent="0">
              <a:buNone/>
            </a:pPr>
            <a:r>
              <a:rPr lang="pt-BR" b="1" dirty="0"/>
              <a:t>Retrocesso (</a:t>
            </a:r>
            <a:r>
              <a:rPr lang="pt-BR" b="1" dirty="0" err="1"/>
              <a:t>backtracking</a:t>
            </a:r>
            <a:r>
              <a:rPr lang="pt-BR" b="1" dirty="0"/>
              <a:t>):</a:t>
            </a:r>
          </a:p>
          <a:p>
            <a:pPr lvl="1"/>
            <a:r>
              <a:rPr lang="pt-BR" dirty="0"/>
              <a:t>Refaz unificação seguindo outra possibilidade</a:t>
            </a:r>
          </a:p>
          <a:p>
            <a:pPr marL="201168" lvl="1" indent="0">
              <a:buNone/>
            </a:pPr>
            <a:endParaRPr lang="pt-BR" dirty="0"/>
          </a:p>
          <a:p>
            <a:pPr marL="201168" lvl="1" indent="0">
              <a:buNone/>
            </a:pPr>
            <a:r>
              <a:rPr lang="pt-BR" b="1" dirty="0"/>
              <a:t>Corte (</a:t>
            </a:r>
            <a:r>
              <a:rPr lang="pt-BR" b="1" dirty="0" err="1"/>
              <a:t>cut</a:t>
            </a:r>
            <a:r>
              <a:rPr lang="pt-BR" b="1" dirty="0"/>
              <a:t>, !):</a:t>
            </a:r>
          </a:p>
          <a:p>
            <a:pPr lvl="1"/>
            <a:r>
              <a:rPr lang="pt-BR" dirty="0"/>
              <a:t>Impede </a:t>
            </a:r>
            <a:r>
              <a:rPr lang="pt-BR" dirty="0" err="1"/>
              <a:t>backtracking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47C4770-918B-9029-5B2D-48052D0A4D17}"/>
              </a:ext>
            </a:extLst>
          </p:cNvPr>
          <p:cNvSpPr txBox="1"/>
          <p:nvPr/>
        </p:nvSpPr>
        <p:spPr>
          <a:xfrm>
            <a:off x="1097280" y="5977468"/>
            <a:ext cx="516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Referência: </a:t>
            </a:r>
            <a:r>
              <a:rPr lang="pt-BR" dirty="0">
                <a:hlinkClick r:id="rId2"/>
              </a:rPr>
              <a:t>slides-prolog-03-execution-2021a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2708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DC3A52E-6247-BFB3-501E-089ED2E2AF33}"/>
              </a:ext>
            </a:extLst>
          </p:cNvPr>
          <p:cNvSpPr txBox="1">
            <a:spLocks/>
          </p:cNvSpPr>
          <p:nvPr/>
        </p:nvSpPr>
        <p:spPr>
          <a:xfrm>
            <a:off x="389467" y="92605"/>
            <a:ext cx="10058400" cy="7016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Exemplo: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EA8EA64-6CEE-BB61-F6AA-D2E3869DB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24112" y="1519237"/>
            <a:ext cx="73437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332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7D47A5-75C2-D1DF-B3A4-C6A3E357B87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9467" y="92605"/>
            <a:ext cx="10058400" cy="701675"/>
          </a:xfrm>
        </p:spPr>
        <p:txBody>
          <a:bodyPr>
            <a:normAutofit fontScale="90000"/>
          </a:bodyPr>
          <a:lstStyle/>
          <a:p>
            <a:r>
              <a:rPr lang="pt-BR" dirty="0"/>
              <a:t>Exemplo: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6E0251E-E214-E3E9-4741-61B0A8182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67" y="953167"/>
            <a:ext cx="2201698" cy="538836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58962E5-9E83-7DA3-F05A-CB60A03A6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165" y="953167"/>
            <a:ext cx="2201699" cy="2902239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CC200FEB-81C3-B7A6-3990-B16BA8F53F73}"/>
              </a:ext>
            </a:extLst>
          </p:cNvPr>
          <p:cNvSpPr/>
          <p:nvPr/>
        </p:nvSpPr>
        <p:spPr>
          <a:xfrm>
            <a:off x="313267" y="888999"/>
            <a:ext cx="2277898" cy="54525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E9A7D39-5AEA-6DD0-C004-933F7762A763}"/>
              </a:ext>
            </a:extLst>
          </p:cNvPr>
          <p:cNvSpPr txBox="1"/>
          <p:nvPr/>
        </p:nvSpPr>
        <p:spPr>
          <a:xfrm>
            <a:off x="2591165" y="4913803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FATOS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310784F-79CA-43A5-27F7-9C7004551010}"/>
              </a:ext>
            </a:extLst>
          </p:cNvPr>
          <p:cNvSpPr/>
          <p:nvPr/>
        </p:nvSpPr>
        <p:spPr>
          <a:xfrm>
            <a:off x="2591165" y="888998"/>
            <a:ext cx="1557502" cy="296640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85C607C-D2A1-CB7A-F73B-8DAE2AB89E51}"/>
              </a:ext>
            </a:extLst>
          </p:cNvPr>
          <p:cNvSpPr txBox="1"/>
          <p:nvPr/>
        </p:nvSpPr>
        <p:spPr>
          <a:xfrm>
            <a:off x="4148667" y="1938866"/>
            <a:ext cx="103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REGRAS</a:t>
            </a:r>
          </a:p>
        </p:txBody>
      </p:sp>
    </p:spTree>
    <p:extLst>
      <p:ext uri="{BB962C8B-B14F-4D97-AF65-F5344CB8AC3E}">
        <p14:creationId xmlns:p14="http://schemas.microsoft.com/office/powerpoint/2010/main" val="28845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7D47A5-75C2-D1DF-B3A4-C6A3E357B87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9467" y="92605"/>
            <a:ext cx="10058400" cy="701675"/>
          </a:xfrm>
        </p:spPr>
        <p:txBody>
          <a:bodyPr>
            <a:normAutofit/>
          </a:bodyPr>
          <a:lstStyle/>
          <a:p>
            <a:r>
              <a:rPr lang="pt-BR" sz="2800" b="1" dirty="0"/>
              <a:t>Exemplo: </a:t>
            </a:r>
            <a:r>
              <a:rPr lang="pt-BR" sz="2800" b="1" dirty="0" err="1"/>
              <a:t>matching</a:t>
            </a:r>
            <a:r>
              <a:rPr lang="pt-BR" sz="2800" b="1" dirty="0"/>
              <a:t> e </a:t>
            </a:r>
            <a:r>
              <a:rPr lang="pt-BR" sz="2800" b="1" dirty="0" err="1"/>
              <a:t>backtracking</a:t>
            </a:r>
            <a:endParaRPr lang="pt-BR" sz="2800" b="1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6E0251E-E214-E3E9-4741-61B0A8182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67" y="953167"/>
            <a:ext cx="2201698" cy="538836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58962E5-9E83-7DA3-F05A-CB60A03A6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165" y="953167"/>
            <a:ext cx="2201699" cy="290223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A94148D-61BA-677D-0698-AEC44DB684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165" y="4960479"/>
            <a:ext cx="1951676" cy="534388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7B4C0D7-6B29-637D-74E9-2E40AEB913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800" y="211667"/>
            <a:ext cx="1805742" cy="6062134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C9D1548-C902-5ED8-9824-45F916CAE2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84307" y="35882"/>
            <a:ext cx="3707692" cy="1928385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F5DF8A92-65A8-7B36-A934-91CB98CD85C0}"/>
              </a:ext>
            </a:extLst>
          </p:cNvPr>
          <p:cNvSpPr/>
          <p:nvPr/>
        </p:nvSpPr>
        <p:spPr>
          <a:xfrm>
            <a:off x="8821058" y="1284466"/>
            <a:ext cx="293309" cy="18961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1E0DF8C3-7BDC-E7B3-62BC-1D50E8D1F913}"/>
              </a:ext>
            </a:extLst>
          </p:cNvPr>
          <p:cNvSpPr/>
          <p:nvPr/>
        </p:nvSpPr>
        <p:spPr>
          <a:xfrm>
            <a:off x="2870200" y="2827867"/>
            <a:ext cx="1591733" cy="177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B19EF2A-FA2F-E77A-7285-0332368DA03B}"/>
              </a:ext>
            </a:extLst>
          </p:cNvPr>
          <p:cNvSpPr/>
          <p:nvPr/>
        </p:nvSpPr>
        <p:spPr>
          <a:xfrm>
            <a:off x="5136356" y="228600"/>
            <a:ext cx="1760186" cy="1309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D8FE9A8-9FFA-550D-29FC-5EFF8B9734C9}"/>
              </a:ext>
            </a:extLst>
          </p:cNvPr>
          <p:cNvSpPr/>
          <p:nvPr/>
        </p:nvSpPr>
        <p:spPr>
          <a:xfrm>
            <a:off x="2870200" y="2975770"/>
            <a:ext cx="1591733" cy="177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2C5104C-A152-4036-3713-60D95D8A18C1}"/>
              </a:ext>
            </a:extLst>
          </p:cNvPr>
          <p:cNvSpPr/>
          <p:nvPr/>
        </p:nvSpPr>
        <p:spPr>
          <a:xfrm>
            <a:off x="5136356" y="376503"/>
            <a:ext cx="1760186" cy="1309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04CAC423-D47D-95EE-7C18-A076972B454D}"/>
              </a:ext>
            </a:extLst>
          </p:cNvPr>
          <p:cNvSpPr/>
          <p:nvPr/>
        </p:nvSpPr>
        <p:spPr>
          <a:xfrm>
            <a:off x="694450" y="5138773"/>
            <a:ext cx="1591733" cy="177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EC5E517E-6C4A-4DD6-F32F-132C6B4EA71F}"/>
              </a:ext>
            </a:extLst>
          </p:cNvPr>
          <p:cNvSpPr/>
          <p:nvPr/>
        </p:nvSpPr>
        <p:spPr>
          <a:xfrm>
            <a:off x="5136356" y="518714"/>
            <a:ext cx="1760186" cy="1309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BC480E9-C470-0756-F42A-CD66B0E4871A}"/>
              </a:ext>
            </a:extLst>
          </p:cNvPr>
          <p:cNvSpPr txBox="1"/>
          <p:nvPr/>
        </p:nvSpPr>
        <p:spPr>
          <a:xfrm>
            <a:off x="6854752" y="459476"/>
            <a:ext cx="6794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rgbClr val="FF0000"/>
                </a:solidFill>
              </a:rPr>
              <a:t>Match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FFFECB3-97E2-C00D-2A7E-61FC3D7FBD42}"/>
              </a:ext>
            </a:extLst>
          </p:cNvPr>
          <p:cNvSpPr/>
          <p:nvPr/>
        </p:nvSpPr>
        <p:spPr>
          <a:xfrm>
            <a:off x="2870200" y="3064670"/>
            <a:ext cx="1591733" cy="177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D8BBFD09-3CC6-3386-0C29-94AE6A9E2973}"/>
              </a:ext>
            </a:extLst>
          </p:cNvPr>
          <p:cNvSpPr/>
          <p:nvPr/>
        </p:nvSpPr>
        <p:spPr>
          <a:xfrm>
            <a:off x="5136356" y="649684"/>
            <a:ext cx="1760186" cy="1309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5D513D7C-35B8-FB35-5A79-EAEEDA32B2FE}"/>
              </a:ext>
            </a:extLst>
          </p:cNvPr>
          <p:cNvSpPr/>
          <p:nvPr/>
        </p:nvSpPr>
        <p:spPr>
          <a:xfrm>
            <a:off x="711200" y="3836990"/>
            <a:ext cx="1591733" cy="177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86C23691-869A-6BD0-8BC6-01A9FA3FD63E}"/>
              </a:ext>
            </a:extLst>
          </p:cNvPr>
          <p:cNvSpPr/>
          <p:nvPr/>
        </p:nvSpPr>
        <p:spPr>
          <a:xfrm>
            <a:off x="5136356" y="780654"/>
            <a:ext cx="1760186" cy="1309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92B50720-6720-2B58-AB28-D9B27EC9D190}"/>
              </a:ext>
            </a:extLst>
          </p:cNvPr>
          <p:cNvSpPr txBox="1"/>
          <p:nvPr/>
        </p:nvSpPr>
        <p:spPr>
          <a:xfrm>
            <a:off x="6854752" y="724037"/>
            <a:ext cx="6794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rgbClr val="FF0000"/>
                </a:solidFill>
              </a:rPr>
              <a:t>Match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9E75D3AD-EB3D-F09F-1C1C-B68037D10069}"/>
              </a:ext>
            </a:extLst>
          </p:cNvPr>
          <p:cNvSpPr/>
          <p:nvPr/>
        </p:nvSpPr>
        <p:spPr>
          <a:xfrm>
            <a:off x="2870875" y="3197445"/>
            <a:ext cx="1591733" cy="177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B89C41E0-079A-099B-F129-4ABF753A4627}"/>
              </a:ext>
            </a:extLst>
          </p:cNvPr>
          <p:cNvSpPr/>
          <p:nvPr/>
        </p:nvSpPr>
        <p:spPr>
          <a:xfrm>
            <a:off x="5136356" y="887682"/>
            <a:ext cx="1760186" cy="1309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D2A029E6-5249-BDBA-177A-DC88E0A77151}"/>
              </a:ext>
            </a:extLst>
          </p:cNvPr>
          <p:cNvSpPr/>
          <p:nvPr/>
        </p:nvSpPr>
        <p:spPr>
          <a:xfrm>
            <a:off x="5136356" y="1008446"/>
            <a:ext cx="1760186" cy="1309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15726FEF-76D1-8394-2D61-C950ACE59DED}"/>
              </a:ext>
            </a:extLst>
          </p:cNvPr>
          <p:cNvSpPr/>
          <p:nvPr/>
        </p:nvSpPr>
        <p:spPr>
          <a:xfrm>
            <a:off x="5136356" y="1122746"/>
            <a:ext cx="1760186" cy="1309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84EE525-B240-569B-3EF4-AA83F257912A}"/>
              </a:ext>
            </a:extLst>
          </p:cNvPr>
          <p:cNvSpPr/>
          <p:nvPr/>
        </p:nvSpPr>
        <p:spPr>
          <a:xfrm>
            <a:off x="2869942" y="3083594"/>
            <a:ext cx="1591733" cy="177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A3583BBB-A428-3DF0-5A2B-77EFB8AB40AE}"/>
              </a:ext>
            </a:extLst>
          </p:cNvPr>
          <p:cNvSpPr/>
          <p:nvPr/>
        </p:nvSpPr>
        <p:spPr>
          <a:xfrm>
            <a:off x="714047" y="3957065"/>
            <a:ext cx="1591733" cy="177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BD2B5CF9-EDA1-0393-CB31-5E950D1AD75C}"/>
              </a:ext>
            </a:extLst>
          </p:cNvPr>
          <p:cNvSpPr/>
          <p:nvPr/>
        </p:nvSpPr>
        <p:spPr>
          <a:xfrm>
            <a:off x="5144878" y="1253716"/>
            <a:ext cx="1760186" cy="1309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4045FEC5-CAD7-36E9-29A6-55C5880A4121}"/>
              </a:ext>
            </a:extLst>
          </p:cNvPr>
          <p:cNvSpPr txBox="1"/>
          <p:nvPr/>
        </p:nvSpPr>
        <p:spPr>
          <a:xfrm>
            <a:off x="6854751" y="1215281"/>
            <a:ext cx="6794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rgbClr val="FF0000"/>
                </a:solidFill>
              </a:rPr>
              <a:t>Match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5D032516-7745-73EC-7C98-EC50D1669A09}"/>
              </a:ext>
            </a:extLst>
          </p:cNvPr>
          <p:cNvSpPr/>
          <p:nvPr/>
        </p:nvSpPr>
        <p:spPr>
          <a:xfrm>
            <a:off x="5144878" y="1392853"/>
            <a:ext cx="1760186" cy="1309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75E46CB3-1AB4-7CE2-DF07-95D79511457D}"/>
              </a:ext>
            </a:extLst>
          </p:cNvPr>
          <p:cNvSpPr/>
          <p:nvPr/>
        </p:nvSpPr>
        <p:spPr>
          <a:xfrm>
            <a:off x="2861406" y="3197445"/>
            <a:ext cx="1591733" cy="177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58049FC0-91A6-679A-BC38-90408866DA2D}"/>
              </a:ext>
            </a:extLst>
          </p:cNvPr>
          <p:cNvSpPr/>
          <p:nvPr/>
        </p:nvSpPr>
        <p:spPr>
          <a:xfrm>
            <a:off x="5144878" y="1531990"/>
            <a:ext cx="1760186" cy="1309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653A778A-B0F2-5F09-BA40-3E104D7C34B1}"/>
              </a:ext>
            </a:extLst>
          </p:cNvPr>
          <p:cNvSpPr/>
          <p:nvPr/>
        </p:nvSpPr>
        <p:spPr>
          <a:xfrm>
            <a:off x="2879397" y="3197445"/>
            <a:ext cx="1591733" cy="177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A67FDA9F-03D9-3FF7-6889-17847DEFE548}"/>
              </a:ext>
            </a:extLst>
          </p:cNvPr>
          <p:cNvSpPr txBox="1"/>
          <p:nvPr/>
        </p:nvSpPr>
        <p:spPr>
          <a:xfrm>
            <a:off x="6848475" y="1078769"/>
            <a:ext cx="936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>
                <a:solidFill>
                  <a:srgbClr val="FF0000"/>
                </a:solidFill>
              </a:rPr>
              <a:t>Backtracking</a:t>
            </a:r>
            <a:endParaRPr lang="pt-BR" sz="900" dirty="0">
              <a:solidFill>
                <a:srgbClr val="FF0000"/>
              </a:solidFill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808509EB-198B-0A85-1709-ADB76B9547FE}"/>
              </a:ext>
            </a:extLst>
          </p:cNvPr>
          <p:cNvSpPr txBox="1"/>
          <p:nvPr/>
        </p:nvSpPr>
        <p:spPr>
          <a:xfrm>
            <a:off x="7452360" y="2827867"/>
            <a:ext cx="594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.</a:t>
            </a:r>
          </a:p>
          <a:p>
            <a:r>
              <a:rPr lang="pt-BR" dirty="0"/>
              <a:t>.</a:t>
            </a:r>
          </a:p>
          <a:p>
            <a:r>
              <a:rPr lang="pt-BR" dirty="0"/>
              <a:t>.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C9758B6C-E6EB-D678-D51E-73D5549AD5F5}"/>
              </a:ext>
            </a:extLst>
          </p:cNvPr>
          <p:cNvSpPr/>
          <p:nvPr/>
        </p:nvSpPr>
        <p:spPr>
          <a:xfrm>
            <a:off x="5144878" y="1654888"/>
            <a:ext cx="1760186" cy="1309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8F26A1F5-16A5-8621-BF21-63A2DE42B27F}"/>
              </a:ext>
            </a:extLst>
          </p:cNvPr>
          <p:cNvSpPr txBox="1"/>
          <p:nvPr/>
        </p:nvSpPr>
        <p:spPr>
          <a:xfrm>
            <a:off x="6818219" y="1590003"/>
            <a:ext cx="936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>
                <a:solidFill>
                  <a:srgbClr val="FF0000"/>
                </a:solidFill>
              </a:rPr>
              <a:t>Backtracking</a:t>
            </a:r>
            <a:endParaRPr lang="pt-BR" sz="900" dirty="0">
              <a:solidFill>
                <a:srgbClr val="FF0000"/>
              </a:solidFill>
            </a:endParaRP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1179744B-8AC9-B108-E9EE-C596ABE578F3}"/>
              </a:ext>
            </a:extLst>
          </p:cNvPr>
          <p:cNvSpPr/>
          <p:nvPr/>
        </p:nvSpPr>
        <p:spPr>
          <a:xfrm>
            <a:off x="5144878" y="5399662"/>
            <a:ext cx="1760186" cy="1309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82EA0792-1EC4-E43D-1DD2-0C15528E5069}"/>
              </a:ext>
            </a:extLst>
          </p:cNvPr>
          <p:cNvSpPr/>
          <p:nvPr/>
        </p:nvSpPr>
        <p:spPr>
          <a:xfrm>
            <a:off x="694450" y="4978753"/>
            <a:ext cx="1591733" cy="177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0B6BC721-9F8E-5445-C199-8C9376C386CC}"/>
              </a:ext>
            </a:extLst>
          </p:cNvPr>
          <p:cNvSpPr txBox="1"/>
          <p:nvPr/>
        </p:nvSpPr>
        <p:spPr>
          <a:xfrm>
            <a:off x="6834894" y="5349731"/>
            <a:ext cx="6794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rgbClr val="FF0000"/>
                </a:solidFill>
              </a:rPr>
              <a:t>Match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90F99E30-F326-5732-4F40-69F58B7EB613}"/>
              </a:ext>
            </a:extLst>
          </p:cNvPr>
          <p:cNvSpPr/>
          <p:nvPr/>
        </p:nvSpPr>
        <p:spPr>
          <a:xfrm>
            <a:off x="5136356" y="5519235"/>
            <a:ext cx="1760186" cy="1309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DC609188-7D53-2BD0-916D-8A29AABCD309}"/>
              </a:ext>
            </a:extLst>
          </p:cNvPr>
          <p:cNvSpPr/>
          <p:nvPr/>
        </p:nvSpPr>
        <p:spPr>
          <a:xfrm>
            <a:off x="2878478" y="3200632"/>
            <a:ext cx="1591733" cy="177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AB315ADD-A2B0-775B-127B-5C2AC40E8FA9}"/>
              </a:ext>
            </a:extLst>
          </p:cNvPr>
          <p:cNvSpPr/>
          <p:nvPr/>
        </p:nvSpPr>
        <p:spPr>
          <a:xfrm>
            <a:off x="5144878" y="5649694"/>
            <a:ext cx="1760186" cy="1309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9638607C-D83A-6DBD-597B-42C17E85DA6E}"/>
              </a:ext>
            </a:extLst>
          </p:cNvPr>
          <p:cNvSpPr/>
          <p:nvPr/>
        </p:nvSpPr>
        <p:spPr>
          <a:xfrm>
            <a:off x="2861406" y="3197445"/>
            <a:ext cx="1591733" cy="177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6478804D-03B5-D950-83DA-0CAC9A77D761}"/>
              </a:ext>
            </a:extLst>
          </p:cNvPr>
          <p:cNvSpPr txBox="1"/>
          <p:nvPr/>
        </p:nvSpPr>
        <p:spPr>
          <a:xfrm>
            <a:off x="6848475" y="5611598"/>
            <a:ext cx="6794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rgbClr val="FF0000"/>
                </a:solidFill>
              </a:rPr>
              <a:t>Match</a:t>
            </a: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9986970B-C2D4-F759-814F-56DB611C6A32}"/>
              </a:ext>
            </a:extLst>
          </p:cNvPr>
          <p:cNvSpPr/>
          <p:nvPr/>
        </p:nvSpPr>
        <p:spPr>
          <a:xfrm>
            <a:off x="5153400" y="5786298"/>
            <a:ext cx="1760186" cy="1309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453EF8F0-9630-C8B0-81C4-1BAAFF4B6AA7}"/>
              </a:ext>
            </a:extLst>
          </p:cNvPr>
          <p:cNvSpPr/>
          <p:nvPr/>
        </p:nvSpPr>
        <p:spPr>
          <a:xfrm>
            <a:off x="2886081" y="3199039"/>
            <a:ext cx="1591733" cy="177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5BA70006-AAF3-A333-DE46-19C05FD5B92A}"/>
              </a:ext>
            </a:extLst>
          </p:cNvPr>
          <p:cNvSpPr/>
          <p:nvPr/>
        </p:nvSpPr>
        <p:spPr>
          <a:xfrm>
            <a:off x="5136356" y="5899726"/>
            <a:ext cx="1760186" cy="1309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07C54889-CF3A-0C0B-6FBF-63C4EDD0499A}"/>
              </a:ext>
            </a:extLst>
          </p:cNvPr>
          <p:cNvSpPr/>
          <p:nvPr/>
        </p:nvSpPr>
        <p:spPr>
          <a:xfrm>
            <a:off x="2861406" y="3198403"/>
            <a:ext cx="1591733" cy="177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07E3AE64-79C6-1687-0919-A91C5FBA17C2}"/>
              </a:ext>
            </a:extLst>
          </p:cNvPr>
          <p:cNvSpPr txBox="1"/>
          <p:nvPr/>
        </p:nvSpPr>
        <p:spPr>
          <a:xfrm>
            <a:off x="6896542" y="5849795"/>
            <a:ext cx="6794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rgbClr val="FF0000"/>
                </a:solidFill>
              </a:rPr>
              <a:t>Match</a:t>
            </a:r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A05F0B02-3FB2-ADC1-25F9-52E06AEF1B00}"/>
              </a:ext>
            </a:extLst>
          </p:cNvPr>
          <p:cNvSpPr/>
          <p:nvPr/>
        </p:nvSpPr>
        <p:spPr>
          <a:xfrm>
            <a:off x="5136356" y="6020869"/>
            <a:ext cx="1760186" cy="1309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CBAC1D73-2561-BAAF-D61A-3F81E34F23E0}"/>
              </a:ext>
            </a:extLst>
          </p:cNvPr>
          <p:cNvSpPr txBox="1"/>
          <p:nvPr/>
        </p:nvSpPr>
        <p:spPr>
          <a:xfrm>
            <a:off x="6840257" y="5975964"/>
            <a:ext cx="6794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rgbClr val="FF0000"/>
                </a:solidFill>
              </a:rPr>
              <a:t>Match</a:t>
            </a:r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2561A45B-341A-9381-BF3F-7E3DE0F6D370}"/>
              </a:ext>
            </a:extLst>
          </p:cNvPr>
          <p:cNvSpPr/>
          <p:nvPr/>
        </p:nvSpPr>
        <p:spPr>
          <a:xfrm>
            <a:off x="2861406" y="2827867"/>
            <a:ext cx="1591733" cy="177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11ADCA0A-811F-97D8-61F6-D5AC756D93A5}"/>
              </a:ext>
            </a:extLst>
          </p:cNvPr>
          <p:cNvSpPr/>
          <p:nvPr/>
        </p:nvSpPr>
        <p:spPr>
          <a:xfrm>
            <a:off x="5113578" y="6163078"/>
            <a:ext cx="1760186" cy="1309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560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27" grpId="0"/>
      <p:bldP spid="27" grpId="1"/>
      <p:bldP spid="28" grpId="0" animBg="1"/>
      <p:bldP spid="28" grpId="1" animBg="1"/>
      <p:bldP spid="29" grpId="0" animBg="1"/>
      <p:bldP spid="29" grpId="1" animBg="1"/>
      <p:bldP spid="32" grpId="0" animBg="1"/>
      <p:bldP spid="32" grpId="1" animBg="1"/>
      <p:bldP spid="33" grpId="0" animBg="1"/>
      <p:bldP spid="33" grpId="1" animBg="1"/>
      <p:bldP spid="36" grpId="0"/>
      <p:bldP spid="36" grpId="1"/>
      <p:bldP spid="37" grpId="0" animBg="1"/>
      <p:bldP spid="37" grpId="1" animBg="1"/>
      <p:bldP spid="38" grpId="0" animBg="1"/>
      <p:bldP spid="38" grpId="1" animBg="1"/>
      <p:bldP spid="40" grpId="0" animBg="1"/>
      <p:bldP spid="40" grpId="1" animBg="1"/>
      <p:bldP spid="41" grpId="0" animBg="1"/>
      <p:bldP spid="41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8" grpId="0"/>
      <p:bldP spid="48" grpId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3" grpId="0" animBg="1"/>
      <p:bldP spid="53" grpId="1" animBg="1"/>
      <p:bldP spid="55" grpId="0"/>
      <p:bldP spid="55" grpId="1"/>
      <p:bldP spid="56" grpId="0"/>
      <p:bldP spid="56" grpId="1"/>
      <p:bldP spid="57" grpId="0" animBg="1"/>
      <p:bldP spid="57" grpId="1" animBg="1"/>
      <p:bldP spid="58" grpId="0"/>
      <p:bldP spid="58" grpId="1"/>
      <p:bldP spid="59" grpId="0" animBg="1"/>
      <p:bldP spid="59" grpId="1" animBg="1"/>
      <p:bldP spid="60" grpId="0" animBg="1"/>
      <p:bldP spid="60" grpId="1" animBg="1"/>
      <p:bldP spid="62" grpId="0"/>
      <p:bldP spid="62" grpId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/>
      <p:bldP spid="67" grpId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/>
      <p:bldP spid="72" grpId="1"/>
      <p:bldP spid="73" grpId="0" animBg="1"/>
      <p:bldP spid="73" grpId="1" animBg="1"/>
      <p:bldP spid="74" grpId="0"/>
      <p:bldP spid="74" grpId="1"/>
      <p:bldP spid="75" grpId="0" animBg="1"/>
      <p:bldP spid="75" grpId="1" animBg="1"/>
      <p:bldP spid="76" grpId="0" animBg="1"/>
      <p:bldP spid="7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288D4-BC11-019B-4725-950C68872EBE}"/>
              </a:ext>
            </a:extLst>
          </p:cNvPr>
          <p:cNvSpPr txBox="1">
            <a:spLocks/>
          </p:cNvSpPr>
          <p:nvPr/>
        </p:nvSpPr>
        <p:spPr>
          <a:xfrm>
            <a:off x="389467" y="92605"/>
            <a:ext cx="10058400" cy="7016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Exemplo: Regra </a:t>
            </a:r>
            <a:r>
              <a:rPr lang="pt-BR" sz="2800" b="1" i="1" dirty="0" err="1"/>
              <a:t>uncle</a:t>
            </a:r>
            <a:r>
              <a:rPr lang="pt-BR" sz="2800" b="1" i="1" dirty="0"/>
              <a:t> </a:t>
            </a:r>
            <a:r>
              <a:rPr lang="pt-BR" sz="2800" b="1" dirty="0"/>
              <a:t>sem o </a:t>
            </a:r>
            <a:r>
              <a:rPr lang="pt-BR" sz="2800" b="1" dirty="0" err="1"/>
              <a:t>Cut</a:t>
            </a:r>
            <a:endParaRPr lang="pt-BR" sz="28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2D2C648-20F8-03DA-F1CD-AA10FB406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67" y="953167"/>
            <a:ext cx="2201698" cy="538836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8BBBECA-9EA3-387C-58D9-2FD11C054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165" y="953167"/>
            <a:ext cx="2201699" cy="290223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337FA52-C7AD-3AF5-FFBC-8C8C95BC57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9627" y="794280"/>
            <a:ext cx="4980233" cy="2590237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EBD5F3C-15DB-F115-FDBA-25AA9122AA77}"/>
              </a:ext>
            </a:extLst>
          </p:cNvPr>
          <p:cNvSpPr/>
          <p:nvPr/>
        </p:nvSpPr>
        <p:spPr>
          <a:xfrm>
            <a:off x="5775960" y="2470118"/>
            <a:ext cx="398621" cy="27308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C74EC7C-0898-BA5A-2A9E-4E3DB7B96B82}"/>
              </a:ext>
            </a:extLst>
          </p:cNvPr>
          <p:cNvSpPr/>
          <p:nvPr/>
        </p:nvSpPr>
        <p:spPr>
          <a:xfrm>
            <a:off x="5329627" y="1696445"/>
            <a:ext cx="398621" cy="27308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01738E5-BA9A-8FC7-8F4C-42FFF405AFCB}"/>
              </a:ext>
            </a:extLst>
          </p:cNvPr>
          <p:cNvSpPr/>
          <p:nvPr/>
        </p:nvSpPr>
        <p:spPr>
          <a:xfrm>
            <a:off x="6034477" y="1696445"/>
            <a:ext cx="398621" cy="27308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2FA11A9-886F-A214-38E4-AD720EE2FBD3}"/>
              </a:ext>
            </a:extLst>
          </p:cNvPr>
          <p:cNvSpPr/>
          <p:nvPr/>
        </p:nvSpPr>
        <p:spPr>
          <a:xfrm>
            <a:off x="6884584" y="1696445"/>
            <a:ext cx="398621" cy="27308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DEA0A82-8279-EFA9-C3D5-A4AB2392EF1C}"/>
              </a:ext>
            </a:extLst>
          </p:cNvPr>
          <p:cNvSpPr/>
          <p:nvPr/>
        </p:nvSpPr>
        <p:spPr>
          <a:xfrm>
            <a:off x="7594196" y="1696445"/>
            <a:ext cx="398621" cy="27308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2CC6899-8CF7-D0EA-A8E4-A72213E76978}"/>
              </a:ext>
            </a:extLst>
          </p:cNvPr>
          <p:cNvSpPr/>
          <p:nvPr/>
        </p:nvSpPr>
        <p:spPr>
          <a:xfrm>
            <a:off x="8303808" y="1696445"/>
            <a:ext cx="398621" cy="27308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7DD459B-9540-A1A7-87D2-AF15452A3A48}"/>
              </a:ext>
            </a:extLst>
          </p:cNvPr>
          <p:cNvSpPr/>
          <p:nvPr/>
        </p:nvSpPr>
        <p:spPr>
          <a:xfrm>
            <a:off x="8941983" y="1696445"/>
            <a:ext cx="398621" cy="27308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5C9C7C3-57F3-444D-7162-2A75B64E588E}"/>
              </a:ext>
            </a:extLst>
          </p:cNvPr>
          <p:cNvSpPr/>
          <p:nvPr/>
        </p:nvSpPr>
        <p:spPr>
          <a:xfrm>
            <a:off x="9401524" y="1696445"/>
            <a:ext cx="398621" cy="27308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5B81A9A-4224-0306-F8CC-022886177F45}"/>
              </a:ext>
            </a:extLst>
          </p:cNvPr>
          <p:cNvSpPr/>
          <p:nvPr/>
        </p:nvSpPr>
        <p:spPr>
          <a:xfrm>
            <a:off x="9923773" y="1696445"/>
            <a:ext cx="398621" cy="27308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E8EB88D-0FEC-BDD3-40CF-F9B39F1419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627" y="3552106"/>
            <a:ext cx="5515346" cy="146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288D4-BC11-019B-4725-950C68872EBE}"/>
              </a:ext>
            </a:extLst>
          </p:cNvPr>
          <p:cNvSpPr txBox="1">
            <a:spLocks/>
          </p:cNvSpPr>
          <p:nvPr/>
        </p:nvSpPr>
        <p:spPr>
          <a:xfrm>
            <a:off x="389467" y="92605"/>
            <a:ext cx="10058400" cy="7016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Exemplo: Regra </a:t>
            </a:r>
            <a:r>
              <a:rPr lang="pt-BR" sz="2800" b="1" i="1" dirty="0" err="1"/>
              <a:t>uncle</a:t>
            </a:r>
            <a:r>
              <a:rPr lang="pt-BR" sz="2800" b="1" i="1" dirty="0"/>
              <a:t> </a:t>
            </a:r>
            <a:r>
              <a:rPr lang="pt-BR" sz="2800" b="1" dirty="0"/>
              <a:t>com o </a:t>
            </a:r>
            <a:r>
              <a:rPr lang="pt-BR" sz="2800" b="1" dirty="0" err="1"/>
              <a:t>Cut</a:t>
            </a:r>
            <a:endParaRPr lang="pt-BR" sz="28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2D2C648-20F8-03DA-F1CD-AA10FB406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67" y="953167"/>
            <a:ext cx="2201698" cy="538836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8BBBECA-9EA3-387C-58D9-2FD11C054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165" y="953167"/>
            <a:ext cx="2201699" cy="290223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337FA52-C7AD-3AF5-FFBC-8C8C95BC57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9627" y="794280"/>
            <a:ext cx="4980233" cy="2590237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EBD5F3C-15DB-F115-FDBA-25AA9122AA77}"/>
              </a:ext>
            </a:extLst>
          </p:cNvPr>
          <p:cNvSpPr/>
          <p:nvPr/>
        </p:nvSpPr>
        <p:spPr>
          <a:xfrm>
            <a:off x="5775960" y="2470118"/>
            <a:ext cx="398621" cy="27308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C74EC7C-0898-BA5A-2A9E-4E3DB7B96B82}"/>
              </a:ext>
            </a:extLst>
          </p:cNvPr>
          <p:cNvSpPr/>
          <p:nvPr/>
        </p:nvSpPr>
        <p:spPr>
          <a:xfrm>
            <a:off x="5329627" y="1696445"/>
            <a:ext cx="398621" cy="27308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A5533111-B351-19A8-7080-F3478EF205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280" y="4303583"/>
            <a:ext cx="6044373" cy="907976"/>
          </a:xfrm>
          <a:prstGeom prst="rect">
            <a:avLst/>
          </a:prstGeom>
        </p:spPr>
      </p:pic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3234F188-30A6-5C46-B9D9-29FA7EBB9F45}"/>
              </a:ext>
            </a:extLst>
          </p:cNvPr>
          <p:cNvCxnSpPr/>
          <p:nvPr/>
        </p:nvCxnSpPr>
        <p:spPr>
          <a:xfrm flipV="1">
            <a:off x="5219700" y="4152900"/>
            <a:ext cx="556260" cy="60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91B853D-B17B-A58C-BF27-9003AD9B42CB}"/>
              </a:ext>
            </a:extLst>
          </p:cNvPr>
          <p:cNvSpPr txBox="1"/>
          <p:nvPr/>
        </p:nvSpPr>
        <p:spPr>
          <a:xfrm>
            <a:off x="5915189" y="3662265"/>
            <a:ext cx="4248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(</a:t>
            </a:r>
            <a:r>
              <a:rPr lang="pt-BR" dirty="0" err="1">
                <a:solidFill>
                  <a:srgbClr val="FF0000"/>
                </a:solidFill>
              </a:rPr>
              <a:t>cut</a:t>
            </a:r>
            <a:r>
              <a:rPr lang="pt-BR" dirty="0">
                <a:solidFill>
                  <a:srgbClr val="FF0000"/>
                </a:solidFill>
              </a:rPr>
              <a:t>, !) Impede o </a:t>
            </a:r>
            <a:r>
              <a:rPr lang="pt-BR" dirty="0" err="1">
                <a:solidFill>
                  <a:srgbClr val="FF0000"/>
                </a:solidFill>
              </a:rPr>
              <a:t>backtracking</a:t>
            </a:r>
            <a:r>
              <a:rPr lang="pt-BR" dirty="0">
                <a:solidFill>
                  <a:srgbClr val="FF0000"/>
                </a:solidFill>
              </a:rPr>
              <a:t> uma vez dado um </a:t>
            </a:r>
            <a:r>
              <a:rPr lang="pt-BR" dirty="0" err="1">
                <a:solidFill>
                  <a:srgbClr val="FF0000"/>
                </a:solidFill>
              </a:rPr>
              <a:t>mach</a:t>
            </a:r>
            <a:r>
              <a:rPr lang="pt-BR" dirty="0">
                <a:solidFill>
                  <a:srgbClr val="FF0000"/>
                </a:solidFill>
              </a:rPr>
              <a:t> com a regra solicitada</a:t>
            </a:r>
          </a:p>
        </p:txBody>
      </p:sp>
    </p:spTree>
    <p:extLst>
      <p:ext uri="{BB962C8B-B14F-4D97-AF65-F5344CB8AC3E}">
        <p14:creationId xmlns:p14="http://schemas.microsoft.com/office/powerpoint/2010/main" val="348681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FD03E5D-C64E-E2EF-C14F-D793E68F7AFF}"/>
              </a:ext>
            </a:extLst>
          </p:cNvPr>
          <p:cNvSpPr txBox="1"/>
          <p:nvPr/>
        </p:nvSpPr>
        <p:spPr>
          <a:xfrm>
            <a:off x="4175859" y="552450"/>
            <a:ext cx="384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Proposta de exercício: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3391F5C-46FA-DCD5-554A-EC5326BA3453}"/>
              </a:ext>
            </a:extLst>
          </p:cNvPr>
          <p:cNvSpPr txBox="1"/>
          <p:nvPr/>
        </p:nvSpPr>
        <p:spPr>
          <a:xfrm>
            <a:off x="528293" y="1378564"/>
            <a:ext cx="1148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Quantas unificações (</a:t>
            </a:r>
            <a:r>
              <a:rPr lang="pt-BR" dirty="0" err="1"/>
              <a:t>matching</a:t>
            </a:r>
            <a:r>
              <a:rPr lang="pt-BR" dirty="0"/>
              <a:t>) acorrem, anteriores ao </a:t>
            </a:r>
            <a:r>
              <a:rPr lang="pt-BR" dirty="0" err="1"/>
              <a:t>matching</a:t>
            </a:r>
            <a:r>
              <a:rPr lang="pt-BR" dirty="0"/>
              <a:t> da regra </a:t>
            </a:r>
            <a:r>
              <a:rPr lang="pt-BR" dirty="0" err="1"/>
              <a:t>uncle</a:t>
            </a:r>
            <a:r>
              <a:rPr lang="pt-BR" dirty="0"/>
              <a:t>(),  na execução de </a:t>
            </a:r>
            <a:r>
              <a:rPr lang="pt-BR" b="1" dirty="0" err="1"/>
              <a:t>uncle</a:t>
            </a:r>
            <a:r>
              <a:rPr lang="pt-BR" b="1" dirty="0"/>
              <a:t>(</a:t>
            </a:r>
            <a:r>
              <a:rPr lang="pt-BR" b="1" dirty="0" err="1"/>
              <a:t>henri</a:t>
            </a:r>
            <a:r>
              <a:rPr lang="pt-BR" b="1" dirty="0"/>
              <a:t>, X), !.</a:t>
            </a:r>
            <a:r>
              <a:rPr lang="pt-BR" dirty="0"/>
              <a:t> 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FB14CAF-E73A-9DDB-913C-EE79D95F722C}"/>
              </a:ext>
            </a:extLst>
          </p:cNvPr>
          <p:cNvSpPr txBox="1"/>
          <p:nvPr/>
        </p:nvSpPr>
        <p:spPr>
          <a:xfrm>
            <a:off x="4328259" y="2143125"/>
            <a:ext cx="3887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Solução usando Trace: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7FA8CE5-9AD3-58A2-081F-8C6B824AE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727900"/>
            <a:ext cx="8377985" cy="2829897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4E194AB0-AFF0-78B8-6831-3550BF3D32E1}"/>
              </a:ext>
            </a:extLst>
          </p:cNvPr>
          <p:cNvSpPr/>
          <p:nvPr/>
        </p:nvSpPr>
        <p:spPr>
          <a:xfrm>
            <a:off x="3209925" y="3312675"/>
            <a:ext cx="276225" cy="1367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7AE7EBA-E7A5-2BA8-5879-02402E9694C4}"/>
              </a:ext>
            </a:extLst>
          </p:cNvPr>
          <p:cNvSpPr/>
          <p:nvPr/>
        </p:nvSpPr>
        <p:spPr>
          <a:xfrm>
            <a:off x="3250407" y="3764438"/>
            <a:ext cx="276225" cy="1367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142D534-0553-251D-3277-57DDDEFCC54C}"/>
              </a:ext>
            </a:extLst>
          </p:cNvPr>
          <p:cNvSpPr/>
          <p:nvPr/>
        </p:nvSpPr>
        <p:spPr>
          <a:xfrm>
            <a:off x="3250406" y="4076343"/>
            <a:ext cx="276225" cy="1364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C986D21-9A9F-A28E-5130-159735B8E352}"/>
              </a:ext>
            </a:extLst>
          </p:cNvPr>
          <p:cNvSpPr/>
          <p:nvPr/>
        </p:nvSpPr>
        <p:spPr>
          <a:xfrm>
            <a:off x="3250406" y="4360067"/>
            <a:ext cx="276225" cy="15376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6E82B77-11CE-4850-0952-67339639B237}"/>
              </a:ext>
            </a:extLst>
          </p:cNvPr>
          <p:cNvSpPr/>
          <p:nvPr/>
        </p:nvSpPr>
        <p:spPr>
          <a:xfrm>
            <a:off x="3250406" y="4661117"/>
            <a:ext cx="276225" cy="1367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F35D5D1-D4D8-FD16-E4BD-FA53A9FF7107}"/>
              </a:ext>
            </a:extLst>
          </p:cNvPr>
          <p:cNvSpPr/>
          <p:nvPr/>
        </p:nvSpPr>
        <p:spPr>
          <a:xfrm>
            <a:off x="3209925" y="4812505"/>
            <a:ext cx="276225" cy="1367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1DF91BE-CD54-FBF8-4D51-F82E4E10F91E}"/>
              </a:ext>
            </a:extLst>
          </p:cNvPr>
          <p:cNvSpPr txBox="1"/>
          <p:nvPr/>
        </p:nvSpPr>
        <p:spPr>
          <a:xfrm>
            <a:off x="711200" y="3312675"/>
            <a:ext cx="2006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FF0000"/>
                </a:solidFill>
              </a:rPr>
              <a:t>5 match antes de encontrar uma solução para </a:t>
            </a:r>
            <a:r>
              <a:rPr lang="pt-BR" sz="1600" b="1" dirty="0" err="1">
                <a:solidFill>
                  <a:srgbClr val="FF0000"/>
                </a:solidFill>
              </a:rPr>
              <a:t>uncle</a:t>
            </a:r>
            <a:r>
              <a:rPr lang="pt-BR" sz="1600" b="1" dirty="0">
                <a:solidFill>
                  <a:srgbClr val="FF0000"/>
                </a:solidFill>
              </a:rPr>
              <a:t>(</a:t>
            </a:r>
            <a:r>
              <a:rPr lang="pt-BR" sz="1600" b="1" dirty="0" err="1">
                <a:solidFill>
                  <a:srgbClr val="FF0000"/>
                </a:solidFill>
              </a:rPr>
              <a:t>henri</a:t>
            </a:r>
            <a:r>
              <a:rPr lang="pt-BR" sz="1600" b="1" dirty="0">
                <a:solidFill>
                  <a:srgbClr val="FF0000"/>
                </a:solidFill>
              </a:rPr>
              <a:t>, X), !.</a:t>
            </a:r>
            <a:endParaRPr lang="pt-B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13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F31BFEA-3FDE-F677-DC4B-FBF078F627B5}"/>
              </a:ext>
            </a:extLst>
          </p:cNvPr>
          <p:cNvSpPr txBox="1"/>
          <p:nvPr/>
        </p:nvSpPr>
        <p:spPr>
          <a:xfrm>
            <a:off x="4175859" y="552450"/>
            <a:ext cx="2211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Referências: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02D7B65-2D5B-CDC1-F3A4-1668D713DE4F}"/>
              </a:ext>
            </a:extLst>
          </p:cNvPr>
          <p:cNvSpPr txBox="1"/>
          <p:nvPr/>
        </p:nvSpPr>
        <p:spPr>
          <a:xfrm>
            <a:off x="342900" y="1257300"/>
            <a:ext cx="11506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effectLst/>
              </a:rPr>
              <a:t>slides-prolog-03-execution-2021a</a:t>
            </a:r>
          </a:p>
          <a:p>
            <a:endParaRPr lang="pt-BR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hlinkClick r:id="rId2"/>
              </a:rPr>
              <a:t>https://docs.google.com/presentation/d/1bCjpXehsiJet7a6WRd3cR0MxFNDLGQHQlMISqy00650/edit#slide=id.g8707b6e57d_0_133</a:t>
            </a:r>
            <a:endParaRPr lang="pt-BR" dirty="0"/>
          </a:p>
          <a:p>
            <a:endParaRPr lang="pt-BR" dirty="0"/>
          </a:p>
          <a:p>
            <a:r>
              <a:rPr lang="pt-BR" b="1" dirty="0"/>
              <a:t>Prolog </a:t>
            </a:r>
            <a:r>
              <a:rPr lang="pt-BR" b="1" dirty="0" err="1"/>
              <a:t>Instantiation</a:t>
            </a:r>
            <a:r>
              <a:rPr lang="pt-BR" b="1" dirty="0"/>
              <a:t>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Backtracking</a:t>
            </a:r>
            <a:endParaRPr lang="pt-BR" b="1" dirty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hlinkClick r:id="rId3"/>
              </a:rPr>
              <a:t>https://www.youtube.com/watch?v=AmWf6SeFmqc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93567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283</TotalTime>
  <Words>189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Retrospectiva</vt:lpstr>
      <vt:lpstr>Processo de execução de programas Prolog</vt:lpstr>
      <vt:lpstr>Matching, Backtracking e Cut</vt:lpstr>
      <vt:lpstr>Apresentação do PowerPoint</vt:lpstr>
      <vt:lpstr>Exemplo:</vt:lpstr>
      <vt:lpstr>Exemplo: matching e backtracking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 de execução de programas Prolog</dc:title>
  <dc:creator>Lucas Rister</dc:creator>
  <cp:lastModifiedBy>Lucas Rister</cp:lastModifiedBy>
  <cp:revision>7</cp:revision>
  <dcterms:created xsi:type="dcterms:W3CDTF">2022-06-05T23:53:13Z</dcterms:created>
  <dcterms:modified xsi:type="dcterms:W3CDTF">2022-06-07T22:33:37Z</dcterms:modified>
</cp:coreProperties>
</file>