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Processador: Intel Core i7-5820K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Ram</a:t>
          </a:r>
          <a:r>
            <a:rPr lang="pt-BR" noProof="0" dirty="0"/>
            <a:t>: 16 GB 1600 MHz DDR4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OS: Windows 10 Professional 1909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2497C92C-1B65-4936-B859-9449619313D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Compilador: </a:t>
          </a:r>
          <a:r>
            <a:rPr lang="pt-BR" noProof="0" dirty="0" err="1"/>
            <a:t>MinGW</a:t>
          </a:r>
          <a:r>
            <a:rPr lang="pt-BR" noProof="0" dirty="0"/>
            <a:t> G++</a:t>
          </a:r>
        </a:p>
      </dgm:t>
    </dgm:pt>
    <dgm:pt modelId="{5706E6E7-A6CE-46F2-8B15-A48CDA0EDDDF}" type="parTrans" cxnId="{2AC0C81E-1D45-4312-84DE-023F908D9F22}">
      <dgm:prSet/>
      <dgm:spPr/>
      <dgm:t>
        <a:bodyPr/>
        <a:lstStyle/>
        <a:p>
          <a:endParaRPr lang="pt-BR"/>
        </a:p>
      </dgm:t>
    </dgm:pt>
    <dgm:pt modelId="{9D77DD45-02F0-442F-83E4-0A71EF4E5E43}" type="sibTrans" cxnId="{2AC0C81E-1D45-4312-84DE-023F908D9F22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646386CB-73CC-4070-8EF7-801E9ACE76AF}" type="pres">
      <dgm:prSet presAssocID="{2497C92C-1B65-4936-B859-9449619313D4}" presName="text_4" presStyleLbl="node1" presStyleIdx="3" presStyleCnt="4">
        <dgm:presLayoutVars>
          <dgm:bulletEnabled val="1"/>
        </dgm:presLayoutVars>
      </dgm:prSet>
      <dgm:spPr/>
    </dgm:pt>
    <dgm:pt modelId="{5E23B4EB-0ADD-420C-8F9D-F1B0BE93B73C}" type="pres">
      <dgm:prSet presAssocID="{2497C92C-1B65-4936-B859-9449619313D4}" presName="accent_4" presStyleCnt="0"/>
      <dgm:spPr/>
    </dgm:pt>
    <dgm:pt modelId="{4D4ED5D0-41DC-4DA1-9A49-56F694484F93}" type="pres">
      <dgm:prSet presAssocID="{2497C92C-1B65-4936-B859-9449619313D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AC0C81E-1D45-4312-84DE-023F908D9F22}" srcId="{7E5AA53B-3EEE-4DE4-BB81-9044890C2946}" destId="{2497C92C-1B65-4936-B859-9449619313D4}" srcOrd="3" destOrd="0" parTransId="{5706E6E7-A6CE-46F2-8B15-A48CDA0EDDDF}" sibTransId="{9D77DD45-02F0-442F-83E4-0A71EF4E5E43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17C79A52-95EE-475B-8A78-360693DB39D6}" type="presOf" srcId="{2497C92C-1B65-4936-B859-9449619313D4}" destId="{646386CB-73CC-4070-8EF7-801E9ACE76AF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D17F722F-FC20-4809-A103-AA6B36C22325}" type="presParOf" srcId="{90561C55-3C6E-4D53-85E1-2C50BCDDA392}" destId="{646386CB-73CC-4070-8EF7-801E9ACE76AF}" srcOrd="7" destOrd="0" presId="urn:microsoft.com/office/officeart/2008/layout/VerticalCurvedList"/>
    <dgm:cxn modelId="{6CAA2B18-4282-4E8E-BD7A-B9F0D9C3C8E9}" type="presParOf" srcId="{90561C55-3C6E-4D53-85E1-2C50BCDDA392}" destId="{5E23B4EB-0ADD-420C-8F9D-F1B0BE93B73C}" srcOrd="8" destOrd="0" presId="urn:microsoft.com/office/officeart/2008/layout/VerticalCurvedList"/>
    <dgm:cxn modelId="{00D267A1-D4CE-4A0F-AEBD-03D784B4DFC9}" type="presParOf" srcId="{5E23B4EB-0ADD-420C-8F9D-F1B0BE93B73C}" destId="{4D4ED5D0-41DC-4DA1-9A49-56F694484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Processador: Intel Core i7-5820K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 err="1"/>
            <a:t>Ram</a:t>
          </a:r>
          <a:r>
            <a:rPr lang="pt-BR" sz="2700" kern="1200" noProof="0" dirty="0"/>
            <a:t>: 16 GB 1600 MHz DDR4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OS: Windows 10 Professional 1909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386CB-73CC-4070-8EF7-801E9ACE76AF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Compilador: </a:t>
          </a:r>
          <a:r>
            <a:rPr lang="pt-BR" sz="2700" kern="1200" noProof="0" dirty="0" err="1"/>
            <a:t>MinGW</a:t>
          </a:r>
          <a:r>
            <a:rPr lang="pt-BR" sz="2700" kern="1200" noProof="0" dirty="0"/>
            <a:t> G++</a:t>
          </a:r>
        </a:p>
      </dsp:txBody>
      <dsp:txXfrm>
        <a:off x="404618" y="2741666"/>
        <a:ext cx="6402340" cy="548276"/>
      </dsp:txXfrm>
    </dsp:sp>
    <dsp:sp modelId="{4D4ED5D0-41DC-4DA1-9A49-56F694484F93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351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004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026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311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538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694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331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3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27/04/2020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Trabalho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b="1" dirty="0"/>
              <a:t>Simulador de Propagação de Vírus com </a:t>
            </a:r>
            <a:r>
              <a:rPr lang="pt-BR" b="1" dirty="0" err="1"/>
              <a:t>OpenMP</a:t>
            </a:r>
            <a:endParaRPr lang="pt-BR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89D2B5D-C605-4C51-B9CA-E3DC0844A772}"/>
              </a:ext>
            </a:extLst>
          </p:cNvPr>
          <p:cNvSpPr txBox="1">
            <a:spLocks/>
          </p:cNvSpPr>
          <p:nvPr/>
        </p:nvSpPr>
        <p:spPr>
          <a:xfrm>
            <a:off x="581191" y="5850522"/>
            <a:ext cx="2541338" cy="32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Emilio B. Pedrollo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D2552-40EF-4727-96B5-0F78EE4B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Vê-se com base nos resultados que há um ganho não desprezível ao estabelecermos o particionamento tendo em vista o maior potencial de paralelismo já que nos piores casos a eficiência se manteve num numero próximo, mas já nos melhores casos houve um disparo de eficiência utilizando a segunda estratégia.</a:t>
            </a:r>
          </a:p>
        </p:txBody>
      </p:sp>
    </p:spTree>
    <p:extLst>
      <p:ext uri="{BB962C8B-B14F-4D97-AF65-F5344CB8AC3E}">
        <p14:creationId xmlns:p14="http://schemas.microsoft.com/office/powerpoint/2010/main" val="369435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ebpedrollo@inf.ufsm.br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Equipamento Utilizado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5514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 1 – Paralelizar probabilidades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D2552-40EF-4727-96B5-0F78EE4B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Ao paralelizar o laço responsável pela iteração das probabilidades, observa-se que há o ganho esperado pelo paralelismo em si, porém ainda há muito desperdício uma vez que o número de probabilidades é relativamente baixo. </a:t>
            </a:r>
          </a:p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Para fazer com que a execução fosse possível foi-se necessário transformar a variável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population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dentro do laço e instanciá-la uma vez para cada iteração. Isso fez algum contraponto em relação a implementação original.</a:t>
            </a:r>
          </a:p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Nesta estratégia o resultado se manteve idêntico na execução uma vez que o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se torna uma variável privada e com uma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seed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determinística sendo definida no inicio de cada iteração.</a:t>
            </a:r>
          </a:p>
        </p:txBody>
      </p:sp>
    </p:spTree>
    <p:extLst>
      <p:ext uri="{BB962C8B-B14F-4D97-AF65-F5344CB8AC3E}">
        <p14:creationId xmlns:p14="http://schemas.microsoft.com/office/powerpoint/2010/main" val="248730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 1 – Paralelizar probabilidades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D2552-40EF-4727-96B5-0F78EE4B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247E90-F6C0-4EFA-A012-2D26EF90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03" y="2812758"/>
            <a:ext cx="1016459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 2 – Paralelizar Amostragem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D2552-40EF-4727-96B5-0F78EE4B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Ao contrário do observado na estratégia anterior, a amostragem possui um numero de iteração inerentemente muito maior do que o de probabilidades, com um melhor potencial de paralelismo a eficiência do programa se torna maior.</a:t>
            </a:r>
          </a:p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Porém assim como na estratégia anterior, aqui foi necessário mover novamente o ponto de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instanciamento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da variável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population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, para dentro do loop interno de amostragem, tendo um custo semelhante ao da estratégia anterior porém com uma performance melhor.</a:t>
            </a:r>
          </a:p>
          <a:p>
            <a:pPr marL="0" indent="0" algn="just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	Aqui no entanto o resultado nunca é igual em duas execuções devido ao fato de que não há uma sequencia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pre-determinada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entre a definição da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seed</a:t>
            </a:r>
            <a:r>
              <a:rPr lang="pt-BR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e suas chamadas subsequentes. </a:t>
            </a:r>
          </a:p>
        </p:txBody>
      </p:sp>
    </p:spTree>
    <p:extLst>
      <p:ext uri="{BB962C8B-B14F-4D97-AF65-F5344CB8AC3E}">
        <p14:creationId xmlns:p14="http://schemas.microsoft.com/office/powerpoint/2010/main" val="41533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 2 – Paralelizar Amostragem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54FA06-3F69-4C98-8B1D-0C00335B28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71152" y="3062944"/>
            <a:ext cx="7849695" cy="1962424"/>
          </a:xfrm>
        </p:spPr>
      </p:pic>
    </p:spTree>
    <p:extLst>
      <p:ext uri="{BB962C8B-B14F-4D97-AF65-F5344CB8AC3E}">
        <p14:creationId xmlns:p14="http://schemas.microsoft.com/office/powerpoint/2010/main" val="289113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 – Problema pequeno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DBD81-F35D-4E32-942D-DEAA0C41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Estratégia 1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D92DB54-F599-4C2B-AD8D-DF8963E21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1316" y="2925763"/>
            <a:ext cx="2978880" cy="2935287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01DED82-8D72-4B4E-B9B6-CD689383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Estratégia 2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1246ECF-8EE2-4A48-B3D4-D6F83E40C0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574071" y="2925762"/>
            <a:ext cx="2986399" cy="2935287"/>
          </a:xfrm>
        </p:spPr>
      </p:pic>
    </p:spTree>
    <p:extLst>
      <p:ext uri="{BB962C8B-B14F-4D97-AF65-F5344CB8AC3E}">
        <p14:creationId xmlns:p14="http://schemas.microsoft.com/office/powerpoint/2010/main" val="6020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 – Problema Médio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DBD81-F35D-4E32-942D-DEAA0C41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Estratégia 1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01DED82-8D72-4B4E-B9B6-CD689383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Estratégia 2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E4CF13B-0D12-4EAE-8A2D-110FDFD49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3978" y="2925761"/>
            <a:ext cx="2993555" cy="2935287"/>
          </a:xfrm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C9B20A0-A4CA-4E38-9FF7-882B364D83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577722" y="2925762"/>
            <a:ext cx="2979097" cy="2935287"/>
          </a:xfrm>
        </p:spPr>
      </p:pic>
    </p:spTree>
    <p:extLst>
      <p:ext uri="{BB962C8B-B14F-4D97-AF65-F5344CB8AC3E}">
        <p14:creationId xmlns:p14="http://schemas.microsoft.com/office/powerpoint/2010/main" val="32409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 – Problema Grande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DBD81-F35D-4E32-942D-DEAA0C41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Estratégia 1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01DED82-8D72-4B4E-B9B6-CD689383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Estratégia 2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6EA7B4D-8DF0-44A6-A753-963CA8989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19411" y="2925764"/>
            <a:ext cx="3022690" cy="2935287"/>
          </a:xfrm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31D45C96-5D1A-4A38-A969-7CE8B652CA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555926" y="2925764"/>
            <a:ext cx="3022690" cy="2935287"/>
          </a:xfrm>
        </p:spPr>
      </p:pic>
    </p:spTree>
    <p:extLst>
      <p:ext uri="{BB962C8B-B14F-4D97-AF65-F5344CB8AC3E}">
        <p14:creationId xmlns:p14="http://schemas.microsoft.com/office/powerpoint/2010/main" val="72812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379</Words>
  <Application>Microsoft Office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Gill Sans MT</vt:lpstr>
      <vt:lpstr>Wingdings 2</vt:lpstr>
      <vt:lpstr>Dividendo</vt:lpstr>
      <vt:lpstr>Trabalho 4</vt:lpstr>
      <vt:lpstr>Equipamento Utilizado</vt:lpstr>
      <vt:lpstr>Estratégia 1 – Paralelizar probabilidades</vt:lpstr>
      <vt:lpstr>Estratégia 1 – Paralelizar probabilidades</vt:lpstr>
      <vt:lpstr>Estratégia 2 – Paralelizar Amostragem</vt:lpstr>
      <vt:lpstr>Estratégia 2 – Paralelizar Amostragem</vt:lpstr>
      <vt:lpstr>Resultado – Problema pequeno</vt:lpstr>
      <vt:lpstr>Resultado – Problema Médio</vt:lpstr>
      <vt:lpstr>Resultado – Problema Grande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2020-04-28T01:24:02Z</dcterms:created>
  <dcterms:modified xsi:type="dcterms:W3CDTF">2020-04-28T02:30:03Z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