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76" r:id="rId3"/>
    <p:sldId id="284" r:id="rId4"/>
    <p:sldId id="285" r:id="rId5"/>
    <p:sldId id="277" r:id="rId6"/>
    <p:sldId id="281" r:id="rId7"/>
    <p:sldId id="288" r:id="rId8"/>
    <p:sldId id="286" r:id="rId9"/>
    <p:sldId id="287" r:id="rId10"/>
    <p:sldId id="289" r:id="rId11"/>
    <p:sldId id="290" r:id="rId12"/>
    <p:sldId id="282" r:id="rId13"/>
    <p:sldId id="291" r:id="rId14"/>
    <p:sldId id="292" r:id="rId15"/>
    <p:sldId id="293" r:id="rId16"/>
    <p:sldId id="294" r:id="rId17"/>
    <p:sldId id="28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80" r:id="rId31"/>
    <p:sldId id="279" r:id="rId32"/>
    <p:sldId id="257" r:id="rId33"/>
    <p:sldId id="258" r:id="rId34"/>
    <p:sldId id="307" r:id="rId35"/>
    <p:sldId id="259" r:id="rId36"/>
    <p:sldId id="308" r:id="rId37"/>
    <p:sldId id="313" r:id="rId38"/>
    <p:sldId id="315" r:id="rId39"/>
    <p:sldId id="314" r:id="rId40"/>
    <p:sldId id="264" r:id="rId41"/>
    <p:sldId id="266" r:id="rId42"/>
    <p:sldId id="267" r:id="rId43"/>
    <p:sldId id="270" r:id="rId44"/>
    <p:sldId id="271" r:id="rId45"/>
    <p:sldId id="309" r:id="rId46"/>
    <p:sldId id="310" r:id="rId47"/>
    <p:sldId id="272" r:id="rId48"/>
    <p:sldId id="273" r:id="rId49"/>
    <p:sldId id="274" r:id="rId50"/>
    <p:sldId id="275" r:id="rId51"/>
    <p:sldId id="312" r:id="rId52"/>
    <p:sldId id="311" r:id="rId5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718"/>
  </p:normalViewPr>
  <p:slideViewPr>
    <p:cSldViewPr>
      <p:cViewPr varScale="1">
        <p:scale>
          <a:sx n="82" d="100"/>
          <a:sy n="82" d="100"/>
        </p:scale>
        <p:origin x="196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7743-A6FA-3F46-B739-75615A4EE492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F095D-EDC8-E14A-B8E9-319168DE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F095D-EDC8-E14A-B8E9-319168DEBA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673100"/>
            <a:ext cx="1056640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4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4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0817" y="4000500"/>
            <a:ext cx="9842500" cy="1739900"/>
          </a:xfrm>
          <a:custGeom>
            <a:avLst/>
            <a:gdLst/>
            <a:ahLst/>
            <a:cxnLst/>
            <a:rect l="l" t="t" r="r" b="b"/>
            <a:pathLst>
              <a:path w="9842500" h="1739900">
                <a:moveTo>
                  <a:pt x="0" y="0"/>
                </a:moveTo>
                <a:lnTo>
                  <a:pt x="9842500" y="0"/>
                </a:lnTo>
                <a:lnTo>
                  <a:pt x="98425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992100" cy="9753600"/>
          </a:xfrm>
          <a:custGeom>
            <a:avLst/>
            <a:gdLst/>
            <a:ahLst/>
            <a:cxnLst/>
            <a:rect l="l" t="t" r="r" b="b"/>
            <a:pathLst>
              <a:path w="12992100" h="9753600">
                <a:moveTo>
                  <a:pt x="0" y="9753600"/>
                </a:moveTo>
                <a:lnTo>
                  <a:pt x="0" y="0"/>
                </a:lnTo>
                <a:lnTo>
                  <a:pt x="12992100" y="0"/>
                </a:lnTo>
                <a:lnTo>
                  <a:pt x="12992100" y="975360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4D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6379" y="165100"/>
            <a:ext cx="997204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612900"/>
            <a:ext cx="10780395" cy="452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smos.esa.int/web/gaia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sourceforge.net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180305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sz="3700" spc="-345" dirty="0">
                <a:latin typeface="Arial"/>
                <a:cs typeface="Arial"/>
              </a:rPr>
              <a:t>Read	</a:t>
            </a:r>
            <a:r>
              <a:rPr sz="3700" spc="-114" dirty="0">
                <a:latin typeface="Arial"/>
                <a:cs typeface="Arial"/>
              </a:rPr>
              <a:t>in </a:t>
            </a:r>
            <a:r>
              <a:rPr sz="3700" spc="-290" dirty="0">
                <a:latin typeface="Arial"/>
                <a:cs typeface="Arial"/>
              </a:rPr>
              <a:t>and </a:t>
            </a:r>
            <a:r>
              <a:rPr sz="3700" spc="-195" dirty="0">
                <a:latin typeface="Arial"/>
                <a:cs typeface="Arial"/>
              </a:rPr>
              <a:t>manipulate </a:t>
            </a:r>
            <a:r>
              <a:rPr sz="3700" spc="-235" dirty="0">
                <a:latin typeface="Arial"/>
                <a:cs typeface="Arial"/>
              </a:rPr>
              <a:t>data  </a:t>
            </a:r>
            <a:endParaRPr lang="en-US" sz="3700" spc="-114" dirty="0">
              <a:latin typeface="Arial"/>
              <a:cs typeface="Arial"/>
            </a:endParaRPr>
          </a:p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endParaRPr lang="en-US" sz="3700" spc="-114" dirty="0">
              <a:latin typeface="Arial"/>
              <a:cs typeface="Arial"/>
            </a:endParaRPr>
          </a:p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spc="-114" dirty="0">
                <a:latin typeface="Arial"/>
                <a:cs typeface="Arial"/>
              </a:rPr>
              <a:t>Pandas, NumPy, SciPy</a:t>
            </a:r>
            <a:endParaRPr sz="3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of the most useful features of pandas is that it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handle missing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quite easily: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543274" y="3062436"/>
            <a:ext cx="119182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index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qux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series_4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(dict_1, index=index)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print(series_4)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/>
              <a:t>pd.isnull</a:t>
            </a:r>
            <a:r>
              <a:rPr lang="en-US" sz="2800" dirty="0"/>
              <a:t>(series_4)</a:t>
            </a:r>
          </a:p>
          <a:p>
            <a:endParaRPr lang="en-US" sz="2800" dirty="0"/>
          </a:p>
          <a:p>
            <a:r>
              <a:rPr lang="en-US" sz="2800" dirty="0"/>
              <a:t>series_3 + series_4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D7F5B-C205-C80A-34A4-48DF4B23F542}"/>
              </a:ext>
            </a:extLst>
          </p:cNvPr>
          <p:cNvSpPr txBox="1"/>
          <p:nvPr/>
        </p:nvSpPr>
        <p:spPr>
          <a:xfrm>
            <a:off x="3637422" y="4876800"/>
            <a:ext cx="12341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 False bar False </a:t>
            </a:r>
            <a:r>
              <a:rPr lang="en-US" dirty="0" err="1"/>
              <a:t>baz</a:t>
            </a:r>
            <a:r>
              <a:rPr lang="en-US" dirty="0"/>
              <a:t> False </a:t>
            </a:r>
            <a:r>
              <a:rPr lang="en-US" dirty="0" err="1"/>
              <a:t>qux</a:t>
            </a:r>
            <a:r>
              <a:rPr lang="en-US" dirty="0"/>
              <a:t> True </a:t>
            </a:r>
            <a:r>
              <a:rPr lang="en-US" dirty="0" err="1"/>
              <a:t>dtype</a:t>
            </a:r>
            <a:r>
              <a:rPr lang="en-US" dirty="0"/>
              <a:t>: bool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54217-7500-28E7-C8BE-B6B5BA49B3A1}"/>
              </a:ext>
            </a:extLst>
          </p:cNvPr>
          <p:cNvSpPr txBox="1"/>
          <p:nvPr/>
        </p:nvSpPr>
        <p:spPr>
          <a:xfrm>
            <a:off x="3221924" y="4876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D65D4-DB7D-0746-FF7E-B14FC95BFD17}"/>
              </a:ext>
            </a:extLst>
          </p:cNvPr>
          <p:cNvSpPr txBox="1"/>
          <p:nvPr/>
        </p:nvSpPr>
        <p:spPr>
          <a:xfrm>
            <a:off x="4881737" y="7879139"/>
            <a:ext cx="1143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400.0 </a:t>
            </a:r>
            <a:r>
              <a:rPr lang="en-US" dirty="0" err="1"/>
              <a:t>baz</a:t>
            </a:r>
            <a:r>
              <a:rPr lang="en-US" dirty="0"/>
              <a:t> 600.0 foo 200.0 </a:t>
            </a:r>
            <a:r>
              <a:rPr lang="en-US" dirty="0" err="1"/>
              <a:t>qux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B7F89-4072-F4A8-CC30-84567D18DEA4}"/>
              </a:ext>
            </a:extLst>
          </p:cNvPr>
          <p:cNvSpPr txBox="1"/>
          <p:nvPr/>
        </p:nvSpPr>
        <p:spPr>
          <a:xfrm>
            <a:off x="4450999" y="78791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52443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1188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 using a 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powerful, but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are probably what gets used the most since it represents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tabular data structure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containing an ordered collection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pic>
        <p:nvPicPr>
          <p:cNvPr id="1026" name="Picture 2" descr="Choose your fighter Meme - Memes Funny Photos Videos">
            <a:extLst>
              <a:ext uri="{FF2B5EF4-FFF2-40B4-BE49-F238E27FC236}">
                <a16:creationId xmlns:a16="http://schemas.microsoft.com/office/drawing/2014/main" id="{4330DA17-8C89-C1C8-5407-8220589D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020482"/>
            <a:ext cx="8001000" cy="53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0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a "tabular data structure" containing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ordered collection of 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Each column can a have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data type.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 and column operations are treated roughly symmetrically. One can obtain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from a normal dictionary, or by reading a file with columns and rows.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4236542"/>
            <a:ext cx="10058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data_1 = {'state' : ['VA', 'VA', 'VA', 'MD', 'MD'],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'year' : [2012, 2013, 2014, 2014, 2015],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 : [5.0, 5.1, 5.2, 4.0, 4.1]}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(data_1)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D7E0-AD62-8049-8B96-2D9F4E45862E}"/>
              </a:ext>
            </a:extLst>
          </p:cNvPr>
          <p:cNvSpPr txBox="1"/>
          <p:nvPr/>
        </p:nvSpPr>
        <p:spPr>
          <a:xfrm>
            <a:off x="1386840" y="7802880"/>
            <a:ext cx="511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this </a:t>
            </a:r>
            <a:r>
              <a:rPr lang="en-US" sz="2400" dirty="0" err="1">
                <a:solidFill>
                  <a:srgbClr val="FF0000"/>
                </a:solidFill>
              </a:rPr>
              <a:t>dataframe</a:t>
            </a:r>
            <a:r>
              <a:rPr lang="en-US" sz="2400" dirty="0">
                <a:solidFill>
                  <a:srgbClr val="FF0000"/>
                </a:solidFill>
              </a:rPr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162469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a "tabular data structure" containing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ordered collection of 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Each column can a have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data type.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 and column operations are treated roughly symmetrically. One can obtain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from a normal dictionary, or by reading a file with columns and rows.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4236542"/>
            <a:ext cx="10058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data_1 = {'state' : ['VA', 'VA', 'VA', 'MD', 'MD'],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'year' : [2012, 2013, 2014, 2014, 2015],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‘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 : [5.0, 5.1, 5.2, 4.0, 4.1]}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(data_1)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3B70B-C66B-069C-B73F-1F0C66F8E4D6}"/>
              </a:ext>
            </a:extLst>
          </p:cNvPr>
          <p:cNvSpPr txBox="1"/>
          <p:nvPr/>
        </p:nvSpPr>
        <p:spPr>
          <a:xfrm>
            <a:off x="3530600" y="8229600"/>
            <a:ext cx="976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has 5 rows and 3 columns by the name "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", "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state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", and "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93898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way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quite similar to that of accessing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access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one writes the name of the </a:t>
            </a:r>
            <a:r>
              <a:rPr lang="en-US" sz="2400" dirty="0"/>
              <a:t>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as in the following example: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3048000"/>
            <a:ext cx="11277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df_1['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df_1.popu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(data_1, columns=['year', 'state',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df_2['state’]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df_2.iloc[1:4]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A566F1-C6E3-9574-A94A-52158C5DBE49}"/>
              </a:ext>
            </a:extLst>
          </p:cNvPr>
          <p:cNvCxnSpPr>
            <a:cxnSpLocks/>
          </p:cNvCxnSpPr>
          <p:nvPr/>
        </p:nvCxnSpPr>
        <p:spPr>
          <a:xfrm flipH="1" flipV="1">
            <a:off x="3987800" y="3444656"/>
            <a:ext cx="2362200" cy="2299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2FD579-5D2A-0B9A-1154-82C86FC534E1}"/>
              </a:ext>
            </a:extLst>
          </p:cNvPr>
          <p:cNvCxnSpPr>
            <a:cxnSpLocks/>
          </p:cNvCxnSpPr>
          <p:nvPr/>
        </p:nvCxnSpPr>
        <p:spPr>
          <a:xfrm flipH="1" flipV="1">
            <a:off x="3683000" y="8004232"/>
            <a:ext cx="2529277" cy="35693"/>
          </a:xfrm>
          <a:prstGeom prst="straightConnector1">
            <a:avLst/>
          </a:prstGeom>
          <a:ln w="355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201796-5AF6-0D5B-45E9-0FB51A116A13}"/>
              </a:ext>
            </a:extLst>
          </p:cNvPr>
          <p:cNvSpPr txBox="1"/>
          <p:nvPr/>
        </p:nvSpPr>
        <p:spPr>
          <a:xfrm>
            <a:off x="6799322" y="3511571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7F6D-C374-704D-2CDC-C15B63C1A2B0}"/>
              </a:ext>
            </a:extLst>
          </p:cNvPr>
          <p:cNvSpPr txBox="1"/>
          <p:nvPr/>
        </p:nvSpPr>
        <p:spPr>
          <a:xfrm>
            <a:off x="1092200" y="5221588"/>
            <a:ext cx="650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also handle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missing 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Like Series, columns that are not present in the data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82522-F125-CE8B-B17D-F253D1F0A38E}"/>
              </a:ext>
            </a:extLst>
          </p:cNvPr>
          <p:cNvSpPr txBox="1"/>
          <p:nvPr/>
        </p:nvSpPr>
        <p:spPr>
          <a:xfrm>
            <a:off x="6792525" y="7778315"/>
            <a:ext cx="25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Just a reminder!</a:t>
            </a:r>
          </a:p>
        </p:txBody>
      </p:sp>
    </p:spTree>
    <p:extLst>
      <p:ext uri="{BB962C8B-B14F-4D97-AF65-F5344CB8AC3E}">
        <p14:creationId xmlns:p14="http://schemas.microsoft.com/office/powerpoint/2010/main" val="287813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Editing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quite easy to do. One can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assign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Series to a column of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If the Series is a list or an array,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length must match the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3048000"/>
            <a:ext cx="11277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([1.0, 2.0, 10.], index=[1,3,5])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df_2.unempl.isnull()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df_2.T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df_2[['year',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0ECFA4-BF8A-B940-1EB1-76221ED7B209}"/>
              </a:ext>
            </a:extLst>
          </p:cNvPr>
          <p:cNvCxnSpPr>
            <a:cxnSpLocks/>
          </p:cNvCxnSpPr>
          <p:nvPr/>
        </p:nvCxnSpPr>
        <p:spPr>
          <a:xfrm flipH="1" flipV="1">
            <a:off x="7340600" y="3555683"/>
            <a:ext cx="838200" cy="71151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3CB5C8-5819-2717-D79D-CD15FB05CBA4}"/>
              </a:ext>
            </a:extLst>
          </p:cNvPr>
          <p:cNvSpPr txBox="1"/>
          <p:nvPr/>
        </p:nvSpPr>
        <p:spPr>
          <a:xfrm>
            <a:off x="8290526" y="4082534"/>
            <a:ext cx="13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prints?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8D40F-AA30-2B42-3738-FDEF5B91FF7A}"/>
              </a:ext>
            </a:extLst>
          </p:cNvPr>
          <p:cNvSpPr txBox="1"/>
          <p:nvPr/>
        </p:nvSpPr>
        <p:spPr>
          <a:xfrm>
            <a:off x="6502400" y="6629400"/>
            <a:ext cx="650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transpose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i.e. switch rows by columns, and columns by rows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DB0DC-BD07-BFD2-E0A8-5FAC130DFA1B}"/>
              </a:ext>
            </a:extLst>
          </p:cNvPr>
          <p:cNvSpPr txBox="1"/>
          <p:nvPr/>
        </p:nvSpPr>
        <p:spPr>
          <a:xfrm>
            <a:off x="6729730" y="8771825"/>
            <a:ext cx="561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show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only the 'year' and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columns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7C316-6693-F041-082A-E9CD50E06396}"/>
              </a:ext>
            </a:extLst>
          </p:cNvPr>
          <p:cNvCxnSpPr>
            <a:cxnSpLocks/>
          </p:cNvCxnSpPr>
          <p:nvPr/>
        </p:nvCxnSpPr>
        <p:spPr>
          <a:xfrm flipH="1">
            <a:off x="2844800" y="6952565"/>
            <a:ext cx="3578860" cy="134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AB628-BC77-2DBB-DDA5-B148F2403468}"/>
              </a:ext>
            </a:extLst>
          </p:cNvPr>
          <p:cNvCxnSpPr>
            <a:cxnSpLocks/>
          </p:cNvCxnSpPr>
          <p:nvPr/>
        </p:nvCxnSpPr>
        <p:spPr>
          <a:xfrm flipH="1" flipV="1">
            <a:off x="4826000" y="8506569"/>
            <a:ext cx="1828800" cy="406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8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df_3 = df_2.drop('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axis=1)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df_3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df_2.drop('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axis=1)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df_2</a:t>
            </a:r>
          </a:p>
        </p:txBody>
      </p:sp>
    </p:spTree>
    <p:extLst>
      <p:ext uri="{BB962C8B-B14F-4D97-AF65-F5344CB8AC3E}">
        <p14:creationId xmlns:p14="http://schemas.microsoft.com/office/powerpoint/2010/main" val="61967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df_3 = df_2.drop('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axis=1)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df_3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df_2.drop('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axis=1)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ED0DE7-F7BC-1BC3-2B04-7C4C1DCDA0F9}"/>
              </a:ext>
            </a:extLst>
          </p:cNvPr>
          <p:cNvCxnSpPr>
            <a:cxnSpLocks/>
          </p:cNvCxnSpPr>
          <p:nvPr/>
        </p:nvCxnSpPr>
        <p:spPr>
          <a:xfrm flipH="1" flipV="1">
            <a:off x="2199640" y="4496053"/>
            <a:ext cx="4968240" cy="14475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>
            <a:off x="2199640" y="6356704"/>
            <a:ext cx="496824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can chose to store the original or not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C7289-A6CD-898B-EC4F-FABF9E6E2A11}"/>
              </a:ext>
            </a:extLst>
          </p:cNvPr>
          <p:cNvSpPr txBox="1"/>
          <p:nvPr/>
        </p:nvSpPr>
        <p:spPr>
          <a:xfrm>
            <a:off x="5054600" y="7823360"/>
            <a:ext cx="381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You can also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drop certain rows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0C7A5-390C-6F9E-B156-0E16E80CDF8F}"/>
              </a:ext>
            </a:extLst>
          </p:cNvPr>
          <p:cNvSpPr txBox="1"/>
          <p:nvPr/>
        </p:nvSpPr>
        <p:spPr>
          <a:xfrm>
            <a:off x="8102600" y="3788553"/>
            <a:ext cx="419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axis =  {0 or ‘index’, 1 or ‘columns’}, default 0, Whether to drop labels from the index (0 or ‘index’) or columns (1 or ‘columns’).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EA6A3-9EB4-3270-3047-7AF4987D4B46}"/>
              </a:ext>
            </a:extLst>
          </p:cNvPr>
          <p:cNvCxnSpPr>
            <a:cxnSpLocks/>
          </p:cNvCxnSpPr>
          <p:nvPr/>
        </p:nvCxnSpPr>
        <p:spPr>
          <a:xfrm flipH="1">
            <a:off x="6273800" y="4028496"/>
            <a:ext cx="1828800" cy="807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5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 flipV="1">
            <a:off x="3606800" y="5722710"/>
            <a:ext cx="3352800" cy="2970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this carefully, what possible issue is there?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E5492-091F-E81E-D0DA-10AED569D5F9}"/>
              </a:ext>
            </a:extLst>
          </p:cNvPr>
          <p:cNvSpPr txBox="1"/>
          <p:nvPr/>
        </p:nvSpPr>
        <p:spPr>
          <a:xfrm>
            <a:off x="1016000" y="5076379"/>
            <a:ext cx="2748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year state </a:t>
            </a:r>
            <a:r>
              <a:rPr lang="en-US" dirty="0" err="1"/>
              <a:t>popu</a:t>
            </a:r>
            <a:r>
              <a:rPr lang="en-US" dirty="0"/>
              <a:t> </a:t>
            </a:r>
            <a:r>
              <a:rPr lang="en-US" dirty="0" err="1"/>
              <a:t>unempl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>
                <a:effectLst/>
              </a:rPr>
              <a:t>2012 VA5.0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/>
              <a:t>3 </a:t>
            </a:r>
            <a:r>
              <a:rPr lang="en-US" dirty="0">
                <a:effectLst/>
              </a:rPr>
              <a:t>2014 MD4.0 2.0</a:t>
            </a:r>
          </a:p>
          <a:p>
            <a:r>
              <a:rPr lang="en-US" dirty="0"/>
              <a:t>4 </a:t>
            </a:r>
            <a:r>
              <a:rPr lang="en-US" dirty="0">
                <a:effectLst/>
              </a:rPr>
              <a:t>2015 MD4.1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2ABE-DA36-583F-4480-0EE3202683DE}"/>
              </a:ext>
            </a:extLst>
          </p:cNvPr>
          <p:cNvSpPr txBox="1"/>
          <p:nvPr/>
        </p:nvSpPr>
        <p:spPr>
          <a:xfrm>
            <a:off x="595422" y="5353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21534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df_4.reset_index(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inplace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=True)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 flipV="1">
            <a:off x="3606800" y="5722710"/>
            <a:ext cx="3352800" cy="2970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this carefully, what possible issue is there?</a:t>
            </a:r>
          </a:p>
          <a:p>
            <a:endParaRPr lang="en-US" sz="2400" dirty="0"/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preserved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the same indices as for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df_2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E5492-091F-E81E-D0DA-10AED569D5F9}"/>
              </a:ext>
            </a:extLst>
          </p:cNvPr>
          <p:cNvSpPr txBox="1"/>
          <p:nvPr/>
        </p:nvSpPr>
        <p:spPr>
          <a:xfrm>
            <a:off x="1016000" y="5076379"/>
            <a:ext cx="2748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year state </a:t>
            </a:r>
            <a:r>
              <a:rPr lang="en-US" dirty="0" err="1"/>
              <a:t>popu</a:t>
            </a:r>
            <a:r>
              <a:rPr lang="en-US" dirty="0"/>
              <a:t> </a:t>
            </a:r>
            <a:r>
              <a:rPr lang="en-US" dirty="0" err="1"/>
              <a:t>unempl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>
                <a:effectLst/>
              </a:rPr>
              <a:t>2012 VA5.0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/>
              <a:t>3 </a:t>
            </a:r>
            <a:r>
              <a:rPr lang="en-US" dirty="0">
                <a:effectLst/>
              </a:rPr>
              <a:t>2014 MD4.0 2.0</a:t>
            </a:r>
          </a:p>
          <a:p>
            <a:r>
              <a:rPr lang="en-US" dirty="0"/>
              <a:t>4 </a:t>
            </a:r>
            <a:r>
              <a:rPr lang="en-US" dirty="0">
                <a:effectLst/>
              </a:rPr>
              <a:t>2015 MD4.1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2ABE-DA36-583F-4480-0EE3202683DE}"/>
              </a:ext>
            </a:extLst>
          </p:cNvPr>
          <p:cNvSpPr txBox="1"/>
          <p:nvPr/>
        </p:nvSpPr>
        <p:spPr>
          <a:xfrm>
            <a:off x="595422" y="5353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96B12-D310-3F8D-949E-DF15C6B05041}"/>
              </a:ext>
            </a:extLst>
          </p:cNvPr>
          <p:cNvCxnSpPr>
            <a:cxnSpLocks/>
          </p:cNvCxnSpPr>
          <p:nvPr/>
        </p:nvCxnSpPr>
        <p:spPr>
          <a:xfrm flipH="1" flipV="1">
            <a:off x="4036060" y="7602470"/>
            <a:ext cx="2923540" cy="12880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89103A-8CA9-0F14-0405-D736F20A0F97}"/>
              </a:ext>
            </a:extLst>
          </p:cNvPr>
          <p:cNvSpPr txBox="1"/>
          <p:nvPr/>
        </p:nvSpPr>
        <p:spPr>
          <a:xfrm>
            <a:off x="6954520" y="8547378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If you can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the indices, you can do that by: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5975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spc="-345" dirty="0">
                <a:latin typeface="Arial"/>
                <a:cs typeface="Arial"/>
              </a:rPr>
              <a:t>More Pandas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C0BB7-028C-B758-4BD3-2924006BD842}"/>
              </a:ext>
            </a:extLst>
          </p:cNvPr>
          <p:cNvSpPr txBox="1"/>
          <p:nvPr/>
        </p:nvSpPr>
        <p:spPr>
          <a:xfrm>
            <a:off x="3936442" y="42672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- Series</a:t>
            </a:r>
          </a:p>
          <a:p>
            <a:r>
              <a:rPr lang="en-US" sz="2400" dirty="0"/>
              <a:t> - </a:t>
            </a:r>
            <a:r>
              <a:rPr lang="en-US" sz="2400" dirty="0" err="1"/>
              <a:t>DataFrames</a:t>
            </a:r>
            <a:endParaRPr lang="en-US" sz="2400" dirty="0"/>
          </a:p>
          <a:p>
            <a:r>
              <a:rPr lang="en-US" sz="2400" dirty="0"/>
              <a:t>- Indexing, Selecting, Filtering</a:t>
            </a:r>
          </a:p>
          <a:p>
            <a:r>
              <a:rPr lang="en-US" sz="2400" dirty="0"/>
              <a:t>- Drop columns</a:t>
            </a:r>
          </a:p>
          <a:p>
            <a:r>
              <a:rPr lang="en-US" sz="2400" dirty="0"/>
              <a:t>- Handling missing Data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A8A2B3-F3D7-F0F2-3C57-4F736009B516}"/>
              </a:ext>
            </a:extLst>
          </p:cNvPr>
          <p:cNvSpPr/>
          <p:nvPr/>
        </p:nvSpPr>
        <p:spPr>
          <a:xfrm>
            <a:off x="8649279" y="152400"/>
            <a:ext cx="3833126" cy="2390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55019-2C75-FA5C-A7F0-55FFF856C812}"/>
              </a:ext>
            </a:extLst>
          </p:cNvPr>
          <p:cNvSpPr txBox="1"/>
          <p:nvPr/>
        </p:nvSpPr>
        <p:spPr>
          <a:xfrm>
            <a:off x="1579418" y="8201891"/>
            <a:ext cx="138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first…</a:t>
            </a:r>
          </a:p>
        </p:txBody>
      </p:sp>
    </p:spTree>
    <p:extLst>
      <p:ext uri="{BB962C8B-B14F-4D97-AF65-F5344CB8AC3E}">
        <p14:creationId xmlns:p14="http://schemas.microsoft.com/office/powerpoint/2010/main" val="12929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Gaia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37920" y="3535173"/>
            <a:ext cx="115366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pandas as pd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Path to online file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url_path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'http://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cdn.gea.esac.esa.int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/Gaia/gdr2/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gaia_source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/csv/GaiaSource_1000172165251650944_1000424567594791808.csv.gz'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Converting data to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DataFrame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pd.read_csv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url_path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compression=“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gzip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”)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gaia_df.head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Pandas is great at reading Data tables and CSV files, and other kinds of documents. </a:t>
            </a:r>
            <a:r>
              <a:rPr lang="en-US" sz="2800" dirty="0">
                <a:solidFill>
                  <a:srgbClr val="000000"/>
                </a:solidFill>
              </a:rPr>
              <a:t>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e will be using the </a:t>
            </a:r>
            <a:r>
              <a:rPr lang="en-US" sz="2800" b="0" i="0" u="sng" dirty="0">
                <a:solidFill>
                  <a:srgbClr val="296EAA"/>
                </a:solidFill>
                <a:effectLst/>
                <a:hlinkClick r:id="rId2"/>
              </a:rPr>
              <a:t>Gaia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's DR1 catalogue.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261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get the shape of the "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gaia_df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by typing: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get an array of the columns available, one could write: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599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37920" y="3535173"/>
            <a:ext cx="115366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gaia_df.shape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gaia_df.columns.values.sort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gaia_df.columns.values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B8FC5-62D0-7FA5-DB30-BC9625EEDA6E}"/>
              </a:ext>
            </a:extLst>
          </p:cNvPr>
          <p:cNvSpPr txBox="1"/>
          <p:nvPr/>
        </p:nvSpPr>
        <p:spPr>
          <a:xfrm>
            <a:off x="5986780" y="359672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(14209, 94)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B4AFE-21C0-FF76-DDD6-346230632AD4}"/>
              </a:ext>
            </a:extLst>
          </p:cNvPr>
          <p:cNvSpPr txBox="1"/>
          <p:nvPr/>
        </p:nvSpPr>
        <p:spPr>
          <a:xfrm>
            <a:off x="9202420" y="3258173"/>
            <a:ext cx="229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That means there are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14209 rows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94 columns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want a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the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’ (right ascension)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‘dec’ (declination)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‘l’ (galactic longitude)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‘b’ (galactic latitude)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Select the columns and show the first 15 rows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- Practice</a:t>
            </a:r>
          </a:p>
        </p:txBody>
      </p:sp>
    </p:spTree>
    <p:extLst>
      <p:ext uri="{BB962C8B-B14F-4D97-AF65-F5344CB8AC3E}">
        <p14:creationId xmlns:p14="http://schemas.microsoft.com/office/powerpoint/2010/main" val="241637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want a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the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’ (right ascension)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‘dec’ (declination)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‘l’ (galactic longitude)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‘b’ (galactic latitude)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do this by: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- Practice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42720" y="4813518"/>
            <a:ext cx="11536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gaia_df_2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gaia_df.loc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[:,['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dec','l','b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Displaying the first 15 lines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gaia_df_2.head(15)</a:t>
            </a:r>
          </a:p>
        </p:txBody>
      </p:sp>
    </p:spTree>
    <p:extLst>
      <p:ext uri="{BB962C8B-B14F-4D97-AF65-F5344CB8AC3E}">
        <p14:creationId xmlns:p14="http://schemas.microsoft.com/office/powerpoint/2010/main" val="291895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 select only a subsample of the rows as well, as in the following example. Let's say I just want a random subsample of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10%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of the galaxies in the Gaia DR1 catalogue.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3429000"/>
            <a:ext cx="115366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random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random.sample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random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Number of rows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(gaia_df_2)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Randomly selecting `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` from `gaia_df_2`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 = gaia_df_2.sample(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gaia_df_3.shape</a:t>
            </a:r>
          </a:p>
        </p:txBody>
      </p:sp>
    </p:spTree>
    <p:extLst>
      <p:ext uri="{BB962C8B-B14F-4D97-AF65-F5344CB8AC3E}">
        <p14:creationId xmlns:p14="http://schemas.microsoft.com/office/powerpoint/2010/main" val="283405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Lets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re-normalizing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the indices of this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can always check the documentation: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800" b="1" dirty="0">
                <a:effectLst/>
              </a:rPr>
              <a:t>drop </a:t>
            </a:r>
            <a:r>
              <a:rPr lang="en-US" sz="2800" i="1" dirty="0">
                <a:effectLst/>
              </a:rPr>
              <a:t>bool, default </a:t>
            </a:r>
            <a:r>
              <a:rPr lang="en-US" sz="2800" i="1" dirty="0" err="1">
                <a:effectLst/>
              </a:rPr>
              <a:t>False</a:t>
            </a:r>
            <a:r>
              <a:rPr lang="en-US" sz="2800" dirty="0" err="1">
                <a:effectLst/>
              </a:rPr>
              <a:t>Do</a:t>
            </a:r>
            <a:r>
              <a:rPr lang="en-US" sz="2800" dirty="0">
                <a:effectLst/>
              </a:rPr>
              <a:t> not try to insert index into </a:t>
            </a:r>
            <a:r>
              <a:rPr lang="en-US" sz="2800" dirty="0" err="1">
                <a:effectLst/>
              </a:rPr>
              <a:t>dataframe</a:t>
            </a:r>
            <a:r>
              <a:rPr lang="en-US" sz="2800" dirty="0">
                <a:effectLst/>
              </a:rPr>
              <a:t> columns. This resets the index to the default integer index.</a:t>
            </a:r>
          </a:p>
          <a:p>
            <a:endParaRPr lang="en-US" sz="2800" dirty="0">
              <a:effectLst/>
            </a:endParaRPr>
          </a:p>
          <a:p>
            <a:r>
              <a:rPr lang="en-US" sz="2800" b="1" dirty="0" err="1">
                <a:effectLst/>
              </a:rPr>
              <a:t>inplace</a:t>
            </a:r>
            <a:r>
              <a:rPr lang="en-US" sz="2800" b="1" dirty="0">
                <a:effectLst/>
              </a:rPr>
              <a:t> </a:t>
            </a:r>
            <a:r>
              <a:rPr lang="en-US" sz="2800" i="1" dirty="0">
                <a:effectLst/>
              </a:rPr>
              <a:t>bool, default </a:t>
            </a:r>
            <a:r>
              <a:rPr lang="en-US" sz="2800" i="1" dirty="0" err="1">
                <a:effectLst/>
              </a:rPr>
              <a:t>False</a:t>
            </a:r>
            <a:r>
              <a:rPr lang="en-US" sz="2800" dirty="0" err="1">
                <a:effectLst/>
              </a:rPr>
              <a:t>Whether</a:t>
            </a:r>
            <a:r>
              <a:rPr lang="en-US" sz="2800" dirty="0">
                <a:effectLst/>
              </a:rPr>
              <a:t> to modify the </a:t>
            </a:r>
            <a:r>
              <a:rPr lang="en-US" sz="2800" dirty="0" err="1">
                <a:effectLst/>
              </a:rPr>
              <a:t>DataFrame</a:t>
            </a:r>
            <a:r>
              <a:rPr lang="en-US" sz="2800" dirty="0">
                <a:effectLst/>
              </a:rPr>
              <a:t> rather than creating a new one.</a:t>
            </a:r>
          </a:p>
          <a:p>
            <a:br>
              <a:rPr lang="en-US" sz="2800" dirty="0"/>
            </a:b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3429000"/>
            <a:ext cx="115366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gaia_df_3.reset_index(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inplace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=True, drop=True)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</a:t>
            </a:r>
          </a:p>
        </p:txBody>
      </p:sp>
    </p:spTree>
    <p:extLst>
      <p:ext uri="{BB962C8B-B14F-4D97-AF65-F5344CB8AC3E}">
        <p14:creationId xmlns:p14="http://schemas.microsoft.com/office/powerpoint/2010/main" val="371945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produce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plots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directly from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!</a:t>
            </a: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US" sz="2800" dirty="0"/>
            </a:b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2695929"/>
            <a:ext cx="1153668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title_txt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'Right Ascension and Declination for Gaia'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gaia_df_3.plot('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','dec',       # Columns to plot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kind='scatter',   # Kind of plot. In this case, it's `scatter`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label='Gaia',     # Label of the points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title=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title_txt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 # Title of the figure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color='#4c72b0',  # Color of the points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=(12,8))  # Size of the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fiure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seaborn 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sns.pairplot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(gaia_df_3,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plot_kws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={'color': '#4c72b0'},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diag_kws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={'color': '#4c72b0’})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sns.jointplot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(gaia_df_3['l'], gaia_df_3['b'], color='#3c8f40')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ECC3AD-0D47-449E-62B3-00AF8854EB8A}"/>
              </a:ext>
            </a:extLst>
          </p:cNvPr>
          <p:cNvCxnSpPr>
            <a:cxnSpLocks/>
          </p:cNvCxnSpPr>
          <p:nvPr/>
        </p:nvCxnSpPr>
        <p:spPr>
          <a:xfrm flipH="1">
            <a:off x="5040630" y="6666247"/>
            <a:ext cx="3671570" cy="4355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65C710-34CA-1AFA-DCC5-5729327A709A}"/>
              </a:ext>
            </a:extLst>
          </p:cNvPr>
          <p:cNvSpPr txBox="1"/>
          <p:nvPr/>
        </p:nvSpPr>
        <p:spPr>
          <a:xfrm>
            <a:off x="8982010" y="6481581"/>
            <a:ext cx="280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More on this later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3875F-A2B5-25C2-AFFF-9265E93FAAC5}"/>
              </a:ext>
            </a:extLst>
          </p:cNvPr>
          <p:cNvSpPr txBox="1"/>
          <p:nvPr/>
        </p:nvSpPr>
        <p:spPr>
          <a:xfrm>
            <a:off x="10379365" y="7976885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Scatterplot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08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20040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Now I want to filter the data based on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 want to select all the stars within: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45 &lt; RA &lt; 50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 &lt; Dec &lt;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Normally, you would could do in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using the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4837093"/>
            <a:ext cx="11536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Just showing the first 25 elements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np.column_stack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))[0:25]</a:t>
            </a:r>
          </a:p>
        </p:txBody>
      </p:sp>
    </p:spTree>
    <p:extLst>
      <p:ext uri="{BB962C8B-B14F-4D97-AF65-F5344CB8AC3E}">
        <p14:creationId xmlns:p14="http://schemas.microsoft.com/office/powerpoint/2010/main" val="2970246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406400" y="1143000"/>
            <a:ext cx="1200404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##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way of finding the stars that meet the criteria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(102, 104)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(56.4, 56.7)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RA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critera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&gt;=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 &amp; 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&lt;=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))[0]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Dec criteria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&gt;=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 &amp; 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&lt;=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))[0]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Finding `intersecting' indices that meet both criteria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np.intersect1d(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Selecting the values from only those indices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Printing out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and dec for corresponding indices</a:t>
            </a: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print(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np.column_stack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4837093"/>
            <a:ext cx="1153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20040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way is rather convoluted 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and one can easily make a mistake if s/he doesn't keep track of which arrays s/he is using!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Pandas, this is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much easier!!</a:t>
            </a: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980440" y="3841103"/>
            <a:ext cx="11536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gaia_df_4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gaia_df.loc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[(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&gt;=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ra_min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&lt;=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ra_max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&gt;=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dec_min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&lt;=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dec_max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))]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gaia_df_4[['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','dec']]</a:t>
            </a:r>
          </a:p>
        </p:txBody>
      </p:sp>
    </p:spTree>
    <p:extLst>
      <p:ext uri="{BB962C8B-B14F-4D97-AF65-F5344CB8AC3E}">
        <p14:creationId xmlns:p14="http://schemas.microsoft.com/office/powerpoint/2010/main" val="16110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06400" y="1083410"/>
            <a:ext cx="1066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is a one-dimensional array-like object containing an array of data and an associated array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labels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One can use any NumPy data type to assign to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Series: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670560" y="5092720"/>
            <a:ext cx="86512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as np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np.random.seed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(10)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(10))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/>
              <a:t>series_1.values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501B-B429-3BE7-B958-8E69A4623B94}"/>
              </a:ext>
            </a:extLst>
          </p:cNvPr>
          <p:cNvSpPr txBox="1"/>
          <p:nvPr/>
        </p:nvSpPr>
        <p:spPr>
          <a:xfrm>
            <a:off x="8864600" y="6534864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Whats</a:t>
            </a:r>
            <a:r>
              <a:rPr lang="en-US" dirty="0"/>
              <a:t> seed doing?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601568-6370-0AB4-5113-8FF1CA9F84D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660140" y="6248400"/>
            <a:ext cx="5204460" cy="4711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A2BECC-856D-752A-9A69-85048EAB45E7}"/>
              </a:ext>
            </a:extLst>
          </p:cNvPr>
          <p:cNvSpPr txBox="1"/>
          <p:nvPr/>
        </p:nvSpPr>
        <p:spPr>
          <a:xfrm>
            <a:off x="7176233" y="9040474"/>
            <a:ext cx="580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get a NumPy array from the Series, by typing: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05F2D3-99A4-14DB-17D6-A85386B5EB1A}"/>
              </a:ext>
            </a:extLst>
          </p:cNvPr>
          <p:cNvCxnSpPr>
            <a:cxnSpLocks/>
          </p:cNvCxnSpPr>
          <p:nvPr/>
        </p:nvCxnSpPr>
        <p:spPr>
          <a:xfrm flipH="1">
            <a:off x="4061174" y="9225140"/>
            <a:ext cx="2974626" cy="2720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7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5975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dirty="0">
                <a:latin typeface="Arial"/>
                <a:cs typeface="Arial"/>
              </a:rPr>
              <a:t>break</a:t>
            </a:r>
            <a:endParaRPr sz="3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07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285462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sz="3700" spc="-345" dirty="0">
                <a:latin typeface="Arial"/>
                <a:cs typeface="Arial"/>
              </a:rPr>
              <a:t>Read	</a:t>
            </a:r>
            <a:r>
              <a:rPr sz="3700" spc="-114" dirty="0">
                <a:latin typeface="Arial"/>
                <a:cs typeface="Arial"/>
              </a:rPr>
              <a:t>in </a:t>
            </a:r>
            <a:r>
              <a:rPr sz="3700" spc="-290" dirty="0">
                <a:latin typeface="Arial"/>
                <a:cs typeface="Arial"/>
              </a:rPr>
              <a:t>and </a:t>
            </a:r>
            <a:r>
              <a:rPr sz="3700" spc="-195" dirty="0">
                <a:latin typeface="Arial"/>
                <a:cs typeface="Arial"/>
              </a:rPr>
              <a:t>manipulate </a:t>
            </a:r>
            <a:r>
              <a:rPr sz="3700" spc="-235" dirty="0">
                <a:latin typeface="Arial"/>
                <a:cs typeface="Arial"/>
              </a:rPr>
              <a:t>data  </a:t>
            </a:r>
            <a:r>
              <a:rPr sz="3700" spc="-114" dirty="0">
                <a:latin typeface="Arial"/>
                <a:cs typeface="Arial"/>
              </a:rPr>
              <a:t>Plotting </a:t>
            </a:r>
            <a:r>
              <a:rPr sz="3700" spc="-105" dirty="0">
                <a:latin typeface="Arial"/>
                <a:cs typeface="Arial"/>
              </a:rPr>
              <a:t>—line </a:t>
            </a:r>
            <a:r>
              <a:rPr sz="3700" spc="-229" dirty="0">
                <a:latin typeface="Arial"/>
                <a:cs typeface="Arial"/>
              </a:rPr>
              <a:t>data, </a:t>
            </a:r>
            <a:r>
              <a:rPr sz="3700" spc="-190" dirty="0">
                <a:latin typeface="Arial"/>
                <a:cs typeface="Arial"/>
              </a:rPr>
              <a:t>histograms,</a:t>
            </a:r>
            <a:r>
              <a:rPr sz="3700" spc="-335" dirty="0">
                <a:latin typeface="Arial"/>
                <a:cs typeface="Arial"/>
              </a:rPr>
              <a:t> </a:t>
            </a:r>
            <a:r>
              <a:rPr sz="3700" spc="-310" dirty="0">
                <a:latin typeface="Arial"/>
                <a:cs typeface="Arial"/>
              </a:rPr>
              <a:t>images.</a:t>
            </a:r>
            <a:endParaRPr sz="3700" dirty="0">
              <a:latin typeface="Arial"/>
              <a:cs typeface="Arial"/>
            </a:endParaRPr>
          </a:p>
          <a:p>
            <a:pPr marL="12700" marR="5080" algn="ctr">
              <a:lnSpc>
                <a:spcPts val="4300"/>
              </a:lnSpc>
              <a:spcBef>
                <a:spcPts val="190"/>
              </a:spcBef>
              <a:tabLst>
                <a:tab pos="7618095" algn="l"/>
              </a:tabLst>
            </a:pPr>
            <a:endParaRPr lang="en-US" sz="3700" spc="-145" dirty="0">
              <a:latin typeface="Arial"/>
              <a:cs typeface="Arial"/>
            </a:endParaRPr>
          </a:p>
          <a:p>
            <a:pPr marL="12700" marR="5080" algn="ctr">
              <a:lnSpc>
                <a:spcPts val="4300"/>
              </a:lnSpc>
              <a:spcBef>
                <a:spcPts val="190"/>
              </a:spcBef>
              <a:tabLst>
                <a:tab pos="7618095" algn="l"/>
              </a:tabLst>
            </a:pPr>
            <a:r>
              <a:rPr sz="3700" spc="-145" dirty="0">
                <a:latin typeface="Arial"/>
                <a:cs typeface="Arial"/>
              </a:rPr>
              <a:t>G</a:t>
            </a:r>
            <a:r>
              <a:rPr sz="3700" spc="-204" dirty="0">
                <a:latin typeface="Arial"/>
                <a:cs typeface="Arial"/>
              </a:rPr>
              <a:t>ener</a:t>
            </a:r>
            <a:r>
              <a:rPr sz="3700" spc="-229" dirty="0">
                <a:latin typeface="Arial"/>
                <a:cs typeface="Arial"/>
              </a:rPr>
              <a:t>a</a:t>
            </a:r>
            <a:r>
              <a:rPr sz="3700" spc="95" dirty="0">
                <a:latin typeface="Arial"/>
                <a:cs typeface="Arial"/>
              </a:rPr>
              <a:t>ti</a:t>
            </a:r>
            <a:r>
              <a:rPr sz="3700" spc="-345" dirty="0">
                <a:latin typeface="Arial"/>
                <a:cs typeface="Arial"/>
              </a:rPr>
              <a:t>ng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45" dirty="0">
                <a:latin typeface="Arial"/>
                <a:cs typeface="Arial"/>
              </a:rPr>
              <a:t>(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90" dirty="0">
                <a:latin typeface="Arial"/>
                <a:cs typeface="Arial"/>
              </a:rPr>
              <a:t>nd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110" dirty="0">
                <a:latin typeface="Arial"/>
                <a:cs typeface="Arial"/>
              </a:rPr>
              <a:t>pl</a:t>
            </a:r>
            <a:r>
              <a:rPr sz="3700" spc="-20" dirty="0">
                <a:latin typeface="Arial"/>
                <a:cs typeface="Arial"/>
              </a:rPr>
              <a:t>o</a:t>
            </a:r>
            <a:r>
              <a:rPr sz="3700" spc="130" dirty="0">
                <a:latin typeface="Arial"/>
                <a:cs typeface="Arial"/>
              </a:rPr>
              <a:t>tti</a:t>
            </a:r>
            <a:r>
              <a:rPr sz="3700" spc="-345" dirty="0">
                <a:latin typeface="Arial"/>
                <a:cs typeface="Arial"/>
              </a:rPr>
              <a:t>n</a:t>
            </a:r>
            <a:r>
              <a:rPr sz="3700" spc="-350" dirty="0">
                <a:latin typeface="Arial"/>
                <a:cs typeface="Arial"/>
              </a:rPr>
              <a:t>g</a:t>
            </a:r>
            <a:r>
              <a:rPr sz="3700" spc="-40" dirty="0">
                <a:latin typeface="Arial"/>
                <a:cs typeface="Arial"/>
              </a:rPr>
              <a:t>)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175" dirty="0">
                <a:latin typeface="Arial"/>
                <a:cs typeface="Arial"/>
              </a:rPr>
              <a:t>d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40" dirty="0">
                <a:latin typeface="Arial"/>
                <a:cs typeface="Arial"/>
              </a:rPr>
              <a:t>ta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585" dirty="0">
                <a:latin typeface="Arial"/>
                <a:cs typeface="Arial"/>
              </a:rPr>
              <a:t>P</a:t>
            </a:r>
            <a:r>
              <a:rPr sz="3700" spc="-20" dirty="0">
                <a:latin typeface="Arial"/>
                <a:cs typeface="Arial"/>
              </a:rPr>
              <a:t>l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75" dirty="0">
                <a:latin typeface="Arial"/>
                <a:cs typeface="Arial"/>
              </a:rPr>
              <a:t>nck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+	</a:t>
            </a:r>
            <a:r>
              <a:rPr sz="3700" spc="-175" dirty="0">
                <a:latin typeface="Arial"/>
                <a:cs typeface="Arial"/>
              </a:rPr>
              <a:t>d</a:t>
            </a:r>
            <a:r>
              <a:rPr sz="3700" spc="-320" dirty="0">
                <a:latin typeface="Arial"/>
                <a:cs typeface="Arial"/>
              </a:rPr>
              <a:t>en</a:t>
            </a:r>
            <a:r>
              <a:rPr sz="3700" spc="-295" dirty="0">
                <a:latin typeface="Arial"/>
                <a:cs typeface="Arial"/>
              </a:rPr>
              <a:t>s</a:t>
            </a:r>
            <a:r>
              <a:rPr sz="3700" spc="-20" dirty="0">
                <a:latin typeface="Arial"/>
                <a:cs typeface="Arial"/>
              </a:rPr>
              <a:t>ity  </a:t>
            </a:r>
            <a:r>
              <a:rPr sz="3700" spc="-55" dirty="0">
                <a:latin typeface="Arial"/>
                <a:cs typeface="Arial"/>
              </a:rPr>
              <a:t>profile</a:t>
            </a:r>
            <a:endParaRPr sz="3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76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279" y="149987"/>
            <a:ext cx="7352665" cy="939800"/>
          </a:xfrm>
          <a:custGeom>
            <a:avLst/>
            <a:gdLst/>
            <a:ahLst/>
            <a:cxnLst/>
            <a:rect l="l" t="t" r="r" b="b"/>
            <a:pathLst>
              <a:path w="7352665" h="939800">
                <a:moveTo>
                  <a:pt x="0" y="0"/>
                </a:moveTo>
                <a:lnTo>
                  <a:pt x="7352366" y="0"/>
                </a:lnTo>
                <a:lnTo>
                  <a:pt x="7352366" y="939800"/>
                </a:lnTo>
                <a:lnTo>
                  <a:pt x="0" y="9398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52400"/>
            <a:ext cx="724535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90"/>
              </a:lnSpc>
              <a:spcBef>
                <a:spcPts val="100"/>
              </a:spcBef>
            </a:pPr>
            <a:r>
              <a:rPr sz="2900" i="1" spc="-265" dirty="0">
                <a:solidFill>
                  <a:srgbClr val="000000"/>
                </a:solidFill>
                <a:latin typeface="Arial"/>
                <a:cs typeface="Arial"/>
              </a:rPr>
              <a:t>There </a:t>
            </a:r>
            <a:r>
              <a:rPr sz="2900" i="1" spc="-229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z="2900" i="1" spc="-210" dirty="0">
                <a:solidFill>
                  <a:srgbClr val="000000"/>
                </a:solidFill>
                <a:latin typeface="Arial"/>
                <a:cs typeface="Arial"/>
              </a:rPr>
              <a:t>lots </a:t>
            </a:r>
            <a:r>
              <a:rPr sz="2900" i="1" spc="-17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900" i="1" spc="-285" dirty="0">
                <a:solidFill>
                  <a:srgbClr val="000000"/>
                </a:solidFill>
                <a:latin typeface="Arial"/>
                <a:cs typeface="Arial"/>
              </a:rPr>
              <a:t>modules </a:t>
            </a:r>
            <a:r>
              <a:rPr sz="2900" i="1" spc="-15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2900" i="1" spc="-235" dirty="0">
                <a:solidFill>
                  <a:srgbClr val="000000"/>
                </a:solidFill>
                <a:latin typeface="Arial"/>
                <a:cs typeface="Arial"/>
              </a:rPr>
              <a:t>read </a:t>
            </a:r>
            <a:r>
              <a:rPr sz="2900" i="1" spc="-18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2900" i="1" spc="-190" dirty="0">
                <a:solidFill>
                  <a:srgbClr val="000000"/>
                </a:solidFill>
                <a:latin typeface="Arial"/>
                <a:cs typeface="Arial"/>
              </a:rPr>
              <a:t>data </a:t>
            </a:r>
            <a:r>
              <a:rPr sz="2900" i="1" spc="-185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900" i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i="1" spc="-254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2900" i="1" spc="-13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390"/>
              </a:lnSpc>
            </a:pPr>
            <a:r>
              <a:rPr sz="2900" i="1" dirty="0">
                <a:solidFill>
                  <a:srgbClr val="000000"/>
                </a:solidFill>
                <a:latin typeface="Arial"/>
                <a:cs typeface="Arial"/>
              </a:rPr>
              <a:t>— </a:t>
            </a:r>
            <a:r>
              <a:rPr sz="2900" i="1" spc="-100" dirty="0">
                <a:solidFill>
                  <a:srgbClr val="000000"/>
                </a:solidFill>
                <a:latin typeface="Arial"/>
                <a:cs typeface="Arial"/>
              </a:rPr>
              <a:t>try </a:t>
            </a:r>
            <a:r>
              <a:rPr sz="2900" i="1" spc="-275" dirty="0">
                <a:solidFill>
                  <a:srgbClr val="000000"/>
                </a:solidFill>
                <a:latin typeface="Arial"/>
                <a:cs typeface="Arial"/>
              </a:rPr>
              <a:t>numpy </a:t>
            </a:r>
            <a:r>
              <a:rPr sz="2900" i="1" spc="-285" dirty="0">
                <a:solidFill>
                  <a:srgbClr val="000000"/>
                </a:solidFill>
                <a:latin typeface="Arial"/>
                <a:cs typeface="Arial"/>
              </a:rPr>
              <a:t>modules </a:t>
            </a:r>
            <a:r>
              <a:rPr sz="2900" i="1" spc="-195" dirty="0">
                <a:solidFill>
                  <a:srgbClr val="000000"/>
                </a:solidFill>
                <a:latin typeface="Arial"/>
                <a:cs typeface="Arial"/>
              </a:rPr>
              <a:t>genfromtxt </a:t>
            </a:r>
            <a:r>
              <a:rPr sz="2900" i="1" spc="-19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2900" i="1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i="1" spc="-165" dirty="0">
                <a:solidFill>
                  <a:srgbClr val="000000"/>
                </a:solidFill>
                <a:latin typeface="Arial"/>
                <a:cs typeface="Arial"/>
              </a:rPr>
              <a:t>loadtxt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828800"/>
            <a:ext cx="12293597" cy="77340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8693150">
              <a:lnSpc>
                <a:spcPts val="2200"/>
              </a:lnSpc>
              <a:spcBef>
                <a:spcPts val="24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import numpy as np </a:t>
            </a: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8693150">
              <a:lnSpc>
                <a:spcPts val="2200"/>
              </a:lnSpc>
              <a:spcBef>
                <a:spcPts val="24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8693150">
              <a:lnSpc>
                <a:spcPts val="2200"/>
              </a:lnSpc>
              <a:spcBef>
                <a:spcPts val="24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help(np.genfromtxt)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x1,y1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np.genfromtxt('dataset1.txt',unpack=True,)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85" dirty="0">
                <a:solidFill>
                  <a:srgbClr val="FFFF00"/>
                </a:solidFill>
                <a:cs typeface="Arial"/>
              </a:rPr>
              <a:t>that </a:t>
            </a:r>
            <a:r>
              <a:rPr sz="2800" i="1" spc="-235" dirty="0">
                <a:solidFill>
                  <a:srgbClr val="FFFF00"/>
                </a:solidFill>
                <a:cs typeface="Arial"/>
              </a:rPr>
              <a:t>was</a:t>
            </a:r>
            <a:r>
              <a:rPr sz="2800" i="1" spc="25" dirty="0">
                <a:solidFill>
                  <a:srgbClr val="FFFF00"/>
                </a:solidFill>
                <a:cs typeface="Arial"/>
              </a:rPr>
              <a:t> </a:t>
            </a:r>
            <a:r>
              <a:rPr sz="2800" i="1" spc="-40" dirty="0">
                <a:solidFill>
                  <a:srgbClr val="FFFF00"/>
                </a:solidFill>
                <a:cs typeface="Arial"/>
              </a:rPr>
              <a:t>it!</a:t>
            </a:r>
            <a:endParaRPr sz="2800" dirty="0">
              <a:solidFill>
                <a:srgbClr val="FFFF00"/>
              </a:solidFill>
              <a:cs typeface="Arial"/>
            </a:endParaRPr>
          </a:p>
          <a:p>
            <a:pPr marL="12700" marR="2186940">
              <a:lnSpc>
                <a:spcPts val="2100"/>
              </a:lnSpc>
              <a:spcBef>
                <a:spcPts val="130"/>
              </a:spcBef>
            </a:pP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225" dirty="0">
                <a:solidFill>
                  <a:srgbClr val="FFFF00"/>
                </a:solidFill>
                <a:cs typeface="Arial"/>
              </a:rPr>
              <a:t>use </a:t>
            </a:r>
            <a:r>
              <a:rPr sz="2800" i="1" spc="-155" dirty="0">
                <a:solidFill>
                  <a:srgbClr val="FFFF00"/>
                </a:solidFill>
                <a:cs typeface="Arial"/>
              </a:rPr>
              <a:t>unpack </a:t>
            </a:r>
            <a:r>
              <a:rPr sz="2800" i="1" spc="-100" dirty="0">
                <a:solidFill>
                  <a:srgbClr val="FFFF00"/>
                </a:solidFill>
                <a:cs typeface="Arial"/>
              </a:rPr>
              <a:t>to </a:t>
            </a:r>
            <a:r>
              <a:rPr sz="2800" i="1" spc="-90" dirty="0">
                <a:solidFill>
                  <a:srgbClr val="FFFF00"/>
                </a:solidFill>
                <a:cs typeface="Arial"/>
              </a:rPr>
              <a:t>tell </a:t>
            </a:r>
            <a:r>
              <a:rPr sz="2800" i="1" spc="-155" dirty="0">
                <a:solidFill>
                  <a:srgbClr val="FFFF00"/>
                </a:solidFill>
                <a:cs typeface="Arial"/>
              </a:rPr>
              <a:t>python </a:t>
            </a:r>
            <a:r>
              <a:rPr sz="2800" i="1" spc="-100" dirty="0">
                <a:solidFill>
                  <a:srgbClr val="FFFF00"/>
                </a:solidFill>
                <a:cs typeface="Arial"/>
              </a:rPr>
              <a:t>to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throw </a:t>
            </a:r>
            <a:r>
              <a:rPr sz="2800" i="1" spc="-125" dirty="0">
                <a:solidFill>
                  <a:srgbClr val="FFFF00"/>
                </a:solidFill>
                <a:cs typeface="Arial"/>
              </a:rPr>
              <a:t>out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the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two </a:t>
            </a:r>
            <a:r>
              <a:rPr sz="2800" i="1" spc="-185" dirty="0">
                <a:solidFill>
                  <a:srgbClr val="FFFF00"/>
                </a:solidFill>
                <a:cs typeface="Arial"/>
              </a:rPr>
              <a:t>columns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and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caught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them </a:t>
            </a:r>
            <a:r>
              <a:rPr sz="2800" i="1" spc="-110" dirty="0">
                <a:solidFill>
                  <a:srgbClr val="FFFF00"/>
                </a:solidFill>
                <a:cs typeface="Arial"/>
              </a:rPr>
              <a:t>with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arrays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x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and </a:t>
            </a:r>
            <a:r>
              <a:rPr sz="2800" i="1" spc="-240" dirty="0">
                <a:solidFill>
                  <a:srgbClr val="FFFF00"/>
                </a:solidFill>
                <a:cs typeface="Arial"/>
              </a:rPr>
              <a:t>y  </a:t>
            </a: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114" dirty="0">
                <a:solidFill>
                  <a:srgbClr val="FFFF00"/>
                </a:solidFill>
                <a:cs typeface="Arial"/>
              </a:rPr>
              <a:t>but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could </a:t>
            </a:r>
            <a:r>
              <a:rPr sz="2800" i="1" spc="-204" dirty="0">
                <a:solidFill>
                  <a:srgbClr val="FFFF00"/>
                </a:solidFill>
                <a:cs typeface="Arial"/>
              </a:rPr>
              <a:t>have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just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captured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whatever </a:t>
            </a:r>
            <a:r>
              <a:rPr sz="2800" i="1" spc="-200" dirty="0">
                <a:solidFill>
                  <a:srgbClr val="FFFF00"/>
                </a:solidFill>
                <a:cs typeface="Arial"/>
              </a:rPr>
              <a:t>came </a:t>
            </a:r>
            <a:r>
              <a:rPr sz="2800" i="1" spc="-135" dirty="0">
                <a:solidFill>
                  <a:srgbClr val="FFFF00"/>
                </a:solidFill>
                <a:cs typeface="Arial"/>
              </a:rPr>
              <a:t>out,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then </a:t>
            </a:r>
            <a:r>
              <a:rPr sz="2800" i="1" spc="-30" dirty="0">
                <a:solidFill>
                  <a:srgbClr val="FFFF00"/>
                </a:solidFill>
                <a:cs typeface="Arial"/>
              </a:rPr>
              <a:t>it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just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would </a:t>
            </a:r>
            <a:r>
              <a:rPr sz="2800" i="1" spc="-200" dirty="0">
                <a:solidFill>
                  <a:srgbClr val="FFFF00"/>
                </a:solidFill>
                <a:cs typeface="Arial"/>
              </a:rPr>
              <a:t>be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</a:t>
            </a:r>
            <a:r>
              <a:rPr sz="2800" i="1" spc="-85" dirty="0">
                <a:solidFill>
                  <a:srgbClr val="FFFF00"/>
                </a:solidFill>
                <a:cs typeface="Arial"/>
              </a:rPr>
              <a:t> </a:t>
            </a:r>
            <a:r>
              <a:rPr sz="2800" i="1" spc="-185" dirty="0">
                <a:solidFill>
                  <a:srgbClr val="FFFF00"/>
                </a:solidFill>
                <a:cs typeface="Arial"/>
              </a:rPr>
              <a:t>merged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array:</a:t>
            </a:r>
            <a:endParaRPr lang="en-US" sz="2800" i="1" spc="-145" dirty="0">
              <a:solidFill>
                <a:srgbClr val="FFFF00"/>
              </a:solidFill>
              <a:cs typeface="Arial"/>
            </a:endParaRPr>
          </a:p>
          <a:p>
            <a:pPr marL="12700" marR="2186940">
              <a:lnSpc>
                <a:spcPts val="2100"/>
              </a:lnSpc>
              <a:spcBef>
                <a:spcPts val="130"/>
              </a:spcBef>
            </a:pPr>
            <a:endParaRPr sz="2800" dirty="0">
              <a:solidFill>
                <a:srgbClr val="FFFF00"/>
              </a:solidFill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data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</a:t>
            </a:r>
            <a:r>
              <a:rPr sz="2800" spc="-1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np.genfromtxt('dataset1.txt',dtype=np.float)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print</a:t>
            </a:r>
            <a:r>
              <a:rPr sz="2800" spc="-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lang="en-US" sz="2800" spc="-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data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print</a:t>
            </a:r>
            <a:r>
              <a:rPr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lang="en-US"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</a:t>
            </a: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data.shape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)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 print data[:,0]</a:t>
            </a: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x1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np.array_equal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(x1,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data[:,0])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790"/>
              </a:lnSpc>
              <a:spcBef>
                <a:spcPts val="5"/>
              </a:spcBef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another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nice </a:t>
            </a:r>
            <a:r>
              <a:rPr sz="2800" i="1" spc="-135" dirty="0">
                <a:solidFill>
                  <a:schemeClr val="tx2">
                    <a:lumMod val="75000"/>
                  </a:schemeClr>
                </a:solidFill>
                <a:cs typeface="Arial"/>
              </a:rPr>
              <a:t>thing,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genfromtxt </a:t>
            </a:r>
            <a:r>
              <a:rPr sz="2800" i="1" spc="-105" dirty="0">
                <a:solidFill>
                  <a:schemeClr val="tx2">
                    <a:lumMod val="75000"/>
                  </a:schemeClr>
                </a:solidFill>
                <a:cs typeface="Arial"/>
              </a:rPr>
              <a:t>will </a:t>
            </a:r>
            <a:r>
              <a:rPr sz="2800" i="1" spc="-155" dirty="0">
                <a:solidFill>
                  <a:schemeClr val="tx2">
                    <a:lumMod val="75000"/>
                  </a:schemeClr>
                </a:solidFill>
                <a:cs typeface="Arial"/>
              </a:rPr>
              <a:t>read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data </a:t>
            </a:r>
            <a:r>
              <a:rPr sz="2800" i="1" spc="-120" dirty="0">
                <a:solidFill>
                  <a:schemeClr val="tx2">
                    <a:lumMod val="75000"/>
                  </a:schemeClr>
                </a:solidFill>
                <a:cs typeface="Arial"/>
              </a:rPr>
              <a:t>from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215" dirty="0">
                <a:solidFill>
                  <a:schemeClr val="tx2">
                    <a:lumMod val="75000"/>
                  </a:schemeClr>
                </a:solidFill>
                <a:cs typeface="Arial"/>
              </a:rPr>
              <a:t>URL!</a:t>
            </a:r>
            <a:r>
              <a:rPr sz="2800" i="1" spc="-40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b="1" i="1" spc="20" dirty="0">
                <a:solidFill>
                  <a:schemeClr val="tx2">
                    <a:lumMod val="75000"/>
                  </a:schemeClr>
                </a:solidFill>
                <a:cs typeface="Trebuchet MS"/>
              </a:rPr>
              <a:t>What?!</a:t>
            </a:r>
            <a:endParaRPr sz="2800" dirty="0">
              <a:solidFill>
                <a:schemeClr val="tx2">
                  <a:lumMod val="75000"/>
                </a:schemeClr>
              </a:solidFill>
              <a:cs typeface="Trebuchet MS"/>
            </a:endParaRPr>
          </a:p>
          <a:p>
            <a:pPr marL="12700" marR="5080">
              <a:lnSpc>
                <a:spcPts val="2200"/>
              </a:lnSpc>
              <a:spcBef>
                <a:spcPts val="50"/>
              </a:spcBef>
            </a:pP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A =</a:t>
            </a:r>
            <a:r>
              <a:rPr sz="2800" spc="-1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</a:t>
            </a:r>
            <a:r>
              <a:rPr sz="2800" u="sng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/>
              </a:rPr>
              <a:t>https://raw.githubusercontent.com/jbrownlee/Datasets/master/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u="sng" spc="-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/>
              </a:rPr>
              <a:t>pima-indians-diabetes.data.csv',unpack=True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,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delimiter=',')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B16C3-A007-C3C6-69B9-DA51ACED934A}"/>
              </a:ext>
            </a:extLst>
          </p:cNvPr>
          <p:cNvSpPr txBox="1"/>
          <p:nvPr/>
        </p:nvSpPr>
        <p:spPr>
          <a:xfrm>
            <a:off x="5892800" y="1844040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read in the data, and save it to two arrays, i.e.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A7B97B-FB41-5930-44E2-1ADF89244573}"/>
              </a:ext>
            </a:extLst>
          </p:cNvPr>
          <p:cNvCxnSpPr>
            <a:cxnSpLocks/>
          </p:cNvCxnSpPr>
          <p:nvPr/>
        </p:nvCxnSpPr>
        <p:spPr>
          <a:xfrm flipH="1">
            <a:off x="4271010" y="2228612"/>
            <a:ext cx="1621790" cy="73901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1066800"/>
            <a:ext cx="9726295" cy="8780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let’s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our x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and </a:t>
            </a:r>
            <a:r>
              <a:rPr sz="2800" i="1" spc="-240" dirty="0">
                <a:solidFill>
                  <a:schemeClr val="tx2">
                    <a:lumMod val="75000"/>
                  </a:schemeClr>
                </a:solidFill>
                <a:cs typeface="Arial"/>
              </a:rPr>
              <a:t>y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data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with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straight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line, </a:t>
            </a:r>
            <a:r>
              <a:rPr sz="2800" i="1" spc="-65" dirty="0">
                <a:solidFill>
                  <a:schemeClr val="tx2">
                    <a:lumMod val="75000"/>
                  </a:schemeClr>
                </a:solidFill>
                <a:cs typeface="Arial"/>
              </a:rPr>
              <a:t>first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define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</a:t>
            </a:r>
            <a:r>
              <a:rPr sz="2800" i="1" spc="250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function:</a:t>
            </a:r>
            <a:endParaRPr lang="en-US" sz="2800" i="1" spc="-13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  <a:spcBef>
                <a:spcPts val="10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591820" marR="7099300" indent="-579755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def</a:t>
            </a:r>
            <a:r>
              <a:rPr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myline(x,m,b):  return</a:t>
            </a:r>
            <a:r>
              <a:rPr sz="2800" spc="-4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m*</a:t>
            </a: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x+b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210" dirty="0">
                <a:solidFill>
                  <a:schemeClr val="tx2">
                    <a:lumMod val="75000"/>
                  </a:schemeClr>
                </a:solidFill>
                <a:cs typeface="Arial"/>
              </a:rPr>
              <a:t>now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let's </a:t>
            </a:r>
            <a:r>
              <a:rPr sz="2800" i="1" spc="-165" dirty="0">
                <a:solidFill>
                  <a:schemeClr val="tx2">
                    <a:lumMod val="75000"/>
                  </a:schemeClr>
                </a:solidFill>
                <a:cs typeface="Arial"/>
              </a:rPr>
              <a:t>grab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function </a:t>
            </a:r>
            <a:r>
              <a:rPr sz="2800" i="1" spc="-85" dirty="0">
                <a:solidFill>
                  <a:schemeClr val="tx2">
                    <a:lumMod val="75000"/>
                  </a:schemeClr>
                </a:solidFill>
                <a:cs typeface="Arial"/>
              </a:rPr>
              <a:t>that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performs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least-squares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curve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20" dirty="0">
                <a:solidFill>
                  <a:schemeClr val="tx2">
                    <a:lumMod val="75000"/>
                  </a:schemeClr>
                </a:solidFill>
                <a:cs typeface="Arial"/>
              </a:rPr>
              <a:t>from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the </a:t>
            </a:r>
            <a:endParaRPr lang="en-US" sz="2800" i="1" spc="-13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lang="en-US"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#    </a:t>
            </a:r>
            <a:r>
              <a:rPr sz="2800" i="1" spc="-155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scipy.optimize</a:t>
            </a:r>
            <a:r>
              <a:rPr sz="2800" i="1" spc="-36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package:</a:t>
            </a:r>
            <a:endParaRPr lang="en-US" sz="2800" i="1" spc="-175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4493260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from scipy.optimize import curve_fit  help(curve_fit)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728345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bestfit, covar_mat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curve_fit(myline, x1, y1, p0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[1.0,1.0])  print(bestfit)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2610485">
              <a:lnSpc>
                <a:spcPct val="9210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and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overplot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the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best-fit: </a:t>
            </a:r>
            <a:endParaRPr lang="en-US" sz="2800" i="1" spc="-114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2610485">
              <a:lnSpc>
                <a:spcPct val="92100"/>
              </a:lnSpc>
            </a:pPr>
            <a:r>
              <a:rPr lang="en-US"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import </a:t>
            </a:r>
            <a:r>
              <a:rPr lang="en-US" sz="2800" i="1" spc="-114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matplotlib.pyplot</a:t>
            </a:r>
            <a:r>
              <a:rPr lang="en-US"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 as </a:t>
            </a:r>
            <a:r>
              <a:rPr lang="en-US" sz="2800" i="1" spc="-114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plt</a:t>
            </a:r>
            <a:endParaRPr lang="en-US" sz="2800" i="1" spc="-114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2610485">
              <a:lnSpc>
                <a:spcPct val="92100"/>
              </a:lnSpc>
            </a:pP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plt.plot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(x1,mylin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e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(x1,bestfit[0],bestfit[1]),’k:')  plt.xlim((-1,21))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#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limit the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range of our</a:t>
            </a:r>
            <a:r>
              <a:rPr sz="2800" spc="-8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plot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0" dirty="0">
                <a:solidFill>
                  <a:schemeClr val="tx2">
                    <a:lumMod val="75000"/>
                  </a:schemeClr>
                </a:solidFill>
                <a:cs typeface="Arial"/>
              </a:rPr>
              <a:t>make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better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sampled </a:t>
            </a:r>
            <a:r>
              <a:rPr sz="2800" i="1" spc="-100" dirty="0">
                <a:solidFill>
                  <a:schemeClr val="tx2">
                    <a:lumMod val="75000"/>
                  </a:schemeClr>
                </a:solidFill>
                <a:cs typeface="Arial"/>
              </a:rPr>
              <a:t>plot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of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our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best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with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thicker</a:t>
            </a:r>
            <a:r>
              <a:rPr sz="2800" i="1" spc="-24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35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line:</a:t>
            </a: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x_fit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np.arange(0, 20,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0.5)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plt.plot(x_fit, myline(x_fit, bestfit[0], bestfit[1]), ’k--',</a:t>
            </a:r>
            <a:r>
              <a:rPr sz="2800" spc="-7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lw=2)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6809740">
              <a:lnSpc>
                <a:spcPct val="9210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5" dirty="0">
                <a:solidFill>
                  <a:schemeClr val="tx2">
                    <a:lumMod val="75000"/>
                  </a:schemeClr>
                </a:solidFill>
                <a:cs typeface="Arial"/>
              </a:rPr>
              <a:t>always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add </a:t>
            </a:r>
            <a:r>
              <a:rPr sz="2800" i="1" spc="-165" dirty="0">
                <a:solidFill>
                  <a:schemeClr val="tx2">
                    <a:lumMod val="75000"/>
                  </a:schemeClr>
                </a:solidFill>
                <a:cs typeface="Arial"/>
              </a:rPr>
              <a:t>axis </a:t>
            </a:r>
            <a:r>
              <a:rPr sz="2800" i="1" spc="-150" dirty="0">
                <a:solidFill>
                  <a:schemeClr val="tx2">
                    <a:lumMod val="75000"/>
                  </a:schemeClr>
                </a:solidFill>
                <a:cs typeface="Arial"/>
              </a:rPr>
              <a:t>labels! 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plt.xlabel(‘Xvalue')  plt.ylabel(‘Yvalue')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1B535-CE93-2FF9-790B-99B625DBF3A0}"/>
              </a:ext>
            </a:extLst>
          </p:cNvPr>
          <p:cNvSpPr txBox="1"/>
          <p:nvPr/>
        </p:nvSpPr>
        <p:spPr>
          <a:xfrm>
            <a:off x="4500826" y="381000"/>
            <a:ext cx="400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Fitting a straight 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8E3B07-1F03-0970-0928-A6B0C9F72EBE}"/>
              </a:ext>
            </a:extLst>
          </p:cNvPr>
          <p:cNvCxnSpPr>
            <a:cxnSpLocks/>
          </p:cNvCxnSpPr>
          <p:nvPr/>
        </p:nvCxnSpPr>
        <p:spPr>
          <a:xfrm flipH="1">
            <a:off x="6273800" y="3714066"/>
            <a:ext cx="3881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FF0113-EA07-531A-69C6-146D5B0E987D}"/>
              </a:ext>
            </a:extLst>
          </p:cNvPr>
          <p:cNvSpPr txBox="1"/>
          <p:nvPr/>
        </p:nvSpPr>
        <p:spPr>
          <a:xfrm>
            <a:off x="10154920" y="3529400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More on SciPy later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09577-292D-909C-77F2-5A35FCE2A6F3}"/>
              </a:ext>
            </a:extLst>
          </p:cNvPr>
          <p:cNvSpPr txBox="1"/>
          <p:nvPr/>
        </p:nvSpPr>
        <p:spPr>
          <a:xfrm>
            <a:off x="6006670" y="4507468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print("Best-fit parameters: m = {0} and b = {1}".format(*</a:t>
            </a:r>
            <a:r>
              <a:rPr lang="en-US" b="1" dirty="0" err="1"/>
              <a:t>bestfit</a:t>
            </a:r>
            <a:r>
              <a:rPr lang="en-US" b="1" dirty="0"/>
              <a:t>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602AF-37C2-33C6-99C2-16AC52C4419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34638" y="4537694"/>
            <a:ext cx="3172032" cy="1544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F1B535-CE93-2FF9-790B-99B625DBF3A0}"/>
              </a:ext>
            </a:extLst>
          </p:cNvPr>
          <p:cNvSpPr txBox="1"/>
          <p:nvPr/>
        </p:nvSpPr>
        <p:spPr>
          <a:xfrm>
            <a:off x="4500826" y="381000"/>
            <a:ext cx="400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Fitting a straight line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EADA832-4046-9ABC-0776-B9ED41FF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9" y="1346200"/>
            <a:ext cx="7721600" cy="77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84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79" y="165100"/>
            <a:ext cx="99720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spc="-245" dirty="0">
                <a:solidFill>
                  <a:schemeClr val="tx1"/>
                </a:solidFill>
                <a:latin typeface="+mn-lt"/>
              </a:rPr>
              <a:t>Let’s	</a:t>
            </a:r>
            <a:r>
              <a:rPr lang="en-US" b="1" spc="-145" dirty="0">
                <a:solidFill>
                  <a:schemeClr val="tx1"/>
                </a:solidFill>
                <a:latin typeface="+mn-lt"/>
              </a:rPr>
              <a:t>PRACTICE </a:t>
            </a:r>
            <a:r>
              <a:rPr spc="-175" dirty="0">
                <a:solidFill>
                  <a:schemeClr val="tx1"/>
                </a:solidFill>
                <a:latin typeface="+mn-lt"/>
              </a:rPr>
              <a:t>slightly	</a:t>
            </a:r>
            <a:r>
              <a:rPr spc="-110" dirty="0">
                <a:solidFill>
                  <a:schemeClr val="tx1"/>
                </a:solidFill>
                <a:latin typeface="+mn-lt"/>
              </a:rPr>
              <a:t>more </a:t>
            </a:r>
            <a:r>
              <a:rPr spc="-175" dirty="0">
                <a:solidFill>
                  <a:schemeClr val="tx1"/>
                </a:solidFill>
                <a:latin typeface="+mn-lt"/>
              </a:rPr>
              <a:t>complicated</a:t>
            </a:r>
            <a:r>
              <a:rPr spc="40" dirty="0">
                <a:solidFill>
                  <a:schemeClr val="tx1"/>
                </a:solidFill>
                <a:latin typeface="+mn-lt"/>
              </a:rPr>
              <a:t> </a:t>
            </a:r>
            <a:r>
              <a:rPr spc="-105" dirty="0">
                <a:solidFill>
                  <a:schemeClr val="tx1"/>
                </a:solidFill>
                <a:latin typeface="+mn-lt"/>
              </a:rPr>
              <a:t>plots</a:t>
            </a:r>
          </a:p>
        </p:txBody>
      </p:sp>
      <p:sp>
        <p:nvSpPr>
          <p:cNvPr id="7" name="object 7"/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F0B6C-EAD4-2E8D-0BDC-4C3695754303}"/>
              </a:ext>
            </a:extLst>
          </p:cNvPr>
          <p:cNvSpPr txBox="1"/>
          <p:nvPr/>
        </p:nvSpPr>
        <p:spPr>
          <a:xfrm>
            <a:off x="711200" y="1524000"/>
            <a:ext cx="10287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## Importing modules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as np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scipy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matplotlib.pyplot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plt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Mean and standard deviation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mu, sigma = 100, 15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Array of random values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x = mu + (sigma *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np.random.randn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(10000))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Function for the PDF of distribution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def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(x, mu, sigma):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u = (x-mu)/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np.abs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(sigma)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y = (1/(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np.sqrt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(2*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np.pi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np.abs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(sigma)))*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np.exp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(-u*u/2)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return y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Let’s </a:t>
            </a:r>
            <a:r>
              <a:rPr lang="en-US" sz="4000" b="1" dirty="0"/>
              <a:t>PRACTICE</a:t>
            </a:r>
            <a:r>
              <a:rPr lang="en-US" sz="4000" dirty="0"/>
              <a:t>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2528880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3775696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mu, sigma)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linestyle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='', label='PDF')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3895560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mu, sigma)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linestyle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='', label='PDF')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plt.title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r'Histogram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of IQ: $\mu = %s, \sigma = %s$' %(mu, sigma),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fontsize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=20)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plt.axis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([40, 160, 0, 0.03])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plt.grid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(True)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plt.legend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(loc='best', prop={'size': 15})</a:t>
            </a:r>
          </a:p>
        </p:txBody>
      </p:sp>
    </p:spTree>
    <p:extLst>
      <p:ext uri="{BB962C8B-B14F-4D97-AF65-F5344CB8AC3E}">
        <p14:creationId xmlns:p14="http://schemas.microsoft.com/office/powerpoint/2010/main" val="12334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47040" y="1638923"/>
            <a:ext cx="6507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also get the indices of each element, by typing: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Reindexing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074112"/>
            <a:ext cx="6507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series_1.index.values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8E0AB-0FB9-FDA9-032A-8B47558C7E49}"/>
              </a:ext>
            </a:extLst>
          </p:cNvPr>
          <p:cNvSpPr txBox="1"/>
          <p:nvPr/>
        </p:nvSpPr>
        <p:spPr>
          <a:xfrm>
            <a:off x="375351" y="4034254"/>
            <a:ext cx="650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# One can also have a custom set of indices: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F145F-1FB9-BDBC-3960-59508B9612E7}"/>
              </a:ext>
            </a:extLst>
          </p:cNvPr>
          <p:cNvSpPr txBox="1"/>
          <p:nvPr/>
        </p:nvSpPr>
        <p:spPr>
          <a:xfrm>
            <a:off x="1082040" y="5034827"/>
            <a:ext cx="11922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alphabet = ['a', 'b', 'c', 'd', 'e', 'f', 'g', 'h',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'j’]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series_2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(alphabet)), index=alphabet)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DB833-7CE0-5F31-3A7E-1B1495B75EFF}"/>
              </a:ext>
            </a:extLst>
          </p:cNvPr>
          <p:cNvSpPr txBox="1"/>
          <p:nvPr/>
        </p:nvSpPr>
        <p:spPr>
          <a:xfrm>
            <a:off x="6517640" y="6850709"/>
            <a:ext cx="1280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0.800745 b 0.968262 c 0.313424 d 0.692323 e 0.876389 f 0.894607 g 0.085044 h 0.039055 </a:t>
            </a:r>
            <a:r>
              <a:rPr lang="en-US" dirty="0" err="1"/>
              <a:t>i</a:t>
            </a:r>
            <a:r>
              <a:rPr lang="en-US" dirty="0"/>
              <a:t> 0.169830 </a:t>
            </a:r>
          </a:p>
          <a:p>
            <a:r>
              <a:rPr lang="en-US" dirty="0"/>
              <a:t>j 0.878143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DB4A7-6ACF-AC8B-ECC8-08031669E1BB}"/>
              </a:ext>
            </a:extLst>
          </p:cNvPr>
          <p:cNvSpPr txBox="1"/>
          <p:nvPr/>
        </p:nvSpPr>
        <p:spPr>
          <a:xfrm>
            <a:off x="6071663" y="6850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14554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00" y="2419350"/>
            <a:ext cx="10896600" cy="3848100"/>
          </a:xfrm>
          <a:custGeom>
            <a:avLst/>
            <a:gdLst/>
            <a:ahLst/>
            <a:cxnLst/>
            <a:rect l="l" t="t" r="r" b="b"/>
            <a:pathLst>
              <a:path w="10896600" h="3848100">
                <a:moveTo>
                  <a:pt x="0" y="0"/>
                </a:moveTo>
                <a:lnTo>
                  <a:pt x="10896600" y="0"/>
                </a:lnTo>
                <a:lnTo>
                  <a:pt x="10896600" y="3848100"/>
                </a:lnTo>
                <a:lnTo>
                  <a:pt x="0" y="384810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2476500"/>
            <a:ext cx="10149205" cy="30099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matplotlib.pyplot.hist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bins=10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range=None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normed=False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weights=None</a:t>
            </a:r>
            <a:r>
              <a:rPr sz="2000" spc="-5" dirty="0">
                <a:latin typeface="Times New Roman"/>
                <a:cs typeface="Times New Roman"/>
              </a:rPr>
              <a:t>,  </a:t>
            </a:r>
            <a:r>
              <a:rPr sz="2000" i="1" spc="-5" dirty="0">
                <a:latin typeface="Times New Roman"/>
                <a:cs typeface="Times New Roman"/>
              </a:rPr>
              <a:t>cumulative=False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bottom=None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histtype='bar'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align='mid'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orientation='vertical'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rwidth=None</a:t>
            </a:r>
            <a:r>
              <a:rPr sz="2000" spc="-5" dirty="0">
                <a:latin typeface="Times New Roman"/>
                <a:cs typeface="Times New Roman"/>
              </a:rPr>
              <a:t>,  </a:t>
            </a:r>
            <a:r>
              <a:rPr sz="2000" i="1" spc="-5" dirty="0">
                <a:latin typeface="Times New Roman"/>
                <a:cs typeface="Times New Roman"/>
              </a:rPr>
              <a:t>log=False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color=None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label=None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hold=None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**kwargs</a:t>
            </a:r>
            <a:r>
              <a:rPr sz="2200" spc="-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000" spc="-5" dirty="0">
                <a:latin typeface="Times New Roman"/>
                <a:cs typeface="Times New Roman"/>
              </a:rPr>
              <a:t>Call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signature:</a:t>
            </a:r>
            <a:endParaRPr sz="2000">
              <a:latin typeface="Times New Roman"/>
              <a:cs typeface="Times New Roman"/>
            </a:endParaRPr>
          </a:p>
          <a:p>
            <a:pPr marL="1079500" marR="69215" indent="-106743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Courier New"/>
                <a:cs typeface="Courier New"/>
              </a:rPr>
              <a:t>hist(x, bins=10, range=None, normed=False, </a:t>
            </a:r>
            <a:r>
              <a:rPr sz="2000" dirty="0">
                <a:latin typeface="Courier New"/>
                <a:cs typeface="Courier New"/>
              </a:rPr>
              <a:t>weights=None,  </a:t>
            </a:r>
            <a:r>
              <a:rPr sz="2000" spc="-5" dirty="0">
                <a:latin typeface="Courier New"/>
                <a:cs typeface="Courier New"/>
              </a:rPr>
              <a:t>cumulative=False, bottom=None, histtype='bar', </a:t>
            </a:r>
            <a:r>
              <a:rPr sz="2000" dirty="0">
                <a:latin typeface="Courier New"/>
                <a:cs typeface="Courier New"/>
              </a:rPr>
              <a:t>align='mid',  </a:t>
            </a:r>
            <a:r>
              <a:rPr sz="2000" spc="-5" dirty="0">
                <a:latin typeface="Courier New"/>
                <a:cs typeface="Courier New"/>
              </a:rPr>
              <a:t>orientation='vertical', rwidth=None,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log=False,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color=None,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label=None,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**kwargs)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8700" y="444500"/>
            <a:ext cx="841502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7200" marR="5080" indent="-444500">
              <a:lnSpc>
                <a:spcPts val="4900"/>
              </a:lnSpc>
              <a:spcBef>
                <a:spcPts val="380"/>
              </a:spcBef>
              <a:tabLst>
                <a:tab pos="1238885" algn="l"/>
                <a:tab pos="1936114" algn="l"/>
                <a:tab pos="2979420" algn="l"/>
                <a:tab pos="3844925" algn="l"/>
              </a:tabLst>
            </a:pPr>
            <a:r>
              <a:rPr spc="-20" dirty="0">
                <a:solidFill>
                  <a:srgbClr val="FFFFFF"/>
                </a:solidFill>
              </a:rPr>
              <a:t>How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do	</a:t>
            </a:r>
            <a:r>
              <a:rPr spc="-215" dirty="0">
                <a:solidFill>
                  <a:srgbClr val="FFFFFF"/>
                </a:solidFill>
              </a:rPr>
              <a:t>we </a:t>
            </a:r>
            <a:r>
              <a:rPr spc="-100" dirty="0">
                <a:solidFill>
                  <a:srgbClr val="FFFFFF"/>
                </a:solidFill>
              </a:rPr>
              <a:t>know </a:t>
            </a:r>
            <a:r>
              <a:rPr spc="-114" dirty="0">
                <a:solidFill>
                  <a:srgbClr val="FFFFFF"/>
                </a:solidFill>
              </a:rPr>
              <a:t>the </a:t>
            </a:r>
            <a:r>
              <a:rPr spc="-229" dirty="0">
                <a:solidFill>
                  <a:srgbClr val="FFFFFF"/>
                </a:solidFill>
              </a:rPr>
              <a:t>possible </a:t>
            </a:r>
            <a:r>
              <a:rPr spc="-114" dirty="0">
                <a:solidFill>
                  <a:srgbClr val="FFFFFF"/>
                </a:solidFill>
              </a:rPr>
              <a:t>options  </a:t>
            </a:r>
            <a:r>
              <a:rPr spc="25" dirty="0">
                <a:solidFill>
                  <a:srgbClr val="FFFFFF"/>
                </a:solidFill>
              </a:rPr>
              <a:t>for	</a:t>
            </a:r>
            <a:r>
              <a:rPr spc="-130" dirty="0">
                <a:solidFill>
                  <a:srgbClr val="FFFFFF"/>
                </a:solidFill>
              </a:rPr>
              <a:t>hist</a:t>
            </a:r>
            <a:r>
              <a:rPr spc="140" dirty="0">
                <a:solidFill>
                  <a:srgbClr val="FFFFFF"/>
                </a:solidFill>
              </a:rPr>
              <a:t> </a:t>
            </a:r>
            <a:r>
              <a:rPr spc="65" dirty="0">
                <a:solidFill>
                  <a:srgbClr val="FFFFFF"/>
                </a:solidFill>
              </a:rPr>
              <a:t>(or	</a:t>
            </a:r>
            <a:r>
              <a:rPr spc="-375" dirty="0">
                <a:solidFill>
                  <a:srgbClr val="FFFFFF"/>
                </a:solidFill>
              </a:rPr>
              <a:t>any	</a:t>
            </a:r>
            <a:r>
              <a:rPr spc="-155" dirty="0">
                <a:solidFill>
                  <a:srgbClr val="FFFFFF"/>
                </a:solidFill>
              </a:rPr>
              <a:t>python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310" dirty="0">
                <a:solidFill>
                  <a:srgbClr val="FFFFFF"/>
                </a:solidFill>
              </a:rPr>
              <a:t>command?)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0" y="7759700"/>
            <a:ext cx="808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05" dirty="0">
                <a:solidFill>
                  <a:srgbClr val="F5EC00"/>
                </a:solidFill>
                <a:uFill>
                  <a:solidFill>
                    <a:srgbClr val="F5EC00"/>
                  </a:solidFill>
                </a:uFill>
                <a:latin typeface="Arial"/>
                <a:cs typeface="Arial"/>
                <a:hlinkClick r:id="rId3"/>
              </a:rPr>
              <a:t>http://matplotlib.sourceforge.net/index.html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0400" y="6477000"/>
            <a:ext cx="3695700" cy="3200400"/>
            <a:chOff x="660400" y="6477000"/>
            <a:chExt cx="3695700" cy="3200400"/>
          </a:xfrm>
        </p:grpSpPr>
        <p:sp>
          <p:nvSpPr>
            <p:cNvPr id="7" name="object 7"/>
            <p:cNvSpPr/>
            <p:nvPr/>
          </p:nvSpPr>
          <p:spPr>
            <a:xfrm>
              <a:off x="673100" y="6489700"/>
              <a:ext cx="3670300" cy="3175000"/>
            </a:xfrm>
            <a:custGeom>
              <a:avLst/>
              <a:gdLst/>
              <a:ahLst/>
              <a:cxnLst/>
              <a:rect l="l" t="t" r="r" b="b"/>
              <a:pathLst>
                <a:path w="3670300" h="3175000">
                  <a:moveTo>
                    <a:pt x="3111500" y="0"/>
                  </a:moveTo>
                  <a:lnTo>
                    <a:pt x="3111500" y="1079500"/>
                  </a:lnTo>
                  <a:lnTo>
                    <a:pt x="0" y="1079500"/>
                  </a:lnTo>
                  <a:lnTo>
                    <a:pt x="0" y="2095500"/>
                  </a:lnTo>
                  <a:lnTo>
                    <a:pt x="3111500" y="2095500"/>
                  </a:lnTo>
                  <a:lnTo>
                    <a:pt x="3111500" y="3175000"/>
                  </a:lnTo>
                  <a:lnTo>
                    <a:pt x="3670300" y="15875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FF6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100" y="6489700"/>
              <a:ext cx="3670300" cy="3175000"/>
            </a:xfrm>
            <a:custGeom>
              <a:avLst/>
              <a:gdLst/>
              <a:ahLst/>
              <a:cxnLst/>
              <a:rect l="l" t="t" r="r" b="b"/>
              <a:pathLst>
                <a:path w="3670300" h="3175000">
                  <a:moveTo>
                    <a:pt x="3111500" y="2095500"/>
                  </a:moveTo>
                  <a:lnTo>
                    <a:pt x="3111500" y="3175000"/>
                  </a:lnTo>
                  <a:lnTo>
                    <a:pt x="3670300" y="1587500"/>
                  </a:lnTo>
                  <a:lnTo>
                    <a:pt x="3111500" y="0"/>
                  </a:lnTo>
                  <a:lnTo>
                    <a:pt x="3111500" y="1079500"/>
                  </a:lnTo>
                  <a:lnTo>
                    <a:pt x="0" y="1079500"/>
                  </a:lnTo>
                  <a:lnTo>
                    <a:pt x="0" y="2095500"/>
                  </a:lnTo>
                  <a:lnTo>
                    <a:pt x="3111500" y="2095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400" y="7747000"/>
            <a:ext cx="3447415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14300" marR="5080" indent="-101600">
              <a:lnSpc>
                <a:spcPts val="2300"/>
              </a:lnSpc>
              <a:spcBef>
                <a:spcPts val="259"/>
              </a:spcBef>
            </a:pPr>
            <a:r>
              <a:rPr sz="2000" spc="-20" dirty="0">
                <a:latin typeface="Arial"/>
                <a:cs typeface="Arial"/>
              </a:rPr>
              <a:t>look </a:t>
            </a:r>
            <a:r>
              <a:rPr sz="2000" spc="10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documentation </a:t>
            </a:r>
            <a:r>
              <a:rPr sz="2000" spc="-30" dirty="0">
                <a:latin typeface="Arial"/>
                <a:cs typeface="Arial"/>
              </a:rPr>
              <a:t>from  </a:t>
            </a:r>
            <a:r>
              <a:rPr sz="2000" spc="-5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imported </a:t>
            </a:r>
            <a:r>
              <a:rPr sz="2000" spc="-35" dirty="0">
                <a:latin typeface="Arial"/>
                <a:cs typeface="Arial"/>
              </a:rPr>
              <a:t>library </a:t>
            </a:r>
            <a:r>
              <a:rPr sz="2000" spc="-25" dirty="0">
                <a:latin typeface="Arial"/>
                <a:cs typeface="Arial"/>
              </a:rPr>
              <a:t>-- </a:t>
            </a:r>
            <a:r>
              <a:rPr sz="2000" spc="-85" dirty="0">
                <a:latin typeface="Arial"/>
                <a:cs typeface="Arial"/>
              </a:rPr>
              <a:t>here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it’s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8409940" cy="206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</a:t>
            </a:r>
            <a:r>
              <a:rPr sz="42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3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class	</a:t>
            </a:r>
            <a:r>
              <a:rPr sz="4200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practice: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Arial"/>
              <a:cs typeface="Arial"/>
            </a:endParaRPr>
          </a:p>
          <a:p>
            <a:pPr marL="1460500">
              <a:lnSpc>
                <a:spcPct val="100000"/>
              </a:lnSpc>
              <a:tabLst>
                <a:tab pos="3726815" algn="l"/>
                <a:tab pos="4731385" algn="l"/>
              </a:tabLst>
            </a:pPr>
            <a:r>
              <a:rPr sz="4200" i="1" spc="-400" dirty="0">
                <a:solidFill>
                  <a:srgbClr val="FFFC41"/>
                </a:solidFill>
                <a:latin typeface="Arial"/>
                <a:cs typeface="Arial"/>
              </a:rPr>
              <a:t>Let’s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415" dirty="0">
                <a:solidFill>
                  <a:srgbClr val="FFFC41"/>
                </a:solidFill>
                <a:latin typeface="Arial"/>
                <a:cs typeface="Arial"/>
              </a:rPr>
              <a:t>make	</a:t>
            </a:r>
            <a:r>
              <a:rPr sz="4200" i="1" spc="-360" dirty="0">
                <a:solidFill>
                  <a:srgbClr val="FFFC41"/>
                </a:solidFill>
                <a:latin typeface="Arial"/>
                <a:cs typeface="Arial"/>
              </a:rPr>
              <a:t>your	</a:t>
            </a:r>
            <a:r>
              <a:rPr sz="4200" i="1" spc="-455" dirty="0">
                <a:solidFill>
                  <a:srgbClr val="FFFC41"/>
                </a:solidFill>
                <a:latin typeface="Arial"/>
                <a:cs typeface="Arial"/>
              </a:rPr>
              <a:t>own </a:t>
            </a:r>
            <a:r>
              <a:rPr sz="4200" i="1" spc="-340" dirty="0">
                <a:solidFill>
                  <a:srgbClr val="FFFC41"/>
                </a:solidFill>
                <a:latin typeface="Arial"/>
                <a:cs typeface="Arial"/>
              </a:rPr>
              <a:t>python</a:t>
            </a:r>
            <a:r>
              <a:rPr sz="4200" i="1" spc="-33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35" dirty="0">
                <a:solidFill>
                  <a:srgbClr val="FFFC41"/>
                </a:solidFill>
                <a:latin typeface="Arial"/>
                <a:cs typeface="Arial"/>
              </a:rPr>
              <a:t>script!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2812" y="3460750"/>
            <a:ext cx="7963534" cy="3937000"/>
          </a:xfrm>
          <a:custGeom>
            <a:avLst/>
            <a:gdLst/>
            <a:ahLst/>
            <a:cxnLst/>
            <a:rect l="l" t="t" r="r" b="b"/>
            <a:pathLst>
              <a:path w="7963534" h="3937000">
                <a:moveTo>
                  <a:pt x="5" y="0"/>
                </a:moveTo>
                <a:lnTo>
                  <a:pt x="7962911" y="2"/>
                </a:lnTo>
                <a:lnTo>
                  <a:pt x="7962906" y="3936996"/>
                </a:lnTo>
                <a:lnTo>
                  <a:pt x="0" y="3936994"/>
                </a:lnTo>
                <a:lnTo>
                  <a:pt x="5" y="0"/>
                </a:lnTo>
                <a:close/>
              </a:path>
            </a:pathLst>
          </a:custGeom>
          <a:ln w="3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2817" y="3460750"/>
            <a:ext cx="7962900" cy="3937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950">
              <a:latin typeface="Times New Roman"/>
              <a:cs typeface="Times New Roman"/>
            </a:endParaRPr>
          </a:p>
          <a:p>
            <a:pPr marL="214629" marR="213360" indent="10160" algn="ctr">
              <a:lnSpc>
                <a:spcPts val="4900"/>
              </a:lnSpc>
              <a:tabLst>
                <a:tab pos="2066289" algn="l"/>
                <a:tab pos="3526790" algn="l"/>
                <a:tab pos="4803140" algn="l"/>
              </a:tabLst>
            </a:pPr>
            <a:r>
              <a:rPr sz="4200" spc="110" dirty="0">
                <a:latin typeface="Arial"/>
                <a:cs typeface="Arial"/>
              </a:rPr>
              <a:t>Write</a:t>
            </a:r>
            <a:r>
              <a:rPr sz="4200" dirty="0">
                <a:latin typeface="Arial"/>
                <a:cs typeface="Arial"/>
              </a:rPr>
              <a:t> </a:t>
            </a:r>
            <a:r>
              <a:rPr sz="4200" spc="-545" dirty="0">
                <a:latin typeface="Arial"/>
                <a:cs typeface="Arial"/>
              </a:rPr>
              <a:t>a	</a:t>
            </a:r>
            <a:r>
              <a:rPr sz="4200" spc="-85" dirty="0">
                <a:latin typeface="Arial"/>
                <a:cs typeface="Arial"/>
              </a:rPr>
              <a:t>script that </a:t>
            </a:r>
            <a:r>
              <a:rPr sz="4200" spc="-20" dirty="0">
                <a:latin typeface="Arial"/>
                <a:cs typeface="Arial"/>
              </a:rPr>
              <a:t>will </a:t>
            </a:r>
            <a:r>
              <a:rPr sz="4200" spc="-229" dirty="0">
                <a:latin typeface="Arial"/>
                <a:cs typeface="Arial"/>
              </a:rPr>
              <a:t>generate </a:t>
            </a:r>
            <a:r>
              <a:rPr sz="4200" spc="-545" dirty="0">
                <a:latin typeface="Arial"/>
                <a:cs typeface="Arial"/>
              </a:rPr>
              <a:t>a  </a:t>
            </a:r>
            <a:r>
              <a:rPr sz="4200" spc="-85" dirty="0">
                <a:latin typeface="Arial"/>
                <a:cs typeface="Arial"/>
              </a:rPr>
              <a:t>file </a:t>
            </a:r>
            <a:r>
              <a:rPr sz="4200" spc="-190" dirty="0">
                <a:latin typeface="Arial"/>
                <a:cs typeface="Arial"/>
              </a:rPr>
              <a:t>containing </a:t>
            </a:r>
            <a:r>
              <a:rPr sz="4200" spc="-114" dirty="0">
                <a:latin typeface="Arial"/>
                <a:cs typeface="Arial"/>
              </a:rPr>
              <a:t>the </a:t>
            </a:r>
            <a:r>
              <a:rPr sz="4200" spc="-305" dirty="0">
                <a:latin typeface="Arial"/>
                <a:cs typeface="Arial"/>
              </a:rPr>
              <a:t>Planck </a:t>
            </a:r>
            <a:r>
              <a:rPr sz="4200" spc="-165" dirty="0">
                <a:latin typeface="Arial"/>
                <a:cs typeface="Arial"/>
              </a:rPr>
              <a:t>spectrum  </a:t>
            </a:r>
            <a:r>
              <a:rPr sz="4200" spc="-235" dirty="0">
                <a:latin typeface="Arial"/>
                <a:cs typeface="Arial"/>
              </a:rPr>
              <a:t>(wavelength </a:t>
            </a:r>
            <a:r>
              <a:rPr sz="4200" spc="-325" dirty="0">
                <a:latin typeface="Arial"/>
                <a:cs typeface="Arial"/>
              </a:rPr>
              <a:t>and </a:t>
            </a:r>
            <a:r>
              <a:rPr sz="4200" spc="-140" dirty="0">
                <a:latin typeface="Arial"/>
                <a:cs typeface="Arial"/>
              </a:rPr>
              <a:t>Intensity </a:t>
            </a:r>
            <a:r>
              <a:rPr sz="4200" spc="-160" dirty="0">
                <a:latin typeface="Arial"/>
                <a:cs typeface="Arial"/>
              </a:rPr>
              <a:t>at </a:t>
            </a:r>
            <a:r>
              <a:rPr sz="4200" spc="-85" dirty="0">
                <a:latin typeface="Arial"/>
                <a:cs typeface="Arial"/>
              </a:rPr>
              <a:t>that  </a:t>
            </a:r>
            <a:r>
              <a:rPr sz="4200" spc="-254" dirty="0">
                <a:latin typeface="Arial"/>
                <a:cs typeface="Arial"/>
              </a:rPr>
              <a:t>wavelength</a:t>
            </a:r>
            <a:r>
              <a:rPr sz="4200" spc="65" dirty="0">
                <a:latin typeface="Arial"/>
                <a:cs typeface="Arial"/>
              </a:rPr>
              <a:t> </a:t>
            </a:r>
            <a:r>
              <a:rPr sz="4200" spc="25" dirty="0">
                <a:latin typeface="Arial"/>
                <a:cs typeface="Arial"/>
              </a:rPr>
              <a:t>for	</a:t>
            </a:r>
            <a:r>
              <a:rPr sz="4200" spc="-350" dirty="0">
                <a:latin typeface="Arial"/>
                <a:cs typeface="Arial"/>
              </a:rPr>
              <a:t>many	</a:t>
            </a:r>
            <a:r>
              <a:rPr sz="4200" spc="-254" dirty="0">
                <a:latin typeface="Arial"/>
                <a:cs typeface="Arial"/>
              </a:rPr>
              <a:t>wavelengths)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7859" y="5413553"/>
            <a:ext cx="7423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19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3550" i="1" spc="3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550" spc="20" dirty="0">
                <a:solidFill>
                  <a:srgbClr val="FF0000"/>
                </a:solidFill>
                <a:latin typeface="Latin Modern Math"/>
                <a:cs typeface="Latin Modern Math"/>
              </a:rPr>
              <a:t>=</a:t>
            </a:r>
            <a:endParaRPr sz="3550">
              <a:solidFill>
                <a:srgbClr val="FF0000"/>
              </a:solidFill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8493" y="576789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631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9443" y="5767890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4">
                <a:moveTo>
                  <a:pt x="0" y="0"/>
                </a:moveTo>
                <a:lnTo>
                  <a:pt x="2617790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0" y="5105400"/>
            <a:ext cx="2543175" cy="1069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4085"/>
              </a:lnSpc>
              <a:spcBef>
                <a:spcPts val="135"/>
              </a:spcBef>
              <a:tabLst>
                <a:tab pos="2259330" algn="l"/>
              </a:tabLst>
            </a:pPr>
            <a:r>
              <a:rPr sz="3550" spc="5" dirty="0">
                <a:solidFill>
                  <a:srgbClr val="FF0000"/>
                </a:solidFill>
                <a:latin typeface="Latin Modern Math"/>
                <a:cs typeface="Latin Modern Math"/>
              </a:rPr>
              <a:t>2</a:t>
            </a:r>
            <a:r>
              <a:rPr sz="3550" i="1" spc="5" dirty="0">
                <a:solidFill>
                  <a:srgbClr val="FF0000"/>
                </a:solidFill>
                <a:latin typeface="Georgia"/>
                <a:cs typeface="Georgia"/>
              </a:rPr>
              <a:t>hc</a:t>
            </a:r>
            <a:r>
              <a:rPr sz="3750" spc="7" baseline="28888" dirty="0">
                <a:solidFill>
                  <a:srgbClr val="FF0000"/>
                </a:solidFill>
                <a:latin typeface="LM Roman 7"/>
                <a:cs typeface="LM Roman 7"/>
              </a:rPr>
              <a:t>2	</a:t>
            </a: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1</a:t>
            </a:r>
            <a:endParaRPr sz="3550" dirty="0">
              <a:solidFill>
                <a:srgbClr val="FF0000"/>
              </a:solidFill>
              <a:latin typeface="Latin Modern Math"/>
              <a:cs typeface="Latin Modern Math"/>
            </a:endParaRPr>
          </a:p>
          <a:p>
            <a:pPr marL="273685">
              <a:lnSpc>
                <a:spcPts val="4085"/>
              </a:lnSpc>
              <a:tabLst>
                <a:tab pos="1064260" algn="l"/>
              </a:tabLst>
            </a:pPr>
            <a:r>
              <a:rPr sz="5325" i="1" spc="-254" baseline="-14866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3750" spc="-254" baseline="1111" dirty="0">
                <a:solidFill>
                  <a:srgbClr val="FF0000"/>
                </a:solidFill>
                <a:latin typeface="LM Roman 7"/>
                <a:cs typeface="LM Roman 7"/>
              </a:rPr>
              <a:t>5	</a:t>
            </a:r>
            <a:r>
              <a:rPr sz="5325" i="1" spc="315" baseline="-16431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500" i="1" spc="210" dirty="0">
                <a:solidFill>
                  <a:srgbClr val="FF0000"/>
                </a:solidFill>
                <a:latin typeface="Georgia"/>
                <a:cs typeface="Georgia"/>
              </a:rPr>
              <a:t>hc/</a:t>
            </a:r>
            <a:r>
              <a:rPr sz="2500" i="1" spc="21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500" i="1" spc="210" dirty="0">
                <a:solidFill>
                  <a:srgbClr val="FF0000"/>
                </a:solidFill>
                <a:latin typeface="Georgia"/>
                <a:cs typeface="Georgia"/>
              </a:rPr>
              <a:t>kT</a:t>
            </a:r>
            <a:endParaRPr sz="25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2522" y="5734142"/>
            <a:ext cx="6076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1</a:t>
            </a:r>
            <a:r>
              <a:rPr sz="3550" i="1" spc="35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0</a:t>
            </a:r>
            <a:endParaRPr sz="3550">
              <a:solidFill>
                <a:srgbClr val="FF0000"/>
              </a:solidFill>
              <a:latin typeface="Latin Modern Math"/>
              <a:cs typeface="Latin Modern Math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63F989C-6214-7809-0B34-D2CF0D17F4BB}"/>
              </a:ext>
            </a:extLst>
          </p:cNvPr>
          <p:cNvSpPr txBox="1">
            <a:spLocks/>
          </p:cNvSpPr>
          <p:nvPr/>
        </p:nvSpPr>
        <p:spPr>
          <a:xfrm>
            <a:off x="331787" y="1243965"/>
            <a:ext cx="1234122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0" i="0">
                <a:solidFill>
                  <a:srgbClr val="FF8C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</a:rPr>
              <a:t>Create an equation in Python syntax such that for temperature T=300 K, and wavelength lambda = 1cm, it finds the Intensity of a Planck spectrum.</a:t>
            </a:r>
          </a:p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tx1"/>
              </a:solidFill>
            </a:endParaRPr>
          </a:p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</a:rPr>
              <a:t>First, write this equation in python script: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87" y="1243965"/>
            <a:ext cx="1234122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Create an equation in Python syntax such that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dirty="0">
                <a:solidFill>
                  <a:schemeClr val="tx1"/>
                </a:solidFill>
              </a:rPr>
              <a:t>temperature T=300 K, and wavelength lambda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1cm, it finds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 Intensity of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dirty="0">
                <a:solidFill>
                  <a:schemeClr val="tx1"/>
                </a:solidFill>
              </a:rPr>
              <a:t>Planck spectrum.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68600" y="6420577"/>
            <a:ext cx="661162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 marR="5080" indent="-38100">
              <a:lnSpc>
                <a:spcPts val="4100"/>
              </a:lnSpc>
              <a:spcBef>
                <a:spcPts val="420"/>
              </a:spcBef>
            </a:pPr>
            <a:r>
              <a:rPr sz="3600" spc="-100" dirty="0">
                <a:latin typeface="Arial"/>
                <a:cs typeface="Arial"/>
              </a:rPr>
              <a:t>intensity= </a:t>
            </a:r>
            <a:r>
              <a:rPr sz="3600" spc="-90" dirty="0">
                <a:latin typeface="Arial"/>
                <a:cs typeface="Arial"/>
              </a:rPr>
              <a:t>((2*h*c**2)/wavelen**5)*  </a:t>
            </a:r>
            <a:r>
              <a:rPr sz="3600" spc="-130" dirty="0">
                <a:latin typeface="Arial"/>
                <a:cs typeface="Arial"/>
              </a:rPr>
              <a:t>(1.0/ </a:t>
            </a:r>
            <a:r>
              <a:rPr sz="3600" spc="-95" dirty="0">
                <a:latin typeface="Arial"/>
                <a:cs typeface="Arial"/>
              </a:rPr>
              <a:t>(e**((h*c)/(wavelen*k*T)</a:t>
            </a:r>
            <a:r>
              <a:rPr sz="3600" spc="120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-1.0)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088" y="4651553"/>
            <a:ext cx="7423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19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I</a:t>
            </a:r>
            <a:r>
              <a:rPr sz="3550" i="1" spc="33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3550" spc="20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=</a:t>
            </a:r>
            <a:endParaRPr sz="3550" dirty="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0722" y="500589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631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1672" y="5005890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4">
                <a:moveTo>
                  <a:pt x="0" y="0"/>
                </a:moveTo>
                <a:lnTo>
                  <a:pt x="2617790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7229" y="4343400"/>
            <a:ext cx="2543175" cy="1069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4085"/>
              </a:lnSpc>
              <a:spcBef>
                <a:spcPts val="135"/>
              </a:spcBef>
              <a:tabLst>
                <a:tab pos="2259330" algn="l"/>
              </a:tabLst>
            </a:pPr>
            <a:r>
              <a:rPr sz="3550" spc="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2</a:t>
            </a:r>
            <a:r>
              <a:rPr sz="3550" i="1" spc="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hc</a:t>
            </a:r>
            <a:r>
              <a:rPr sz="3750" spc="7" baseline="28888" dirty="0">
                <a:solidFill>
                  <a:schemeClr val="tx2">
                    <a:lumMod val="75000"/>
                  </a:schemeClr>
                </a:solidFill>
                <a:latin typeface="LM Roman 7"/>
                <a:cs typeface="LM Roman 7"/>
              </a:rPr>
              <a:t>2	</a:t>
            </a: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1</a:t>
            </a:r>
            <a:endParaRPr sz="3550" dirty="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  <a:p>
            <a:pPr marL="273685">
              <a:lnSpc>
                <a:spcPts val="4085"/>
              </a:lnSpc>
              <a:tabLst>
                <a:tab pos="1064260" algn="l"/>
              </a:tabLst>
            </a:pPr>
            <a:r>
              <a:rPr sz="5325" i="1" spc="-254" baseline="-14866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Z</a:t>
            </a:r>
            <a:r>
              <a:rPr sz="3750" spc="-254" baseline="1111" dirty="0">
                <a:solidFill>
                  <a:schemeClr val="tx2">
                    <a:lumMod val="75000"/>
                  </a:schemeClr>
                </a:solidFill>
                <a:latin typeface="LM Roman 7"/>
                <a:cs typeface="LM Roman 7"/>
              </a:rPr>
              <a:t>5	</a:t>
            </a:r>
            <a:r>
              <a:rPr sz="5325" i="1" spc="315" baseline="-16431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e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hc/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Z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kT</a:t>
            </a:r>
            <a:endParaRPr sz="2500" dirty="0">
              <a:solidFill>
                <a:schemeClr val="tx2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4751" y="4972142"/>
            <a:ext cx="6076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1</a:t>
            </a:r>
            <a:r>
              <a:rPr sz="3550" i="1" spc="3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.</a:t>
            </a: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0</a:t>
            </a:r>
            <a:endParaRPr sz="355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0200" y="6903177"/>
            <a:ext cx="3289300" cy="1517650"/>
            <a:chOff x="4140200" y="7759700"/>
            <a:chExt cx="3289300" cy="1517650"/>
          </a:xfrm>
        </p:grpSpPr>
        <p:sp>
          <p:nvSpPr>
            <p:cNvPr id="12" name="object 12"/>
            <p:cNvSpPr/>
            <p:nvPr/>
          </p:nvSpPr>
          <p:spPr>
            <a:xfrm>
              <a:off x="4233490" y="8395645"/>
              <a:ext cx="1532890" cy="850265"/>
            </a:xfrm>
            <a:custGeom>
              <a:avLst/>
              <a:gdLst/>
              <a:ahLst/>
              <a:cxnLst/>
              <a:rect l="l" t="t" r="r" b="b"/>
              <a:pathLst>
                <a:path w="1532889" h="850265">
                  <a:moveTo>
                    <a:pt x="0" y="0"/>
                  </a:moveTo>
                  <a:lnTo>
                    <a:pt x="16658" y="9240"/>
                  </a:lnTo>
                  <a:lnTo>
                    <a:pt x="1532309" y="84995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0200" y="8343900"/>
              <a:ext cx="187325" cy="154940"/>
            </a:xfrm>
            <a:custGeom>
              <a:avLst/>
              <a:gdLst/>
              <a:ahLst/>
              <a:cxnLst/>
              <a:rect l="l" t="t" r="r" b="b"/>
              <a:pathLst>
                <a:path w="187325" h="154940">
                  <a:moveTo>
                    <a:pt x="0" y="0"/>
                  </a:moveTo>
                  <a:lnTo>
                    <a:pt x="105943" y="154613"/>
                  </a:lnTo>
                  <a:lnTo>
                    <a:pt x="109943" y="60985"/>
                  </a:lnTo>
                  <a:lnTo>
                    <a:pt x="187261" y="8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3675" y="7929664"/>
              <a:ext cx="82550" cy="1290955"/>
            </a:xfrm>
            <a:custGeom>
              <a:avLst/>
              <a:gdLst/>
              <a:ahLst/>
              <a:cxnLst/>
              <a:rect l="l" t="t" r="r" b="b"/>
              <a:pathLst>
                <a:path w="82550" h="1290954">
                  <a:moveTo>
                    <a:pt x="0" y="0"/>
                  </a:moveTo>
                  <a:lnTo>
                    <a:pt x="1209" y="19011"/>
                  </a:lnTo>
                  <a:lnTo>
                    <a:pt x="82124" y="129053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3900" y="7823200"/>
              <a:ext cx="167297" cy="172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65800" y="7864409"/>
              <a:ext cx="271780" cy="1394460"/>
            </a:xfrm>
            <a:custGeom>
              <a:avLst/>
              <a:gdLst/>
              <a:ahLst/>
              <a:cxnLst/>
              <a:rect l="l" t="t" r="r" b="b"/>
              <a:pathLst>
                <a:path w="271779" h="1394459">
                  <a:moveTo>
                    <a:pt x="271692" y="0"/>
                  </a:moveTo>
                  <a:lnTo>
                    <a:pt x="268047" y="18698"/>
                  </a:lnTo>
                  <a:lnTo>
                    <a:pt x="0" y="139389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3561" y="7759700"/>
              <a:ext cx="164541" cy="1805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200" y="8406914"/>
              <a:ext cx="1544320" cy="826135"/>
            </a:xfrm>
            <a:custGeom>
              <a:avLst/>
              <a:gdLst/>
              <a:ahLst/>
              <a:cxnLst/>
              <a:rect l="l" t="t" r="r" b="b"/>
              <a:pathLst>
                <a:path w="1544320" h="826134">
                  <a:moveTo>
                    <a:pt x="1544231" y="0"/>
                  </a:moveTo>
                  <a:lnTo>
                    <a:pt x="1527429" y="8984"/>
                  </a:lnTo>
                  <a:lnTo>
                    <a:pt x="0" y="8259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2136" y="8356600"/>
              <a:ext cx="187960" cy="153035"/>
            </a:xfrm>
            <a:custGeom>
              <a:avLst/>
              <a:gdLst/>
              <a:ahLst/>
              <a:cxnLst/>
              <a:rect l="l" t="t" r="r" b="b"/>
              <a:pathLst>
                <a:path w="187959" h="153034">
                  <a:moveTo>
                    <a:pt x="187363" y="0"/>
                  </a:moveTo>
                  <a:lnTo>
                    <a:pt x="0" y="5156"/>
                  </a:lnTo>
                  <a:lnTo>
                    <a:pt x="76492" y="59296"/>
                  </a:lnTo>
                  <a:lnTo>
                    <a:pt x="79070" y="152976"/>
                  </a:lnTo>
                  <a:lnTo>
                    <a:pt x="187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92800" y="8211277"/>
            <a:ext cx="553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latin typeface="Arial"/>
                <a:cs typeface="Arial"/>
              </a:rPr>
              <a:t>have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define </a:t>
            </a:r>
            <a:r>
              <a:rPr sz="2400" spc="-135" dirty="0">
                <a:latin typeface="Arial"/>
                <a:cs typeface="Arial"/>
              </a:rPr>
              <a:t>these </a:t>
            </a:r>
            <a:r>
              <a:rPr sz="2400" spc="-120" dirty="0">
                <a:latin typeface="Arial"/>
                <a:cs typeface="Arial"/>
              </a:rPr>
              <a:t>constants </a:t>
            </a:r>
            <a:r>
              <a:rPr sz="2400" spc="-215" dirty="0">
                <a:latin typeface="Arial"/>
                <a:cs typeface="Arial"/>
              </a:rPr>
              <a:t>ahead </a:t>
            </a:r>
            <a:r>
              <a:rPr sz="2400" spc="-40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400" y="4203700"/>
            <a:ext cx="3004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sz="4200" i="1" spc="-475" dirty="0">
                <a:solidFill>
                  <a:srgbClr val="FFFC41"/>
                </a:solidFill>
                <a:latin typeface="Arial"/>
                <a:cs typeface="Arial"/>
              </a:rPr>
              <a:t>Sim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p</a:t>
            </a:r>
            <a:r>
              <a:rPr sz="4200" i="1" spc="-320" dirty="0">
                <a:solidFill>
                  <a:srgbClr val="FFFC41"/>
                </a:solidFill>
                <a:latin typeface="Arial"/>
                <a:cs typeface="Arial"/>
              </a:rPr>
              <a:t>le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-425" dirty="0">
                <a:solidFill>
                  <a:srgbClr val="FFFC41"/>
                </a:solidFill>
                <a:latin typeface="Arial"/>
                <a:cs typeface="Arial"/>
              </a:rPr>
              <a:t>ve</a:t>
            </a:r>
            <a:r>
              <a:rPr sz="4200" i="1" spc="-185" dirty="0">
                <a:solidFill>
                  <a:srgbClr val="FFFC41"/>
                </a:solidFill>
                <a:latin typeface="Arial"/>
                <a:cs typeface="Arial"/>
              </a:rPr>
              <a:t>r</a:t>
            </a:r>
            <a:r>
              <a:rPr sz="4200" i="1" spc="-405" dirty="0">
                <a:solidFill>
                  <a:srgbClr val="FFFC41"/>
                </a:solidFill>
                <a:latin typeface="Arial"/>
                <a:cs typeface="Arial"/>
              </a:rPr>
              <a:t>sio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n</a:t>
            </a:r>
            <a:r>
              <a:rPr sz="4200" i="1" spc="-335" dirty="0">
                <a:solidFill>
                  <a:srgbClr val="FFFC41"/>
                </a:solidFill>
                <a:latin typeface="Arial"/>
                <a:cs typeface="Arial"/>
              </a:rPr>
              <a:t>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500" y="584200"/>
            <a:ext cx="7480300" cy="850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C9C36-13F2-DF63-FFBE-813B4BAE219E}"/>
              </a:ext>
            </a:extLst>
          </p:cNvPr>
          <p:cNvSpPr txBox="1"/>
          <p:nvPr/>
        </p:nvSpPr>
        <p:spPr>
          <a:xfrm>
            <a:off x="1539240" y="5989320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using functions!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1600200"/>
            <a:ext cx="11049000" cy="8394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import math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planck_intensity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(temperature, wavelength):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h = 6.626e-34  # Planck's constant in J*s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c = 3.0e8      # Speed of light in m/s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k = 1.38e-23   # Boltzmann constant in J/K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= wavelength * 1e-2  # Convert wavelength from cm to 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exponent = h * c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* k * temperature)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intensity = (2 * h * c**2)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**5) * (1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math.e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**exponent - 1))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return intensity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temperature = 300  # Temperature in Kelvin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wavelength = 1     # Wavelength in cm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intensity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planck_intensity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(temperature, wavelength)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f"The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intensity of the Planck spectrum at {temperature} K and {wavelength} cm wavelength is: {intensity} W/m^2/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")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## bonus- save the output!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65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3048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1524000"/>
            <a:ext cx="1150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Full results on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jupyter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notebook file</a:t>
            </a: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90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4203700"/>
            <a:ext cx="2789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spc="-530" dirty="0">
                <a:solidFill>
                  <a:srgbClr val="FFFC41"/>
                </a:solidFill>
                <a:latin typeface="Arial"/>
                <a:cs typeface="Arial"/>
              </a:rPr>
              <a:t>Fancy</a:t>
            </a:r>
            <a:r>
              <a:rPr sz="4200" i="1" spc="-6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version: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457200"/>
            <a:ext cx="7467600" cy="848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4191000"/>
            <a:ext cx="4711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0" algn="l"/>
                <a:tab pos="3664585" algn="l"/>
              </a:tabLst>
            </a:pPr>
            <a:r>
              <a:rPr sz="4200" i="1" spc="-340" dirty="0">
                <a:solidFill>
                  <a:srgbClr val="FFFC41"/>
                </a:solidFill>
                <a:latin typeface="Arial"/>
                <a:cs typeface="Arial"/>
              </a:rPr>
              <a:t>N</a:t>
            </a:r>
            <a:r>
              <a:rPr sz="4200" i="1" spc="-345" dirty="0">
                <a:solidFill>
                  <a:srgbClr val="FFFC41"/>
                </a:solidFill>
                <a:latin typeface="Arial"/>
                <a:cs typeface="Arial"/>
              </a:rPr>
              <a:t>o</a:t>
            </a:r>
            <a:r>
              <a:rPr sz="4200" i="1" spc="-450" dirty="0">
                <a:solidFill>
                  <a:srgbClr val="FFFC41"/>
                </a:solidFill>
                <a:latin typeface="Arial"/>
                <a:cs typeface="Arial"/>
              </a:rPr>
              <a:t>w</a:t>
            </a:r>
            <a:r>
              <a:rPr sz="4200" i="1" spc="-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35" dirty="0">
                <a:solidFill>
                  <a:srgbClr val="FFFC41"/>
                </a:solidFill>
                <a:latin typeface="Arial"/>
                <a:cs typeface="Arial"/>
              </a:rPr>
              <a:t>le</a:t>
            </a:r>
            <a:r>
              <a:rPr sz="4200" i="1" spc="-175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15" dirty="0">
                <a:solidFill>
                  <a:srgbClr val="FFFC41"/>
                </a:solidFill>
                <a:latin typeface="Arial"/>
                <a:cs typeface="Arial"/>
              </a:rPr>
              <a:t>’</a:t>
            </a:r>
            <a:r>
              <a:rPr sz="4200" i="1" spc="-615" dirty="0">
                <a:solidFill>
                  <a:srgbClr val="FFFC41"/>
                </a:solidFill>
                <a:latin typeface="Arial"/>
                <a:cs typeface="Arial"/>
              </a:rPr>
              <a:t>s</a:t>
            </a:r>
            <a:r>
              <a:rPr sz="4200" i="1" spc="-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p</a:t>
            </a:r>
            <a:r>
              <a:rPr sz="4200" i="1" spc="-300" dirty="0">
                <a:solidFill>
                  <a:srgbClr val="FFFC41"/>
                </a:solidFill>
                <a:latin typeface="Arial"/>
                <a:cs typeface="Arial"/>
              </a:rPr>
              <a:t>lo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h</a:t>
            </a:r>
            <a:r>
              <a:rPr sz="4200" i="1" spc="-500" dirty="0">
                <a:solidFill>
                  <a:srgbClr val="FFFC41"/>
                </a:solidFill>
                <a:latin typeface="Arial"/>
                <a:cs typeface="Arial"/>
              </a:rPr>
              <a:t>e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da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a</a:t>
            </a:r>
            <a:r>
              <a:rPr sz="4200" i="1" spc="-120" dirty="0">
                <a:solidFill>
                  <a:srgbClr val="FFFC41"/>
                </a:solidFill>
                <a:latin typeface="Arial"/>
                <a:cs typeface="Arial"/>
              </a:rPr>
              <a:t>!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9400" y="749300"/>
            <a:ext cx="74676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0" y="50800"/>
            <a:ext cx="74803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3619500"/>
            <a:ext cx="4664710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-10160" algn="ctr">
              <a:lnSpc>
                <a:spcPts val="4800"/>
              </a:lnSpc>
              <a:spcBef>
                <a:spcPts val="459"/>
              </a:spcBef>
              <a:tabLst>
                <a:tab pos="960755" algn="l"/>
                <a:tab pos="2872740" algn="l"/>
                <a:tab pos="3655060" algn="l"/>
              </a:tabLst>
            </a:pPr>
            <a:r>
              <a:rPr sz="4200" i="1" spc="-380" dirty="0">
                <a:solidFill>
                  <a:srgbClr val="FFFC41"/>
                </a:solidFill>
                <a:latin typeface="Arial"/>
                <a:cs typeface="Arial"/>
              </a:rPr>
              <a:t>Now</a:t>
            </a:r>
            <a:r>
              <a:rPr sz="4200" i="1" spc="4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315" dirty="0">
                <a:solidFill>
                  <a:srgbClr val="FFFC41"/>
                </a:solidFill>
                <a:latin typeface="Arial"/>
                <a:cs typeface="Arial"/>
              </a:rPr>
              <a:t>let’s</a:t>
            </a:r>
            <a:r>
              <a:rPr sz="4200" i="1" spc="4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20" dirty="0">
                <a:solidFill>
                  <a:srgbClr val="FFFC41"/>
                </a:solidFill>
                <a:latin typeface="Arial"/>
                <a:cs typeface="Arial"/>
              </a:rPr>
              <a:t>plot	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the	</a:t>
            </a:r>
            <a:r>
              <a:rPr sz="4200" i="1" spc="-275" dirty="0">
                <a:solidFill>
                  <a:srgbClr val="FFFC41"/>
                </a:solidFill>
                <a:latin typeface="Arial"/>
                <a:cs typeface="Arial"/>
              </a:rPr>
              <a:t>data  </a:t>
            </a:r>
            <a:r>
              <a:rPr sz="4200" i="1" spc="-320" dirty="0">
                <a:solidFill>
                  <a:srgbClr val="FFFC41"/>
                </a:solidFill>
                <a:latin typeface="Arial"/>
                <a:cs typeface="Arial"/>
              </a:rPr>
              <a:t>(and 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add </a:t>
            </a:r>
            <a:r>
              <a:rPr sz="4200" i="1" spc="-434" dirty="0">
                <a:solidFill>
                  <a:srgbClr val="FFFC41"/>
                </a:solidFill>
                <a:latin typeface="Arial"/>
                <a:cs typeface="Arial"/>
              </a:rPr>
              <a:t>axes, </a:t>
            </a:r>
            <a:r>
              <a:rPr sz="4200" i="1" spc="-229" dirty="0">
                <a:solidFill>
                  <a:srgbClr val="FFFC41"/>
                </a:solidFill>
                <a:latin typeface="Arial"/>
                <a:cs typeface="Arial"/>
              </a:rPr>
              <a:t>titles, </a:t>
            </a:r>
            <a:r>
              <a:rPr sz="4200" i="1" spc="-220" dirty="0">
                <a:solidFill>
                  <a:srgbClr val="FFFC41"/>
                </a:solidFill>
                <a:latin typeface="Arial"/>
                <a:cs typeface="Arial"/>
              </a:rPr>
              <a:t>all  </a:t>
            </a:r>
            <a:r>
              <a:rPr sz="4200" i="1" spc="-180" dirty="0">
                <a:solidFill>
                  <a:srgbClr val="FFFC41"/>
                </a:solidFill>
                <a:latin typeface="Arial"/>
                <a:cs typeface="Arial"/>
              </a:rPr>
              <a:t>that	</a:t>
            </a:r>
            <a:r>
              <a:rPr sz="4200" i="1" spc="-470" dirty="0">
                <a:solidFill>
                  <a:srgbClr val="FFFC41"/>
                </a:solidFill>
                <a:latin typeface="Arial"/>
                <a:cs typeface="Arial"/>
              </a:rPr>
              <a:t>good</a:t>
            </a:r>
            <a:r>
              <a:rPr sz="4200" i="1" spc="-2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50" dirty="0">
                <a:solidFill>
                  <a:srgbClr val="FFFC41"/>
                </a:solidFill>
                <a:latin typeface="Arial"/>
                <a:cs typeface="Arial"/>
              </a:rPr>
              <a:t>stuff)...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47040" y="1638923"/>
            <a:ext cx="650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select only a subsample of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Reindexing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939800" y="2628755"/>
            <a:ext cx="65074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series_1[[0, 1, 2]]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series_1[[1,3,4]]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series_2[['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a','d','j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1391601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D612-A524-0548-04A0-510521665024}"/>
              </a:ext>
            </a:extLst>
          </p:cNvPr>
          <p:cNvSpPr txBox="1"/>
          <p:nvPr/>
        </p:nvSpPr>
        <p:spPr>
          <a:xfrm>
            <a:off x="635000" y="537150"/>
            <a:ext cx="1211580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planck_intensity</a:t>
            </a:r>
            <a:r>
              <a:rPr lang="en-US" dirty="0"/>
              <a:t>(temperature, wavelength):</a:t>
            </a:r>
          </a:p>
          <a:p>
            <a:r>
              <a:rPr lang="en-US" dirty="0"/>
              <a:t>    h = 6.626e-34  # Planck's constant in J*s</a:t>
            </a:r>
          </a:p>
          <a:p>
            <a:r>
              <a:rPr lang="en-US" dirty="0"/>
              <a:t>    c = 3.0e8      # Speed of light in m/s</a:t>
            </a:r>
          </a:p>
          <a:p>
            <a:r>
              <a:rPr lang="en-US" dirty="0"/>
              <a:t>    k = 1.38e-23   # Boltzmann constant in J/K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wavelength_m</a:t>
            </a:r>
            <a:r>
              <a:rPr lang="en-US" dirty="0"/>
              <a:t> = wavelength * 1e-2  # Convert wavelength from cm to m</a:t>
            </a:r>
          </a:p>
          <a:p>
            <a:r>
              <a:rPr lang="en-US" dirty="0"/>
              <a:t>    exponent = h * c / (</a:t>
            </a:r>
            <a:r>
              <a:rPr lang="en-US" dirty="0" err="1"/>
              <a:t>wavelength_m</a:t>
            </a:r>
            <a:r>
              <a:rPr lang="en-US" dirty="0"/>
              <a:t> * k * temperature)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intensity = (2 * h * c**2) / (</a:t>
            </a:r>
            <a:r>
              <a:rPr lang="en-US" dirty="0" err="1"/>
              <a:t>wavelength_m</a:t>
            </a:r>
            <a:r>
              <a:rPr lang="en-US" dirty="0"/>
              <a:t>**5) * (1 / (</a:t>
            </a:r>
            <a:r>
              <a:rPr lang="en-US" dirty="0" err="1"/>
              <a:t>math.e</a:t>
            </a:r>
            <a:r>
              <a:rPr lang="en-US" dirty="0"/>
              <a:t>**exponent - 1))</a:t>
            </a:r>
          </a:p>
          <a:p>
            <a:r>
              <a:rPr lang="en-US" dirty="0"/>
              <a:t>    return intensity</a:t>
            </a:r>
          </a:p>
          <a:p>
            <a:endParaRPr lang="en-US" dirty="0"/>
          </a:p>
          <a:p>
            <a:r>
              <a:rPr lang="en-US" dirty="0"/>
              <a:t># Define the temperature and wavelength range</a:t>
            </a:r>
          </a:p>
          <a:p>
            <a:r>
              <a:rPr lang="en-US" dirty="0"/>
              <a:t>temperature = 300  # Temperature in Kelvin</a:t>
            </a:r>
          </a:p>
          <a:p>
            <a:r>
              <a:rPr lang="en-US" dirty="0" err="1"/>
              <a:t>wavelength_range</a:t>
            </a:r>
            <a:r>
              <a:rPr lang="en-US" dirty="0"/>
              <a:t> = </a:t>
            </a:r>
            <a:r>
              <a:rPr lang="en-US" dirty="0" err="1"/>
              <a:t>np.linspace</a:t>
            </a:r>
            <a:r>
              <a:rPr lang="en-US" dirty="0"/>
              <a:t>(0.1, 10, 500)  # Wavelength range from 0.1 to 10 cm</a:t>
            </a:r>
          </a:p>
          <a:p>
            <a:endParaRPr lang="en-US" dirty="0"/>
          </a:p>
          <a:p>
            <a:r>
              <a:rPr lang="en-US" dirty="0"/>
              <a:t># Calculate intensities for the range of wavelengths</a:t>
            </a:r>
          </a:p>
          <a:p>
            <a:r>
              <a:rPr lang="en-US" dirty="0"/>
              <a:t>intensities = [</a:t>
            </a:r>
            <a:r>
              <a:rPr lang="en-US" dirty="0" err="1"/>
              <a:t>planck_intensity</a:t>
            </a:r>
            <a:r>
              <a:rPr lang="en-US" dirty="0"/>
              <a:t>(temperature, wavelength) for wavelength in </a:t>
            </a:r>
            <a:r>
              <a:rPr lang="en-US" dirty="0" err="1"/>
              <a:t>wavelength_range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Plot the intensity vs. wavelength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6))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wavelength_range</a:t>
            </a:r>
            <a:r>
              <a:rPr lang="en-US" dirty="0"/>
              <a:t>, intensities, label=</a:t>
            </a:r>
            <a:r>
              <a:rPr lang="en-US" dirty="0" err="1"/>
              <a:t>f'Temperature</a:t>
            </a:r>
            <a:r>
              <a:rPr lang="en-US" dirty="0"/>
              <a:t> = {temperature} K')</a:t>
            </a:r>
          </a:p>
          <a:p>
            <a:r>
              <a:rPr lang="en-US" dirty="0" err="1"/>
              <a:t>plt.xlabel</a:t>
            </a:r>
            <a:r>
              <a:rPr lang="en-US" dirty="0"/>
              <a:t>('Wavelength (cm)')</a:t>
            </a:r>
          </a:p>
          <a:p>
            <a:r>
              <a:rPr lang="en-US" dirty="0" err="1"/>
              <a:t>plt.ylabel</a:t>
            </a:r>
            <a:r>
              <a:rPr lang="en-US" dirty="0"/>
              <a:t>('Intensity (W/m^2/</a:t>
            </a:r>
            <a:r>
              <a:rPr lang="en-US" dirty="0" err="1"/>
              <a:t>sr</a:t>
            </a:r>
            <a:r>
              <a:rPr lang="en-US" dirty="0"/>
              <a:t>)')</a:t>
            </a:r>
          </a:p>
          <a:p>
            <a:r>
              <a:rPr lang="en-US" dirty="0" err="1"/>
              <a:t>plt.title</a:t>
            </a:r>
            <a:r>
              <a:rPr lang="en-US" dirty="0"/>
              <a:t>('Planck Spectrum Intensity')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1779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87CA6A38-D59D-7650-3121-DD9872EE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416050"/>
            <a:ext cx="10744200" cy="69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9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AE161-790A-40CB-15F1-24B7DA82BD19}"/>
              </a:ext>
            </a:extLst>
          </p:cNvPr>
          <p:cNvSpPr txBox="1"/>
          <p:nvPr/>
        </p:nvSpPr>
        <p:spPr>
          <a:xfrm>
            <a:off x="787400" y="838200"/>
            <a:ext cx="878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END – see </a:t>
            </a:r>
            <a:r>
              <a:rPr lang="en-US" sz="3600" dirty="0" err="1">
                <a:solidFill>
                  <a:srgbClr val="FFFF00"/>
                </a:solidFill>
              </a:rPr>
              <a:t>jupter</a:t>
            </a:r>
            <a:r>
              <a:rPr lang="en-US" sz="3600" dirty="0">
                <a:solidFill>
                  <a:srgbClr val="FFFF00"/>
                </a:solidFill>
              </a:rPr>
              <a:t> notebook for </a:t>
            </a:r>
            <a:r>
              <a:rPr lang="en-US" sz="3600" dirty="0" err="1">
                <a:solidFill>
                  <a:srgbClr val="FFFF00"/>
                </a:solidFill>
              </a:rPr>
              <a:t>plancks</a:t>
            </a:r>
            <a:r>
              <a:rPr lang="en-US" sz="3600" dirty="0">
                <a:solidFill>
                  <a:srgbClr val="FFFF00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2892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558800" y="1655594"/>
            <a:ext cx="784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 perform numerical expressions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 find values greater than some value '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229360" y="2727111"/>
            <a:ext cx="6507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series_1**2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series_1[1]**2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x = 0.5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series_1[(series_1 &gt;= x) &amp; (series_1 &lt; 0.8)]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72415-D8EB-FFCF-3749-436A261F1590}"/>
              </a:ext>
            </a:extLst>
          </p:cNvPr>
          <p:cNvSpPr txBox="1"/>
          <p:nvPr/>
        </p:nvSpPr>
        <p:spPr>
          <a:xfrm>
            <a:off x="6045771" y="8525470"/>
            <a:ext cx="6507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array([4.17022005e-01, 7.20324493e-01, 1.14374817e-04, 3.02332573e-01, 1.46755891e-01, 9.23385948e-02, 1.86260211e-01, 3.45560727e-01, 3.96767474e-01, 5.38816734e-01])</a:t>
            </a:r>
          </a:p>
        </p:txBody>
      </p:sp>
    </p:spTree>
    <p:extLst>
      <p:ext uri="{BB962C8B-B14F-4D97-AF65-F5344CB8AC3E}">
        <p14:creationId xmlns:p14="http://schemas.microsoft.com/office/powerpoint/2010/main" val="141484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1218604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apply functions to a column, and save it as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863600" y="2240278"/>
            <a:ext cx="1191825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sys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def exponentials(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basis=10.):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""”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Docstring – can include info on input, output, purpose, examples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"""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if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list):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[basis**x for x in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return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elif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np.ndarray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 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pd.core.series.Series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basis**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return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else: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"&gt;&gt;&gt;&gt; `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` is not a list nor 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array"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+="\n&gt;&gt;&gt;&gt; Please give the correct type of object"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print(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sys.exit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578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1218604"/>
            <a:ext cx="784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using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dictionary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863600" y="2240278"/>
            <a:ext cx="119182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labels_arr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']</a:t>
            </a: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data_arr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= [100, 200, 300]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dict_1    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dict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(zip(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labels_arr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data_arr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print(dict_1)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series_3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F24EA-C487-9B2E-409D-B797E18B05C0}"/>
              </a:ext>
            </a:extLst>
          </p:cNvPr>
          <p:cNvSpPr txBox="1"/>
          <p:nvPr/>
        </p:nvSpPr>
        <p:spPr>
          <a:xfrm>
            <a:off x="8646160" y="3609883"/>
            <a:ext cx="372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{'foo': 100, 'bar': 200, '</a:t>
            </a:r>
            <a:r>
              <a:rPr lang="en-US" dirty="0" err="1"/>
              <a:t>baz</a:t>
            </a:r>
            <a:r>
              <a:rPr lang="en-US" dirty="0"/>
              <a:t>': 300}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113C0-B710-9715-0234-A69C1C751732}"/>
              </a:ext>
            </a:extLst>
          </p:cNvPr>
          <p:cNvSpPr txBox="1"/>
          <p:nvPr/>
        </p:nvSpPr>
        <p:spPr>
          <a:xfrm>
            <a:off x="8991600" y="4876800"/>
            <a:ext cx="106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 100 bar 200 </a:t>
            </a:r>
            <a:r>
              <a:rPr lang="en-US" dirty="0" err="1"/>
              <a:t>baz</a:t>
            </a:r>
            <a:r>
              <a:rPr lang="en-US" dirty="0"/>
              <a:t> 300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973E4-399F-C005-C3F2-4B37E18F46D2}"/>
              </a:ext>
            </a:extLst>
          </p:cNvPr>
          <p:cNvSpPr txBox="1"/>
          <p:nvPr/>
        </p:nvSpPr>
        <p:spPr>
          <a:xfrm>
            <a:off x="8636000" y="4876800"/>
            <a:ext cx="4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21435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of the most useful features of pandas is that it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handle missing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quite easily: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543274" y="3062436"/>
            <a:ext cx="119182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index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qux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series_4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(dict_1, index=index)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print(series_4)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/>
              <a:t>pd.isnull</a:t>
            </a:r>
            <a:r>
              <a:rPr lang="en-US" sz="2800" dirty="0"/>
              <a:t>(series_4)</a:t>
            </a:r>
          </a:p>
          <a:p>
            <a:endParaRPr lang="en-US" sz="2800" dirty="0"/>
          </a:p>
          <a:p>
            <a:r>
              <a:rPr lang="en-US" sz="2800" dirty="0"/>
              <a:t>series_3 + series_4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5EC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</TotalTime>
  <Words>4765</Words>
  <Application>Microsoft Macintosh PowerPoint</Application>
  <PresentationFormat>Custom</PresentationFormat>
  <Paragraphs>663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Courier New</vt:lpstr>
      <vt:lpstr>Georgia</vt:lpstr>
      <vt:lpstr>Helvetica Neue</vt:lpstr>
      <vt:lpstr>inherit</vt:lpstr>
      <vt:lpstr>Latin Modern Math</vt:lpstr>
      <vt:lpstr>LM Roman 7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lots of modules to read in data from a file — try numpy modules genfromtxt or loadtxt</vt:lpstr>
      <vt:lpstr>PowerPoint Presentation</vt:lpstr>
      <vt:lpstr>PowerPoint Presentation</vt:lpstr>
      <vt:lpstr>Let’s PRACTICE slightly more complicated plots</vt:lpstr>
      <vt:lpstr>PowerPoint Presentation</vt:lpstr>
      <vt:lpstr>PowerPoint Presentation</vt:lpstr>
      <vt:lpstr>PowerPoint Presentation</vt:lpstr>
      <vt:lpstr>PowerPoint Presentation</vt:lpstr>
      <vt:lpstr>How do we know the possible options  for hist (or any python command?)</vt:lpstr>
      <vt:lpstr>PowerPoint Presentation</vt:lpstr>
      <vt:lpstr>PowerPoint Presentation</vt:lpstr>
      <vt:lpstr>Create an equation in Python syntax such that for temperature T=300 K, and wavelength lambda = 1cm, it finds the Intensity of a Planck spectrum.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Carrillo, Edgar</cp:lastModifiedBy>
  <cp:revision>6</cp:revision>
  <dcterms:created xsi:type="dcterms:W3CDTF">2023-08-08T01:00:18Z</dcterms:created>
  <dcterms:modified xsi:type="dcterms:W3CDTF">2024-08-06T21:09:18Z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2023-08-08T00:00:00Z</vt:filetime>
  </property>
</Properties>
</file>