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3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6" r:id="rId8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789"/>
  </p:normalViewPr>
  <p:slideViewPr>
    <p:cSldViewPr>
      <p:cViewPr varScale="1">
        <p:scale>
          <a:sx n="117" d="100"/>
          <a:sy n="117" d="100"/>
        </p:scale>
        <p:origin x="75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8819" y="1404620"/>
            <a:ext cx="4375785" cy="368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76364" y="1404620"/>
            <a:ext cx="4375784" cy="360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4855" y="611124"/>
            <a:ext cx="36822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1404"/>
            <a:ext cx="742695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carpentr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utorialspoint.com/jupyter/ipython_magic_commands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053" y="2040128"/>
            <a:ext cx="2185035" cy="1935480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6000" spc="-250" dirty="0"/>
              <a:t>Python</a:t>
            </a:r>
            <a:endParaRPr sz="6000" dirty="0"/>
          </a:p>
          <a:p>
            <a:pPr marL="120014">
              <a:lnSpc>
                <a:spcPct val="100000"/>
              </a:lnSpc>
              <a:spcBef>
                <a:spcPts val="1415"/>
              </a:spcBef>
            </a:pPr>
            <a:r>
              <a:rPr sz="2400" spc="-100" dirty="0"/>
              <a:t>Bootcamp</a:t>
            </a:r>
            <a:r>
              <a:rPr sz="2400" spc="-210" dirty="0"/>
              <a:t> </a:t>
            </a:r>
            <a:r>
              <a:rPr sz="2400" spc="-55" dirty="0"/>
              <a:t>202</a:t>
            </a:r>
            <a:r>
              <a:rPr lang="en-US" sz="2400" spc="-55" dirty="0"/>
              <a:t>3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</a:t>
            </a:r>
            <a:r>
              <a:rPr spc="-185" dirty="0"/>
              <a:t>p</a:t>
            </a:r>
            <a:r>
              <a:rPr spc="-290" dirty="0"/>
              <a:t>y</a:t>
            </a:r>
            <a:r>
              <a:rPr spc="-170" dirty="0"/>
              <a:t>d</a:t>
            </a:r>
            <a:r>
              <a:rPr spc="-229" dirty="0"/>
              <a:t>e</a:t>
            </a:r>
            <a:r>
              <a:rPr spc="-19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417" y="3436621"/>
            <a:ext cx="163576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Script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Code 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sz="32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0690" y="1540765"/>
            <a:ext cx="1527810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Declared 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3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3200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</a:t>
            </a:r>
            <a:r>
              <a:rPr sz="32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32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3275" y="3930396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</a:t>
            </a:r>
            <a:r>
              <a:rPr sz="3200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3332" y="2562275"/>
            <a:ext cx="9708515" cy="2815590"/>
          </a:xfrm>
          <a:custGeom>
            <a:avLst/>
            <a:gdLst/>
            <a:ahLst/>
            <a:cxnLst/>
            <a:rect l="l" t="t" r="r" b="b"/>
            <a:pathLst>
              <a:path w="9708515" h="2815590">
                <a:moveTo>
                  <a:pt x="1544459" y="2436380"/>
                </a:moveTo>
                <a:lnTo>
                  <a:pt x="1296504" y="2374404"/>
                </a:lnTo>
                <a:lnTo>
                  <a:pt x="1313027" y="2448788"/>
                </a:lnTo>
                <a:lnTo>
                  <a:pt x="0" y="2740622"/>
                </a:lnTo>
                <a:lnTo>
                  <a:pt x="16535" y="2815018"/>
                </a:lnTo>
                <a:lnTo>
                  <a:pt x="1329563" y="2523172"/>
                </a:lnTo>
                <a:lnTo>
                  <a:pt x="1346098" y="2597556"/>
                </a:lnTo>
                <a:lnTo>
                  <a:pt x="1539354" y="2440521"/>
                </a:lnTo>
                <a:lnTo>
                  <a:pt x="1544459" y="2436380"/>
                </a:lnTo>
                <a:close/>
              </a:path>
              <a:path w="9708515" h="2815590">
                <a:moveTo>
                  <a:pt x="9567520" y="295262"/>
                </a:moveTo>
                <a:lnTo>
                  <a:pt x="8779129" y="73355"/>
                </a:lnTo>
                <a:lnTo>
                  <a:pt x="8782037" y="63030"/>
                </a:lnTo>
                <a:lnTo>
                  <a:pt x="8799779" y="0"/>
                </a:lnTo>
                <a:lnTo>
                  <a:pt x="8548764" y="48082"/>
                </a:lnTo>
                <a:lnTo>
                  <a:pt x="8737841" y="220052"/>
                </a:lnTo>
                <a:lnTo>
                  <a:pt x="8758479" y="146697"/>
                </a:lnTo>
                <a:lnTo>
                  <a:pt x="9546882" y="368617"/>
                </a:lnTo>
                <a:lnTo>
                  <a:pt x="9567520" y="295262"/>
                </a:lnTo>
                <a:close/>
              </a:path>
              <a:path w="9708515" h="2815590">
                <a:moveTo>
                  <a:pt x="9708515" y="2264994"/>
                </a:moveTo>
                <a:lnTo>
                  <a:pt x="8944953" y="2109457"/>
                </a:lnTo>
                <a:lnTo>
                  <a:pt x="8946502" y="2101850"/>
                </a:lnTo>
                <a:lnTo>
                  <a:pt x="8960167" y="2034794"/>
                </a:lnTo>
                <a:lnTo>
                  <a:pt x="8713356" y="2101164"/>
                </a:lnTo>
                <a:lnTo>
                  <a:pt x="8914536" y="2258796"/>
                </a:lnTo>
                <a:lnTo>
                  <a:pt x="8929738" y="2184133"/>
                </a:lnTo>
                <a:lnTo>
                  <a:pt x="9693300" y="2339670"/>
                </a:lnTo>
                <a:lnTo>
                  <a:pt x="9708515" y="2264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2407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Run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</a:t>
            </a:r>
            <a:r>
              <a:rPr sz="3200" u="heavy" spc="-4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1428" y="1457985"/>
            <a:ext cx="1544955" cy="440690"/>
          </a:xfrm>
          <a:custGeom>
            <a:avLst/>
            <a:gdLst/>
            <a:ahLst/>
            <a:cxnLst/>
            <a:rect l="l" t="t" r="r" b="b"/>
            <a:pathLst>
              <a:path w="1544954" h="440689">
                <a:moveTo>
                  <a:pt x="1313037" y="74394"/>
                </a:moveTo>
                <a:lnTo>
                  <a:pt x="0" y="366229"/>
                </a:lnTo>
                <a:lnTo>
                  <a:pt x="16535" y="440613"/>
                </a:lnTo>
                <a:lnTo>
                  <a:pt x="1329567" y="148779"/>
                </a:lnTo>
                <a:lnTo>
                  <a:pt x="1313037" y="74394"/>
                </a:lnTo>
                <a:close/>
              </a:path>
              <a:path w="1544954" h="440689">
                <a:moveTo>
                  <a:pt x="1539364" y="66128"/>
                </a:moveTo>
                <a:lnTo>
                  <a:pt x="1350225" y="66128"/>
                </a:lnTo>
                <a:lnTo>
                  <a:pt x="1366761" y="140512"/>
                </a:lnTo>
                <a:lnTo>
                  <a:pt x="1329567" y="148779"/>
                </a:lnTo>
                <a:lnTo>
                  <a:pt x="1346098" y="223164"/>
                </a:lnTo>
                <a:lnTo>
                  <a:pt x="1539364" y="66128"/>
                </a:lnTo>
                <a:close/>
              </a:path>
              <a:path w="1544954" h="440689">
                <a:moveTo>
                  <a:pt x="1350225" y="66128"/>
                </a:moveTo>
                <a:lnTo>
                  <a:pt x="1313037" y="74394"/>
                </a:lnTo>
                <a:lnTo>
                  <a:pt x="1329567" y="148779"/>
                </a:lnTo>
                <a:lnTo>
                  <a:pt x="1366761" y="140512"/>
                </a:lnTo>
                <a:lnTo>
                  <a:pt x="1350225" y="66128"/>
                </a:lnTo>
                <a:close/>
              </a:path>
              <a:path w="1544954" h="440689">
                <a:moveTo>
                  <a:pt x="1296504" y="0"/>
                </a:moveTo>
                <a:lnTo>
                  <a:pt x="1313037" y="74394"/>
                </a:lnTo>
                <a:lnTo>
                  <a:pt x="1350225" y="66128"/>
                </a:lnTo>
                <a:lnTo>
                  <a:pt x="1539364" y="66128"/>
                </a:lnTo>
                <a:lnTo>
                  <a:pt x="1544459" y="61988"/>
                </a:lnTo>
                <a:lnTo>
                  <a:pt x="1296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193992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Debug</a:t>
            </a:r>
            <a:r>
              <a:rPr sz="3200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8995" y="1259776"/>
            <a:ext cx="4105910" cy="1447165"/>
            <a:chOff x="2018995" y="1259776"/>
            <a:chExt cx="4105910" cy="1447165"/>
          </a:xfrm>
        </p:grpSpPr>
        <p:sp>
          <p:nvSpPr>
            <p:cNvPr id="6" name="object 6"/>
            <p:cNvSpPr/>
            <p:nvPr/>
          </p:nvSpPr>
          <p:spPr>
            <a:xfrm>
              <a:off x="2018995" y="1647088"/>
              <a:ext cx="3266440" cy="1059815"/>
            </a:xfrm>
            <a:custGeom>
              <a:avLst/>
              <a:gdLst/>
              <a:ahLst/>
              <a:cxnLst/>
              <a:rect l="l" t="t" r="r" b="b"/>
              <a:pathLst>
                <a:path w="3266440" h="1059814">
                  <a:moveTo>
                    <a:pt x="3036352" y="72979"/>
                  </a:moveTo>
                  <a:lnTo>
                    <a:pt x="0" y="986472"/>
                  </a:lnTo>
                  <a:lnTo>
                    <a:pt x="21945" y="1059446"/>
                  </a:lnTo>
                  <a:lnTo>
                    <a:pt x="3058303" y="145939"/>
                  </a:lnTo>
                  <a:lnTo>
                    <a:pt x="3036352" y="72979"/>
                  </a:lnTo>
                  <a:close/>
                </a:path>
                <a:path w="3266440" h="1059814">
                  <a:moveTo>
                    <a:pt x="3246714" y="62001"/>
                  </a:moveTo>
                  <a:lnTo>
                    <a:pt x="3072841" y="62001"/>
                  </a:lnTo>
                  <a:lnTo>
                    <a:pt x="3094786" y="134962"/>
                  </a:lnTo>
                  <a:lnTo>
                    <a:pt x="3058303" y="145939"/>
                  </a:lnTo>
                  <a:lnTo>
                    <a:pt x="3080258" y="218909"/>
                  </a:lnTo>
                  <a:lnTo>
                    <a:pt x="3246714" y="62001"/>
                  </a:lnTo>
                  <a:close/>
                </a:path>
                <a:path w="3266440" h="1059814">
                  <a:moveTo>
                    <a:pt x="3072841" y="62001"/>
                  </a:moveTo>
                  <a:lnTo>
                    <a:pt x="3036352" y="72979"/>
                  </a:lnTo>
                  <a:lnTo>
                    <a:pt x="3058303" y="145939"/>
                  </a:lnTo>
                  <a:lnTo>
                    <a:pt x="3094786" y="134962"/>
                  </a:lnTo>
                  <a:lnTo>
                    <a:pt x="3072841" y="62001"/>
                  </a:lnTo>
                  <a:close/>
                </a:path>
                <a:path w="3266440" h="1059814">
                  <a:moveTo>
                    <a:pt x="3014395" y="0"/>
                  </a:moveTo>
                  <a:lnTo>
                    <a:pt x="3036352" y="72979"/>
                  </a:lnTo>
                  <a:lnTo>
                    <a:pt x="3072841" y="62001"/>
                  </a:lnTo>
                  <a:lnTo>
                    <a:pt x="3246714" y="62001"/>
                  </a:lnTo>
                  <a:lnTo>
                    <a:pt x="3266236" y="43599"/>
                  </a:lnTo>
                  <a:lnTo>
                    <a:pt x="3014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3632" y="1288351"/>
              <a:ext cx="2182495" cy="402590"/>
            </a:xfrm>
            <a:custGeom>
              <a:avLst/>
              <a:gdLst/>
              <a:ahLst/>
              <a:cxnLst/>
              <a:rect l="l" t="t" r="r" b="b"/>
              <a:pathLst>
                <a:path w="2182495" h="402589">
                  <a:moveTo>
                    <a:pt x="0" y="0"/>
                  </a:moveTo>
                  <a:lnTo>
                    <a:pt x="2182371" y="0"/>
                  </a:lnTo>
                  <a:lnTo>
                    <a:pt x="2182371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910" y="6262116"/>
            <a:ext cx="18821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More 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on</a:t>
            </a:r>
            <a:r>
              <a:rPr sz="2000" u="sng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 </a:t>
            </a:r>
            <a:r>
              <a:rPr sz="20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later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24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270" dirty="0"/>
              <a:t>Lab</a:t>
            </a:r>
            <a:r>
              <a:rPr spc="-409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856" y="1526098"/>
            <a:ext cx="8054975" cy="4380865"/>
            <a:chOff x="371856" y="1526098"/>
            <a:chExt cx="8054975" cy="4380865"/>
          </a:xfrm>
        </p:grpSpPr>
        <p:sp>
          <p:nvSpPr>
            <p:cNvPr id="4" name="object 4"/>
            <p:cNvSpPr/>
            <p:nvPr/>
          </p:nvSpPr>
          <p:spPr>
            <a:xfrm>
              <a:off x="371856" y="1526098"/>
              <a:ext cx="7808976" cy="438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590660"/>
              <a:ext cx="2331085" cy="1029969"/>
            </a:xfrm>
            <a:custGeom>
              <a:avLst/>
              <a:gdLst/>
              <a:ahLst/>
              <a:cxnLst/>
              <a:rect l="l" t="t" r="r" b="b"/>
              <a:pathLst>
                <a:path w="2331084" h="1029970">
                  <a:moveTo>
                    <a:pt x="2084832" y="76200"/>
                  </a:moveTo>
                  <a:lnTo>
                    <a:pt x="797420" y="76200"/>
                  </a:lnTo>
                  <a:lnTo>
                    <a:pt x="797420" y="0"/>
                  </a:lnTo>
                  <a:lnTo>
                    <a:pt x="568820" y="114300"/>
                  </a:lnTo>
                  <a:lnTo>
                    <a:pt x="797420" y="228600"/>
                  </a:lnTo>
                  <a:lnTo>
                    <a:pt x="797420" y="152400"/>
                  </a:lnTo>
                  <a:lnTo>
                    <a:pt x="2084832" y="152400"/>
                  </a:lnTo>
                  <a:lnTo>
                    <a:pt x="2084832" y="76200"/>
                  </a:lnTo>
                  <a:close/>
                </a:path>
                <a:path w="2331084" h="1029970">
                  <a:moveTo>
                    <a:pt x="2330666" y="877417"/>
                  </a:moveTo>
                  <a:lnTo>
                    <a:pt x="228600" y="877417"/>
                  </a:lnTo>
                  <a:lnTo>
                    <a:pt x="228600" y="801217"/>
                  </a:lnTo>
                  <a:lnTo>
                    <a:pt x="0" y="915517"/>
                  </a:lnTo>
                  <a:lnTo>
                    <a:pt x="228600" y="1029817"/>
                  </a:lnTo>
                  <a:lnTo>
                    <a:pt x="228600" y="953617"/>
                  </a:lnTo>
                  <a:lnTo>
                    <a:pt x="2330666" y="953617"/>
                  </a:lnTo>
                  <a:lnTo>
                    <a:pt x="2330666" y="877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6148" y="6156452"/>
            <a:ext cx="605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https://jupyterlab.readthedocs.io/en/stable/user/notebook.html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405" y="2314956"/>
            <a:ext cx="186880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Cell </a:t>
            </a:r>
            <a:r>
              <a:rPr sz="3200" u="heavy" spc="4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</a:t>
            </a:r>
            <a:r>
              <a:rPr sz="320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  <a:p>
            <a:pPr marL="177165">
              <a:lnSpc>
                <a:spcPct val="100000"/>
              </a:lnSpc>
              <a:spcBef>
                <a:spcPts val="3285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9997" y="4821428"/>
            <a:ext cx="197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latin typeface="Trebuchet MS"/>
                <a:cs typeface="Trebuchet MS"/>
              </a:rPr>
              <a:t>To </a:t>
            </a:r>
            <a:r>
              <a:rPr sz="3000" spc="-85" dirty="0">
                <a:latin typeface="Trebuchet MS"/>
                <a:cs typeface="Trebuchet MS"/>
              </a:rPr>
              <a:t>run </a:t>
            </a:r>
            <a:r>
              <a:rPr sz="3000" spc="-140" dirty="0">
                <a:latin typeface="Trebuchet MS"/>
                <a:cs typeface="Trebuchet MS"/>
              </a:rPr>
              <a:t>a</a:t>
            </a:r>
            <a:r>
              <a:rPr sz="3000" spc="-39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cell:  </a:t>
            </a:r>
            <a:r>
              <a:rPr sz="3000" spc="-135" dirty="0">
                <a:latin typeface="Trebuchet MS"/>
                <a:cs typeface="Trebuchet MS"/>
              </a:rPr>
              <a:t>shift </a:t>
            </a:r>
            <a:r>
              <a:rPr sz="3000" spc="-80" dirty="0">
                <a:latin typeface="Trebuchet MS"/>
                <a:cs typeface="Trebuchet MS"/>
              </a:rPr>
              <a:t>+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enter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8097" y="423164"/>
            <a:ext cx="212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8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360084"/>
                </a:solidFill>
                <a:latin typeface="Arial"/>
                <a:cs typeface="Arial"/>
              </a:rPr>
              <a:t>lab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6156452"/>
            <a:ext cx="620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https://jupyter-notebook.readthedocs.io/en/latest/notebook.html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097" y="423164"/>
            <a:ext cx="3230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7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360084"/>
                </a:solidFill>
                <a:latin typeface="Arial"/>
                <a:cs typeface="Arial"/>
              </a:rPr>
              <a:t>notebook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48" y="611124"/>
            <a:ext cx="1089088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4400" spc="-290" dirty="0">
                <a:latin typeface="Trebuchet MS"/>
                <a:cs typeface="Trebuchet MS"/>
              </a:rPr>
              <a:t>Jupyter </a:t>
            </a:r>
            <a:r>
              <a:rPr sz="4400" spc="-165" dirty="0">
                <a:latin typeface="Trebuchet MS"/>
                <a:cs typeface="Trebuchet MS"/>
              </a:rPr>
              <a:t>notebook</a:t>
            </a:r>
            <a:r>
              <a:rPr sz="4400" spc="-380" dirty="0">
                <a:latin typeface="Trebuchet MS"/>
                <a:cs typeface="Trebuchet MS"/>
              </a:rPr>
              <a:t> </a:t>
            </a:r>
            <a:r>
              <a:rPr sz="4400" spc="-270" dirty="0">
                <a:solidFill>
                  <a:srgbClr val="FFFFFF"/>
                </a:solidFill>
                <a:latin typeface="Trebuchet MS"/>
                <a:cs typeface="Trebuchet MS"/>
              </a:rPr>
              <a:t>(.ipynb)</a:t>
            </a:r>
            <a:endParaRPr sz="4400">
              <a:latin typeface="Trebuchet MS"/>
              <a:cs typeface="Trebuchet MS"/>
            </a:endParaRPr>
          </a:p>
          <a:p>
            <a:pPr marL="137795" indent="-125730">
              <a:lnSpc>
                <a:spcPct val="100000"/>
              </a:lnSpc>
              <a:spcBef>
                <a:spcPts val="337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800" spc="25" dirty="0">
                <a:solidFill>
                  <a:srgbClr val="333333"/>
                </a:solidFill>
                <a:latin typeface="Arial"/>
                <a:cs typeface="Arial"/>
              </a:rPr>
              <a:t>Command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(esc/gray),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below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currently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selected</a:t>
            </a:r>
            <a:r>
              <a:rPr sz="2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spcBef>
                <a:spcPts val="50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above.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delete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sz="2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015" marR="490220" lvl="1" indent="-285750">
              <a:lnSpc>
                <a:spcPts val="3290"/>
              </a:lnSpc>
              <a:spcBef>
                <a:spcPts val="21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40" dirty="0">
                <a:solidFill>
                  <a:srgbClr val="333333"/>
                </a:solidFill>
                <a:latin typeface="Arial"/>
                <a:cs typeface="Arial"/>
              </a:rPr>
              <a:t>undo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your last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(which </a:t>
            </a:r>
            <a:r>
              <a:rPr sz="2800" spc="50" dirty="0">
                <a:solidFill>
                  <a:srgbClr val="333333"/>
                </a:solidFill>
                <a:latin typeface="Arial"/>
                <a:cs typeface="Arial"/>
              </a:rPr>
              <a:t>could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deletion,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creation,</a:t>
            </a:r>
            <a:r>
              <a:rPr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etc).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9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165" dirty="0"/>
              <a:t>notebook</a:t>
            </a:r>
            <a:r>
              <a:rPr spc="-425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1517396"/>
            <a:ext cx="11382375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Markdown great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 commenting/adding notes 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code!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A simple </a:t>
            </a:r>
            <a:r>
              <a:rPr sz="2400" spc="-5" dirty="0">
                <a:latin typeface="Arial"/>
                <a:cs typeface="Arial"/>
              </a:rPr>
              <a:t>plain-text format for writing lists, </a:t>
            </a:r>
            <a:r>
              <a:rPr sz="2400" dirty="0">
                <a:latin typeface="Arial"/>
                <a:cs typeface="Arial"/>
              </a:rPr>
              <a:t>links, and </a:t>
            </a:r>
            <a:r>
              <a:rPr sz="2400" spc="-5" dirty="0">
                <a:latin typeface="Arial"/>
                <a:cs typeface="Arial"/>
              </a:rPr>
              <a:t>other things that </a:t>
            </a:r>
            <a:r>
              <a:rPr sz="2400" dirty="0">
                <a:latin typeface="Arial"/>
                <a:cs typeface="Arial"/>
              </a:rPr>
              <a:t>might go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 web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376555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Markdown cell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 </a:t>
            </a:r>
            <a:r>
              <a:rPr sz="2400" dirty="0">
                <a:latin typeface="Arial"/>
                <a:cs typeface="Arial"/>
              </a:rPr>
              <a:t>and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12700" marR="20320">
              <a:lnSpc>
                <a:spcPct val="1008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]: </a:t>
            </a:r>
            <a:r>
              <a:rPr sz="2400" dirty="0">
                <a:latin typeface="Arial"/>
                <a:cs typeface="Arial"/>
              </a:rPr>
              <a:t>will disappear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show it is no longer a code cell and you will be able </a:t>
            </a:r>
            <a:r>
              <a:rPr sz="2400" spc="-5" dirty="0">
                <a:latin typeface="Arial"/>
                <a:cs typeface="Arial"/>
              </a:rPr>
              <a:t>to write </a:t>
            </a:r>
            <a:r>
              <a:rPr sz="2400" dirty="0">
                <a:latin typeface="Arial"/>
                <a:cs typeface="Arial"/>
              </a:rPr>
              <a:t>in  Markdown.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576580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cell 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and 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4472C4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08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Markdown </a:t>
            </a:r>
            <a:r>
              <a:rPr spc="575" dirty="0"/>
              <a:t>–</a:t>
            </a:r>
            <a:r>
              <a:rPr spc="-625" dirty="0"/>
              <a:t> </a:t>
            </a:r>
            <a:r>
              <a:rPr spc="-24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7603"/>
            <a:ext cx="205930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00"/>
              </a:spcBef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asterisks</a:t>
            </a:r>
            <a:endParaRPr sz="2400">
              <a:latin typeface="Arial"/>
              <a:cs typeface="Arial"/>
            </a:endParaRPr>
          </a:p>
          <a:p>
            <a:pPr marL="215900" indent="-203200">
              <a:lnSpc>
                <a:spcPct val="100000"/>
              </a:lnSpc>
              <a:spcBef>
                <a:spcPts val="25"/>
              </a:spcBef>
              <a:buChar char="*"/>
              <a:tabLst>
                <a:tab pos="215900" algn="l"/>
              </a:tabLst>
            </a:pP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bullet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84067"/>
            <a:ext cx="3705225" cy="111696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latin typeface="Arial"/>
                <a:cs typeface="Arial"/>
              </a:rPr>
              <a:t># A Level-1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Heading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solidFill>
                  <a:srgbClr val="360084"/>
                </a:solidFill>
                <a:latin typeface="Arial"/>
                <a:cs typeface="Arial"/>
              </a:rPr>
              <a:t>## A Level-2 Heading</a:t>
            </a:r>
            <a:r>
              <a:rPr sz="2400" spc="-365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0084"/>
                </a:solidFill>
                <a:latin typeface="Arial"/>
                <a:cs typeface="Arial"/>
              </a:rPr>
              <a:t>(etc.)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71" y="1834388"/>
            <a:ext cx="808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71" y="3306571"/>
            <a:ext cx="1630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H</a:t>
            </a:r>
            <a:r>
              <a:rPr sz="3000" spc="-10" dirty="0">
                <a:latin typeface="Arial"/>
                <a:cs typeface="Arial"/>
              </a:rPr>
              <a:t>ead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ng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55540"/>
            <a:ext cx="1109345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[Create </a:t>
            </a:r>
            <a:r>
              <a:rPr sz="2400" spc="-10" dirty="0">
                <a:latin typeface="Arial"/>
                <a:cs typeface="Arial"/>
              </a:rPr>
              <a:t>links](http://software-carpentry.org)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`[...](...)`.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3265"/>
              </a:lnSpc>
            </a:pPr>
            <a:r>
              <a:rPr sz="3000" spc="-5" dirty="0">
                <a:latin typeface="Arial"/>
                <a:cs typeface="Arial"/>
              </a:rPr>
              <a:t>urls </a:t>
            </a:r>
            <a:r>
              <a:rPr sz="3000" dirty="0">
                <a:latin typeface="Arial"/>
                <a:cs typeface="Arial"/>
              </a:rPr>
              <a:t>+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[named links][data_carpentry].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[data_carpentry]: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Arial"/>
                <a:cs typeface="Arial"/>
                <a:hlinkClick r:id="rId2"/>
              </a:rPr>
              <a:t>http://datacarpentry.org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7744" y="1983701"/>
            <a:ext cx="2331085" cy="228600"/>
          </a:xfrm>
          <a:custGeom>
            <a:avLst/>
            <a:gdLst/>
            <a:ahLst/>
            <a:cxnLst/>
            <a:rect l="l" t="t" r="r" b="b"/>
            <a:pathLst>
              <a:path w="233108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33108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331085" h="228600">
                <a:moveTo>
                  <a:pt x="233066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0665" y="152400"/>
                </a:lnTo>
                <a:lnTo>
                  <a:pt x="233066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2366" y="3327869"/>
            <a:ext cx="1523365" cy="228600"/>
          </a:xfrm>
          <a:custGeom>
            <a:avLst/>
            <a:gdLst/>
            <a:ahLst/>
            <a:cxnLst/>
            <a:rect l="l" t="t" r="r" b="b"/>
            <a:pathLst>
              <a:path w="1523364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523364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523364" h="228600">
                <a:moveTo>
                  <a:pt x="152294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522945" y="152400"/>
                </a:lnTo>
                <a:lnTo>
                  <a:pt x="152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9680" y="5407634"/>
            <a:ext cx="927100" cy="228600"/>
          </a:xfrm>
          <a:custGeom>
            <a:avLst/>
            <a:gdLst/>
            <a:ahLst/>
            <a:cxnLst/>
            <a:rect l="l" t="t" r="r" b="b"/>
            <a:pathLst>
              <a:path w="927100" h="228600">
                <a:moveTo>
                  <a:pt x="228600" y="0"/>
                </a:moveTo>
                <a:lnTo>
                  <a:pt x="0" y="114300"/>
                </a:lnTo>
                <a:lnTo>
                  <a:pt x="228600" y="228598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9271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27100" h="228600">
                <a:moveTo>
                  <a:pt x="926592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926592" y="152400"/>
                </a:lnTo>
                <a:lnTo>
                  <a:pt x="9265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4064" y="3000692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172700" cy="42157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symbol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assigns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right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left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age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42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my_name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70" dirty="0">
                <a:latin typeface="Trebuchet MS"/>
                <a:cs typeface="Trebuchet MS"/>
              </a:rPr>
              <a:t>‘</a:t>
            </a:r>
            <a:r>
              <a:rPr lang="en-US" sz="2800" spc="-170" dirty="0">
                <a:latin typeface="Trebuchet MS"/>
                <a:cs typeface="Trebuchet MS"/>
              </a:rPr>
              <a:t>your name</a:t>
            </a:r>
            <a:r>
              <a:rPr sz="2800" spc="-160" dirty="0">
                <a:latin typeface="Trebuchet MS"/>
                <a:cs typeface="Trebuchet MS"/>
              </a:rPr>
              <a:t>’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Grade1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345" dirty="0">
                <a:latin typeface="Trebuchet MS"/>
                <a:cs typeface="Trebuchet MS"/>
              </a:rPr>
              <a:t>‘A’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 dirty="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Variable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only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contain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letters,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digits,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underscore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_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latin typeface="Trebuchet MS"/>
                <a:cs typeface="Trebuchet MS"/>
              </a:rPr>
              <a:t>cannot </a:t>
            </a:r>
            <a:r>
              <a:rPr sz="2400" spc="-125" dirty="0">
                <a:latin typeface="Trebuchet MS"/>
                <a:cs typeface="Trebuchet MS"/>
              </a:rPr>
              <a:t>start </a:t>
            </a:r>
            <a:r>
              <a:rPr sz="2400" spc="-105" dirty="0">
                <a:latin typeface="Trebuchet MS"/>
                <a:cs typeface="Trebuchet MS"/>
              </a:rPr>
              <a:t>with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digit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case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sensitive</a:t>
            </a:r>
            <a:r>
              <a:rPr sz="2400" b="1" spc="-1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(age,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Age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AGE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three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different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variables)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0596"/>
            <a:ext cx="5224145" cy="2581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first_name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0" dirty="0">
                <a:latin typeface="Trebuchet MS"/>
                <a:cs typeface="Trebuchet MS"/>
              </a:rPr>
              <a:t>‘Kathy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310" dirty="0">
                <a:latin typeface="Trebuchet MS"/>
                <a:cs typeface="Trebuchet MS"/>
              </a:rPr>
              <a:t>’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age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8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10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40" dirty="0"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(first_name, </a:t>
            </a:r>
            <a:r>
              <a:rPr sz="2600" spc="-35" dirty="0">
                <a:latin typeface="Trebuchet MS"/>
                <a:cs typeface="Trebuchet MS"/>
              </a:rPr>
              <a:t>'is', </a:t>
            </a:r>
            <a:r>
              <a:rPr sz="2600" spc="-170" dirty="0">
                <a:latin typeface="Trebuchet MS"/>
                <a:cs typeface="Trebuchet MS"/>
              </a:rPr>
              <a:t>age, </a:t>
            </a:r>
            <a:r>
              <a:rPr sz="2600" spc="-70" dirty="0">
                <a:latin typeface="Trebuchet MS"/>
                <a:cs typeface="Trebuchet MS"/>
              </a:rPr>
              <a:t>'years</a:t>
            </a:r>
            <a:r>
              <a:rPr sz="2600" spc="-509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old’)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241300" indent="-228600">
              <a:lnSpc>
                <a:spcPts val="311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Variables </a:t>
            </a:r>
            <a:r>
              <a:rPr sz="2600" spc="-130" dirty="0">
                <a:latin typeface="Trebuchet MS"/>
                <a:cs typeface="Trebuchet MS"/>
              </a:rPr>
              <a:t>can </a:t>
            </a:r>
            <a:r>
              <a:rPr sz="2600" spc="-110" dirty="0">
                <a:latin typeface="Trebuchet MS"/>
                <a:cs typeface="Trebuchet MS"/>
              </a:rPr>
              <a:t>be </a:t>
            </a:r>
            <a:r>
              <a:rPr sz="2600" spc="-80" dirty="0">
                <a:latin typeface="Trebuchet MS"/>
                <a:cs typeface="Trebuchet MS"/>
              </a:rPr>
              <a:t>used</a:t>
            </a:r>
            <a:r>
              <a:rPr sz="2600" spc="-60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35" dirty="0">
                <a:latin typeface="Trebuchet MS"/>
                <a:cs typeface="Trebuchet MS"/>
              </a:rPr>
              <a:t>calculations: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5" dirty="0">
                <a:latin typeface="Trebuchet MS"/>
                <a:cs typeface="Trebuchet MS"/>
              </a:rPr>
              <a:t>new_age </a:t>
            </a:r>
            <a:r>
              <a:rPr sz="2200" spc="-60" dirty="0">
                <a:latin typeface="Trebuchet MS"/>
                <a:cs typeface="Trebuchet MS"/>
              </a:rPr>
              <a:t>=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3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+10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716779"/>
            <a:ext cx="3274061" cy="91371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0" dirty="0">
                <a:latin typeface="Trebuchet MS"/>
                <a:cs typeface="Trebuchet MS"/>
              </a:rPr>
              <a:t>Indexing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print(first_name[0]</a:t>
            </a:r>
            <a:r>
              <a:rPr lang="en-US" sz="2600" spc="-12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5932" y="4995164"/>
            <a:ext cx="435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0" dirty="0">
                <a:latin typeface="Trebuchet MS"/>
                <a:cs typeface="Trebuchet MS"/>
              </a:rPr>
              <a:t>***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Python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indexing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0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***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6371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lang="en-US" sz="2800" spc="-11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0" dirty="0">
                <a:latin typeface="Trebuchet MS"/>
                <a:cs typeface="Trebuchet MS"/>
              </a:rPr>
              <a:t>Data 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78186" y="358775"/>
            <a:ext cx="982344" cy="927100"/>
            <a:chOff x="10378186" y="358775"/>
            <a:chExt cx="982344" cy="927100"/>
          </a:xfrm>
        </p:grpSpPr>
        <p:sp>
          <p:nvSpPr>
            <p:cNvPr id="5" name="object 5"/>
            <p:cNvSpPr/>
            <p:nvPr/>
          </p:nvSpPr>
          <p:spPr>
            <a:xfrm>
              <a:off x="10384535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484632" y="0"/>
                  </a:moveTo>
                  <a:lnTo>
                    <a:pt x="337718" y="304888"/>
                  </a:lnTo>
                  <a:lnTo>
                    <a:pt x="0" y="349275"/>
                  </a:lnTo>
                  <a:lnTo>
                    <a:pt x="246926" y="582079"/>
                  </a:lnTo>
                  <a:lnTo>
                    <a:pt x="185115" y="914400"/>
                  </a:lnTo>
                  <a:lnTo>
                    <a:pt x="484632" y="753402"/>
                  </a:lnTo>
                  <a:lnTo>
                    <a:pt x="784148" y="914400"/>
                  </a:lnTo>
                  <a:lnTo>
                    <a:pt x="722337" y="582079"/>
                  </a:lnTo>
                  <a:lnTo>
                    <a:pt x="969264" y="349275"/>
                  </a:lnTo>
                  <a:lnTo>
                    <a:pt x="631545" y="304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4536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0" y="349269"/>
                  </a:moveTo>
                  <a:lnTo>
                    <a:pt x="337717" y="304886"/>
                  </a:lnTo>
                  <a:lnTo>
                    <a:pt x="484631" y="0"/>
                  </a:lnTo>
                  <a:lnTo>
                    <a:pt x="631545" y="304886"/>
                  </a:lnTo>
                  <a:lnTo>
                    <a:pt x="969262" y="349269"/>
                  </a:lnTo>
                  <a:lnTo>
                    <a:pt x="722342" y="582082"/>
                  </a:lnTo>
                  <a:lnTo>
                    <a:pt x="784150" y="914398"/>
                  </a:lnTo>
                  <a:lnTo>
                    <a:pt x="484631" y="753398"/>
                  </a:lnTo>
                  <a:lnTo>
                    <a:pt x="185112" y="914398"/>
                  </a:lnTo>
                  <a:lnTo>
                    <a:pt x="246920" y="582082"/>
                  </a:lnTo>
                  <a:lnTo>
                    <a:pt x="0" y="34926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455920" y="19217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5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5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59" h="228600">
                <a:moveTo>
                  <a:pt x="128015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14565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30" dirty="0">
                <a:latin typeface="Trebuchet MS"/>
                <a:cs typeface="Trebuchet MS"/>
              </a:rPr>
              <a:t>variables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print()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20" dirty="0">
                <a:latin typeface="Trebuchet MS"/>
                <a:cs typeface="Trebuchet MS"/>
              </a:rPr>
              <a:t>persist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cells.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160" dirty="0">
                <a:latin typeface="Trebuchet MS"/>
                <a:cs typeface="Trebuchet MS"/>
              </a:rPr>
              <a:t>created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5" dirty="0">
                <a:latin typeface="Trebuchet MS"/>
                <a:cs typeface="Trebuchet MS"/>
              </a:rPr>
              <a:t>they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65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used.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can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80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54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calculations.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31734"/>
            <a:ext cx="5483861" cy="46852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Trebuchet MS"/>
                <a:cs typeface="Trebuchet MS"/>
              </a:rPr>
              <a:t>%run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    # runs script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Trebuchet MS"/>
                <a:cs typeface="Trebuchet MS"/>
              </a:rPr>
              <a:t>%time</a:t>
            </a:r>
            <a:r>
              <a:rPr lang="en-US" sz="2800" spc="10" dirty="0">
                <a:latin typeface="Trebuchet MS"/>
                <a:cs typeface="Trebuchet MS"/>
              </a:rPr>
              <a:t>              # times run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Trebuchet MS"/>
                <a:cs typeface="Trebuchet MS"/>
              </a:rPr>
              <a:t>%who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str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|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%pinfo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&lt;variable&gt;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%env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%matplotlib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inline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%load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endParaRPr lang="en-US" sz="2800" spc="-1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80" dirty="0">
                <a:latin typeface="Trebuchet MS"/>
                <a:cs typeface="Trebuchet MS"/>
              </a:rPr>
              <a:t>%</a:t>
            </a:r>
            <a:r>
              <a:rPr lang="en-US" sz="2800" spc="-80" dirty="0" err="1">
                <a:latin typeface="Trebuchet MS"/>
                <a:cs typeface="Trebuchet MS"/>
              </a:rPr>
              <a:t>lsmagic</a:t>
            </a:r>
            <a:endParaRPr lang="en-US"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1300" algn="l"/>
              </a:tabLst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476" y="5595620"/>
            <a:ext cx="678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www.tutorialspoint.com/jupyter/ipython_magic_commands.htm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0" y="1854200"/>
            <a:ext cx="3810000" cy="314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260840" cy="3463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straight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!head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–n</a:t>
            </a:r>
            <a:r>
              <a:rPr sz="28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haiku.txt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!pip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28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astropy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300">
              <a:latin typeface="Trebuchet MS"/>
              <a:cs typeface="Trebuchet MS"/>
            </a:endParaRPr>
          </a:p>
          <a:p>
            <a:pPr marL="241300" marR="11557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Almost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learned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 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</a:t>
            </a:r>
            <a:r>
              <a:rPr spc="-405" dirty="0"/>
              <a:t> </a:t>
            </a:r>
            <a:r>
              <a:rPr spc="-27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4800600" cy="27971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str()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String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Concatenation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Repetition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int()-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integer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Float()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decimals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Type() </a:t>
            </a:r>
            <a:r>
              <a:rPr sz="2800" spc="-75" dirty="0">
                <a:latin typeface="Trebuchet MS"/>
                <a:cs typeface="Trebuchet MS"/>
              </a:rPr>
              <a:t>&gt; What</a:t>
            </a:r>
            <a:r>
              <a:rPr sz="2800" spc="-63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kind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30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229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M</a:t>
            </a:r>
            <a:r>
              <a:rPr spc="110" dirty="0"/>
              <a:t>a</a:t>
            </a:r>
            <a:r>
              <a:rPr spc="-295" dirty="0"/>
              <a:t>t</a:t>
            </a:r>
            <a:r>
              <a:rPr spc="-12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7563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Add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Subtract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Multiply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Divide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Power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Reminder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Absolute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abs()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06578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Trebuchet MS"/>
                <a:cs typeface="Trebuchet MS"/>
              </a:rPr>
              <a:t>Not </a:t>
            </a:r>
            <a:r>
              <a:rPr sz="2800" spc="-125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!=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4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&lt;=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23596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not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False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11651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 err="1">
                <a:latin typeface="Trebuchet MS"/>
                <a:cs typeface="Trebuchet MS"/>
              </a:rPr>
              <a:t>Jupyter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9913" y="28956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Indexing </a:t>
            </a:r>
            <a:r>
              <a:rPr spc="-180" dirty="0"/>
              <a:t>and</a:t>
            </a:r>
            <a:r>
              <a:rPr spc="-470" dirty="0"/>
              <a:t> </a:t>
            </a:r>
            <a:r>
              <a:rPr spc="-229" dirty="0"/>
              <a:t>Slices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590290" cy="33629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[start:stop]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atom_name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'sodium’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print(atom_name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[0:3]</a:t>
            </a:r>
            <a:r>
              <a:rPr sz="2800" spc="-130" dirty="0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&gt;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sod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len</a:t>
            </a:r>
            <a:r>
              <a:rPr sz="2800" spc="-125" dirty="0">
                <a:latin typeface="Trebuchet MS"/>
                <a:cs typeface="Trebuchet MS"/>
              </a:rPr>
              <a:t>(atom_name)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903" y="197656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4351" y="2964116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L</a:t>
            </a:r>
            <a:r>
              <a:rPr spc="-245" dirty="0"/>
              <a:t>i</a:t>
            </a:r>
            <a:r>
              <a:rPr spc="-135" dirty="0"/>
              <a:t>s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595630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Storing </a:t>
            </a:r>
            <a:r>
              <a:rPr sz="2400" spc="-120" dirty="0">
                <a:latin typeface="Trebuchet MS"/>
                <a:cs typeface="Trebuchet MS"/>
              </a:rPr>
              <a:t>multiple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Trebuchet MS"/>
                <a:cs typeface="Trebuchet MS"/>
              </a:rPr>
              <a:t>pressures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[0.273, 0.275, 0.277, 0.275, </a:t>
            </a:r>
            <a:r>
              <a:rPr sz="2400" spc="-105" dirty="0">
                <a:latin typeface="Trebuchet MS"/>
                <a:cs typeface="Trebuchet MS"/>
              </a:rPr>
              <a:t>0.276]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0" dirty="0">
                <a:latin typeface="Trebuchet MS"/>
                <a:cs typeface="Trebuchet MS"/>
              </a:rPr>
              <a:t>print</a:t>
            </a:r>
            <a:r>
              <a:rPr sz="2400" spc="-100" dirty="0">
                <a:latin typeface="Trebuchet MS"/>
                <a:cs typeface="Trebuchet MS"/>
              </a:rPr>
              <a:t>('pressures:',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pressures)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0" dirty="0">
                <a:latin typeface="Trebuchet MS"/>
                <a:cs typeface="Trebuchet MS"/>
              </a:rPr>
              <a:t>print</a:t>
            </a:r>
            <a:r>
              <a:rPr sz="2400" spc="-110" dirty="0">
                <a:latin typeface="Trebuchet MS"/>
                <a:cs typeface="Trebuchet MS"/>
              </a:rPr>
              <a:t>('length:',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len(pressures))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('zeroth </a:t>
            </a:r>
            <a:r>
              <a:rPr sz="2400" spc="-125" dirty="0">
                <a:latin typeface="Trebuchet MS"/>
                <a:cs typeface="Trebuchet MS"/>
              </a:rPr>
              <a:t>item </a:t>
            </a:r>
            <a:r>
              <a:rPr sz="2400" spc="-95" dirty="0">
                <a:latin typeface="Trebuchet MS"/>
                <a:cs typeface="Trebuchet MS"/>
              </a:rPr>
              <a:t>of pressures:',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pressures[0])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pressures[0]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0.265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5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170" dirty="0"/>
              <a:t>Appending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38172"/>
            <a:ext cx="5037455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list_name.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5" dirty="0">
                <a:latin typeface="Trebuchet MS"/>
                <a:cs typeface="Trebuchet MS"/>
              </a:rPr>
              <a:t>()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0" dirty="0">
                <a:latin typeface="Trebuchet MS"/>
                <a:cs typeface="Trebuchet MS"/>
              </a:rPr>
              <a:t>primes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5" dirty="0">
                <a:latin typeface="Trebuchet MS"/>
                <a:cs typeface="Trebuchet MS"/>
              </a:rPr>
              <a:t>[2, </a:t>
            </a:r>
            <a:r>
              <a:rPr sz="2600" spc="-185" dirty="0">
                <a:latin typeface="Trebuchet MS"/>
                <a:cs typeface="Trebuchet MS"/>
              </a:rPr>
              <a:t>3,</a:t>
            </a:r>
            <a:r>
              <a:rPr sz="2600" spc="-45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5]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95" dirty="0">
                <a:latin typeface="Trebuchet MS"/>
                <a:cs typeface="Trebuchet MS"/>
              </a:rPr>
              <a:t>is </a:t>
            </a:r>
            <a:r>
              <a:rPr sz="2600" spc="-140" dirty="0">
                <a:latin typeface="Trebuchet MS"/>
                <a:cs typeface="Trebuchet MS"/>
              </a:rPr>
              <a:t>initially:',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primes.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0" dirty="0">
                <a:latin typeface="Trebuchet MS"/>
                <a:cs typeface="Trebuchet MS"/>
              </a:rPr>
              <a:t>(7)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75" dirty="0">
                <a:latin typeface="Trebuchet MS"/>
                <a:cs typeface="Trebuchet MS"/>
              </a:rPr>
              <a:t>has </a:t>
            </a:r>
            <a:r>
              <a:rPr sz="2600" spc="-125" dirty="0">
                <a:latin typeface="Trebuchet MS"/>
                <a:cs typeface="Trebuchet MS"/>
              </a:rPr>
              <a:t>become:',</a:t>
            </a:r>
            <a:r>
              <a:rPr sz="2600" spc="-45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97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210" dirty="0"/>
              <a:t>Deleting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999730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list_name[index]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remove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3, 5, 7,</a:t>
            </a:r>
            <a:r>
              <a:rPr sz="2800" spc="-48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9]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5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5" dirty="0">
                <a:latin typeface="Trebuchet MS"/>
                <a:cs typeface="Trebuchet MS"/>
              </a:rPr>
              <a:t>del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primes[4]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65" dirty="0">
                <a:latin typeface="Trebuchet MS"/>
                <a:cs typeface="Trebuchet MS"/>
              </a:rPr>
              <a:t>after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4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List- </a:t>
            </a:r>
            <a:r>
              <a:rPr spc="-225" dirty="0"/>
              <a:t>Empty</a:t>
            </a:r>
            <a:r>
              <a:rPr spc="-405" dirty="0"/>
              <a:t> </a:t>
            </a:r>
            <a:r>
              <a:rPr spc="-310" dirty="0"/>
              <a:t>[]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6896100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Empty_list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[]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Helpful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starting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point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collecting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5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Practice: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7007861" cy="2549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('string to </a:t>
            </a:r>
            <a:r>
              <a:rPr sz="2800" spc="-150" dirty="0">
                <a:latin typeface="Trebuchet MS"/>
                <a:cs typeface="Trebuchet MS"/>
              </a:rPr>
              <a:t>list:',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2800" spc="-145" dirty="0">
                <a:latin typeface="Trebuchet MS"/>
                <a:cs typeface="Trebuchet MS"/>
              </a:rPr>
              <a:t>('tin’))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0" dirty="0">
                <a:latin typeface="Trebuchet MS"/>
                <a:cs typeface="Trebuchet MS"/>
              </a:rPr>
              <a:t>print</a:t>
            </a:r>
            <a:r>
              <a:rPr sz="2800" spc="-130" dirty="0">
                <a:latin typeface="Trebuchet MS"/>
                <a:cs typeface="Trebuchet MS"/>
              </a:rPr>
              <a:t>('list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string:’,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lang="en-US" sz="2800" spc="-85" dirty="0">
                <a:latin typeface="Trebuchet MS"/>
                <a:cs typeface="Trebuchet MS"/>
              </a:rPr>
              <a:t>“ ”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85" dirty="0">
                <a:latin typeface="Trebuchet MS"/>
                <a:cs typeface="Trebuchet MS"/>
              </a:rPr>
              <a:t>(['g',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'o',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'l',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'd’]))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3375660">
              <a:lnSpc>
                <a:spcPct val="119300"/>
              </a:lnSpc>
            </a:pPr>
            <a:r>
              <a:rPr sz="2800" spc="-75" dirty="0">
                <a:latin typeface="Trebuchet MS"/>
                <a:cs typeface="Trebuchet MS"/>
              </a:rPr>
              <a:t>What does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list </a:t>
            </a:r>
            <a:r>
              <a:rPr sz="2800" spc="45" dirty="0">
                <a:latin typeface="Trebuchet MS"/>
                <a:cs typeface="Trebuchet MS"/>
              </a:rPr>
              <a:t>do? 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do?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5459474"/>
            <a:ext cx="8162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Trebuchet MS"/>
                <a:cs typeface="Trebuchet MS"/>
              </a:rPr>
              <a:t>*We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will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back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with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Numpy’s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version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…arrays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95690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index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get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character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5" dirty="0">
                <a:latin typeface="Trebuchet MS"/>
                <a:cs typeface="Trebuchet MS"/>
              </a:rPr>
              <a:t>slice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50" dirty="0">
                <a:latin typeface="Trebuchet MS"/>
                <a:cs typeface="Trebuchet MS"/>
              </a:rPr>
              <a:t>get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20" dirty="0">
                <a:latin typeface="Trebuchet MS"/>
                <a:cs typeface="Trebuchet MS"/>
              </a:rPr>
              <a:t>substring.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len()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length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Python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case-sensitive.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140" dirty="0">
                <a:latin typeface="Trebuchet MS"/>
                <a:cs typeface="Trebuchet MS"/>
              </a:rPr>
              <a:t>variable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5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Dictionaries </a:t>
            </a:r>
            <a:r>
              <a:rPr sz="4300" spc="-270" dirty="0">
                <a:solidFill>
                  <a:srgbClr val="FFFFFF"/>
                </a:solidFill>
              </a:rPr>
              <a:t>{} </a:t>
            </a:r>
            <a:r>
              <a:rPr sz="4400" spc="-130" dirty="0"/>
              <a:t>or</a:t>
            </a:r>
            <a:r>
              <a:rPr sz="4400" spc="-550" dirty="0"/>
              <a:t> </a:t>
            </a:r>
            <a:r>
              <a:rPr sz="4300" spc="-240" dirty="0">
                <a:solidFill>
                  <a:srgbClr val="FFFFFF"/>
                </a:solidFill>
              </a:rPr>
              <a:t>dict()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701611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Trebuchet MS"/>
                <a:cs typeface="Trebuchet MS"/>
              </a:rPr>
              <a:t>Mutable </a:t>
            </a:r>
            <a:r>
              <a:rPr sz="2200" spc="-130" dirty="0">
                <a:latin typeface="Trebuchet MS"/>
                <a:cs typeface="Trebuchet MS"/>
              </a:rPr>
              <a:t>key-value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pairs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65"/>
              </a:spcBef>
              <a:buFont typeface="Arial"/>
              <a:buChar char="•"/>
              <a:tabLst>
                <a:tab pos="240665" algn="l"/>
                <a:tab pos="241300" algn="l"/>
                <a:tab pos="971550" algn="l"/>
              </a:tabLst>
            </a:pPr>
            <a:r>
              <a:rPr sz="2200" spc="-90" dirty="0">
                <a:latin typeface="Trebuchet MS"/>
                <a:cs typeface="Trebuchet MS"/>
              </a:rPr>
              <a:t>zoo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	</a:t>
            </a:r>
            <a:r>
              <a:rPr sz="2200" spc="-175" dirty="0">
                <a:latin typeface="Trebuchet MS"/>
                <a:cs typeface="Trebuchet MS"/>
              </a:rPr>
              <a:t>{‘cats’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4 </a:t>
            </a:r>
            <a:r>
              <a:rPr sz="2200" spc="-260" dirty="0">
                <a:latin typeface="Trebuchet MS"/>
                <a:cs typeface="Trebuchet MS"/>
              </a:rPr>
              <a:t>, </a:t>
            </a:r>
            <a:r>
              <a:rPr sz="2200" spc="-150" dirty="0">
                <a:latin typeface="Trebuchet MS"/>
                <a:cs typeface="Trebuchet MS"/>
              </a:rPr>
              <a:t>‘dogs’: </a:t>
            </a:r>
            <a:r>
              <a:rPr sz="2200" spc="-155" dirty="0">
                <a:latin typeface="Trebuchet MS"/>
                <a:cs typeface="Trebuchet MS"/>
              </a:rPr>
              <a:t>5, ‘goats’: 3, </a:t>
            </a:r>
            <a:r>
              <a:rPr sz="2200" spc="-160" dirty="0">
                <a:latin typeface="Trebuchet MS"/>
                <a:cs typeface="Trebuchet MS"/>
              </a:rPr>
              <a:t>‘camels’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2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Trebuchet MS"/>
                <a:cs typeface="Trebuchet MS"/>
              </a:rPr>
              <a:t>person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dict(name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"John",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36,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country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"Norway")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01947"/>
            <a:ext cx="159575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7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0" dirty="0">
                <a:latin typeface="Trebuchet MS"/>
                <a:cs typeface="Trebuchet MS"/>
              </a:rPr>
              <a:t>zoo[‘cats’]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2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55" dirty="0">
                <a:latin typeface="Trebuchet MS"/>
                <a:cs typeface="Trebuchet MS"/>
              </a:rPr>
              <a:t>&gt;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4</a:t>
            </a:r>
            <a:endParaRPr sz="1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Trebuchet MS"/>
                <a:cs typeface="Trebuchet MS"/>
              </a:rPr>
              <a:t>zoo.keys()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Trebuchet MS"/>
                <a:cs typeface="Trebuchet MS"/>
              </a:rPr>
              <a:t>zoo.values()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latin typeface="Trebuchet MS"/>
                <a:cs typeface="Trebuchet MS"/>
              </a:rPr>
              <a:t>zoo.items()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9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</a:t>
            </a:r>
            <a:r>
              <a:rPr spc="-280" dirty="0"/>
              <a:t>i</a:t>
            </a:r>
            <a:r>
              <a:rPr spc="-310" dirty="0"/>
              <a:t>c</a:t>
            </a:r>
            <a:r>
              <a:rPr spc="-340" dirty="0"/>
              <a:t>t</a:t>
            </a:r>
            <a:r>
              <a:rPr spc="-240" dirty="0"/>
              <a:t>i</a:t>
            </a:r>
            <a:r>
              <a:rPr spc="-65" dirty="0"/>
              <a:t>o</a:t>
            </a:r>
            <a:r>
              <a:rPr spc="-185" dirty="0"/>
              <a:t>n</a:t>
            </a:r>
            <a:r>
              <a:rPr spc="-175" dirty="0"/>
              <a:t>a</a:t>
            </a:r>
            <a:r>
              <a:rPr spc="-200" dirty="0"/>
              <a:t>r</a:t>
            </a:r>
            <a:r>
              <a:rPr spc="-280" dirty="0"/>
              <a:t>i</a:t>
            </a:r>
            <a:r>
              <a:rPr spc="-16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8684261" cy="362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592705" indent="-241300">
              <a:lnSpc>
                <a:spcPct val="1186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323975" algn="l"/>
                <a:tab pos="2304415" algn="l"/>
              </a:tabLst>
            </a:pPr>
            <a:r>
              <a:rPr sz="2800" spc="-100" dirty="0">
                <a:latin typeface="Trebuchet MS"/>
                <a:cs typeface="Trebuchet MS"/>
              </a:rPr>
              <a:t>food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	</a:t>
            </a:r>
            <a:r>
              <a:rPr sz="2800" spc="-170" dirty="0">
                <a:latin typeface="Trebuchet MS"/>
                <a:cs typeface="Trebuchet MS"/>
              </a:rPr>
              <a:t>{‘breakfast’ </a:t>
            </a:r>
            <a:r>
              <a:rPr sz="2800" spc="-280" dirty="0">
                <a:latin typeface="Trebuchet MS"/>
                <a:cs typeface="Trebuchet MS"/>
              </a:rPr>
              <a:t>: </a:t>
            </a:r>
            <a:r>
              <a:rPr sz="2800" spc="-50" dirty="0">
                <a:latin typeface="Trebuchet MS"/>
                <a:cs typeface="Trebuchet MS"/>
              </a:rPr>
              <a:t>2 </a:t>
            </a:r>
            <a:r>
              <a:rPr sz="2800" spc="-330" dirty="0">
                <a:latin typeface="Trebuchet MS"/>
                <a:cs typeface="Trebuchet MS"/>
              </a:rPr>
              <a:t>, </a:t>
            </a:r>
            <a:r>
              <a:rPr sz="2800" spc="-190" dirty="0">
                <a:latin typeface="Trebuchet MS"/>
                <a:cs typeface="Trebuchet MS"/>
              </a:rPr>
              <a:t>‘lunch’: </a:t>
            </a:r>
            <a:r>
              <a:rPr sz="2800" spc="-240" dirty="0">
                <a:latin typeface="Trebuchet MS"/>
                <a:cs typeface="Trebuchet MS"/>
              </a:rPr>
              <a:t>‘salad’,  </a:t>
            </a:r>
            <a:r>
              <a:rPr lang="en-US" sz="2800" spc="-240" dirty="0">
                <a:latin typeface="Trebuchet MS"/>
                <a:cs typeface="Trebuchet MS"/>
              </a:rPr>
              <a:t>	</a:t>
            </a:r>
            <a:r>
              <a:rPr sz="2800" spc="-175" dirty="0">
                <a:latin typeface="Trebuchet MS"/>
                <a:cs typeface="Trebuchet MS"/>
              </a:rPr>
              <a:t>‘dinner’:	</a:t>
            </a:r>
            <a:r>
              <a:rPr sz="2800" spc="-155" dirty="0">
                <a:latin typeface="Trebuchet MS"/>
                <a:cs typeface="Trebuchet MS"/>
              </a:rPr>
              <a:t>{‘first_course’ </a:t>
            </a:r>
            <a:r>
              <a:rPr sz="2800" spc="-280" dirty="0">
                <a:latin typeface="Trebuchet MS"/>
                <a:cs typeface="Trebuchet MS"/>
              </a:rPr>
              <a:t>: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‘soup’</a:t>
            </a:r>
            <a:r>
              <a:rPr lang="en-US" sz="2800" spc="-220" dirty="0">
                <a:latin typeface="Trebuchet MS"/>
                <a:cs typeface="Trebuchet MS"/>
              </a:rPr>
              <a:t>,</a:t>
            </a:r>
            <a:endParaRPr lang="en-US" sz="2800" dirty="0">
              <a:latin typeface="Trebuchet MS"/>
              <a:cs typeface="Trebuchet MS"/>
            </a:endParaRPr>
          </a:p>
          <a:p>
            <a:pPr marL="2755900">
              <a:lnSpc>
                <a:spcPct val="100000"/>
              </a:lnSpc>
              <a:spcBef>
                <a:spcPts val="645"/>
              </a:spcBef>
            </a:pPr>
            <a:r>
              <a:rPr lang="en-US" sz="2800" spc="-145" dirty="0">
                <a:latin typeface="Trebuchet MS"/>
                <a:cs typeface="Trebuchet MS"/>
              </a:rPr>
              <a:t>‘</a:t>
            </a:r>
            <a:r>
              <a:rPr lang="en-US" sz="2800" spc="-145" dirty="0" err="1">
                <a:latin typeface="Trebuchet MS"/>
                <a:cs typeface="Trebuchet MS"/>
              </a:rPr>
              <a:t>second_course</a:t>
            </a:r>
            <a:r>
              <a:rPr lang="en-US" sz="2800" spc="-145" dirty="0">
                <a:latin typeface="Trebuchet MS"/>
                <a:cs typeface="Trebuchet MS"/>
              </a:rPr>
              <a:t>’: </a:t>
            </a:r>
            <a:r>
              <a:rPr lang="en-US" sz="2800" spc="-210" dirty="0">
                <a:latin typeface="Trebuchet MS"/>
                <a:cs typeface="Trebuchet MS"/>
              </a:rPr>
              <a:t>‘chicken’</a:t>
            </a:r>
            <a:r>
              <a:rPr lang="en-US" sz="2800" spc="-270" dirty="0">
                <a:latin typeface="Trebuchet MS"/>
                <a:cs typeface="Trebuchet MS"/>
              </a:rPr>
              <a:t> </a:t>
            </a:r>
            <a:r>
              <a:rPr lang="en-US" sz="2800" spc="-150" dirty="0">
                <a:latin typeface="Trebuchet MS"/>
                <a:cs typeface="Trebuchet MS"/>
              </a:rPr>
              <a:t>},</a:t>
            </a:r>
            <a:endParaRPr lang="en-US"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des</a:t>
            </a:r>
            <a:r>
              <a:rPr lang="en-US" sz="2800" spc="-120" dirty="0">
                <a:latin typeface="Trebuchet MS"/>
                <a:cs typeface="Trebuchet MS"/>
              </a:rPr>
              <a:t>s</a:t>
            </a:r>
            <a:r>
              <a:rPr sz="2800" spc="-120" dirty="0">
                <a:latin typeface="Trebuchet MS"/>
                <a:cs typeface="Trebuchet MS"/>
              </a:rPr>
              <a:t>ert</a:t>
            </a: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: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50" dirty="0">
                <a:latin typeface="Trebuchet MS"/>
                <a:cs typeface="Trebuchet MS"/>
              </a:rPr>
              <a:t>[‘flan’, </a:t>
            </a:r>
            <a:r>
              <a:rPr sz="2800" spc="-225" dirty="0">
                <a:latin typeface="Trebuchet MS"/>
                <a:cs typeface="Trebuchet MS"/>
              </a:rPr>
              <a:t>’cookies’,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‘NY_cheesecakes’]}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food['dinner']['first_course’]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food['dessert'][0]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03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Tuple </a:t>
            </a:r>
            <a:r>
              <a:rPr spc="575" dirty="0"/>
              <a:t>–</a:t>
            </a:r>
            <a:r>
              <a:rPr spc="-405" dirty="0"/>
              <a:t> </a:t>
            </a:r>
            <a:r>
              <a:rPr sz="4300" spc="-270" dirty="0">
                <a:solidFill>
                  <a:srgbClr val="FFFFFF"/>
                </a:solidFill>
              </a:rPr>
              <a:t>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74735" cy="3136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multiple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tuple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unchangeable</a:t>
            </a:r>
            <a:r>
              <a:rPr sz="2800" spc="-17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 </a:t>
            </a:r>
            <a:r>
              <a:rPr sz="2800" spc="-145" dirty="0">
                <a:latin typeface="Trebuchet MS"/>
                <a:cs typeface="Trebuchet MS"/>
              </a:rPr>
              <a:t>are written </a:t>
            </a:r>
            <a:r>
              <a:rPr sz="2800" spc="-125" dirty="0">
                <a:latin typeface="Trebuchet MS"/>
                <a:cs typeface="Trebuchet MS"/>
              </a:rPr>
              <a:t>with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Allows </a:t>
            </a:r>
            <a:r>
              <a:rPr sz="2800" spc="-145" dirty="0">
                <a:latin typeface="Trebuchet MS"/>
                <a:cs typeface="Trebuchet MS"/>
              </a:rPr>
              <a:t>duplicated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endParaRPr sz="280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78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1245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900909"/>
            <a:ext cx="10515600" cy="420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16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Sets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z="4300" spc="-270" dirty="0">
                <a:solidFill>
                  <a:srgbClr val="FFFFFF"/>
                </a:solidFill>
              </a:rPr>
              <a:t>{}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6293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Unordered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Unchangeable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636" y="3858259"/>
            <a:ext cx="7550784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96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70" dirty="0"/>
              <a:t> </a:t>
            </a:r>
            <a:r>
              <a:rPr spc="-22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44760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List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5330" indent="-228600">
              <a:lnSpc>
                <a:spcPts val="312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25" dirty="0">
                <a:latin typeface="Trebuchet MS"/>
                <a:cs typeface="Trebuchet MS"/>
              </a:rPr>
              <a:t>Tuple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unchangeable.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327660" indent="-228600">
              <a:lnSpc>
                <a:spcPts val="3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Set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unordered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unindexed.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8505" indent="-228600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Dictionary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ordered*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9455" y="3518915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09219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Think </a:t>
            </a:r>
            <a:r>
              <a:rPr sz="2800" spc="-125" dirty="0">
                <a:latin typeface="Trebuchet MS"/>
                <a:cs typeface="Trebuchet MS"/>
              </a:rPr>
              <a:t>math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75" dirty="0">
                <a:latin typeface="Trebuchet MS"/>
                <a:cs typeface="Trebuchet MS"/>
              </a:rPr>
              <a:t>+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input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take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arguments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f(x1, x2, </a:t>
            </a:r>
            <a:r>
              <a:rPr sz="2800" spc="-175" dirty="0">
                <a:latin typeface="Trebuchet MS"/>
                <a:cs typeface="Trebuchet MS"/>
              </a:rPr>
              <a:t>x3,…)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05" dirty="0">
                <a:latin typeface="Trebuchet MS"/>
                <a:cs typeface="Trebuchet MS"/>
              </a:rPr>
              <a:t>x1+ </a:t>
            </a:r>
            <a:r>
              <a:rPr sz="2800" spc="-114" dirty="0">
                <a:latin typeface="Trebuchet MS"/>
                <a:cs typeface="Trebuchet MS"/>
              </a:rPr>
              <a:t>x2+x3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+…..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6532"/>
            <a:ext cx="647128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max(1,2,3)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min(5,6,7)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round(3.712,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1)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#rounds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decimal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place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help(round)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94715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85" dirty="0"/>
              <a:t>Functions </a:t>
            </a:r>
            <a:r>
              <a:rPr spc="-254" dirty="0"/>
              <a:t>attached </a:t>
            </a:r>
            <a:r>
              <a:rPr spc="-204" dirty="0"/>
              <a:t>to </a:t>
            </a:r>
            <a:r>
              <a:rPr spc="-250" dirty="0"/>
              <a:t>objects </a:t>
            </a:r>
            <a:r>
              <a:rPr spc="-245" dirty="0"/>
              <a:t>are</a:t>
            </a:r>
            <a:r>
              <a:rPr spc="-795" dirty="0"/>
              <a:t> </a:t>
            </a:r>
            <a:r>
              <a:rPr spc="-275" dirty="0"/>
              <a:t>called  </a:t>
            </a:r>
            <a:r>
              <a:rPr spc="-1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05002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Methods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like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functions,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but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after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60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rebuchet MS"/>
                <a:cs typeface="Trebuchet MS"/>
              </a:rPr>
              <a:t>my_string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'Hello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world!'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creation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35" dirty="0">
                <a:latin typeface="Trebuchet MS"/>
                <a:cs typeface="Trebuchet MS"/>
              </a:rPr>
              <a:t>a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string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(my_string.swapcase())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calling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90" dirty="0">
                <a:latin typeface="Trebuchet MS"/>
                <a:cs typeface="Trebuchet MS"/>
              </a:rPr>
              <a:t>swapcase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method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my_string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1359" y="403330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7735823" y="1690687"/>
            <a:ext cx="3816096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90547"/>
            <a:ext cx="3622675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7030A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7030A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7030A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7030A0"/>
                </a:solidFill>
                <a:latin typeface="Trebuchet MS"/>
                <a:cs typeface="Trebuchet MS"/>
              </a:rPr>
              <a:t>Do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r>
              <a:rPr sz="2400" spc="-43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30A0"/>
                </a:solidFill>
                <a:latin typeface="Trebuchet MS"/>
                <a:cs typeface="Trebuchet MS"/>
              </a:rPr>
              <a:t>else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•"/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2E75B6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E75B6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elif </a:t>
            </a:r>
            <a:r>
              <a:rPr sz="2400" spc="-110" dirty="0">
                <a:solidFill>
                  <a:srgbClr val="2E75B6"/>
                </a:solidFill>
                <a:latin typeface="Trebuchet MS"/>
                <a:cs typeface="Trebuchet MS"/>
              </a:rPr>
              <a:t>(this 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40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19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87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lang="en-US" spc="-385" dirty="0"/>
              <a:t>Lets Practice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18819" y="1404620"/>
            <a:ext cx="356870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mass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3.4</a:t>
            </a:r>
            <a:r>
              <a:rPr lang="en-US" sz="2400" spc="-125" dirty="0">
                <a:latin typeface="Trebuchet MS"/>
                <a:cs typeface="Trebuchet MS"/>
              </a:rPr>
              <a:t>. 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mass &gt;</a:t>
            </a:r>
            <a:r>
              <a:rPr sz="2400" spc="-3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3.0: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285" dirty="0">
                <a:solidFill>
                  <a:srgbClr val="FF0000"/>
                </a:solidFill>
                <a:latin typeface="Trebuchet MS"/>
                <a:cs typeface="Trebuchet MS"/>
              </a:rPr>
              <a:t>’ ,</a:t>
            </a:r>
            <a:r>
              <a:rPr sz="24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mass)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602228"/>
            <a:ext cx="424561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7030A0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7030A0"/>
                </a:solidFill>
                <a:latin typeface="Trebuchet MS"/>
                <a:cs typeface="Trebuchet MS"/>
              </a:rPr>
              <a:t>&gt;</a:t>
            </a:r>
            <a:r>
              <a:rPr sz="2400" spc="-34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7030A0"/>
                </a:solidFill>
                <a:latin typeface="Trebuchet MS"/>
                <a:cs typeface="Trebuchet MS"/>
              </a:rPr>
              <a:t>3: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more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2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less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9788" y="1919732"/>
            <a:ext cx="453072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&lt;</a:t>
            </a:r>
            <a:r>
              <a:rPr sz="2400" spc="-34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2E75B6"/>
                </a:solidFill>
                <a:latin typeface="Trebuchet MS"/>
                <a:cs typeface="Trebuchet MS"/>
              </a:rPr>
              <a:t>3.7:</a:t>
            </a:r>
            <a:endParaRPr sz="24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7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3.7’)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 err="1">
                <a:solidFill>
                  <a:srgbClr val="2E75B6"/>
                </a:solidFill>
                <a:latin typeface="Trebuchet MS"/>
                <a:cs typeface="Trebuchet MS"/>
              </a:rPr>
              <a:t>elif</a:t>
            </a: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mass &gt;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sz="2400" spc="-509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2E75B6"/>
                </a:solidFill>
                <a:latin typeface="Trebuchet MS"/>
                <a:cs typeface="Trebuchet MS"/>
              </a:rPr>
              <a:t>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2900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3.2’)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995044" marR="5080" lvl="1" indent="-525780">
              <a:lnSpc>
                <a:spcPct val="1008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print(</a:t>
            </a:r>
            <a:r>
              <a:rPr lang="en-US" sz="2400" spc="-100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3.7</a:t>
            </a:r>
            <a:r>
              <a:rPr sz="2400" spc="-4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or 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lang="en-US" sz="2400" spc="-135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46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spc="-385" dirty="0"/>
              <a:t>Try </a:t>
            </a:r>
            <a:r>
              <a:rPr spc="-295" dirty="0"/>
              <a:t>it </a:t>
            </a:r>
            <a:r>
              <a:rPr spc="-165" dirty="0"/>
              <a:t>out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18819" y="1404620"/>
            <a:ext cx="4375785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05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3.2</a:t>
            </a:r>
            <a:r>
              <a:rPr lang="en-US" sz="2400" spc="-135" dirty="0">
                <a:latin typeface="Trebuchet MS"/>
                <a:cs typeface="Trebuchet MS"/>
              </a:rPr>
              <a:t>'</a:t>
            </a:r>
            <a:r>
              <a:rPr sz="2400" spc="-135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/>
          </a:p>
          <a:p>
            <a:pPr marL="355600" indent="-342900">
              <a:lnSpc>
                <a:spcPct val="100000"/>
              </a:lnSpc>
              <a:spcBef>
                <a:spcPts val="2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454151" y="1865376"/>
            <a:ext cx="11283696" cy="389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2009927" y="1870862"/>
            <a:ext cx="8452332" cy="311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452708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199"/>
                </a:lnTo>
                <a:close/>
              </a:path>
              <a:path w="1280160" h="228600">
                <a:moveTo>
                  <a:pt x="1280159" y="76187"/>
                </a:moveTo>
                <a:lnTo>
                  <a:pt x="228600" y="76199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5AD5B-5879-478D-C440-044A76BBA1DF}"/>
              </a:ext>
            </a:extLst>
          </p:cNvPr>
          <p:cNvSpPr txBox="1"/>
          <p:nvPr/>
        </p:nvSpPr>
        <p:spPr>
          <a:xfrm>
            <a:off x="7696200" y="3886200"/>
            <a:ext cx="33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point for in-class project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3318" y="3165475"/>
          <a:ext cx="2787015" cy="266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dirty="0">
                          <a:latin typeface="Trebuchet MS"/>
                          <a:cs typeface="Trebuchet MS"/>
                        </a:rPr>
                        <a:t>i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65" dirty="0">
                          <a:latin typeface="Trebuchet MS"/>
                          <a:cs typeface="Trebuchet MS"/>
                        </a:rPr>
                        <a:t>i&lt;=</a:t>
                      </a:r>
                      <a:r>
                        <a:rPr sz="21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b="1" spc="-17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05" dirty="0">
                          <a:latin typeface="Trebuchet MS"/>
                          <a:cs typeface="Trebuchet MS"/>
                        </a:rPr>
                        <a:t>Output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7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8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14" dirty="0">
                          <a:latin typeface="Trebuchet MS"/>
                          <a:cs typeface="Trebuchet MS"/>
                        </a:rPr>
                        <a:t>False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76288" y="2639567"/>
            <a:ext cx="3131185" cy="4020820"/>
            <a:chOff x="6876288" y="2639567"/>
            <a:chExt cx="3131185" cy="4020820"/>
          </a:xfrm>
        </p:grpSpPr>
        <p:sp>
          <p:nvSpPr>
            <p:cNvPr id="6" name="object 6"/>
            <p:cNvSpPr/>
            <p:nvPr/>
          </p:nvSpPr>
          <p:spPr>
            <a:xfrm>
              <a:off x="6876288" y="2640444"/>
              <a:ext cx="3131185" cy="3870325"/>
            </a:xfrm>
            <a:custGeom>
              <a:avLst/>
              <a:gdLst/>
              <a:ahLst/>
              <a:cxnLst/>
              <a:rect l="l" t="t" r="r" b="b"/>
              <a:pathLst>
                <a:path w="3131184" h="3870325">
                  <a:moveTo>
                    <a:pt x="3130918" y="0"/>
                  </a:moveTo>
                  <a:lnTo>
                    <a:pt x="0" y="0"/>
                  </a:lnTo>
                  <a:lnTo>
                    <a:pt x="0" y="3870083"/>
                  </a:lnTo>
                  <a:lnTo>
                    <a:pt x="3130918" y="3870083"/>
                  </a:lnTo>
                  <a:lnTo>
                    <a:pt x="3130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53656" y="2639567"/>
              <a:ext cx="2609088" cy="4020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7211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5]: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5]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p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7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primes: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34"/>
              </a:spcBef>
              <a:tabLst>
                <a:tab pos="698500" algn="l"/>
              </a:tabLst>
            </a:pPr>
            <a:r>
              <a:rPr lang="en-US" sz="2400" spc="-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squared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spc="-1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cubed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09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b="1" spc="-155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print</a:t>
            </a:r>
            <a:r>
              <a:rPr sz="2400" spc="-155" dirty="0">
                <a:latin typeface="Trebuchet MS"/>
                <a:cs typeface="Trebuchet MS"/>
              </a:rPr>
              <a:t>(p, </a:t>
            </a:r>
            <a:r>
              <a:rPr sz="2400" spc="-110" dirty="0">
                <a:latin typeface="Trebuchet MS"/>
                <a:cs typeface="Trebuchet MS"/>
              </a:rPr>
              <a:t>squared,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cubed)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697720" cy="3352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range</a:t>
            </a:r>
            <a:r>
              <a:rPr sz="2800" spc="-21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produces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2800" i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list</a:t>
            </a:r>
            <a:r>
              <a:rPr sz="2800" spc="-175" dirty="0">
                <a:latin typeface="Trebuchet MS"/>
                <a:cs typeface="Trebuchet MS"/>
              </a:rPr>
              <a:t>: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numbers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produced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demand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make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looping  </a:t>
            </a:r>
            <a:r>
              <a:rPr sz="2800" spc="-110" dirty="0">
                <a:latin typeface="Trebuchet MS"/>
                <a:cs typeface="Trebuchet MS"/>
              </a:rPr>
              <a:t>over </a:t>
            </a:r>
            <a:r>
              <a:rPr sz="2800" spc="-150" dirty="0">
                <a:latin typeface="Trebuchet MS"/>
                <a:cs typeface="Trebuchet MS"/>
              </a:rPr>
              <a:t>large </a:t>
            </a:r>
            <a:r>
              <a:rPr sz="2800" spc="-114" dirty="0">
                <a:latin typeface="Trebuchet MS"/>
                <a:cs typeface="Trebuchet MS"/>
              </a:rPr>
              <a:t>ranges </a:t>
            </a:r>
            <a:r>
              <a:rPr sz="2800" spc="-105" dirty="0">
                <a:latin typeface="Trebuchet MS"/>
                <a:cs typeface="Trebuchet MS"/>
              </a:rPr>
              <a:t>more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efficient.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20" dirty="0">
                <a:latin typeface="Trebuchet MS"/>
                <a:cs typeface="Trebuchet MS"/>
              </a:rPr>
              <a:t>print</a:t>
            </a:r>
            <a:r>
              <a:rPr sz="2800" spc="-120" dirty="0">
                <a:latin typeface="Trebuchet MS"/>
                <a:cs typeface="Trebuchet MS"/>
              </a:rPr>
              <a:t>('a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list: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3)’)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409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3):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  <a:tab pos="242443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  <a:tab pos="2353310" algn="l"/>
                <a:tab pos="3054985" algn="l"/>
              </a:tabLst>
            </a:pPr>
            <a:r>
              <a:rPr sz="2400" spc="-125" dirty="0">
                <a:latin typeface="Trebuchet MS"/>
                <a:cs typeface="Trebuchet MS"/>
              </a:rPr>
              <a:t>lengths.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60" dirty="0">
                <a:latin typeface="Trebuchet MS"/>
                <a:cs typeface="Trebuchet MS"/>
              </a:rPr>
              <a:t>(</a:t>
            </a:r>
            <a:r>
              <a:rPr sz="2400" u="heavy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55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[]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 dirty="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4" dirty="0">
                <a:latin typeface="Trebuchet MS"/>
                <a:cs typeface="Trebuchet MS"/>
              </a:rPr>
              <a:t>lengths.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400" spc="-114" dirty="0">
                <a:latin typeface="Trebuchet MS"/>
                <a:cs typeface="Trebuchet MS"/>
              </a:rPr>
              <a:t>(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len(word)</a:t>
            </a:r>
            <a:r>
              <a:rPr sz="2400" spc="-114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  <a:tab pos="2114550" algn="l"/>
              </a:tabLst>
            </a:pPr>
            <a:r>
              <a:rPr sz="2800" spc="-125" dirty="0">
                <a:latin typeface="Trebuchet MS"/>
                <a:cs typeface="Trebuchet MS"/>
              </a:rPr>
              <a:t>result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1457960" algn="l"/>
                <a:tab pos="2608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766445" algn="l"/>
                <a:tab pos="767080" algn="l"/>
                <a:tab pos="13760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result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””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50" dirty="0"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sz="2800" spc="-120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result+word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2268"/>
            <a:ext cx="4970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60" dirty="0">
                <a:latin typeface="Trebuchet MS"/>
                <a:cs typeface="Trebuchet MS"/>
              </a:rPr>
              <a:t>&gt;On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4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2048840"/>
            <a:ext cx="5255261" cy="46063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45" dirty="0">
                <a:latin typeface="Trebuchet MS"/>
                <a:cs typeface="Trebuchet MS"/>
              </a:rPr>
              <a:t>$ </a:t>
            </a:r>
            <a:r>
              <a:rPr lang="en-US" sz="2400" spc="-95" dirty="0" err="1">
                <a:latin typeface="Trebuchet MS"/>
                <a:cs typeface="Trebuchet MS"/>
              </a:rPr>
              <a:t>conda</a:t>
            </a:r>
            <a:r>
              <a:rPr lang="en-US" sz="2400" spc="-95" dirty="0">
                <a:latin typeface="Trebuchet MS"/>
                <a:cs typeface="Trebuchet MS"/>
              </a:rPr>
              <a:t> </a:t>
            </a:r>
            <a:r>
              <a:rPr lang="en-US" sz="2400" spc="-145" dirty="0">
                <a:latin typeface="Trebuchet MS"/>
                <a:cs typeface="Trebuchet MS"/>
              </a:rPr>
              <a:t>create </a:t>
            </a:r>
            <a:r>
              <a:rPr lang="en-US" sz="2400" spc="-110" dirty="0">
                <a:latin typeface="Trebuchet MS"/>
                <a:cs typeface="Trebuchet MS"/>
              </a:rPr>
              <a:t>–name </a:t>
            </a:r>
            <a:r>
              <a:rPr lang="en-US"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10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5" dirty="0">
                <a:latin typeface="Trebuchet MS"/>
                <a:cs typeface="Trebuchet MS"/>
              </a:rPr>
              <a:t>proceed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([y]/n)?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10" dirty="0">
                <a:latin typeface="Trebuchet MS"/>
                <a:cs typeface="Trebuchet MS"/>
              </a:rPr>
              <a:t>info</a:t>
            </a:r>
            <a:r>
              <a:rPr sz="2400" spc="-4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--envs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00" dirty="0">
                <a:latin typeface="Trebuchet MS"/>
                <a:cs typeface="Trebuchet MS"/>
              </a:rPr>
              <a:t>env</a:t>
            </a:r>
            <a:r>
              <a:rPr sz="2400" spc="-43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list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45" dirty="0">
                <a:latin typeface="Trebuchet MS"/>
                <a:cs typeface="Trebuchet MS"/>
              </a:rPr>
              <a:t>activate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30" dirty="0">
                <a:latin typeface="Trebuchet MS"/>
                <a:cs typeface="Trebuchet MS"/>
              </a:rPr>
              <a:t>list </a:t>
            </a:r>
            <a:r>
              <a:rPr sz="2400" spc="-100" dirty="0">
                <a:latin typeface="Trebuchet MS"/>
                <a:cs typeface="Trebuchet MS"/>
              </a:rPr>
              <a:t>-n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85" dirty="0">
                <a:latin typeface="Trebuchet MS"/>
                <a:cs typeface="Trebuchet MS"/>
              </a:rPr>
              <a:t>$ </a:t>
            </a:r>
            <a:r>
              <a:rPr lang="en-US" sz="2400" spc="-85" dirty="0" err="1">
                <a:latin typeface="Trebuchet MS"/>
                <a:cs typeface="Trebuchet MS"/>
              </a:rPr>
              <a:t>conda</a:t>
            </a:r>
            <a:r>
              <a:rPr lang="en-US" sz="2400" spc="-85" dirty="0">
                <a:latin typeface="Trebuchet MS"/>
                <a:cs typeface="Trebuchet MS"/>
              </a:rPr>
              <a:t> deactivate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package-name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package-name=2.3.4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444" y="3108452"/>
            <a:ext cx="6200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https://conda.io/projects/conda/en/latest/user-  </a:t>
            </a:r>
            <a:r>
              <a:rPr sz="2400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guide/tasks/manage-environments.html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444" y="4352035"/>
            <a:ext cx="5717540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262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https://docs.anaconda.com/anaconda/user-  guide/tasks/install-packages/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825A-DF9B-2BC0-743D-746B7B095509}"/>
              </a:ext>
            </a:extLst>
          </p:cNvPr>
          <p:cNvSpPr txBox="1"/>
          <p:nvPr/>
        </p:nvSpPr>
        <p:spPr>
          <a:xfrm>
            <a:off x="7623544" y="5847907"/>
            <a:ext cx="350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4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–-version</a:t>
            </a:r>
          </a:p>
          <a:p>
            <a:r>
              <a:rPr lang="en-US" sz="1800" spc="-9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update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endParaRPr lang="en-US" sz="1800" spc="-95" dirty="0">
              <a:latin typeface="Trebuchet MS"/>
              <a:cs typeface="Trebuchet MS"/>
            </a:endParaRPr>
          </a:p>
          <a:p>
            <a:r>
              <a:rPr lang="en-US" spc="-95" dirty="0">
                <a:latin typeface="Trebuchet MS"/>
                <a:cs typeface="Trebuchet MS"/>
              </a:rPr>
              <a:t>	this can take awhile!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3682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</a:t>
            </a:r>
            <a:r>
              <a:rPr lang="en-US" sz="2600" spc="-65" dirty="0">
                <a:latin typeface="Trebuchet MS"/>
                <a:cs typeface="Trebuchet MS"/>
              </a:rPr>
              <a:t>‘*’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6391B-CE24-70DF-FA04-61C3B363F477}"/>
              </a:ext>
            </a:extLst>
          </p:cNvPr>
          <p:cNvSpPr txBox="1"/>
          <p:nvPr/>
        </p:nvSpPr>
        <p:spPr>
          <a:xfrm>
            <a:off x="7444154" y="5533292"/>
            <a:ext cx="23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range(start, stop, step)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712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0" dirty="0"/>
              <a:t>Calculator project</a:t>
            </a:r>
            <a:endParaRPr spc="-280" dirty="0"/>
          </a:p>
        </p:txBody>
      </p:sp>
    </p:spTree>
    <p:extLst>
      <p:ext uri="{BB962C8B-B14F-4D97-AF65-F5344CB8AC3E}">
        <p14:creationId xmlns:p14="http://schemas.microsoft.com/office/powerpoint/2010/main" val="2607960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31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Outline-</a:t>
            </a:r>
            <a:r>
              <a:rPr spc="-380" dirty="0"/>
              <a:t> </a:t>
            </a:r>
            <a:r>
              <a:rPr lang="en-US" spc="-250" dirty="0"/>
              <a:t>Monday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175510" cy="3235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(cont.)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Numpy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Pandas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Matplotlib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rebuchet MS"/>
                <a:cs typeface="Trebuchet MS"/>
              </a:rPr>
              <a:t>Mini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Project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2920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print('*’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While</a:t>
            </a:r>
            <a:r>
              <a:rPr spc="-39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67125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0" dirty="0">
                <a:latin typeface="Trebuchet MS"/>
                <a:cs typeface="Trebuchet MS"/>
              </a:rPr>
              <a:t>Need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50" dirty="0">
                <a:latin typeface="Trebuchet MS"/>
                <a:cs typeface="Trebuchet MS"/>
              </a:rPr>
              <a:t>define </a:t>
            </a:r>
            <a:r>
              <a:rPr sz="3200" spc="-110" dirty="0">
                <a:latin typeface="Trebuchet MS"/>
                <a:cs typeface="Trebuchet MS"/>
              </a:rPr>
              <a:t>an </a:t>
            </a:r>
            <a:r>
              <a:rPr sz="3200" spc="-140" dirty="0">
                <a:latin typeface="Trebuchet MS"/>
                <a:cs typeface="Trebuchet MS"/>
              </a:rPr>
              <a:t>indexing</a:t>
            </a:r>
            <a:r>
              <a:rPr sz="3200" spc="-7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variable***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27019"/>
            <a:ext cx="2077085" cy="20466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1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>
              <a:latin typeface="Trebuchet MS"/>
              <a:cs typeface="Trebuchet MS"/>
            </a:endParaRPr>
          </a:p>
          <a:p>
            <a:pPr marL="1018540" marR="5080" indent="-92075">
              <a:lnSpc>
                <a:spcPts val="3500"/>
              </a:lnSpc>
              <a:spcBef>
                <a:spcPts val="17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195" dirty="0">
                <a:latin typeface="Trebuchet MS"/>
                <a:cs typeface="Trebuchet MS"/>
              </a:rPr>
              <a:t>t</a:t>
            </a:r>
            <a:r>
              <a:rPr sz="3200" spc="-204" dirty="0">
                <a:latin typeface="Trebuchet MS"/>
                <a:cs typeface="Trebuchet MS"/>
              </a:rPr>
              <a:t>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8435" y="2531363"/>
            <a:ext cx="6094095" cy="3177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 dirty="0">
              <a:latin typeface="Trebuchet MS"/>
              <a:cs typeface="Trebuchet MS"/>
            </a:endParaRPr>
          </a:p>
          <a:p>
            <a:pPr marL="840740" marR="4107179">
              <a:lnSpc>
                <a:spcPts val="3500"/>
              </a:lnSpc>
              <a:spcBef>
                <a:spcPts val="95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200" dirty="0">
                <a:latin typeface="Trebuchet MS"/>
                <a:cs typeface="Trebuchet MS"/>
              </a:rPr>
              <a:t>t(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3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ts val="3350"/>
              </a:lnSpc>
            </a:pPr>
            <a:r>
              <a:rPr sz="3200" spc="-180" dirty="0">
                <a:latin typeface="Trebuchet MS"/>
                <a:cs typeface="Trebuchet MS"/>
              </a:rPr>
              <a:t>else:</a:t>
            </a:r>
            <a:endParaRPr sz="3200" dirty="0">
              <a:latin typeface="Trebuchet MS"/>
              <a:cs typeface="Trebuchet MS"/>
            </a:endParaRPr>
          </a:p>
          <a:p>
            <a:pPr marL="748665">
              <a:lnSpc>
                <a:spcPct val="100000"/>
              </a:lnSpc>
              <a:spcBef>
                <a:spcPts val="650"/>
              </a:spcBef>
            </a:pPr>
            <a:r>
              <a:rPr sz="3200" spc="-105" dirty="0">
                <a:latin typeface="Trebuchet MS"/>
                <a:cs typeface="Trebuchet MS"/>
              </a:rPr>
              <a:t>print("i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no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longer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less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than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6")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72" y="5953250"/>
            <a:ext cx="5903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***Loop </a:t>
            </a:r>
            <a:r>
              <a:rPr sz="4000" b="1" u="heavy" spc="-2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can </a:t>
            </a:r>
            <a:r>
              <a:rPr sz="4000" b="1" u="heavy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run</a:t>
            </a:r>
            <a:r>
              <a:rPr sz="4000" b="1" u="heavy" spc="-6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forever***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71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-120" dirty="0"/>
              <a:t>+</a:t>
            </a:r>
            <a:r>
              <a:rPr spc="-50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72999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spc="-155" dirty="0">
                <a:latin typeface="Trebuchet MS"/>
                <a:cs typeface="Trebuchet MS"/>
              </a:rPr>
              <a:t>while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6: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+=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3: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645"/>
              </a:spcBef>
            </a:pPr>
            <a:r>
              <a:rPr sz="2800" b="1" spc="-180" dirty="0">
                <a:latin typeface="Trebuchet MS"/>
                <a:cs typeface="Trebuchet MS"/>
              </a:rPr>
              <a:t>print</a:t>
            </a:r>
            <a:r>
              <a:rPr sz="2800" spc="-180" dirty="0">
                <a:latin typeface="Trebuchet MS"/>
                <a:cs typeface="Trebuchet MS"/>
              </a:rPr>
              <a:t>(”i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3”)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800" b="1" spc="-170" dirty="0">
                <a:latin typeface="Trebuchet MS"/>
                <a:cs typeface="Trebuchet MS"/>
              </a:rPr>
              <a:t>print</a:t>
            </a:r>
            <a:r>
              <a:rPr sz="2800" spc="-170" dirty="0">
                <a:latin typeface="Trebuchet MS"/>
                <a:cs typeface="Trebuchet MS"/>
              </a:rPr>
              <a:t>(i)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964" y="1832355"/>
            <a:ext cx="54806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rebuchet MS"/>
                <a:cs typeface="Trebuchet MS"/>
              </a:rPr>
              <a:t>masses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60" dirty="0">
                <a:latin typeface="Trebuchet MS"/>
                <a:cs typeface="Trebuchet MS"/>
              </a:rPr>
              <a:t>[3.54, 2.07, 9.22, 1.86,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1.71]</a:t>
            </a:r>
            <a:endParaRPr sz="2800" dirty="0">
              <a:latin typeface="Trebuchet MS"/>
              <a:cs typeface="Trebuchet MS"/>
            </a:endParaRPr>
          </a:p>
          <a:p>
            <a:pPr marR="3085465" algn="r">
              <a:lnSpc>
                <a:spcPts val="3325"/>
              </a:lnSpc>
              <a:spcBef>
                <a:spcPts val="45"/>
              </a:spcBef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4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masses:</a:t>
            </a:r>
            <a:endParaRPr sz="2800" dirty="0">
              <a:latin typeface="Trebuchet MS"/>
              <a:cs typeface="Trebuchet MS"/>
            </a:endParaRPr>
          </a:p>
          <a:p>
            <a:pPr marR="3011170" algn="r">
              <a:lnSpc>
                <a:spcPts val="3325"/>
              </a:lnSpc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3.0:</a:t>
            </a:r>
            <a:endParaRPr sz="2800" dirty="0">
              <a:latin typeface="Trebuchet MS"/>
              <a:cs typeface="Trebuchet MS"/>
            </a:endParaRPr>
          </a:p>
          <a:p>
            <a:pPr marL="765810" algn="ctr">
              <a:lnSpc>
                <a:spcPct val="100000"/>
              </a:lnSpc>
              <a:spcBef>
                <a:spcPts val="50"/>
              </a:spcBef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5" dirty="0">
                <a:latin typeface="Trebuchet MS"/>
                <a:cs typeface="Trebuchet MS"/>
              </a:rPr>
              <a:t>'is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large’)</a:t>
            </a:r>
            <a:endParaRPr sz="2800" dirty="0">
              <a:latin typeface="Trebuchet MS"/>
              <a:cs typeface="Trebuchet MS"/>
            </a:endParaRPr>
          </a:p>
          <a:p>
            <a:pPr marR="2933065" algn="ctr">
              <a:lnSpc>
                <a:spcPts val="3325"/>
              </a:lnSpc>
              <a:spcBef>
                <a:spcPts val="50"/>
              </a:spcBef>
            </a:pPr>
            <a:r>
              <a:rPr sz="2800" b="1" spc="-180" dirty="0">
                <a:latin typeface="Trebuchet MS"/>
                <a:cs typeface="Trebuchet MS"/>
              </a:rPr>
              <a:t>else:</a:t>
            </a:r>
            <a:endParaRPr sz="2800" dirty="0">
              <a:latin typeface="Trebuchet MS"/>
              <a:cs typeface="Trebuchet MS"/>
            </a:endParaRPr>
          </a:p>
          <a:p>
            <a:pPr marL="823594" algn="ctr">
              <a:lnSpc>
                <a:spcPts val="3325"/>
              </a:lnSpc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80" dirty="0">
                <a:latin typeface="Trebuchet MS"/>
                <a:cs typeface="Trebuchet MS"/>
              </a:rPr>
              <a:t>‘is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small’)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528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0" dirty="0">
                <a:latin typeface="Trebuchet MS"/>
                <a:cs typeface="Trebuchet MS"/>
              </a:rPr>
              <a:t>continue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current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iteration,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continue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next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44" y="3247644"/>
            <a:ext cx="5566156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2600" spc="705" dirty="0">
                <a:latin typeface="Arial"/>
                <a:cs typeface="Arial"/>
              </a:rPr>
              <a:t>] </a:t>
            </a:r>
            <a:endParaRPr lang="en-US" sz="2600" spc="705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sz="2600" spc="515" dirty="0">
                <a:latin typeface="Arial"/>
                <a:cs typeface="Arial"/>
              </a:rPr>
              <a:t>fruits: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9525" algn="l"/>
                <a:tab pos="1821814" algn="l"/>
              </a:tabLst>
            </a:pPr>
            <a:r>
              <a:rPr sz="2600" spc="775" dirty="0">
                <a:solidFill>
                  <a:srgbClr val="0000CD"/>
                </a:solidFill>
                <a:latin typeface="Arial"/>
                <a:cs typeface="Arial"/>
              </a:rPr>
              <a:t>if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-95" dirty="0">
                <a:latin typeface="Arial"/>
                <a:cs typeface="Arial"/>
              </a:rPr>
              <a:t>==	</a:t>
            </a:r>
            <a:r>
              <a:rPr sz="2600" spc="17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17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3081655" indent="361950">
              <a:lnSpc>
                <a:spcPts val="3100"/>
              </a:lnSpc>
              <a:spcBef>
                <a:spcPts val="110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9347" y="3232404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600" dirty="0">
              <a:latin typeface="Arial"/>
              <a:cs typeface="Arial"/>
            </a:endParaRPr>
          </a:p>
          <a:p>
            <a:pPr marL="374650" marR="5080" indent="-361950">
              <a:lnSpc>
                <a:spcPts val="3100"/>
              </a:lnSpc>
              <a:spcBef>
                <a:spcPts val="215"/>
              </a:spcBef>
              <a:tabLst>
                <a:tab pos="735965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8890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5080" indent="361950">
              <a:lnSpc>
                <a:spcPts val="3100"/>
              </a:lnSpc>
              <a:spcBef>
                <a:spcPts val="105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185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latin typeface="Trebuchet MS"/>
                <a:cs typeface="Trebuchet MS"/>
              </a:rPr>
              <a:t>break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even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while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5523" y="3208021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374650" marR="5080" indent="-361950">
              <a:lnSpc>
                <a:spcPct val="99600"/>
              </a:lnSpc>
              <a:spcBef>
                <a:spcPts val="85"/>
              </a:spcBef>
              <a:tabLst>
                <a:tab pos="916940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  </a:t>
            </a: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74650" marR="548005" indent="361950">
              <a:lnSpc>
                <a:spcPts val="3100"/>
              </a:lnSpc>
              <a:spcBef>
                <a:spcPts val="95"/>
              </a:spcBef>
              <a:tabLst>
                <a:tab pos="735965" algn="l"/>
                <a:tab pos="1278890" algn="l"/>
              </a:tabLst>
            </a:pPr>
            <a:r>
              <a:rPr sz="2600" spc="105" dirty="0">
                <a:solidFill>
                  <a:srgbClr val="0000CD"/>
                </a:solidFill>
                <a:latin typeface="Arial"/>
                <a:cs typeface="Arial"/>
              </a:rPr>
              <a:t>break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162300"/>
            <a:ext cx="6324600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[</a:t>
            </a:r>
            <a:r>
              <a:rPr lang="en-US"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lang="en-US" sz="2600" spc="705" dirty="0">
                <a:latin typeface="Arial"/>
                <a:cs typeface="Arial"/>
              </a:rPr>
              <a:t>]  </a:t>
            </a: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endParaRPr lang="en-US" sz="2600" spc="705" dirty="0">
              <a:solidFill>
                <a:srgbClr val="0000CD"/>
              </a:solidFill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lang="en-US" sz="2600" spc="125" dirty="0">
                <a:latin typeface="Arial"/>
                <a:cs typeface="Arial"/>
              </a:rPr>
              <a:t>x	</a:t>
            </a:r>
            <a:r>
              <a:rPr lang="en-US"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lang="en-US" sz="2600" spc="515" dirty="0">
                <a:latin typeface="Arial"/>
                <a:cs typeface="Arial"/>
              </a:rPr>
              <a:t>fruits:</a:t>
            </a:r>
            <a:endParaRPr lang="en-US" sz="2600" dirty="0">
              <a:latin typeface="Arial"/>
              <a:cs typeface="Arial"/>
            </a:endParaRPr>
          </a:p>
          <a:p>
            <a:pPr marL="374650">
              <a:lnSpc>
                <a:spcPts val="3005"/>
              </a:lnSpc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  <a:p>
            <a:pPr marL="735965" marR="1814830" indent="-361950">
              <a:lnSpc>
                <a:spcPts val="3100"/>
              </a:lnSpc>
              <a:spcBef>
                <a:spcPts val="110"/>
              </a:spcBef>
              <a:tabLst>
                <a:tab pos="916940" algn="l"/>
                <a:tab pos="1279525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120" dirty="0">
                <a:solidFill>
                  <a:srgbClr val="0000CD"/>
                </a:solidFill>
                <a:latin typeface="Arial"/>
                <a:cs typeface="Arial"/>
              </a:rPr>
              <a:t>break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214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Scripts </a:t>
            </a:r>
            <a:r>
              <a:rPr spc="-315" dirty="0"/>
              <a:t>/Spyder/Jupyter</a:t>
            </a:r>
            <a:r>
              <a:rPr spc="-440" dirty="0"/>
              <a:t> </a:t>
            </a:r>
            <a:r>
              <a:rPr spc="-254" dirty="0"/>
              <a:t>Notebook/JupyterLab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2389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All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pros/cons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Choose </a:t>
            </a:r>
            <a:r>
              <a:rPr sz="2800" spc="-120" dirty="0">
                <a:latin typeface="Trebuchet MS"/>
                <a:cs typeface="Trebuchet MS"/>
              </a:rPr>
              <a:t>what </a:t>
            </a:r>
            <a:r>
              <a:rPr sz="2800" spc="-95" dirty="0">
                <a:latin typeface="Trebuchet MS"/>
                <a:cs typeface="Trebuchet MS"/>
              </a:rPr>
              <a:t>works </a:t>
            </a:r>
            <a:r>
              <a:rPr sz="2800" spc="-120" dirty="0">
                <a:latin typeface="Trebuchet MS"/>
                <a:cs typeface="Trebuchet MS"/>
              </a:rPr>
              <a:t>best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6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you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35" dirty="0">
                <a:latin typeface="Trebuchet MS"/>
                <a:cs typeface="Trebuchet MS"/>
              </a:rPr>
              <a:t>okay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65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switch </a:t>
            </a:r>
            <a:r>
              <a:rPr sz="2800" spc="-125" dirty="0">
                <a:latin typeface="Trebuchet MS"/>
                <a:cs typeface="Trebuchet MS"/>
              </a:rPr>
              <a:t>between </a:t>
            </a:r>
            <a:r>
              <a:rPr sz="2800" spc="-130" dirty="0">
                <a:latin typeface="Trebuchet MS"/>
                <a:cs typeface="Trebuchet MS"/>
              </a:rPr>
              <a:t>platforms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187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0" dirty="0">
                <a:latin typeface="Trebuchet MS"/>
                <a:cs typeface="Trebuchet MS"/>
              </a:rPr>
              <a:t>pass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”Empty </a:t>
            </a:r>
            <a:r>
              <a:rPr sz="2800" spc="-130" dirty="0">
                <a:latin typeface="Trebuchet MS"/>
                <a:cs typeface="Trebuchet MS"/>
              </a:rPr>
              <a:t>loop”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59837"/>
            <a:ext cx="346456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74650" marR="5080" indent="-361950">
              <a:lnSpc>
                <a:spcPct val="102299"/>
              </a:lnSpc>
              <a:spcBef>
                <a:spcPts val="25"/>
              </a:spcBef>
              <a:tabLst>
                <a:tab pos="735965" algn="l"/>
                <a:tab pos="1097915" algn="l"/>
                <a:tab pos="1640839" algn="l"/>
                <a:tab pos="2364740" algn="l"/>
                <a:tab pos="2907665" algn="l"/>
              </a:tabLst>
            </a:pPr>
            <a:r>
              <a:rPr sz="2600" spc="440" dirty="0">
                <a:solidFill>
                  <a:srgbClr val="0000CD"/>
                </a:solidFill>
                <a:latin typeface="Arial"/>
                <a:cs typeface="Arial"/>
              </a:rPr>
              <a:t>fo</a:t>
            </a:r>
            <a:r>
              <a:rPr sz="2600" spc="355" dirty="0">
                <a:solidFill>
                  <a:srgbClr val="0000CD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29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595" dirty="0">
                <a:solidFill>
                  <a:srgbClr val="0000CD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700" dirty="0">
                <a:latin typeface="Arial"/>
                <a:cs typeface="Arial"/>
              </a:rPr>
              <a:t>]:  </a:t>
            </a:r>
            <a:r>
              <a:rPr sz="2600" spc="50" dirty="0">
                <a:solidFill>
                  <a:srgbClr val="0000CD"/>
                </a:solidFill>
                <a:latin typeface="Arial"/>
                <a:cs typeface="Arial"/>
              </a:rPr>
              <a:t>pass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62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87068"/>
            <a:ext cx="9946640" cy="27965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 </a:t>
            </a:r>
            <a:r>
              <a:rPr sz="2600" b="1" dirty="0">
                <a:latin typeface="Courier New"/>
                <a:cs typeface="Courier New"/>
              </a:rPr>
              <a:t>= [ "John", "Marissa", "Pete", "Dayton" ] 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 </a:t>
            </a:r>
            <a:r>
              <a:rPr sz="2600" b="1" dirty="0">
                <a:latin typeface="Courier New"/>
                <a:cs typeface="Courier New"/>
              </a:rPr>
              <a:t>= [ "Japanese", "American", "Mexican",  "French"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in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</a:t>
            </a:r>
            <a:r>
              <a:rPr sz="2600" b="1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841500" marR="755015" indent="-914400">
              <a:lnSpc>
                <a:spcPts val="3100"/>
              </a:lnSpc>
              <a:spcBef>
                <a:spcPts val="120"/>
              </a:spcBef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 </a:t>
            </a:r>
            <a:r>
              <a:rPr sz="2600" b="1" dirty="0">
                <a:latin typeface="Courier New"/>
                <a:cs typeface="Courier New"/>
              </a:rPr>
              <a:t>in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</a:t>
            </a:r>
            <a:r>
              <a:rPr sz="2600" b="1" dirty="0">
                <a:latin typeface="Courier New"/>
                <a:cs typeface="Courier New"/>
              </a:rPr>
              <a:t>:  print(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+ " eats " +</a:t>
            </a:r>
            <a:r>
              <a:rPr sz="2600" b="1" spc="-9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</a:t>
            </a:r>
            <a:r>
              <a:rPr sz="2600" b="1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30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95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7" y="1866900"/>
            <a:ext cx="5189855" cy="32016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z="2600" spc="-70" dirty="0">
                <a:latin typeface="Trebuchet MS"/>
                <a:cs typeface="Trebuchet MS"/>
              </a:rPr>
              <a:t>num =</a:t>
            </a:r>
            <a:r>
              <a:rPr sz="2600" spc="-5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float(input("Enter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spc="-114" dirty="0">
                <a:latin typeface="Trebuchet MS"/>
                <a:cs typeface="Trebuchet MS"/>
              </a:rPr>
              <a:t>number: </a:t>
            </a:r>
            <a:r>
              <a:rPr sz="2600" spc="-50" dirty="0">
                <a:latin typeface="Trebuchet MS"/>
                <a:cs typeface="Trebuchet MS"/>
              </a:rPr>
              <a:t>")) 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FF0000"/>
                </a:solidFill>
                <a:latin typeface="Trebuchet MS"/>
                <a:cs typeface="Trebuchet MS"/>
              </a:rPr>
              <a:t>num &gt;=</a:t>
            </a:r>
            <a:r>
              <a:rPr sz="2600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085"/>
              </a:lnSpc>
            </a:pP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0070C0"/>
                </a:solidFill>
                <a:latin typeface="Trebuchet MS"/>
                <a:cs typeface="Trebuchet MS"/>
              </a:rPr>
              <a:t>num ==</a:t>
            </a:r>
            <a:r>
              <a:rPr sz="2600" spc="-3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85" dirty="0">
                <a:latin typeface="Trebuchet MS"/>
                <a:cs typeface="Trebuchet MS"/>
              </a:rPr>
              <a:t>print("Zero")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50" dirty="0">
                <a:solidFill>
                  <a:srgbClr val="0070C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print("Positive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  <a:p>
            <a:pPr marL="86995">
              <a:lnSpc>
                <a:spcPts val="3110"/>
              </a:lnSpc>
              <a:spcBef>
                <a:spcPts val="75"/>
              </a:spcBef>
            </a:pPr>
            <a:r>
              <a:rPr sz="2600" spc="-150" dirty="0">
                <a:solidFill>
                  <a:srgbClr val="FF000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print("Negative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99363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2138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statements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control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whether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block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  </a:t>
            </a:r>
            <a:r>
              <a:rPr sz="2800" spc="-180" dirty="0">
                <a:latin typeface="Trebuchet MS"/>
                <a:cs typeface="Trebuchet MS"/>
              </a:rPr>
              <a:t>executed.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Conditionals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30" dirty="0">
                <a:latin typeface="Trebuchet MS"/>
                <a:cs typeface="Trebuchet MS"/>
              </a:rPr>
              <a:t>often </a:t>
            </a:r>
            <a:r>
              <a:rPr sz="2800" spc="-85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inside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loops</a:t>
            </a:r>
            <a:r>
              <a:rPr sz="2800" spc="-1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else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execute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block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b="1" i="1" spc="-165" dirty="0">
                <a:latin typeface="Trebuchet MS"/>
                <a:cs typeface="Trebuchet MS"/>
              </a:rPr>
              <a:t>not</a:t>
            </a:r>
            <a:r>
              <a:rPr sz="2800" b="1" i="1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true.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elif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35" dirty="0">
                <a:latin typeface="Trebuchet MS"/>
                <a:cs typeface="Trebuchet MS"/>
              </a:rPr>
              <a:t>specify </a:t>
            </a:r>
            <a:r>
              <a:rPr sz="2800" spc="-125" dirty="0">
                <a:latin typeface="Trebuchet MS"/>
                <a:cs typeface="Trebuchet MS"/>
              </a:rPr>
              <a:t>additional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tests.</a:t>
            </a:r>
            <a:endParaRPr sz="2800">
              <a:latin typeface="Trebuchet MS"/>
              <a:cs typeface="Trebuchet MS"/>
            </a:endParaRPr>
          </a:p>
          <a:p>
            <a:pPr marL="241300" marR="1048385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Create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table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showing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variables’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trace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program’s  </a:t>
            </a:r>
            <a:r>
              <a:rPr sz="2800" spc="-165" dirty="0">
                <a:latin typeface="Trebuchet MS"/>
                <a:cs typeface="Trebuchet MS"/>
              </a:rPr>
              <a:t>execution.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28835" cy="3985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i="1" spc="-19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130" dirty="0">
                <a:latin typeface="Trebuchet MS"/>
                <a:cs typeface="Trebuchet MS"/>
              </a:rPr>
              <a:t>loop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executes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made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up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body.</a:t>
            </a:r>
            <a:endParaRPr sz="2800">
              <a:latin typeface="Trebuchet MS"/>
              <a:cs typeface="Trebuchet MS"/>
            </a:endParaRPr>
          </a:p>
          <a:p>
            <a:pPr marL="241300" marR="17145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first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line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must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end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 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indented.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Indentation 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 </a:t>
            </a:r>
            <a:r>
              <a:rPr sz="2800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always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meaningful 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800" u="heavy" spc="-5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Python.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Make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variables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contain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statements.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iterate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over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spc="-180" dirty="0"/>
              <a:t>Wednesday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2448" y="5002568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80160" h="228600">
                <a:moveTo>
                  <a:pt x="228600" y="152399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1280160" h="228600">
                <a:moveTo>
                  <a:pt x="128016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80160" y="152387"/>
                </a:lnTo>
                <a:lnTo>
                  <a:pt x="128016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7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</a:t>
            </a:r>
            <a:r>
              <a:rPr spc="-405" dirty="0"/>
              <a:t> </a:t>
            </a:r>
            <a:r>
              <a:rPr spc="150" dirty="0">
                <a:solidFill>
                  <a:srgbClr val="FFFFFF"/>
                </a:solidFill>
              </a:rPr>
              <a:t>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057" y="1351788"/>
            <a:ext cx="10003155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977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Trebuchet MS"/>
                <a:cs typeface="Trebuchet MS"/>
              </a:rPr>
              <a:t>***Functions </a:t>
            </a:r>
            <a:r>
              <a:rPr sz="2600" spc="-110" dirty="0">
                <a:latin typeface="Trebuchet MS"/>
                <a:cs typeface="Trebuchet MS"/>
              </a:rPr>
              <a:t>return</a:t>
            </a:r>
            <a:r>
              <a:rPr sz="2600" spc="-48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something</a:t>
            </a:r>
            <a:endParaRPr sz="2600" dirty="0">
              <a:latin typeface="Trebuchet MS"/>
              <a:cs typeface="Trebuchet MS"/>
            </a:endParaRPr>
          </a:p>
          <a:p>
            <a:pPr marR="7252970" algn="r">
              <a:lnSpc>
                <a:spcPct val="100000"/>
              </a:lnSpc>
              <a:spcBef>
                <a:spcPts val="18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00FF"/>
                </a:solidFill>
                <a:latin typeface="Trebuchet MS"/>
                <a:cs typeface="Trebuchet MS"/>
              </a:rPr>
              <a:t>print_greeting</a:t>
            </a:r>
            <a:r>
              <a:rPr sz="2600" spc="-130" dirty="0">
                <a:latin typeface="Trebuchet MS"/>
                <a:cs typeface="Trebuchet MS"/>
              </a:rPr>
              <a:t>():</a:t>
            </a:r>
            <a:endParaRPr sz="2600" dirty="0">
              <a:latin typeface="Trebuchet MS"/>
              <a:cs typeface="Trebuchet MS"/>
            </a:endParaRPr>
          </a:p>
          <a:p>
            <a:pPr marR="7251700" algn="r">
              <a:lnSpc>
                <a:spcPct val="100000"/>
              </a:lnSpc>
              <a:spcBef>
                <a:spcPts val="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60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600" b="1" spc="-1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(</a:t>
            </a:r>
            <a:r>
              <a:rPr sz="2600" spc="15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65" dirty="0">
                <a:solidFill>
                  <a:srgbClr val="BA2121"/>
                </a:solidFill>
                <a:latin typeface="Trebuchet MS"/>
                <a:cs typeface="Trebuchet MS"/>
              </a:rPr>
              <a:t>H</a:t>
            </a:r>
            <a:r>
              <a:rPr sz="2600" spc="-135" dirty="0">
                <a:solidFill>
                  <a:srgbClr val="BA2121"/>
                </a:solidFill>
                <a:latin typeface="Trebuchet MS"/>
                <a:cs typeface="Trebuchet MS"/>
              </a:rPr>
              <a:t>e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ll</a:t>
            </a:r>
            <a:r>
              <a:rPr sz="2600" spc="-25" dirty="0">
                <a:solidFill>
                  <a:srgbClr val="BA2121"/>
                </a:solidFill>
                <a:latin typeface="Trebuchet MS"/>
                <a:cs typeface="Trebuchet MS"/>
              </a:rPr>
              <a:t>o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!</a:t>
            </a:r>
            <a:r>
              <a:rPr sz="2600" spc="15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-17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 </a:t>
            </a:r>
            <a:r>
              <a:rPr sz="2600" spc="-150" dirty="0">
                <a:solidFill>
                  <a:srgbClr val="0000FF"/>
                </a:solidFill>
                <a:latin typeface="Trebuchet MS"/>
                <a:cs typeface="Trebuchet MS"/>
              </a:rPr>
              <a:t>print_date</a:t>
            </a:r>
            <a:r>
              <a:rPr sz="2600" spc="-150" dirty="0">
                <a:latin typeface="Trebuchet MS"/>
                <a:cs typeface="Trebuchet MS"/>
              </a:rPr>
              <a:t>(year, </a:t>
            </a:r>
            <a:r>
              <a:rPr sz="2600" spc="-120" dirty="0">
                <a:latin typeface="Trebuchet MS"/>
                <a:cs typeface="Trebuchet MS"/>
              </a:rPr>
              <a:t>month,</a:t>
            </a:r>
            <a:r>
              <a:rPr sz="2600" spc="-29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day):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  <a:spcBef>
                <a:spcPts val="95"/>
              </a:spcBef>
            </a:pPr>
            <a:r>
              <a:rPr sz="2600" spc="-130" dirty="0">
                <a:latin typeface="Trebuchet MS"/>
                <a:cs typeface="Trebuchet MS"/>
              </a:rPr>
              <a:t>joined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(year)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BA2121"/>
                </a:solidFill>
                <a:latin typeface="Trebuchet MS"/>
                <a:cs typeface="Trebuchet MS"/>
              </a:rPr>
              <a:t>'/'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10" dirty="0">
                <a:latin typeface="Trebuchet MS"/>
                <a:cs typeface="Trebuchet MS"/>
              </a:rPr>
              <a:t>(month)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'/’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2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(day)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</a:pPr>
            <a:r>
              <a:rPr sz="2600" b="1" spc="-14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(joined)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00FF"/>
                </a:solidFill>
                <a:latin typeface="Trebuchet MS"/>
                <a:cs typeface="Trebuchet MS"/>
              </a:rPr>
              <a:t>average</a:t>
            </a:r>
            <a:r>
              <a:rPr sz="2600" spc="-140" dirty="0">
                <a:latin typeface="Trebuchet MS"/>
                <a:cs typeface="Trebuchet MS"/>
              </a:rPr>
              <a:t>(values):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  <a:spcBef>
                <a:spcPts val="70"/>
              </a:spcBef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==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60" dirty="0">
                <a:latin typeface="Trebuchet MS"/>
                <a:cs typeface="Trebuchet MS"/>
              </a:rPr>
              <a:t>:</a:t>
            </a:r>
            <a:endParaRPr sz="2600" dirty="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None</a:t>
            </a:r>
            <a:endParaRPr sz="2600" dirty="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 </a:t>
            </a:r>
            <a:r>
              <a:rPr sz="2600" spc="-110" dirty="0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sz="2600" spc="-110" dirty="0">
                <a:latin typeface="Trebuchet MS"/>
                <a:cs typeface="Trebuchet MS"/>
              </a:rPr>
              <a:t>(values)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</a:t>
            </a:r>
            <a:r>
              <a:rPr sz="260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451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R="175895" algn="ctr">
              <a:lnSpc>
                <a:spcPct val="100000"/>
              </a:lnSpc>
            </a:pPr>
            <a:r>
              <a:rPr sz="2800" b="1" spc="-170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800" b="1" spc="-2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800" spc="-145" dirty="0">
                <a:latin typeface="Trebuchet MS"/>
                <a:cs typeface="Trebuchet MS"/>
              </a:rPr>
              <a:t>(values):</a:t>
            </a:r>
            <a:endParaRPr sz="2800">
              <a:latin typeface="Trebuchet MS"/>
              <a:cs typeface="Trebuchet MS"/>
            </a:endParaRPr>
          </a:p>
          <a:p>
            <a:pPr marR="4201160" algn="r">
              <a:lnSpc>
                <a:spcPts val="3325"/>
              </a:lnSpc>
              <a:spcBef>
                <a:spcPts val="50"/>
              </a:spcBef>
              <a:tabLst>
                <a:tab pos="1816735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150" dirty="0">
                <a:solidFill>
                  <a:srgbClr val="008000"/>
                </a:solidFill>
                <a:latin typeface="Trebuchet MS"/>
                <a:cs typeface="Trebuchet MS"/>
              </a:rPr>
              <a:t>o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r</a:t>
            </a:r>
            <a:r>
              <a:rPr sz="28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v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AA22FF"/>
                </a:solidFill>
                <a:latin typeface="Trebuchet MS"/>
                <a:cs typeface="Trebuchet MS"/>
              </a:rPr>
              <a:t>i</a:t>
            </a:r>
            <a:r>
              <a:rPr sz="2800" b="1" spc="-200" dirty="0">
                <a:solidFill>
                  <a:srgbClr val="AA22FF"/>
                </a:solidFill>
                <a:latin typeface="Trebuchet MS"/>
                <a:cs typeface="Trebuchet MS"/>
              </a:rPr>
              <a:t>n</a:t>
            </a:r>
            <a:r>
              <a:rPr sz="2800" b="1" spc="-210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AA22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R="4192270" algn="r">
              <a:lnSpc>
                <a:spcPts val="3325"/>
              </a:lnSpc>
              <a:tabLst>
                <a:tab pos="991869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i</a:t>
            </a:r>
            <a:r>
              <a:rPr sz="2800" b="1" spc="-165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932805">
              <a:lnSpc>
                <a:spcPct val="100000"/>
              </a:lnSpc>
              <a:spcBef>
                <a:spcPts val="50"/>
              </a:spcBef>
              <a:tabLst>
                <a:tab pos="7656195" algn="l"/>
              </a:tabLst>
            </a:pPr>
            <a:r>
              <a:rPr sz="2800" b="1" spc="-185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800" b="1" spc="-21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2912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rebuchet MS"/>
              <a:cs typeface="Trebuchet MS"/>
            </a:endParaRPr>
          </a:p>
          <a:p>
            <a:pPr marL="51435" algn="ctr">
              <a:lnSpc>
                <a:spcPct val="100000"/>
              </a:lnSpc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600" spc="-135" dirty="0">
                <a:latin typeface="Trebuchet MS"/>
                <a:cs typeface="Trebuchet MS"/>
              </a:rPr>
              <a:t>(values):</a:t>
            </a:r>
            <a:endParaRPr sz="2600">
              <a:latin typeface="Trebuchet MS"/>
              <a:cs typeface="Trebuchet MS"/>
            </a:endParaRPr>
          </a:p>
          <a:p>
            <a:pPr marL="360680" algn="ctr">
              <a:lnSpc>
                <a:spcPts val="3110"/>
              </a:lnSpc>
              <a:spcBef>
                <a:spcPts val="70"/>
              </a:spcBef>
            </a:pPr>
            <a:r>
              <a:rPr sz="2600" b="1" spc="-150" dirty="0">
                <a:solidFill>
                  <a:srgbClr val="008000"/>
                </a:solidFill>
                <a:latin typeface="Trebuchet MS"/>
                <a:cs typeface="Trebuchet MS"/>
              </a:rPr>
              <a:t>for </a:t>
            </a:r>
            <a:r>
              <a:rPr sz="2600" spc="-100" dirty="0">
                <a:latin typeface="Trebuchet MS"/>
                <a:cs typeface="Trebuchet MS"/>
              </a:rPr>
              <a:t>v </a:t>
            </a:r>
            <a:r>
              <a:rPr sz="2600" b="1" spc="-145" dirty="0">
                <a:solidFill>
                  <a:srgbClr val="AA22FF"/>
                </a:solidFill>
                <a:latin typeface="Trebuchet MS"/>
                <a:cs typeface="Trebuchet MS"/>
              </a:rPr>
              <a:t>in</a:t>
            </a:r>
            <a:r>
              <a:rPr sz="2600" b="1" spc="-345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values:</a:t>
            </a:r>
            <a:endParaRPr sz="2600">
              <a:latin typeface="Trebuchet MS"/>
              <a:cs typeface="Trebuchet MS"/>
            </a:endParaRPr>
          </a:p>
          <a:p>
            <a:pPr marL="1207770" algn="ctr">
              <a:lnSpc>
                <a:spcPts val="3110"/>
              </a:lnSpc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v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&lt;0</a:t>
            </a:r>
            <a:r>
              <a:rPr sz="2600" spc="-120" dirty="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3147060" algn="ctr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24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 </a:t>
            </a:r>
            <a:r>
              <a:rPr spc="-120" dirty="0"/>
              <a:t>+ </a:t>
            </a:r>
            <a:r>
              <a:rPr spc="-260" dirty="0"/>
              <a:t>Variable</a:t>
            </a:r>
            <a:r>
              <a:rPr spc="-750" dirty="0"/>
              <a:t> </a:t>
            </a:r>
            <a:r>
              <a:rPr spc="-19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449996"/>
            <a:ext cx="468376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spc="-215" dirty="0">
                <a:solidFill>
                  <a:srgbClr val="00B0F0"/>
                </a:solidFill>
                <a:latin typeface="Trebuchet MS"/>
                <a:cs typeface="Trebuchet MS"/>
              </a:rPr>
              <a:t>Local </a:t>
            </a:r>
            <a:r>
              <a:rPr sz="2800" b="1" i="1" spc="-210" dirty="0">
                <a:solidFill>
                  <a:srgbClr val="00B0F0"/>
                </a:solidFill>
                <a:latin typeface="Trebuchet MS"/>
                <a:cs typeface="Trebuchet MS"/>
              </a:rPr>
              <a:t>variable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inside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Trebuchet MS"/>
                <a:cs typeface="Trebuchet MS"/>
              </a:rPr>
              <a:t>Not</a:t>
            </a:r>
            <a:r>
              <a:rPr sz="2400" spc="-5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visible </a:t>
            </a: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main </a:t>
            </a:r>
            <a:r>
              <a:rPr sz="2400" spc="-120" dirty="0">
                <a:latin typeface="Trebuchet MS"/>
                <a:cs typeface="Trebuchet MS"/>
              </a:rPr>
              <a:t>program.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pc="-175" dirty="0"/>
              <a:t>Global</a:t>
            </a:r>
            <a:r>
              <a:rPr spc="-215" dirty="0"/>
              <a:t> </a:t>
            </a:r>
            <a:r>
              <a:rPr spc="-210" dirty="0"/>
              <a:t>variable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</a:t>
            </a:r>
            <a:r>
              <a:rPr sz="2400" spc="-90" dirty="0">
                <a:latin typeface="Trebuchet MS"/>
                <a:cs typeface="Trebuchet MS"/>
              </a:rPr>
              <a:t>outside </a:t>
            </a:r>
            <a:r>
              <a:rPr sz="2400" spc="-105" dirty="0">
                <a:latin typeface="Trebuchet MS"/>
                <a:cs typeface="Trebuchet MS"/>
              </a:rPr>
              <a:t>any </a:t>
            </a:r>
            <a:r>
              <a:rPr sz="2400" spc="-120" dirty="0">
                <a:latin typeface="Trebuchet MS"/>
                <a:cs typeface="Trebuchet MS"/>
              </a:rPr>
              <a:t>particular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Visible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everywhere.</a:t>
            </a:r>
            <a:endParaRPr sz="2400">
              <a:latin typeface="Trebuchet MS"/>
              <a:cs typeface="Trebuchet MS"/>
            </a:endParaRPr>
          </a:p>
          <a:p>
            <a:pPr marL="5194300">
              <a:lnSpc>
                <a:spcPct val="100000"/>
              </a:lnSpc>
              <a:spcBef>
                <a:spcPts val="1120"/>
              </a:spcBef>
            </a:pPr>
            <a:r>
              <a:rPr sz="2600" b="0" i="0" spc="-100" dirty="0">
                <a:latin typeface="Trebuchet MS"/>
                <a:cs typeface="Trebuchet MS"/>
              </a:rPr>
              <a:t>pressure </a:t>
            </a:r>
            <a:r>
              <a:rPr sz="2600" b="0" i="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b="0" i="0" spc="-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b="0" i="0" spc="-105" dirty="0">
                <a:solidFill>
                  <a:srgbClr val="666666"/>
                </a:solidFill>
                <a:latin typeface="Trebuchet MS"/>
                <a:cs typeface="Trebuchet MS"/>
              </a:rPr>
              <a:t>103.9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540" y="3558540"/>
            <a:ext cx="5501640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00FF"/>
                </a:solidFill>
                <a:latin typeface="Trebuchet MS"/>
                <a:cs typeface="Trebuchet MS"/>
              </a:rPr>
              <a:t>adjust</a:t>
            </a:r>
            <a:r>
              <a:rPr sz="2600" spc="-160" dirty="0">
                <a:latin typeface="Trebuchet MS"/>
                <a:cs typeface="Trebuchet MS"/>
              </a:rPr>
              <a:t>(t):</a:t>
            </a:r>
            <a:endParaRPr sz="260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B0F0"/>
                </a:solidFill>
                <a:latin typeface="Trebuchet MS"/>
                <a:cs typeface="Trebuchet MS"/>
              </a:rPr>
              <a:t>temperature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60" dirty="0">
                <a:latin typeface="Trebuchet MS"/>
                <a:cs typeface="Trebuchet MS"/>
              </a:rPr>
              <a:t>t </a:t>
            </a:r>
            <a:r>
              <a:rPr sz="2600" spc="34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666666"/>
                </a:solidFill>
                <a:latin typeface="Trebuchet MS"/>
                <a:cs typeface="Trebuchet MS"/>
              </a:rPr>
              <a:t>1.43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 </a:t>
            </a:r>
            <a:r>
              <a:rPr sz="2600" spc="-100" dirty="0">
                <a:latin typeface="Trebuchet MS"/>
                <a:cs typeface="Trebuchet MS"/>
              </a:rPr>
              <a:t>pressure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temperature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3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95" dirty="0"/>
              <a:t> </a:t>
            </a:r>
            <a:r>
              <a:rPr spc="-215" dirty="0"/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904865" cy="2064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scripts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bash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shell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$python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spc="-65" dirty="0">
                <a:latin typeface="Trebuchet MS"/>
                <a:cs typeface="Trebuchet MS"/>
              </a:rPr>
              <a:t>&gt;&gt;&gt;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2400" spc="-114" dirty="0">
                <a:latin typeface="Trebuchet MS"/>
                <a:cs typeface="Trebuchet MS"/>
              </a:rPr>
              <a:t>&gt;&gt;&gt;print(‘hello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world’)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sz="2400" spc="-125" dirty="0">
                <a:latin typeface="Trebuchet MS"/>
                <a:cs typeface="Trebuchet MS"/>
              </a:rPr>
              <a:t>&gt;&gt;&gt;exit()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#Go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back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bash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shell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($)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88460"/>
            <a:ext cx="370268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$ </a:t>
            </a:r>
            <a:r>
              <a:rPr sz="2800" spc="-120" dirty="0">
                <a:latin typeface="Trebuchet MS"/>
                <a:cs typeface="Trebuchet MS"/>
              </a:rPr>
              <a:t>vim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print(‘hello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world’)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$python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486" y="4063492"/>
            <a:ext cx="3495040" cy="25736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Insert </a:t>
            </a:r>
            <a:r>
              <a:rPr sz="2800" spc="-85" dirty="0">
                <a:latin typeface="Trebuchet MS"/>
                <a:cs typeface="Trebuchet MS"/>
              </a:rPr>
              <a:t>mode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script/notes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esc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:wq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935926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rebuchet MS"/>
                <a:cs typeface="Trebuchet MS"/>
              </a:rPr>
              <a:t>Break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programs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down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functions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make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easier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understand.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latin typeface="Trebuchet MS"/>
                <a:cs typeface="Trebuchet MS"/>
              </a:rPr>
              <a:t>Define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name,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parameters,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block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code.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5" dirty="0">
                <a:latin typeface="Trebuchet MS"/>
                <a:cs typeface="Trebuchet MS"/>
              </a:rPr>
              <a:t>Defining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does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run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5" dirty="0">
                <a:latin typeface="Trebuchet MS"/>
                <a:cs typeface="Trebuchet MS"/>
              </a:rPr>
              <a:t>Arguments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matched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definition.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7136B6-D27E-ECF1-7B83-348F614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27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9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 </a:t>
            </a:r>
            <a:r>
              <a:rPr spc="-300" dirty="0"/>
              <a:t>Scripts-Atom/Text</a:t>
            </a:r>
            <a:r>
              <a:rPr spc="-480" dirty="0"/>
              <a:t> </a:t>
            </a:r>
            <a:r>
              <a:rPr spc="-225" dirty="0"/>
              <a:t>Editor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1517903"/>
            <a:ext cx="11789664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448" y="4655821"/>
            <a:ext cx="585343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910"/>
              </a:lnSpc>
              <a:spcBef>
                <a:spcPts val="45"/>
              </a:spcBef>
            </a:pPr>
            <a:r>
              <a:rPr sz="3200" spc="-95" dirty="0">
                <a:latin typeface="Trebuchet MS"/>
                <a:cs typeface="Trebuchet MS"/>
              </a:rPr>
              <a:t>$python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hello_world_bootcamp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.py  hello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3306</Words>
  <Application>Microsoft Macintosh PowerPoint</Application>
  <PresentationFormat>Widescreen</PresentationFormat>
  <Paragraphs>627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Times New Roman</vt:lpstr>
      <vt:lpstr>Trebuchet MS</vt:lpstr>
      <vt:lpstr>Office Theme</vt:lpstr>
      <vt:lpstr>Python Bootcamp 2023</vt:lpstr>
      <vt:lpstr>Outline for today</vt:lpstr>
      <vt:lpstr>Outline for today</vt:lpstr>
      <vt:lpstr>Setup Anaconda</vt:lpstr>
      <vt:lpstr>Setup Anaconda</vt:lpstr>
      <vt:lpstr>Setup Anaconda</vt:lpstr>
      <vt:lpstr>Scripts /Spyder/Jupyter Notebook/JupyterLab</vt:lpstr>
      <vt:lpstr>Python Scripts</vt:lpstr>
      <vt:lpstr>Python Scripts-Atom/Text Editor</vt:lpstr>
      <vt:lpstr>Spyder</vt:lpstr>
      <vt:lpstr>PowerPoint Presentation</vt:lpstr>
      <vt:lpstr>PowerPoint Presentation</vt:lpstr>
      <vt:lpstr>Jupyter Lab (.ipynb)</vt:lpstr>
      <vt:lpstr>$ jupyter notebook</vt:lpstr>
      <vt:lpstr>Jupyter notebook (.ipynb)</vt:lpstr>
      <vt:lpstr>Markdown – html</vt:lpstr>
      <vt:lpstr>Outline for today</vt:lpstr>
      <vt:lpstr>Variables and Assignments</vt:lpstr>
      <vt:lpstr>Variables and Assignments</vt:lpstr>
      <vt:lpstr>Outline Friday</vt:lpstr>
      <vt:lpstr>Key Points</vt:lpstr>
      <vt:lpstr>Jupyter Magic Commands</vt:lpstr>
      <vt:lpstr>Jupyter Magic Commands</vt:lpstr>
      <vt:lpstr>Data Types</vt:lpstr>
      <vt:lpstr>Math</vt:lpstr>
      <vt:lpstr>Operators</vt:lpstr>
      <vt:lpstr>Operators</vt:lpstr>
      <vt:lpstr>Outline Friday</vt:lpstr>
      <vt:lpstr>Indexing and Slices</vt:lpstr>
      <vt:lpstr>Outline Friday</vt:lpstr>
      <vt:lpstr>Lists</vt:lpstr>
      <vt:lpstr>Lists – Appending</vt:lpstr>
      <vt:lpstr>Lists – Deleting</vt:lpstr>
      <vt:lpstr>List- Empty []</vt:lpstr>
      <vt:lpstr>Practice:</vt:lpstr>
      <vt:lpstr>Key Points</vt:lpstr>
      <vt:lpstr>Dictionaries {} or dict()</vt:lpstr>
      <vt:lpstr>Dictionaries</vt:lpstr>
      <vt:lpstr>Tuple – ()</vt:lpstr>
      <vt:lpstr>Sets – {}</vt:lpstr>
      <vt:lpstr>Python Collections</vt:lpstr>
      <vt:lpstr>Outline Friday</vt:lpstr>
      <vt:lpstr>Built-in functions</vt:lpstr>
      <vt:lpstr>Built-in functions</vt:lpstr>
      <vt:lpstr>Functions attached to objects are called  methods</vt:lpstr>
      <vt:lpstr>Outline Friday</vt:lpstr>
      <vt:lpstr>Conditionals</vt:lpstr>
      <vt:lpstr>Conditionals – Lets Practice</vt:lpstr>
      <vt:lpstr>Conditionals – Try it out</vt:lpstr>
      <vt:lpstr>Conditionals</vt:lpstr>
      <vt:lpstr>Outline Friday</vt:lpstr>
      <vt:lpstr>Loops</vt:lpstr>
      <vt:lpstr>Loops</vt:lpstr>
      <vt:lpstr>Loops</vt:lpstr>
      <vt:lpstr>Loops</vt:lpstr>
      <vt:lpstr>Loops – Practice</vt:lpstr>
      <vt:lpstr>Loops – Practice</vt:lpstr>
      <vt:lpstr>Loops – Practice</vt:lpstr>
      <vt:lpstr>Loops – Practice</vt:lpstr>
      <vt:lpstr>Practice</vt:lpstr>
      <vt:lpstr>Practice</vt:lpstr>
      <vt:lpstr>Calculator project</vt:lpstr>
      <vt:lpstr>Outline- Monday</vt:lpstr>
      <vt:lpstr>Practice</vt:lpstr>
      <vt:lpstr>Practice</vt:lpstr>
      <vt:lpstr>While Loops</vt:lpstr>
      <vt:lpstr>Conditionals + Loops</vt:lpstr>
      <vt:lpstr>Loops</vt:lpstr>
      <vt:lpstr>Loops</vt:lpstr>
      <vt:lpstr>Loops</vt:lpstr>
      <vt:lpstr>Nested Loops</vt:lpstr>
      <vt:lpstr>Nested Conditionals</vt:lpstr>
      <vt:lpstr>Keypoints</vt:lpstr>
      <vt:lpstr>Keypoints</vt:lpstr>
      <vt:lpstr>Outline Wednesday</vt:lpstr>
      <vt:lpstr>Functions def()</vt:lpstr>
      <vt:lpstr>Practice</vt:lpstr>
      <vt:lpstr>Practice</vt:lpstr>
      <vt:lpstr>Functions + Variable Scope</vt:lpstr>
      <vt:lpstr>Keypoints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 2023</dc:title>
  <cp:lastModifiedBy>Carrillo, Edgar</cp:lastModifiedBy>
  <cp:revision>7</cp:revision>
  <dcterms:created xsi:type="dcterms:W3CDTF">2023-08-03T22:13:14Z</dcterms:created>
  <dcterms:modified xsi:type="dcterms:W3CDTF">2024-08-05T19:51:31Z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2023-08-03T00:00:00Z</vt:filetime>
  </property>
</Properties>
</file>