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35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6" r:id="rId8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44"/>
    <p:restoredTop sz="94729"/>
  </p:normalViewPr>
  <p:slideViewPr>
    <p:cSldViewPr>
      <p:cViewPr varScale="1">
        <p:scale>
          <a:sx n="109" d="100"/>
          <a:sy n="109" d="100"/>
        </p:scale>
        <p:origin x="208" y="3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11124"/>
            <a:ext cx="103581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1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18819" y="1404620"/>
            <a:ext cx="4375785" cy="3680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76364" y="1404620"/>
            <a:ext cx="4375784" cy="36010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54855" y="611124"/>
            <a:ext cx="368228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61404"/>
            <a:ext cx="7426959" cy="181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1">
                <a:solidFill>
                  <a:srgbClr val="FF00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datacarpentry.org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://www.tutorialspoint.com/jupyter/ipython_magic_commands.htm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4053" y="2040128"/>
            <a:ext cx="2185035" cy="1935480"/>
          </a:xfrm>
          <a:prstGeom prst="rect">
            <a:avLst/>
          </a:prstGeom>
        </p:spPr>
        <p:txBody>
          <a:bodyPr vert="horz" wrap="square" lIns="0" tIns="462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40"/>
              </a:spcBef>
            </a:pPr>
            <a:r>
              <a:rPr sz="6000" spc="-250" dirty="0"/>
              <a:t>Python</a:t>
            </a:r>
            <a:endParaRPr sz="6000" dirty="0"/>
          </a:p>
          <a:p>
            <a:pPr marL="120014">
              <a:lnSpc>
                <a:spcPct val="100000"/>
              </a:lnSpc>
              <a:spcBef>
                <a:spcPts val="1415"/>
              </a:spcBef>
            </a:pPr>
            <a:r>
              <a:rPr sz="2400" spc="-100" dirty="0"/>
              <a:t>Bootcamp</a:t>
            </a:r>
            <a:r>
              <a:rPr sz="2400" spc="-210" dirty="0"/>
              <a:t> </a:t>
            </a:r>
            <a:r>
              <a:rPr sz="2400" spc="-55" dirty="0"/>
              <a:t>202</a:t>
            </a:r>
            <a:r>
              <a:rPr lang="en-US" sz="2400" spc="-55" dirty="0"/>
              <a:t>3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564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S</a:t>
            </a:r>
            <a:r>
              <a:rPr spc="-185" dirty="0"/>
              <a:t>p</a:t>
            </a:r>
            <a:r>
              <a:rPr spc="-290" dirty="0"/>
              <a:t>y</a:t>
            </a:r>
            <a:r>
              <a:rPr spc="-170" dirty="0"/>
              <a:t>d</a:t>
            </a:r>
            <a:r>
              <a:rPr spc="-229" dirty="0"/>
              <a:t>e</a:t>
            </a:r>
            <a:r>
              <a:rPr spc="-195" dirty="0"/>
              <a:t>r</a:t>
            </a:r>
          </a:p>
        </p:txBody>
      </p:sp>
      <p:sp>
        <p:nvSpPr>
          <p:cNvPr id="3" name="object 3"/>
          <p:cNvSpPr/>
          <p:nvPr/>
        </p:nvSpPr>
        <p:spPr>
          <a:xfrm>
            <a:off x="2588285" y="922576"/>
            <a:ext cx="7883664" cy="5012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1417" y="3436621"/>
            <a:ext cx="1635760" cy="14916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3200" u="heavy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Script </a:t>
            </a:r>
            <a:r>
              <a:rPr sz="32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0" dirty="0">
                <a:solidFill>
                  <a:srgbClr val="FFFFFF"/>
                </a:solidFill>
                <a:latin typeface="Trebuchet MS"/>
                <a:cs typeface="Trebuchet MS"/>
              </a:rPr>
              <a:t>Code  </a:t>
            </a:r>
            <a:r>
              <a:rPr sz="3200" spc="-90" dirty="0">
                <a:solidFill>
                  <a:srgbClr val="FFFFFF"/>
                </a:solidFill>
                <a:latin typeface="Trebuchet MS"/>
                <a:cs typeface="Trebuchet MS"/>
              </a:rPr>
              <a:t>goes</a:t>
            </a:r>
            <a:r>
              <a:rPr sz="3200" spc="-3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40" dirty="0">
                <a:solidFill>
                  <a:srgbClr val="FFFFFF"/>
                </a:solidFill>
                <a:latin typeface="Trebuchet MS"/>
                <a:cs typeface="Trebuchet MS"/>
              </a:rPr>
              <a:t>here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550690" y="1540765"/>
            <a:ext cx="1527810" cy="99504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65"/>
              </a:spcBef>
            </a:pPr>
            <a:r>
              <a:rPr sz="3200" u="heavy" spc="-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Declared </a:t>
            </a:r>
            <a:r>
              <a:rPr sz="32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u="heavy" spc="-2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V</a:t>
            </a:r>
            <a:r>
              <a:rPr sz="3200" u="heavy" spc="-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</a:t>
            </a:r>
            <a:r>
              <a:rPr sz="3200" u="heavy" spc="-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</a:t>
            </a:r>
            <a:r>
              <a:rPr sz="3200" u="heavy" spc="-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i</a:t>
            </a:r>
            <a:r>
              <a:rPr sz="3200" u="heavy" spc="-1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</a:t>
            </a:r>
            <a:r>
              <a:rPr sz="3200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b</a:t>
            </a:r>
            <a:r>
              <a:rPr sz="3200" u="heavy" spc="-2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</a:t>
            </a:r>
            <a:r>
              <a:rPr sz="3200" u="heavy" spc="-1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</a:t>
            </a:r>
            <a:r>
              <a:rPr sz="3200" u="heavy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13275" y="3930396"/>
            <a:ext cx="12115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Ou</a:t>
            </a:r>
            <a:r>
              <a:rPr sz="3200" u="heavy" spc="-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</a:t>
            </a:r>
            <a:r>
              <a:rPr sz="32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put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63332" y="2562275"/>
            <a:ext cx="9708515" cy="2815590"/>
          </a:xfrm>
          <a:custGeom>
            <a:avLst/>
            <a:gdLst/>
            <a:ahLst/>
            <a:cxnLst/>
            <a:rect l="l" t="t" r="r" b="b"/>
            <a:pathLst>
              <a:path w="9708515" h="2815590">
                <a:moveTo>
                  <a:pt x="1544459" y="2436380"/>
                </a:moveTo>
                <a:lnTo>
                  <a:pt x="1296504" y="2374404"/>
                </a:lnTo>
                <a:lnTo>
                  <a:pt x="1313027" y="2448788"/>
                </a:lnTo>
                <a:lnTo>
                  <a:pt x="0" y="2740622"/>
                </a:lnTo>
                <a:lnTo>
                  <a:pt x="16535" y="2815018"/>
                </a:lnTo>
                <a:lnTo>
                  <a:pt x="1329563" y="2523172"/>
                </a:lnTo>
                <a:lnTo>
                  <a:pt x="1346098" y="2597556"/>
                </a:lnTo>
                <a:lnTo>
                  <a:pt x="1539354" y="2440521"/>
                </a:lnTo>
                <a:lnTo>
                  <a:pt x="1544459" y="2436380"/>
                </a:lnTo>
                <a:close/>
              </a:path>
              <a:path w="9708515" h="2815590">
                <a:moveTo>
                  <a:pt x="9567520" y="295262"/>
                </a:moveTo>
                <a:lnTo>
                  <a:pt x="8779129" y="73355"/>
                </a:lnTo>
                <a:lnTo>
                  <a:pt x="8782037" y="63030"/>
                </a:lnTo>
                <a:lnTo>
                  <a:pt x="8799779" y="0"/>
                </a:lnTo>
                <a:lnTo>
                  <a:pt x="8548764" y="48082"/>
                </a:lnTo>
                <a:lnTo>
                  <a:pt x="8737841" y="220052"/>
                </a:lnTo>
                <a:lnTo>
                  <a:pt x="8758479" y="146697"/>
                </a:lnTo>
                <a:lnTo>
                  <a:pt x="9546882" y="368617"/>
                </a:lnTo>
                <a:lnTo>
                  <a:pt x="9567520" y="295262"/>
                </a:lnTo>
                <a:close/>
              </a:path>
              <a:path w="9708515" h="2815590">
                <a:moveTo>
                  <a:pt x="9708515" y="2264994"/>
                </a:moveTo>
                <a:lnTo>
                  <a:pt x="8944953" y="2109457"/>
                </a:lnTo>
                <a:lnTo>
                  <a:pt x="8946502" y="2101850"/>
                </a:lnTo>
                <a:lnTo>
                  <a:pt x="8960167" y="2034794"/>
                </a:lnTo>
                <a:lnTo>
                  <a:pt x="8713356" y="2101164"/>
                </a:lnTo>
                <a:lnTo>
                  <a:pt x="8914536" y="2258796"/>
                </a:lnTo>
                <a:lnTo>
                  <a:pt x="8929738" y="2184133"/>
                </a:lnTo>
                <a:lnTo>
                  <a:pt x="9693300" y="2339670"/>
                </a:lnTo>
                <a:lnTo>
                  <a:pt x="9708515" y="22649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1124"/>
            <a:ext cx="1564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40" dirty="0">
                <a:latin typeface="Trebuchet MS"/>
                <a:cs typeface="Trebuchet MS"/>
              </a:rPr>
              <a:t>S</a:t>
            </a:r>
            <a:r>
              <a:rPr sz="4400" spc="-185" dirty="0">
                <a:latin typeface="Trebuchet MS"/>
                <a:cs typeface="Trebuchet MS"/>
              </a:rPr>
              <a:t>p</a:t>
            </a:r>
            <a:r>
              <a:rPr sz="4400" spc="-290" dirty="0">
                <a:latin typeface="Trebuchet MS"/>
                <a:cs typeface="Trebuchet MS"/>
              </a:rPr>
              <a:t>y</a:t>
            </a:r>
            <a:r>
              <a:rPr sz="4400" spc="-170" dirty="0">
                <a:latin typeface="Trebuchet MS"/>
                <a:cs typeface="Trebuchet MS"/>
              </a:rPr>
              <a:t>d</a:t>
            </a:r>
            <a:r>
              <a:rPr sz="4400" spc="-229" dirty="0">
                <a:latin typeface="Trebuchet MS"/>
                <a:cs typeface="Trebuchet MS"/>
              </a:rPr>
              <a:t>e</a:t>
            </a:r>
            <a:r>
              <a:rPr sz="4400" spc="-195" dirty="0">
                <a:latin typeface="Trebuchet MS"/>
                <a:cs typeface="Trebuchet MS"/>
              </a:rPr>
              <a:t>r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88285" y="922576"/>
            <a:ext cx="7883664" cy="5012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4910" y="1930909"/>
            <a:ext cx="24072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Run </a:t>
            </a:r>
            <a:r>
              <a:rPr sz="3200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your</a:t>
            </a:r>
            <a:r>
              <a:rPr sz="3200" u="heavy" spc="-4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32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code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31428" y="1457985"/>
            <a:ext cx="1544955" cy="440690"/>
          </a:xfrm>
          <a:custGeom>
            <a:avLst/>
            <a:gdLst/>
            <a:ahLst/>
            <a:cxnLst/>
            <a:rect l="l" t="t" r="r" b="b"/>
            <a:pathLst>
              <a:path w="1544954" h="440689">
                <a:moveTo>
                  <a:pt x="1313037" y="74394"/>
                </a:moveTo>
                <a:lnTo>
                  <a:pt x="0" y="366229"/>
                </a:lnTo>
                <a:lnTo>
                  <a:pt x="16535" y="440613"/>
                </a:lnTo>
                <a:lnTo>
                  <a:pt x="1329567" y="148779"/>
                </a:lnTo>
                <a:lnTo>
                  <a:pt x="1313037" y="74394"/>
                </a:lnTo>
                <a:close/>
              </a:path>
              <a:path w="1544954" h="440689">
                <a:moveTo>
                  <a:pt x="1539364" y="66128"/>
                </a:moveTo>
                <a:lnTo>
                  <a:pt x="1350225" y="66128"/>
                </a:lnTo>
                <a:lnTo>
                  <a:pt x="1366761" y="140512"/>
                </a:lnTo>
                <a:lnTo>
                  <a:pt x="1329567" y="148779"/>
                </a:lnTo>
                <a:lnTo>
                  <a:pt x="1346098" y="223164"/>
                </a:lnTo>
                <a:lnTo>
                  <a:pt x="1539364" y="66128"/>
                </a:lnTo>
                <a:close/>
              </a:path>
              <a:path w="1544954" h="440689">
                <a:moveTo>
                  <a:pt x="1350225" y="66128"/>
                </a:moveTo>
                <a:lnTo>
                  <a:pt x="1313037" y="74394"/>
                </a:lnTo>
                <a:lnTo>
                  <a:pt x="1329567" y="148779"/>
                </a:lnTo>
                <a:lnTo>
                  <a:pt x="1366761" y="140512"/>
                </a:lnTo>
                <a:lnTo>
                  <a:pt x="1350225" y="66128"/>
                </a:lnTo>
                <a:close/>
              </a:path>
              <a:path w="1544954" h="440689">
                <a:moveTo>
                  <a:pt x="1296504" y="0"/>
                </a:moveTo>
                <a:lnTo>
                  <a:pt x="1313037" y="74394"/>
                </a:lnTo>
                <a:lnTo>
                  <a:pt x="1350225" y="66128"/>
                </a:lnTo>
                <a:lnTo>
                  <a:pt x="1539364" y="66128"/>
                </a:lnTo>
                <a:lnTo>
                  <a:pt x="1544459" y="61988"/>
                </a:lnTo>
                <a:lnTo>
                  <a:pt x="129650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1124"/>
            <a:ext cx="15640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40" dirty="0">
                <a:latin typeface="Trebuchet MS"/>
                <a:cs typeface="Trebuchet MS"/>
              </a:rPr>
              <a:t>S</a:t>
            </a:r>
            <a:r>
              <a:rPr sz="4400" spc="-185" dirty="0">
                <a:latin typeface="Trebuchet MS"/>
                <a:cs typeface="Trebuchet MS"/>
              </a:rPr>
              <a:t>p</a:t>
            </a:r>
            <a:r>
              <a:rPr sz="4400" spc="-290" dirty="0">
                <a:latin typeface="Trebuchet MS"/>
                <a:cs typeface="Trebuchet MS"/>
              </a:rPr>
              <a:t>y</a:t>
            </a:r>
            <a:r>
              <a:rPr sz="4400" spc="-170" dirty="0">
                <a:latin typeface="Trebuchet MS"/>
                <a:cs typeface="Trebuchet MS"/>
              </a:rPr>
              <a:t>d</a:t>
            </a:r>
            <a:r>
              <a:rPr sz="4400" spc="-229" dirty="0">
                <a:latin typeface="Trebuchet MS"/>
                <a:cs typeface="Trebuchet MS"/>
              </a:rPr>
              <a:t>e</a:t>
            </a:r>
            <a:r>
              <a:rPr sz="4400" spc="-195" dirty="0">
                <a:latin typeface="Trebuchet MS"/>
                <a:cs typeface="Trebuchet MS"/>
              </a:rPr>
              <a:t>r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88285" y="922576"/>
            <a:ext cx="7883664" cy="50128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4910" y="1930909"/>
            <a:ext cx="1939925" cy="995044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3790"/>
              </a:lnSpc>
              <a:spcBef>
                <a:spcPts val="265"/>
              </a:spcBef>
            </a:pPr>
            <a:r>
              <a:rPr sz="3200" u="heavy" spc="-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Debug</a:t>
            </a:r>
            <a:r>
              <a:rPr sz="3200" u="heavy" spc="-3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3200" u="heavy" spc="-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your </a:t>
            </a:r>
            <a:r>
              <a:rPr sz="32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u="heavy" spc="-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code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18995" y="1259776"/>
            <a:ext cx="4105910" cy="1447165"/>
            <a:chOff x="2018995" y="1259776"/>
            <a:chExt cx="4105910" cy="1447165"/>
          </a:xfrm>
        </p:grpSpPr>
        <p:sp>
          <p:nvSpPr>
            <p:cNvPr id="6" name="object 6"/>
            <p:cNvSpPr/>
            <p:nvPr/>
          </p:nvSpPr>
          <p:spPr>
            <a:xfrm>
              <a:off x="2018995" y="1647088"/>
              <a:ext cx="3266440" cy="1059815"/>
            </a:xfrm>
            <a:custGeom>
              <a:avLst/>
              <a:gdLst/>
              <a:ahLst/>
              <a:cxnLst/>
              <a:rect l="l" t="t" r="r" b="b"/>
              <a:pathLst>
                <a:path w="3266440" h="1059814">
                  <a:moveTo>
                    <a:pt x="3036352" y="72979"/>
                  </a:moveTo>
                  <a:lnTo>
                    <a:pt x="0" y="986472"/>
                  </a:lnTo>
                  <a:lnTo>
                    <a:pt x="21945" y="1059446"/>
                  </a:lnTo>
                  <a:lnTo>
                    <a:pt x="3058303" y="145939"/>
                  </a:lnTo>
                  <a:lnTo>
                    <a:pt x="3036352" y="72979"/>
                  </a:lnTo>
                  <a:close/>
                </a:path>
                <a:path w="3266440" h="1059814">
                  <a:moveTo>
                    <a:pt x="3246714" y="62001"/>
                  </a:moveTo>
                  <a:lnTo>
                    <a:pt x="3072841" y="62001"/>
                  </a:lnTo>
                  <a:lnTo>
                    <a:pt x="3094786" y="134962"/>
                  </a:lnTo>
                  <a:lnTo>
                    <a:pt x="3058303" y="145939"/>
                  </a:lnTo>
                  <a:lnTo>
                    <a:pt x="3080258" y="218909"/>
                  </a:lnTo>
                  <a:lnTo>
                    <a:pt x="3246714" y="62001"/>
                  </a:lnTo>
                  <a:close/>
                </a:path>
                <a:path w="3266440" h="1059814">
                  <a:moveTo>
                    <a:pt x="3072841" y="62001"/>
                  </a:moveTo>
                  <a:lnTo>
                    <a:pt x="3036352" y="72979"/>
                  </a:lnTo>
                  <a:lnTo>
                    <a:pt x="3058303" y="145939"/>
                  </a:lnTo>
                  <a:lnTo>
                    <a:pt x="3094786" y="134962"/>
                  </a:lnTo>
                  <a:lnTo>
                    <a:pt x="3072841" y="62001"/>
                  </a:lnTo>
                  <a:close/>
                </a:path>
                <a:path w="3266440" h="1059814">
                  <a:moveTo>
                    <a:pt x="3014395" y="0"/>
                  </a:moveTo>
                  <a:lnTo>
                    <a:pt x="3036352" y="72979"/>
                  </a:lnTo>
                  <a:lnTo>
                    <a:pt x="3072841" y="62001"/>
                  </a:lnTo>
                  <a:lnTo>
                    <a:pt x="3246714" y="62001"/>
                  </a:lnTo>
                  <a:lnTo>
                    <a:pt x="3266236" y="43599"/>
                  </a:lnTo>
                  <a:lnTo>
                    <a:pt x="30143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13632" y="1288351"/>
              <a:ext cx="2182495" cy="402590"/>
            </a:xfrm>
            <a:custGeom>
              <a:avLst/>
              <a:gdLst/>
              <a:ahLst/>
              <a:cxnLst/>
              <a:rect l="l" t="t" r="r" b="b"/>
              <a:pathLst>
                <a:path w="2182495" h="402589">
                  <a:moveTo>
                    <a:pt x="0" y="0"/>
                  </a:moveTo>
                  <a:lnTo>
                    <a:pt x="2182371" y="0"/>
                  </a:lnTo>
                  <a:lnTo>
                    <a:pt x="2182371" y="402336"/>
                  </a:lnTo>
                  <a:lnTo>
                    <a:pt x="0" y="402336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4910" y="6262116"/>
            <a:ext cx="188213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sng" spc="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More </a:t>
            </a:r>
            <a:r>
              <a:rPr sz="2000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on</a:t>
            </a:r>
            <a:r>
              <a:rPr sz="2000" u="sng" spc="-4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2000" u="sng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this </a:t>
            </a:r>
            <a:r>
              <a:rPr sz="2000" u="sng" spc="-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later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24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Jupyter </a:t>
            </a:r>
            <a:r>
              <a:rPr spc="-270" dirty="0"/>
              <a:t>Lab</a:t>
            </a:r>
            <a:r>
              <a:rPr spc="-409" dirty="0"/>
              <a:t> </a:t>
            </a:r>
            <a:r>
              <a:rPr spc="-270" dirty="0">
                <a:solidFill>
                  <a:srgbClr val="FFFFFF"/>
                </a:solidFill>
              </a:rPr>
              <a:t>(.ipynb)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1856" y="1526098"/>
            <a:ext cx="8054975" cy="4380865"/>
            <a:chOff x="371856" y="1526098"/>
            <a:chExt cx="8054975" cy="4380865"/>
          </a:xfrm>
        </p:grpSpPr>
        <p:sp>
          <p:nvSpPr>
            <p:cNvPr id="4" name="object 4"/>
            <p:cNvSpPr/>
            <p:nvPr/>
          </p:nvSpPr>
          <p:spPr>
            <a:xfrm>
              <a:off x="371856" y="1526098"/>
              <a:ext cx="7808976" cy="4380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0" y="2590660"/>
              <a:ext cx="2331085" cy="1029969"/>
            </a:xfrm>
            <a:custGeom>
              <a:avLst/>
              <a:gdLst/>
              <a:ahLst/>
              <a:cxnLst/>
              <a:rect l="l" t="t" r="r" b="b"/>
              <a:pathLst>
                <a:path w="2331084" h="1029970">
                  <a:moveTo>
                    <a:pt x="2084832" y="76200"/>
                  </a:moveTo>
                  <a:lnTo>
                    <a:pt x="797420" y="76200"/>
                  </a:lnTo>
                  <a:lnTo>
                    <a:pt x="797420" y="0"/>
                  </a:lnTo>
                  <a:lnTo>
                    <a:pt x="568820" y="114300"/>
                  </a:lnTo>
                  <a:lnTo>
                    <a:pt x="797420" y="228600"/>
                  </a:lnTo>
                  <a:lnTo>
                    <a:pt x="797420" y="152400"/>
                  </a:lnTo>
                  <a:lnTo>
                    <a:pt x="2084832" y="152400"/>
                  </a:lnTo>
                  <a:lnTo>
                    <a:pt x="2084832" y="76200"/>
                  </a:lnTo>
                  <a:close/>
                </a:path>
                <a:path w="2331084" h="1029970">
                  <a:moveTo>
                    <a:pt x="2330666" y="877417"/>
                  </a:moveTo>
                  <a:lnTo>
                    <a:pt x="228600" y="877417"/>
                  </a:lnTo>
                  <a:lnTo>
                    <a:pt x="228600" y="801217"/>
                  </a:lnTo>
                  <a:lnTo>
                    <a:pt x="0" y="915517"/>
                  </a:lnTo>
                  <a:lnTo>
                    <a:pt x="228600" y="1029817"/>
                  </a:lnTo>
                  <a:lnTo>
                    <a:pt x="228600" y="953617"/>
                  </a:lnTo>
                  <a:lnTo>
                    <a:pt x="2330666" y="953617"/>
                  </a:lnTo>
                  <a:lnTo>
                    <a:pt x="2330666" y="8774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76148" y="6156452"/>
            <a:ext cx="605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https://jupyterlab.readthedocs.io/en/stable/user/notebook.html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5405" y="2314956"/>
            <a:ext cx="1868805" cy="1418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spc="-2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Cell </a:t>
            </a:r>
            <a:r>
              <a:rPr sz="3200" u="heavy" spc="4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–</a:t>
            </a:r>
            <a:r>
              <a:rPr sz="3200" u="heavy" spc="-3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3200" u="heavy" spc="-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Code</a:t>
            </a:r>
            <a:endParaRPr sz="3200">
              <a:latin typeface="Trebuchet MS"/>
              <a:cs typeface="Trebuchet MS"/>
            </a:endParaRPr>
          </a:p>
          <a:p>
            <a:pPr marL="177165">
              <a:lnSpc>
                <a:spcPct val="100000"/>
              </a:lnSpc>
              <a:spcBef>
                <a:spcPts val="3285"/>
              </a:spcBef>
            </a:pPr>
            <a:r>
              <a:rPr sz="3200" u="heavy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Output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69997" y="4821428"/>
            <a:ext cx="19780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spc="-290" dirty="0">
                <a:latin typeface="Trebuchet MS"/>
                <a:cs typeface="Trebuchet MS"/>
              </a:rPr>
              <a:t>To </a:t>
            </a:r>
            <a:r>
              <a:rPr sz="3000" spc="-85" dirty="0">
                <a:latin typeface="Trebuchet MS"/>
                <a:cs typeface="Trebuchet MS"/>
              </a:rPr>
              <a:t>run </a:t>
            </a:r>
            <a:r>
              <a:rPr sz="3000" spc="-140" dirty="0">
                <a:latin typeface="Trebuchet MS"/>
                <a:cs typeface="Trebuchet MS"/>
              </a:rPr>
              <a:t>a</a:t>
            </a:r>
            <a:r>
              <a:rPr sz="3000" spc="-390" dirty="0">
                <a:latin typeface="Trebuchet MS"/>
                <a:cs typeface="Trebuchet MS"/>
              </a:rPr>
              <a:t> </a:t>
            </a:r>
            <a:r>
              <a:rPr sz="3000" spc="-220" dirty="0">
                <a:latin typeface="Trebuchet MS"/>
                <a:cs typeface="Trebuchet MS"/>
              </a:rPr>
              <a:t>cell:  </a:t>
            </a:r>
            <a:r>
              <a:rPr sz="3000" spc="-135" dirty="0">
                <a:latin typeface="Trebuchet MS"/>
                <a:cs typeface="Trebuchet MS"/>
              </a:rPr>
              <a:t>shift </a:t>
            </a:r>
            <a:r>
              <a:rPr sz="3000" spc="-80" dirty="0">
                <a:latin typeface="Trebuchet MS"/>
                <a:cs typeface="Trebuchet MS"/>
              </a:rPr>
              <a:t>+</a:t>
            </a:r>
            <a:r>
              <a:rPr sz="3000" spc="-385" dirty="0">
                <a:latin typeface="Trebuchet MS"/>
                <a:cs typeface="Trebuchet MS"/>
              </a:rPr>
              <a:t> </a:t>
            </a:r>
            <a:r>
              <a:rPr sz="3000" spc="-150" dirty="0">
                <a:latin typeface="Trebuchet MS"/>
                <a:cs typeface="Trebuchet MS"/>
              </a:rPr>
              <a:t>enter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08097" y="423164"/>
            <a:ext cx="21278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360084"/>
                </a:solidFill>
                <a:latin typeface="Arial"/>
                <a:cs typeface="Arial"/>
              </a:rPr>
              <a:t>$ </a:t>
            </a:r>
            <a:r>
              <a:rPr sz="3000" spc="20" dirty="0">
                <a:solidFill>
                  <a:srgbClr val="360084"/>
                </a:solidFill>
                <a:latin typeface="Arial"/>
                <a:cs typeface="Arial"/>
              </a:rPr>
              <a:t>jupyter</a:t>
            </a:r>
            <a:r>
              <a:rPr sz="3000" spc="-80" dirty="0">
                <a:solidFill>
                  <a:srgbClr val="360084"/>
                </a:solidFill>
                <a:latin typeface="Arial"/>
                <a:cs typeface="Arial"/>
              </a:rPr>
              <a:t> </a:t>
            </a:r>
            <a:r>
              <a:rPr sz="3000" spc="15" dirty="0">
                <a:solidFill>
                  <a:srgbClr val="360084"/>
                </a:solidFill>
                <a:latin typeface="Arial"/>
                <a:cs typeface="Arial"/>
              </a:rPr>
              <a:t>lab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148" y="6156452"/>
            <a:ext cx="6200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https://jupyter-notebook.readthedocs.io/en/latest/notebook.html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08097" y="423164"/>
            <a:ext cx="32308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360084"/>
                </a:solidFill>
                <a:latin typeface="Arial"/>
                <a:cs typeface="Arial"/>
              </a:rPr>
              <a:t>$ </a:t>
            </a:r>
            <a:r>
              <a:rPr sz="3000" spc="20" dirty="0">
                <a:solidFill>
                  <a:srgbClr val="360084"/>
                </a:solidFill>
                <a:latin typeface="Arial"/>
                <a:cs typeface="Arial"/>
              </a:rPr>
              <a:t>jupyter</a:t>
            </a:r>
            <a:r>
              <a:rPr sz="3000" spc="-70" dirty="0">
                <a:solidFill>
                  <a:srgbClr val="360084"/>
                </a:solidFill>
                <a:latin typeface="Arial"/>
                <a:cs typeface="Arial"/>
              </a:rPr>
              <a:t> </a:t>
            </a:r>
            <a:r>
              <a:rPr sz="3000" spc="45" dirty="0">
                <a:solidFill>
                  <a:srgbClr val="360084"/>
                </a:solidFill>
                <a:latin typeface="Arial"/>
                <a:cs typeface="Arial"/>
              </a:rPr>
              <a:t>notebook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148" y="611124"/>
            <a:ext cx="10890885" cy="368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100"/>
              </a:spcBef>
            </a:pPr>
            <a:r>
              <a:rPr sz="4400" spc="-290" dirty="0">
                <a:latin typeface="Trebuchet MS"/>
                <a:cs typeface="Trebuchet MS"/>
              </a:rPr>
              <a:t>Jupyter </a:t>
            </a:r>
            <a:r>
              <a:rPr sz="4400" spc="-165" dirty="0">
                <a:latin typeface="Trebuchet MS"/>
                <a:cs typeface="Trebuchet MS"/>
              </a:rPr>
              <a:t>notebook</a:t>
            </a:r>
            <a:r>
              <a:rPr sz="4400" spc="-380" dirty="0">
                <a:latin typeface="Trebuchet MS"/>
                <a:cs typeface="Trebuchet MS"/>
              </a:rPr>
              <a:t> </a:t>
            </a:r>
            <a:r>
              <a:rPr sz="4400" spc="-270" dirty="0">
                <a:solidFill>
                  <a:srgbClr val="FFFFFF"/>
                </a:solidFill>
                <a:latin typeface="Trebuchet MS"/>
                <a:cs typeface="Trebuchet MS"/>
              </a:rPr>
              <a:t>(.ipynb)</a:t>
            </a:r>
            <a:endParaRPr sz="4400">
              <a:latin typeface="Trebuchet MS"/>
              <a:cs typeface="Trebuchet MS"/>
            </a:endParaRPr>
          </a:p>
          <a:p>
            <a:pPr marL="137795" indent="-125730">
              <a:lnSpc>
                <a:spcPct val="100000"/>
              </a:lnSpc>
              <a:spcBef>
                <a:spcPts val="3375"/>
              </a:spcBef>
              <a:buSzPct val="96428"/>
              <a:buChar char="•"/>
              <a:tabLst>
                <a:tab pos="138430" algn="l"/>
              </a:tabLst>
            </a:pPr>
            <a:r>
              <a:rPr sz="2800" spc="-30" dirty="0">
                <a:solidFill>
                  <a:srgbClr val="333333"/>
                </a:solidFill>
                <a:latin typeface="Arial"/>
                <a:cs typeface="Arial"/>
              </a:rPr>
              <a:t>When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in </a:t>
            </a:r>
            <a:r>
              <a:rPr sz="2800" spc="25" dirty="0">
                <a:solidFill>
                  <a:srgbClr val="333333"/>
                </a:solidFill>
                <a:latin typeface="Arial"/>
                <a:cs typeface="Arial"/>
              </a:rPr>
              <a:t>Command </a:t>
            </a:r>
            <a:r>
              <a:rPr sz="2800" spc="35" dirty="0">
                <a:solidFill>
                  <a:srgbClr val="333333"/>
                </a:solidFill>
                <a:latin typeface="Arial"/>
                <a:cs typeface="Arial"/>
              </a:rPr>
              <a:t>mode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333333"/>
                </a:solidFill>
                <a:latin typeface="Arial"/>
                <a:cs typeface="Arial"/>
              </a:rPr>
              <a:t>(esc/gray),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ct val="100000"/>
              </a:lnSpc>
              <a:spcBef>
                <a:spcPts val="45"/>
              </a:spcBef>
              <a:buChar char="•"/>
              <a:tabLst>
                <a:tab pos="755015" algn="l"/>
                <a:tab pos="755650" algn="l"/>
              </a:tabLst>
            </a:pPr>
            <a:r>
              <a:rPr sz="2800" spc="-5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800" spc="100" dirty="0">
                <a:solidFill>
                  <a:srgbClr val="FFFFFF"/>
                </a:solidFill>
                <a:latin typeface="Arial"/>
                <a:cs typeface="Arial"/>
              </a:rPr>
              <a:t>b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key </a:t>
            </a:r>
            <a:r>
              <a:rPr sz="2800" spc="20" dirty="0">
                <a:solidFill>
                  <a:srgbClr val="333333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make </a:t>
            </a:r>
            <a:r>
              <a:rPr sz="2800" spc="-55" dirty="0">
                <a:solidFill>
                  <a:srgbClr val="333333"/>
                </a:solidFill>
                <a:latin typeface="Arial"/>
                <a:cs typeface="Arial"/>
              </a:rPr>
              <a:t>a </a:t>
            </a:r>
            <a:r>
              <a:rPr sz="2800" spc="15" dirty="0">
                <a:solidFill>
                  <a:srgbClr val="333333"/>
                </a:solidFill>
                <a:latin typeface="Arial"/>
                <a:cs typeface="Arial"/>
              </a:rPr>
              <a:t>new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cell </a:t>
            </a:r>
            <a:r>
              <a:rPr sz="2800" spc="35" dirty="0">
                <a:solidFill>
                  <a:srgbClr val="333333"/>
                </a:solidFill>
                <a:latin typeface="Arial"/>
                <a:cs typeface="Arial"/>
              </a:rPr>
              <a:t>below </a:t>
            </a:r>
            <a:r>
              <a:rPr sz="2800" spc="2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800" spc="10" dirty="0">
                <a:solidFill>
                  <a:srgbClr val="333333"/>
                </a:solidFill>
                <a:latin typeface="Arial"/>
                <a:cs typeface="Arial"/>
              </a:rPr>
              <a:t>currently </a:t>
            </a:r>
            <a:r>
              <a:rPr sz="2800" spc="15" dirty="0">
                <a:solidFill>
                  <a:srgbClr val="333333"/>
                </a:solidFill>
                <a:latin typeface="Arial"/>
                <a:cs typeface="Arial"/>
              </a:rPr>
              <a:t>selected</a:t>
            </a:r>
            <a:r>
              <a:rPr sz="2800" spc="-13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cell.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ts val="3325"/>
              </a:lnSpc>
              <a:spcBef>
                <a:spcPts val="50"/>
              </a:spcBef>
              <a:buChar char="•"/>
              <a:tabLst>
                <a:tab pos="755015" algn="l"/>
                <a:tab pos="755650" algn="l"/>
              </a:tabLst>
            </a:pPr>
            <a:r>
              <a:rPr sz="2800" spc="-5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key </a:t>
            </a:r>
            <a:r>
              <a:rPr sz="2800" spc="20" dirty="0">
                <a:solidFill>
                  <a:srgbClr val="333333"/>
                </a:solidFill>
                <a:latin typeface="Arial"/>
                <a:cs typeface="Arial"/>
              </a:rPr>
              <a:t>will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make </a:t>
            </a:r>
            <a:r>
              <a:rPr sz="2800" dirty="0">
                <a:solidFill>
                  <a:srgbClr val="333333"/>
                </a:solidFill>
                <a:latin typeface="Arial"/>
                <a:cs typeface="Arial"/>
              </a:rPr>
              <a:t>one</a:t>
            </a:r>
            <a:r>
              <a:rPr sz="2800" spc="4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above.</a:t>
            </a:r>
            <a:endParaRPr sz="2800">
              <a:latin typeface="Arial"/>
              <a:cs typeface="Arial"/>
            </a:endParaRPr>
          </a:p>
          <a:p>
            <a:pPr marL="755650" lvl="1" indent="-286385">
              <a:lnSpc>
                <a:spcPts val="3325"/>
              </a:lnSpc>
              <a:buChar char="•"/>
              <a:tabLst>
                <a:tab pos="755015" algn="l"/>
                <a:tab pos="755650" algn="l"/>
              </a:tabLst>
            </a:pPr>
            <a:r>
              <a:rPr sz="2800" spc="-5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800" spc="50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key </a:t>
            </a:r>
            <a:r>
              <a:rPr sz="2800" spc="20" dirty="0">
                <a:solidFill>
                  <a:srgbClr val="333333"/>
                </a:solidFill>
                <a:latin typeface="Arial"/>
                <a:cs typeface="Arial"/>
              </a:rPr>
              <a:t>will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delete </a:t>
            </a:r>
            <a:r>
              <a:rPr sz="2800" spc="2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800" spc="15" dirty="0">
                <a:solidFill>
                  <a:srgbClr val="333333"/>
                </a:solidFill>
                <a:latin typeface="Arial"/>
                <a:cs typeface="Arial"/>
              </a:rPr>
              <a:t>current</a:t>
            </a:r>
            <a:r>
              <a:rPr sz="2800" spc="-9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cell.</a:t>
            </a:r>
            <a:endParaRPr sz="2800">
              <a:latin typeface="Arial"/>
              <a:cs typeface="Arial"/>
            </a:endParaRPr>
          </a:p>
          <a:p>
            <a:pPr marL="755015" marR="490220" lvl="1" indent="-285750">
              <a:lnSpc>
                <a:spcPts val="3290"/>
              </a:lnSpc>
              <a:spcBef>
                <a:spcPts val="215"/>
              </a:spcBef>
              <a:buChar char="•"/>
              <a:tabLst>
                <a:tab pos="755015" algn="l"/>
                <a:tab pos="755650" algn="l"/>
              </a:tabLst>
            </a:pPr>
            <a:r>
              <a:rPr sz="2800" spc="-50" dirty="0">
                <a:solidFill>
                  <a:srgbClr val="333333"/>
                </a:solidFill>
                <a:latin typeface="Arial"/>
                <a:cs typeface="Arial"/>
              </a:rPr>
              <a:t>The </a:t>
            </a:r>
            <a:r>
              <a:rPr sz="2800" spc="-60" dirty="0">
                <a:solidFill>
                  <a:srgbClr val="FFFFFF"/>
                </a:solidFill>
                <a:latin typeface="Arial"/>
                <a:cs typeface="Arial"/>
              </a:rPr>
              <a:t>z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key </a:t>
            </a:r>
            <a:r>
              <a:rPr sz="2800" spc="20" dirty="0">
                <a:solidFill>
                  <a:srgbClr val="333333"/>
                </a:solidFill>
                <a:latin typeface="Arial"/>
                <a:cs typeface="Arial"/>
              </a:rPr>
              <a:t>will </a:t>
            </a:r>
            <a:r>
              <a:rPr sz="2800" spc="40" dirty="0">
                <a:solidFill>
                  <a:srgbClr val="333333"/>
                </a:solidFill>
                <a:latin typeface="Arial"/>
                <a:cs typeface="Arial"/>
              </a:rPr>
              <a:t>undo </a:t>
            </a:r>
            <a:r>
              <a:rPr sz="2800" spc="10" dirty="0">
                <a:solidFill>
                  <a:srgbClr val="333333"/>
                </a:solidFill>
                <a:latin typeface="Arial"/>
                <a:cs typeface="Arial"/>
              </a:rPr>
              <a:t>your last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cell </a:t>
            </a:r>
            <a:r>
              <a:rPr sz="2800" spc="20" dirty="0">
                <a:solidFill>
                  <a:srgbClr val="333333"/>
                </a:solidFill>
                <a:latin typeface="Arial"/>
                <a:cs typeface="Arial"/>
              </a:rPr>
              <a:t>operation </a:t>
            </a:r>
            <a:r>
              <a:rPr sz="2800" spc="-5" dirty="0">
                <a:solidFill>
                  <a:srgbClr val="333333"/>
                </a:solidFill>
                <a:latin typeface="Arial"/>
                <a:cs typeface="Arial"/>
              </a:rPr>
              <a:t>(which </a:t>
            </a:r>
            <a:r>
              <a:rPr sz="2800" spc="50" dirty="0">
                <a:solidFill>
                  <a:srgbClr val="333333"/>
                </a:solidFill>
                <a:latin typeface="Arial"/>
                <a:cs typeface="Arial"/>
              </a:rPr>
              <a:t>could </a:t>
            </a:r>
            <a:r>
              <a:rPr sz="2800" spc="20" dirty="0">
                <a:solidFill>
                  <a:srgbClr val="333333"/>
                </a:solidFill>
                <a:latin typeface="Arial"/>
                <a:cs typeface="Arial"/>
              </a:rPr>
              <a:t>be </a:t>
            </a:r>
            <a:r>
              <a:rPr sz="2800" spc="-55" dirty="0">
                <a:solidFill>
                  <a:srgbClr val="333333"/>
                </a:solidFill>
                <a:latin typeface="Arial"/>
                <a:cs typeface="Arial"/>
              </a:rPr>
              <a:t>a  </a:t>
            </a:r>
            <a:r>
              <a:rPr sz="2800" spc="15" dirty="0">
                <a:solidFill>
                  <a:srgbClr val="333333"/>
                </a:solidFill>
                <a:latin typeface="Arial"/>
                <a:cs typeface="Arial"/>
              </a:rPr>
              <a:t>deletion, </a:t>
            </a:r>
            <a:r>
              <a:rPr sz="2800" spc="5" dirty="0">
                <a:solidFill>
                  <a:srgbClr val="333333"/>
                </a:solidFill>
                <a:latin typeface="Arial"/>
                <a:cs typeface="Arial"/>
              </a:rPr>
              <a:t>creation,</a:t>
            </a:r>
            <a:r>
              <a:rPr sz="2800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333333"/>
                </a:solidFill>
                <a:latin typeface="Arial"/>
                <a:cs typeface="Arial"/>
              </a:rPr>
              <a:t>etc).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7956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Jupyter </a:t>
            </a:r>
            <a:r>
              <a:rPr spc="-165" dirty="0"/>
              <a:t>notebook</a:t>
            </a:r>
            <a:r>
              <a:rPr spc="-425" dirty="0"/>
              <a:t> </a:t>
            </a:r>
            <a:r>
              <a:rPr spc="-270" dirty="0">
                <a:solidFill>
                  <a:srgbClr val="FFFFFF"/>
                </a:solidFill>
              </a:rPr>
              <a:t>(.ipynb)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7443" y="1517396"/>
            <a:ext cx="11382375" cy="4786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014" indent="-10795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20650" algn="l"/>
              </a:tabLst>
            </a:pP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Markdown great </a:t>
            </a:r>
            <a:r>
              <a:rPr sz="2400" spc="-5" dirty="0">
                <a:solidFill>
                  <a:srgbClr val="333333"/>
                </a:solidFill>
                <a:latin typeface="Arial"/>
                <a:cs typeface="Arial"/>
              </a:rPr>
              <a:t>for commenting/adding notes to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your</a:t>
            </a:r>
            <a:r>
              <a:rPr sz="2400" spc="-2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33"/>
                </a:solidFill>
                <a:latin typeface="Arial"/>
                <a:cs typeface="Arial"/>
              </a:rPr>
              <a:t>code!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25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buSzPct val="95833"/>
              <a:buChar char="•"/>
              <a:tabLst>
                <a:tab pos="120650" algn="l"/>
              </a:tabLst>
            </a:pPr>
            <a:r>
              <a:rPr sz="2400" dirty="0">
                <a:latin typeface="Arial"/>
                <a:cs typeface="Arial"/>
              </a:rPr>
              <a:t>A simple </a:t>
            </a:r>
            <a:r>
              <a:rPr sz="2400" spc="-5" dirty="0">
                <a:latin typeface="Arial"/>
                <a:cs typeface="Arial"/>
              </a:rPr>
              <a:t>plain-text format for writing lists, </a:t>
            </a:r>
            <a:r>
              <a:rPr sz="2400" dirty="0">
                <a:latin typeface="Arial"/>
                <a:cs typeface="Arial"/>
              </a:rPr>
              <a:t>links, and </a:t>
            </a:r>
            <a:r>
              <a:rPr sz="2400" spc="-5" dirty="0">
                <a:latin typeface="Arial"/>
                <a:cs typeface="Arial"/>
              </a:rPr>
              <a:t>other things that </a:t>
            </a:r>
            <a:r>
              <a:rPr sz="2400" dirty="0">
                <a:latin typeface="Arial"/>
                <a:cs typeface="Arial"/>
              </a:rPr>
              <a:t>might go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dirty="0">
                <a:latin typeface="Arial"/>
                <a:cs typeface="Arial"/>
              </a:rPr>
              <a:t>a  web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page.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"/>
              <a:cs typeface="Arial"/>
            </a:endParaRPr>
          </a:p>
          <a:p>
            <a:pPr marL="12700" marR="376555">
              <a:lnSpc>
                <a:spcPct val="100800"/>
              </a:lnSpc>
            </a:pPr>
            <a:r>
              <a:rPr sz="2400" spc="-25" dirty="0">
                <a:latin typeface="Arial"/>
                <a:cs typeface="Arial"/>
              </a:rPr>
              <a:t>Turn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current cell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7030A0"/>
                </a:solidFill>
                <a:latin typeface="Arial"/>
                <a:cs typeface="Arial"/>
              </a:rPr>
              <a:t>Markdown cell </a:t>
            </a:r>
            <a:r>
              <a:rPr sz="2400" dirty="0">
                <a:latin typeface="Arial"/>
                <a:cs typeface="Arial"/>
              </a:rPr>
              <a:t>by </a:t>
            </a:r>
            <a:r>
              <a:rPr sz="2400" spc="-5" dirty="0">
                <a:latin typeface="Arial"/>
                <a:cs typeface="Arial"/>
              </a:rPr>
              <a:t>entering the </a:t>
            </a:r>
            <a:r>
              <a:rPr sz="2400" dirty="0">
                <a:latin typeface="Arial"/>
                <a:cs typeface="Arial"/>
              </a:rPr>
              <a:t>Command mode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7030A0"/>
                </a:solidFill>
                <a:latin typeface="Arial"/>
                <a:cs typeface="Arial"/>
              </a:rPr>
              <a:t>Esc</a:t>
            </a:r>
            <a:r>
              <a:rPr sz="2400" spc="-5" dirty="0">
                <a:latin typeface="Arial"/>
                <a:cs typeface="Arial"/>
              </a:rPr>
              <a:t>)  </a:t>
            </a:r>
            <a:r>
              <a:rPr sz="2400" dirty="0">
                <a:latin typeface="Arial"/>
                <a:cs typeface="Arial"/>
              </a:rPr>
              <a:t>and press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7030A0"/>
                </a:solidFill>
                <a:latin typeface="Arial"/>
                <a:cs typeface="Arial"/>
              </a:rPr>
              <a:t>M</a:t>
            </a:r>
            <a:r>
              <a:rPr sz="2400" b="1" spc="-20" dirty="0">
                <a:solidFill>
                  <a:srgbClr val="7030A0"/>
                </a:solidFill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key.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00">
              <a:latin typeface="Arial"/>
              <a:cs typeface="Arial"/>
            </a:endParaRPr>
          </a:p>
          <a:p>
            <a:pPr marL="12700" marR="20320">
              <a:lnSpc>
                <a:spcPct val="100800"/>
              </a:lnSpc>
            </a:pP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[ </a:t>
            </a:r>
            <a:r>
              <a:rPr sz="2400" spc="-5" dirty="0">
                <a:solidFill>
                  <a:srgbClr val="FFFFFF"/>
                </a:solidFill>
                <a:latin typeface="Arial"/>
                <a:cs typeface="Arial"/>
              </a:rPr>
              <a:t>]: </a:t>
            </a:r>
            <a:r>
              <a:rPr sz="2400" dirty="0">
                <a:latin typeface="Arial"/>
                <a:cs typeface="Arial"/>
              </a:rPr>
              <a:t>will disappear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show it is no longer a code cell and you will be able </a:t>
            </a:r>
            <a:r>
              <a:rPr sz="2400" spc="-5" dirty="0">
                <a:latin typeface="Arial"/>
                <a:cs typeface="Arial"/>
              </a:rPr>
              <a:t>to write </a:t>
            </a:r>
            <a:r>
              <a:rPr sz="2400" dirty="0">
                <a:latin typeface="Arial"/>
                <a:cs typeface="Arial"/>
              </a:rPr>
              <a:t>in  Markdown.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>
              <a:latin typeface="Arial"/>
              <a:cs typeface="Arial"/>
            </a:endParaRPr>
          </a:p>
          <a:p>
            <a:pPr marL="12700" marR="576580">
              <a:lnSpc>
                <a:spcPct val="100800"/>
              </a:lnSpc>
            </a:pPr>
            <a:r>
              <a:rPr sz="2400" spc="-25" dirty="0">
                <a:latin typeface="Arial"/>
                <a:cs typeface="Arial"/>
              </a:rPr>
              <a:t>Turn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current cell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b="1" spc="-5" dirty="0">
                <a:solidFill>
                  <a:srgbClr val="4472C4"/>
                </a:solidFill>
                <a:latin typeface="Arial"/>
                <a:cs typeface="Arial"/>
              </a:rPr>
              <a:t>Code </a:t>
            </a:r>
            <a:r>
              <a:rPr sz="2400" dirty="0">
                <a:latin typeface="Arial"/>
                <a:cs typeface="Arial"/>
              </a:rPr>
              <a:t>cell by </a:t>
            </a:r>
            <a:r>
              <a:rPr sz="2400" spc="-5" dirty="0">
                <a:latin typeface="Arial"/>
                <a:cs typeface="Arial"/>
              </a:rPr>
              <a:t>entering the </a:t>
            </a:r>
            <a:r>
              <a:rPr sz="2400" dirty="0">
                <a:latin typeface="Arial"/>
                <a:cs typeface="Arial"/>
              </a:rPr>
              <a:t>Command mode </a:t>
            </a:r>
            <a:r>
              <a:rPr sz="2400" spc="-5" dirty="0">
                <a:latin typeface="Arial"/>
                <a:cs typeface="Arial"/>
              </a:rPr>
              <a:t>(</a:t>
            </a:r>
            <a:r>
              <a:rPr sz="2400" b="1" spc="-5" dirty="0">
                <a:solidFill>
                  <a:srgbClr val="4472C4"/>
                </a:solidFill>
                <a:latin typeface="Arial"/>
                <a:cs typeface="Arial"/>
              </a:rPr>
              <a:t>Esc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and  press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b="1" dirty="0">
                <a:solidFill>
                  <a:srgbClr val="4472C4"/>
                </a:solidFill>
                <a:latin typeface="Arial"/>
                <a:cs typeface="Arial"/>
              </a:rPr>
              <a:t>y</a:t>
            </a:r>
            <a:r>
              <a:rPr sz="2400" b="1" spc="-15" dirty="0">
                <a:solidFill>
                  <a:srgbClr val="4472C4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key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0087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Markdown </a:t>
            </a:r>
            <a:r>
              <a:rPr spc="575" dirty="0"/>
              <a:t>–</a:t>
            </a:r>
            <a:r>
              <a:rPr spc="-625" dirty="0"/>
              <a:t> </a:t>
            </a:r>
            <a:r>
              <a:rPr spc="-245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57603"/>
            <a:ext cx="2059305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spcBef>
                <a:spcPts val="100"/>
              </a:spcBef>
              <a:buChar char="*"/>
              <a:tabLst>
                <a:tab pos="215900" algn="l"/>
              </a:tabLst>
            </a:pPr>
            <a:r>
              <a:rPr sz="2400" dirty="0">
                <a:latin typeface="Arial"/>
                <a:cs typeface="Arial"/>
              </a:rPr>
              <a:t>Use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asterisks</a:t>
            </a:r>
            <a:endParaRPr sz="2400">
              <a:latin typeface="Arial"/>
              <a:cs typeface="Arial"/>
            </a:endParaRPr>
          </a:p>
          <a:p>
            <a:pPr marL="215900" indent="-203200">
              <a:lnSpc>
                <a:spcPct val="100000"/>
              </a:lnSpc>
              <a:spcBef>
                <a:spcPts val="25"/>
              </a:spcBef>
              <a:buChar char="*"/>
              <a:tabLst>
                <a:tab pos="215900" algn="l"/>
              </a:tabLst>
            </a:pPr>
            <a:r>
              <a:rPr sz="2400" spc="-5" dirty="0">
                <a:latin typeface="Arial"/>
                <a:cs typeface="Arial"/>
              </a:rPr>
              <a:t>to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create</a:t>
            </a:r>
            <a:endParaRPr sz="2400">
              <a:latin typeface="Arial"/>
              <a:cs typeface="Arial"/>
            </a:endParaRPr>
          </a:p>
          <a:p>
            <a:pPr marL="215265" indent="-203200">
              <a:lnSpc>
                <a:spcPct val="100000"/>
              </a:lnSpc>
              <a:buChar char="*"/>
              <a:tabLst>
                <a:tab pos="215900" algn="l"/>
              </a:tabLst>
            </a:pPr>
            <a:r>
              <a:rPr sz="2400" dirty="0">
                <a:latin typeface="Arial"/>
                <a:cs typeface="Arial"/>
              </a:rPr>
              <a:t>bullet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lists.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084067"/>
            <a:ext cx="3705225" cy="1116965"/>
          </a:xfrm>
          <a:prstGeom prst="rect">
            <a:avLst/>
          </a:prstGeom>
        </p:spPr>
        <p:txBody>
          <a:bodyPr vert="horz" wrap="square" lIns="0" tIns="192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2400" dirty="0">
                <a:latin typeface="Arial"/>
                <a:cs typeface="Arial"/>
              </a:rPr>
              <a:t># A Level-1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Heading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2400" dirty="0">
                <a:solidFill>
                  <a:srgbClr val="360084"/>
                </a:solidFill>
                <a:latin typeface="Arial"/>
                <a:cs typeface="Arial"/>
              </a:rPr>
              <a:t>## A Level-2 Heading</a:t>
            </a:r>
            <a:r>
              <a:rPr sz="2400" spc="-365" dirty="0">
                <a:solidFill>
                  <a:srgbClr val="36008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60084"/>
                </a:solidFill>
                <a:latin typeface="Arial"/>
                <a:cs typeface="Arial"/>
              </a:rPr>
              <a:t>(etc.)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11771" y="1834388"/>
            <a:ext cx="8083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Arial"/>
                <a:cs typeface="Arial"/>
              </a:rPr>
              <a:t>L</a:t>
            </a:r>
            <a:r>
              <a:rPr sz="3000" spc="-5" dirty="0">
                <a:latin typeface="Arial"/>
                <a:cs typeface="Arial"/>
              </a:rPr>
              <a:t>i</a:t>
            </a:r>
            <a:r>
              <a:rPr sz="3000" dirty="0">
                <a:latin typeface="Arial"/>
                <a:cs typeface="Arial"/>
              </a:rPr>
              <a:t>sts</a:t>
            </a:r>
            <a:endParaRPr sz="3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1771" y="3306571"/>
            <a:ext cx="16300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Arial"/>
                <a:cs typeface="Arial"/>
              </a:rPr>
              <a:t>H</a:t>
            </a:r>
            <a:r>
              <a:rPr sz="3000" spc="-10" dirty="0">
                <a:latin typeface="Arial"/>
                <a:cs typeface="Arial"/>
              </a:rPr>
              <a:t>ead</a:t>
            </a:r>
            <a:r>
              <a:rPr sz="3000" spc="-5" dirty="0">
                <a:latin typeface="Arial"/>
                <a:cs typeface="Arial"/>
              </a:rPr>
              <a:t>i</a:t>
            </a:r>
            <a:r>
              <a:rPr sz="3000" spc="-10" dirty="0">
                <a:latin typeface="Arial"/>
                <a:cs typeface="Arial"/>
              </a:rPr>
              <a:t>ng</a:t>
            </a:r>
            <a:r>
              <a:rPr sz="3000" dirty="0">
                <a:latin typeface="Arial"/>
                <a:cs typeface="Arial"/>
              </a:rPr>
              <a:t>s</a:t>
            </a:r>
            <a:endParaRPr sz="3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4955540"/>
            <a:ext cx="11093450" cy="1497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1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[Create </a:t>
            </a:r>
            <a:r>
              <a:rPr sz="2400" spc="-10" dirty="0">
                <a:latin typeface="Arial"/>
                <a:cs typeface="Arial"/>
              </a:rPr>
              <a:t>links](http://software-carpentry.org)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`[...](...)`.</a:t>
            </a:r>
            <a:endParaRPr sz="2400">
              <a:latin typeface="Arial"/>
              <a:cs typeface="Arial"/>
            </a:endParaRPr>
          </a:p>
          <a:p>
            <a:pPr marR="5080" algn="r">
              <a:lnSpc>
                <a:spcPts val="3265"/>
              </a:lnSpc>
            </a:pPr>
            <a:r>
              <a:rPr sz="3000" spc="-5" dirty="0">
                <a:latin typeface="Arial"/>
                <a:cs typeface="Arial"/>
              </a:rPr>
              <a:t>urls </a:t>
            </a:r>
            <a:r>
              <a:rPr sz="3000" dirty="0">
                <a:latin typeface="Arial"/>
                <a:cs typeface="Arial"/>
              </a:rPr>
              <a:t>+</a:t>
            </a:r>
            <a:r>
              <a:rPr sz="3000" spc="-8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links</a:t>
            </a:r>
            <a:endParaRPr sz="3000">
              <a:latin typeface="Arial"/>
              <a:cs typeface="Arial"/>
            </a:endParaRPr>
          </a:p>
          <a:p>
            <a:pPr marL="12700">
              <a:lnSpc>
                <a:spcPts val="2710"/>
              </a:lnSpc>
            </a:pPr>
            <a:r>
              <a:rPr sz="2400" spc="-5" dirty="0">
                <a:latin typeface="Arial"/>
                <a:cs typeface="Arial"/>
              </a:rPr>
              <a:t>Or </a:t>
            </a:r>
            <a:r>
              <a:rPr sz="2400" dirty="0">
                <a:latin typeface="Arial"/>
                <a:cs typeface="Arial"/>
              </a:rPr>
              <a:t>use </a:t>
            </a:r>
            <a:r>
              <a:rPr sz="2400" spc="-5" dirty="0">
                <a:latin typeface="Arial"/>
                <a:cs typeface="Arial"/>
              </a:rPr>
              <a:t>[named links][data_carpentry].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[data_carpentry]: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spc="-10" dirty="0">
                <a:latin typeface="Arial"/>
                <a:cs typeface="Arial"/>
                <a:hlinkClick r:id="rId2"/>
              </a:rPr>
              <a:t>http://datacarpentry.org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47744" y="1983701"/>
            <a:ext cx="2331085" cy="228600"/>
          </a:xfrm>
          <a:custGeom>
            <a:avLst/>
            <a:gdLst/>
            <a:ahLst/>
            <a:cxnLst/>
            <a:rect l="l" t="t" r="r" b="b"/>
            <a:pathLst>
              <a:path w="2331085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2331085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2331085" h="228600">
                <a:moveTo>
                  <a:pt x="2330665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2330665" y="152400"/>
                </a:lnTo>
                <a:lnTo>
                  <a:pt x="233066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02366" y="3327869"/>
            <a:ext cx="1523365" cy="228600"/>
          </a:xfrm>
          <a:custGeom>
            <a:avLst/>
            <a:gdLst/>
            <a:ahLst/>
            <a:cxnLst/>
            <a:rect l="l" t="t" r="r" b="b"/>
            <a:pathLst>
              <a:path w="1523364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523364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523364" h="228600">
                <a:moveTo>
                  <a:pt x="1522945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522945" y="152400"/>
                </a:lnTo>
                <a:lnTo>
                  <a:pt x="1522945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869680" y="5407634"/>
            <a:ext cx="927100" cy="228600"/>
          </a:xfrm>
          <a:custGeom>
            <a:avLst/>
            <a:gdLst/>
            <a:ahLst/>
            <a:cxnLst/>
            <a:rect l="l" t="t" r="r" b="b"/>
            <a:pathLst>
              <a:path w="927100" h="228600">
                <a:moveTo>
                  <a:pt x="228600" y="0"/>
                </a:moveTo>
                <a:lnTo>
                  <a:pt x="0" y="114300"/>
                </a:lnTo>
                <a:lnTo>
                  <a:pt x="228600" y="228598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92710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927100" h="228600">
                <a:moveTo>
                  <a:pt x="926592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926592" y="152400"/>
                </a:lnTo>
                <a:lnTo>
                  <a:pt x="92659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309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 </a:t>
            </a:r>
            <a:r>
              <a:rPr spc="-229" dirty="0"/>
              <a:t>for</a:t>
            </a:r>
            <a:r>
              <a:rPr spc="-515" dirty="0"/>
              <a:t> </a:t>
            </a:r>
            <a:r>
              <a:rPr spc="-229" dirty="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57320" cy="41128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Setup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Anaconda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5" dirty="0">
                <a:latin typeface="Trebuchet MS"/>
                <a:cs typeface="Trebuchet MS"/>
              </a:rPr>
              <a:t>Running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Python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Variables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Assignment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Data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Type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Packages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84064" y="3000692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6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8016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80160" h="228600">
                <a:moveTo>
                  <a:pt x="128016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80160" y="152400"/>
                </a:lnTo>
                <a:lnTo>
                  <a:pt x="128016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979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Variables </a:t>
            </a:r>
            <a:r>
              <a:rPr spc="-175" dirty="0"/>
              <a:t>and</a:t>
            </a:r>
            <a:r>
              <a:rPr spc="-459" dirty="0"/>
              <a:t> </a:t>
            </a:r>
            <a:r>
              <a:rPr spc="-165" dirty="0"/>
              <a:t>Assignments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155"/>
            <a:ext cx="10172700" cy="421576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41300" marR="5080" indent="-228600">
              <a:lnSpc>
                <a:spcPts val="2710"/>
              </a:lnSpc>
              <a:spcBef>
                <a:spcPts val="7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latin typeface="Trebuchet MS"/>
                <a:cs typeface="Trebuchet MS"/>
              </a:rPr>
              <a:t>In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Python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b="1" spc="-250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8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symbol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assigns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value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on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right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name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on 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left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age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9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42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my_name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170" dirty="0">
                <a:latin typeface="Trebuchet MS"/>
                <a:cs typeface="Trebuchet MS"/>
              </a:rPr>
              <a:t>‘</a:t>
            </a:r>
            <a:r>
              <a:rPr lang="en-US" sz="2800" spc="-170" dirty="0">
                <a:latin typeface="Trebuchet MS"/>
                <a:cs typeface="Trebuchet MS"/>
              </a:rPr>
              <a:t>your name</a:t>
            </a:r>
            <a:r>
              <a:rPr sz="2800" spc="-160" dirty="0">
                <a:latin typeface="Trebuchet MS"/>
                <a:cs typeface="Trebuchet MS"/>
              </a:rPr>
              <a:t>’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Grade1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85" dirty="0">
                <a:latin typeface="Trebuchet MS"/>
                <a:cs typeface="Trebuchet MS"/>
              </a:rPr>
              <a:t> </a:t>
            </a:r>
            <a:r>
              <a:rPr sz="2800" spc="-345" dirty="0">
                <a:latin typeface="Trebuchet MS"/>
                <a:cs typeface="Trebuchet MS"/>
              </a:rPr>
              <a:t>‘A’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350" dirty="0">
              <a:latin typeface="Trebuchet MS"/>
              <a:cs typeface="Trebuchet MS"/>
            </a:endParaRPr>
          </a:p>
          <a:p>
            <a:pPr marL="241300" indent="-228600">
              <a:lnSpc>
                <a:spcPts val="3329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50" dirty="0">
                <a:latin typeface="Trebuchet MS"/>
                <a:cs typeface="Trebuchet MS"/>
              </a:rPr>
              <a:t>Variable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names</a:t>
            </a:r>
            <a:endParaRPr sz="2800" dirty="0">
              <a:latin typeface="Trebuchet MS"/>
              <a:cs typeface="Trebuchet MS"/>
            </a:endParaRPr>
          </a:p>
          <a:p>
            <a:pPr marL="698500" lvl="1" indent="-228600">
              <a:lnSpc>
                <a:spcPts val="281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25" dirty="0">
                <a:latin typeface="Trebuchet MS"/>
                <a:cs typeface="Trebuchet MS"/>
              </a:rPr>
              <a:t>can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b="1" spc="-120" dirty="0">
                <a:latin typeface="Trebuchet MS"/>
                <a:cs typeface="Trebuchet MS"/>
              </a:rPr>
              <a:t>only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contain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letters,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digits,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underscore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_</a:t>
            </a:r>
            <a:endParaRPr sz="2400" dirty="0">
              <a:latin typeface="Trebuchet MS"/>
              <a:cs typeface="Trebuchet MS"/>
            </a:endParaRPr>
          </a:p>
          <a:p>
            <a:pPr marL="698500" lvl="1" indent="-228600">
              <a:lnSpc>
                <a:spcPts val="2845"/>
              </a:lnSpc>
              <a:buFont typeface="Arial"/>
              <a:buChar char="•"/>
              <a:tabLst>
                <a:tab pos="698500" algn="l"/>
              </a:tabLst>
            </a:pPr>
            <a:r>
              <a:rPr sz="2400" spc="-100" dirty="0">
                <a:latin typeface="Trebuchet MS"/>
                <a:cs typeface="Trebuchet MS"/>
              </a:rPr>
              <a:t>cannot </a:t>
            </a:r>
            <a:r>
              <a:rPr sz="2400" spc="-125" dirty="0">
                <a:latin typeface="Trebuchet MS"/>
                <a:cs typeface="Trebuchet MS"/>
              </a:rPr>
              <a:t>start </a:t>
            </a:r>
            <a:r>
              <a:rPr sz="2400" spc="-105" dirty="0">
                <a:latin typeface="Trebuchet MS"/>
                <a:cs typeface="Trebuchet MS"/>
              </a:rPr>
              <a:t>with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42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digit</a:t>
            </a:r>
            <a:endParaRPr sz="24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20" dirty="0">
                <a:latin typeface="Trebuchet MS"/>
                <a:cs typeface="Trebuchet MS"/>
              </a:rPr>
              <a:t>are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b="1" spc="-150" dirty="0">
                <a:latin typeface="Trebuchet MS"/>
                <a:cs typeface="Trebuchet MS"/>
              </a:rPr>
              <a:t>case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spc="-130" dirty="0">
                <a:latin typeface="Trebuchet MS"/>
                <a:cs typeface="Trebuchet MS"/>
              </a:rPr>
              <a:t>sensitive</a:t>
            </a:r>
            <a:r>
              <a:rPr sz="2400" b="1" spc="-17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(age,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Age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AGE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are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three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different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variables)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20596"/>
            <a:ext cx="5224145" cy="25819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20" dirty="0">
                <a:latin typeface="Trebuchet MS"/>
                <a:cs typeface="Trebuchet MS"/>
              </a:rPr>
              <a:t>first_name </a:t>
            </a:r>
            <a:r>
              <a:rPr sz="2600" spc="-70" dirty="0">
                <a:latin typeface="Trebuchet MS"/>
                <a:cs typeface="Trebuchet MS"/>
              </a:rPr>
              <a:t>= </a:t>
            </a:r>
            <a:r>
              <a:rPr sz="2600" spc="-170" dirty="0">
                <a:latin typeface="Trebuchet MS"/>
                <a:cs typeface="Trebuchet MS"/>
              </a:rPr>
              <a:t>‘Kathy</a:t>
            </a:r>
            <a:r>
              <a:rPr sz="2600" spc="-415" dirty="0">
                <a:latin typeface="Trebuchet MS"/>
                <a:cs typeface="Trebuchet MS"/>
              </a:rPr>
              <a:t> </a:t>
            </a:r>
            <a:r>
              <a:rPr sz="2600" spc="-310" dirty="0">
                <a:latin typeface="Trebuchet MS"/>
                <a:cs typeface="Trebuchet MS"/>
              </a:rPr>
              <a:t>’</a:t>
            </a:r>
            <a:endParaRPr sz="26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20" dirty="0">
                <a:latin typeface="Trebuchet MS"/>
                <a:cs typeface="Trebuchet MS"/>
              </a:rPr>
              <a:t>age </a:t>
            </a:r>
            <a:r>
              <a:rPr sz="2600" spc="-70" dirty="0">
                <a:latin typeface="Trebuchet MS"/>
                <a:cs typeface="Trebuchet MS"/>
              </a:rPr>
              <a:t>=</a:t>
            </a:r>
            <a:r>
              <a:rPr sz="2600" spc="-285" dirty="0">
                <a:latin typeface="Trebuchet MS"/>
                <a:cs typeface="Trebuchet MS"/>
              </a:rPr>
              <a:t> </a:t>
            </a:r>
            <a:r>
              <a:rPr sz="2600" spc="-55" dirty="0">
                <a:latin typeface="Trebuchet MS"/>
                <a:cs typeface="Trebuchet MS"/>
              </a:rPr>
              <a:t>10</a:t>
            </a:r>
            <a:endParaRPr sz="26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40" dirty="0">
                <a:latin typeface="Trebuchet MS"/>
                <a:cs typeface="Trebuchet MS"/>
              </a:rPr>
              <a:t>print</a:t>
            </a:r>
            <a:r>
              <a:rPr sz="2600" spc="-140" dirty="0">
                <a:latin typeface="Trebuchet MS"/>
                <a:cs typeface="Trebuchet MS"/>
              </a:rPr>
              <a:t>(first_name, </a:t>
            </a:r>
            <a:r>
              <a:rPr sz="2600" spc="-35" dirty="0">
                <a:latin typeface="Trebuchet MS"/>
                <a:cs typeface="Trebuchet MS"/>
              </a:rPr>
              <a:t>'is', </a:t>
            </a:r>
            <a:r>
              <a:rPr sz="2600" spc="-170" dirty="0">
                <a:latin typeface="Trebuchet MS"/>
                <a:cs typeface="Trebuchet MS"/>
              </a:rPr>
              <a:t>age, </a:t>
            </a:r>
            <a:r>
              <a:rPr sz="2600" spc="-70" dirty="0">
                <a:latin typeface="Trebuchet MS"/>
                <a:cs typeface="Trebuchet MS"/>
              </a:rPr>
              <a:t>'years</a:t>
            </a:r>
            <a:r>
              <a:rPr sz="2600" spc="-509" dirty="0">
                <a:latin typeface="Trebuchet MS"/>
                <a:cs typeface="Trebuchet MS"/>
              </a:rPr>
              <a:t> </a:t>
            </a:r>
            <a:r>
              <a:rPr sz="2600" spc="-155" dirty="0">
                <a:latin typeface="Trebuchet MS"/>
                <a:cs typeface="Trebuchet MS"/>
              </a:rPr>
              <a:t>old’)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3300" dirty="0">
              <a:latin typeface="Trebuchet MS"/>
              <a:cs typeface="Trebuchet MS"/>
            </a:endParaRPr>
          </a:p>
          <a:p>
            <a:pPr marL="241300" indent="-228600">
              <a:lnSpc>
                <a:spcPts val="3115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25" dirty="0">
                <a:latin typeface="Trebuchet MS"/>
                <a:cs typeface="Trebuchet MS"/>
              </a:rPr>
              <a:t>Variables </a:t>
            </a:r>
            <a:r>
              <a:rPr sz="2600" spc="-130" dirty="0">
                <a:latin typeface="Trebuchet MS"/>
                <a:cs typeface="Trebuchet MS"/>
              </a:rPr>
              <a:t>can </a:t>
            </a:r>
            <a:r>
              <a:rPr sz="2600" spc="-110" dirty="0">
                <a:latin typeface="Trebuchet MS"/>
                <a:cs typeface="Trebuchet MS"/>
              </a:rPr>
              <a:t>be </a:t>
            </a:r>
            <a:r>
              <a:rPr sz="2600" spc="-80" dirty="0">
                <a:latin typeface="Trebuchet MS"/>
                <a:cs typeface="Trebuchet MS"/>
              </a:rPr>
              <a:t>used</a:t>
            </a:r>
            <a:r>
              <a:rPr sz="2600" spc="-605" dirty="0"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in </a:t>
            </a:r>
            <a:r>
              <a:rPr sz="2600" spc="-135" dirty="0">
                <a:latin typeface="Trebuchet MS"/>
                <a:cs typeface="Trebuchet MS"/>
              </a:rPr>
              <a:t>calculations:</a:t>
            </a:r>
            <a:endParaRPr sz="2600" dirty="0">
              <a:latin typeface="Trebuchet MS"/>
              <a:cs typeface="Trebuchet MS"/>
            </a:endParaRPr>
          </a:p>
          <a:p>
            <a:pPr marL="698500" lvl="1" indent="-228600">
              <a:lnSpc>
                <a:spcPts val="263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200" spc="-85" dirty="0">
                <a:latin typeface="Trebuchet MS"/>
                <a:cs typeface="Trebuchet MS"/>
              </a:rPr>
              <a:t>new_age </a:t>
            </a:r>
            <a:r>
              <a:rPr sz="2200" spc="-60" dirty="0">
                <a:latin typeface="Trebuchet MS"/>
                <a:cs typeface="Trebuchet MS"/>
              </a:rPr>
              <a:t>= </a:t>
            </a:r>
            <a:r>
              <a:rPr sz="2200" spc="-105" dirty="0">
                <a:latin typeface="Trebuchet MS"/>
                <a:cs typeface="Trebuchet MS"/>
              </a:rPr>
              <a:t>age</a:t>
            </a:r>
            <a:r>
              <a:rPr sz="2200" spc="-345" dirty="0">
                <a:latin typeface="Trebuchet MS"/>
                <a:cs typeface="Trebuchet MS"/>
              </a:rPr>
              <a:t> </a:t>
            </a:r>
            <a:r>
              <a:rPr sz="2200" spc="-50" dirty="0">
                <a:latin typeface="Trebuchet MS"/>
                <a:cs typeface="Trebuchet MS"/>
              </a:rPr>
              <a:t>+10</a:t>
            </a:r>
            <a:endParaRPr sz="22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4716779"/>
            <a:ext cx="3274061" cy="913711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10" dirty="0">
                <a:latin typeface="Trebuchet MS"/>
                <a:cs typeface="Trebuchet MS"/>
              </a:rPr>
              <a:t>Indexing</a:t>
            </a:r>
            <a:endParaRPr sz="26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20" dirty="0">
                <a:latin typeface="Trebuchet MS"/>
                <a:cs typeface="Trebuchet MS"/>
              </a:rPr>
              <a:t>print(first_name[0]</a:t>
            </a:r>
            <a:r>
              <a:rPr lang="en-US" sz="2600" spc="-120" dirty="0">
                <a:latin typeface="Trebuchet MS"/>
                <a:cs typeface="Trebuchet MS"/>
              </a:rPr>
              <a:t>)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9791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Variables </a:t>
            </a:r>
            <a:r>
              <a:rPr spc="-175" dirty="0"/>
              <a:t>and</a:t>
            </a:r>
            <a:r>
              <a:rPr spc="-459" dirty="0"/>
              <a:t> </a:t>
            </a:r>
            <a:r>
              <a:rPr spc="-165" dirty="0"/>
              <a:t>Assignments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05932" y="4995164"/>
            <a:ext cx="43586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10" dirty="0">
                <a:latin typeface="Trebuchet MS"/>
                <a:cs typeface="Trebuchet MS"/>
              </a:rPr>
              <a:t>***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Python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indexing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starts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at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0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310" dirty="0">
                <a:latin typeface="Trebuchet MS"/>
                <a:cs typeface="Trebuchet MS"/>
              </a:rPr>
              <a:t>***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309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 </a:t>
            </a:r>
            <a:r>
              <a:rPr spc="-229" dirty="0"/>
              <a:t>for</a:t>
            </a:r>
            <a:r>
              <a:rPr spc="-515" dirty="0"/>
              <a:t> </a:t>
            </a:r>
            <a:r>
              <a:rPr spc="-229" dirty="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57320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Setup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Anaconda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5" dirty="0">
                <a:latin typeface="Trebuchet MS"/>
                <a:cs typeface="Trebuchet MS"/>
              </a:rPr>
              <a:t>Running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Python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Variables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Assignment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Data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Type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18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</a:t>
            </a:r>
            <a:r>
              <a:rPr spc="-370" dirty="0"/>
              <a:t> </a:t>
            </a:r>
            <a:r>
              <a:rPr lang="en-US" spc="-180" dirty="0"/>
              <a:t>Friday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82085" cy="4637167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>
                <a:latin typeface="Trebuchet MS"/>
                <a:cs typeface="Trebuchet MS"/>
              </a:rPr>
              <a:t>Jupyter </a:t>
            </a:r>
            <a:r>
              <a:rPr sz="2800" spc="-40" dirty="0">
                <a:latin typeface="Trebuchet MS"/>
                <a:cs typeface="Trebuchet MS"/>
              </a:rPr>
              <a:t>Magic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Commands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14" dirty="0">
                <a:latin typeface="Trebuchet MS"/>
                <a:cs typeface="Trebuchet MS"/>
              </a:rPr>
              <a:t>Data types</a:t>
            </a: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Indexing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Slices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Lists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lang="en-US" sz="2800" spc="-11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10" dirty="0">
                <a:latin typeface="Trebuchet MS"/>
                <a:cs typeface="Trebuchet MS"/>
              </a:rPr>
              <a:t>Data type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378186" y="358775"/>
            <a:ext cx="982344" cy="927100"/>
            <a:chOff x="10378186" y="358775"/>
            <a:chExt cx="982344" cy="927100"/>
          </a:xfrm>
        </p:grpSpPr>
        <p:sp>
          <p:nvSpPr>
            <p:cNvPr id="5" name="object 5"/>
            <p:cNvSpPr/>
            <p:nvPr/>
          </p:nvSpPr>
          <p:spPr>
            <a:xfrm>
              <a:off x="10384535" y="365125"/>
              <a:ext cx="969644" cy="914400"/>
            </a:xfrm>
            <a:custGeom>
              <a:avLst/>
              <a:gdLst/>
              <a:ahLst/>
              <a:cxnLst/>
              <a:rect l="l" t="t" r="r" b="b"/>
              <a:pathLst>
                <a:path w="969645" h="914400">
                  <a:moveTo>
                    <a:pt x="484632" y="0"/>
                  </a:moveTo>
                  <a:lnTo>
                    <a:pt x="337718" y="304888"/>
                  </a:lnTo>
                  <a:lnTo>
                    <a:pt x="0" y="349275"/>
                  </a:lnTo>
                  <a:lnTo>
                    <a:pt x="246926" y="582079"/>
                  </a:lnTo>
                  <a:lnTo>
                    <a:pt x="185115" y="914400"/>
                  </a:lnTo>
                  <a:lnTo>
                    <a:pt x="484632" y="753402"/>
                  </a:lnTo>
                  <a:lnTo>
                    <a:pt x="784148" y="914400"/>
                  </a:lnTo>
                  <a:lnTo>
                    <a:pt x="722337" y="582079"/>
                  </a:lnTo>
                  <a:lnTo>
                    <a:pt x="969264" y="349275"/>
                  </a:lnTo>
                  <a:lnTo>
                    <a:pt x="631545" y="304888"/>
                  </a:lnTo>
                  <a:lnTo>
                    <a:pt x="48463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84536" y="365125"/>
              <a:ext cx="969644" cy="914400"/>
            </a:xfrm>
            <a:custGeom>
              <a:avLst/>
              <a:gdLst/>
              <a:ahLst/>
              <a:cxnLst/>
              <a:rect l="l" t="t" r="r" b="b"/>
              <a:pathLst>
                <a:path w="969645" h="914400">
                  <a:moveTo>
                    <a:pt x="0" y="349269"/>
                  </a:moveTo>
                  <a:lnTo>
                    <a:pt x="337717" y="304886"/>
                  </a:lnTo>
                  <a:lnTo>
                    <a:pt x="484631" y="0"/>
                  </a:lnTo>
                  <a:lnTo>
                    <a:pt x="631545" y="304886"/>
                  </a:lnTo>
                  <a:lnTo>
                    <a:pt x="969262" y="349269"/>
                  </a:lnTo>
                  <a:lnTo>
                    <a:pt x="722342" y="582082"/>
                  </a:lnTo>
                  <a:lnTo>
                    <a:pt x="784150" y="914398"/>
                  </a:lnTo>
                  <a:lnTo>
                    <a:pt x="484631" y="753398"/>
                  </a:lnTo>
                  <a:lnTo>
                    <a:pt x="185112" y="914398"/>
                  </a:lnTo>
                  <a:lnTo>
                    <a:pt x="246920" y="582082"/>
                  </a:lnTo>
                  <a:lnTo>
                    <a:pt x="0" y="349269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455920" y="1921700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59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80159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80159" h="228600">
                <a:moveTo>
                  <a:pt x="1280159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80159" y="152400"/>
                </a:lnTo>
                <a:lnTo>
                  <a:pt x="1280159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3164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Key</a:t>
            </a:r>
            <a:r>
              <a:rPr spc="-390" dirty="0"/>
              <a:t> </a:t>
            </a:r>
            <a:r>
              <a:rPr spc="-204" dirty="0"/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7145655" cy="25768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 </a:t>
            </a:r>
            <a:r>
              <a:rPr sz="2800" spc="-130" dirty="0">
                <a:latin typeface="Trebuchet MS"/>
                <a:cs typeface="Trebuchet MS"/>
              </a:rPr>
              <a:t>variables </a:t>
            </a:r>
            <a:r>
              <a:rPr sz="2800" spc="-114" dirty="0">
                <a:latin typeface="Trebuchet MS"/>
                <a:cs typeface="Trebuchet MS"/>
              </a:rPr>
              <a:t>to </a:t>
            </a:r>
            <a:r>
              <a:rPr sz="2800" spc="-120" dirty="0">
                <a:latin typeface="Trebuchet MS"/>
                <a:cs typeface="Trebuchet MS"/>
              </a:rPr>
              <a:t>store</a:t>
            </a:r>
            <a:r>
              <a:rPr sz="2800" spc="-54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values.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 </a:t>
            </a: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print() </a:t>
            </a:r>
            <a:r>
              <a:rPr sz="2800" spc="-114" dirty="0">
                <a:latin typeface="Trebuchet MS"/>
                <a:cs typeface="Trebuchet MS"/>
              </a:rPr>
              <a:t>to </a:t>
            </a:r>
            <a:r>
              <a:rPr sz="2800" spc="-125" dirty="0">
                <a:latin typeface="Trebuchet MS"/>
                <a:cs typeface="Trebuchet MS"/>
              </a:rPr>
              <a:t>display</a:t>
            </a:r>
            <a:r>
              <a:rPr sz="2800" spc="-52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values.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Variables </a:t>
            </a:r>
            <a:r>
              <a:rPr sz="2800" spc="-120" dirty="0">
                <a:latin typeface="Trebuchet MS"/>
                <a:cs typeface="Trebuchet MS"/>
              </a:rPr>
              <a:t>persist </a:t>
            </a:r>
            <a:r>
              <a:rPr sz="2800" spc="-125" dirty="0">
                <a:latin typeface="Trebuchet MS"/>
                <a:cs typeface="Trebuchet MS"/>
              </a:rPr>
              <a:t>between</a:t>
            </a:r>
            <a:r>
              <a:rPr sz="2800" spc="-350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cells.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Variables </a:t>
            </a:r>
            <a:r>
              <a:rPr sz="2800" spc="-100" dirty="0">
                <a:latin typeface="Trebuchet MS"/>
                <a:cs typeface="Trebuchet MS"/>
              </a:rPr>
              <a:t>must </a:t>
            </a:r>
            <a:r>
              <a:rPr sz="2800" spc="-110" dirty="0">
                <a:latin typeface="Trebuchet MS"/>
                <a:cs typeface="Trebuchet MS"/>
              </a:rPr>
              <a:t>be </a:t>
            </a:r>
            <a:r>
              <a:rPr sz="2800" spc="-160" dirty="0">
                <a:latin typeface="Trebuchet MS"/>
                <a:cs typeface="Trebuchet MS"/>
              </a:rPr>
              <a:t>created </a:t>
            </a:r>
            <a:r>
              <a:rPr sz="2800" spc="-140" dirty="0">
                <a:latin typeface="Trebuchet MS"/>
                <a:cs typeface="Trebuchet MS"/>
              </a:rPr>
              <a:t>before </a:t>
            </a:r>
            <a:r>
              <a:rPr sz="2800" spc="-125" dirty="0">
                <a:latin typeface="Trebuchet MS"/>
                <a:cs typeface="Trebuchet MS"/>
              </a:rPr>
              <a:t>they </a:t>
            </a:r>
            <a:r>
              <a:rPr sz="2800" spc="-145" dirty="0">
                <a:latin typeface="Trebuchet MS"/>
                <a:cs typeface="Trebuchet MS"/>
              </a:rPr>
              <a:t>are</a:t>
            </a:r>
            <a:r>
              <a:rPr sz="2800" spc="-65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used.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Variables can </a:t>
            </a:r>
            <a:r>
              <a:rPr sz="2800" spc="-110" dirty="0">
                <a:latin typeface="Trebuchet MS"/>
                <a:cs typeface="Trebuchet MS"/>
              </a:rPr>
              <a:t>be </a:t>
            </a:r>
            <a:r>
              <a:rPr sz="2800" spc="-80" dirty="0">
                <a:latin typeface="Trebuchet MS"/>
                <a:cs typeface="Trebuchet MS"/>
              </a:rPr>
              <a:t>used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54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calculations.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821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Jupyter </a:t>
            </a:r>
            <a:r>
              <a:rPr spc="-80" dirty="0"/>
              <a:t>Magic</a:t>
            </a:r>
            <a:r>
              <a:rPr spc="-420" dirty="0"/>
              <a:t> </a:t>
            </a:r>
            <a:r>
              <a:rPr spc="-165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1000" y="1731734"/>
            <a:ext cx="5483861" cy="468525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20" dirty="0">
                <a:latin typeface="Trebuchet MS"/>
                <a:cs typeface="Trebuchet MS"/>
              </a:rPr>
              <a:t>%run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 err="1">
                <a:solidFill>
                  <a:srgbClr val="FFFFFF"/>
                </a:solidFill>
                <a:latin typeface="Trebuchet MS"/>
                <a:cs typeface="Trebuchet MS"/>
              </a:rPr>
              <a:t>hello.py</a:t>
            </a:r>
            <a:r>
              <a:rPr lang="en-US" sz="2800" spc="-145" dirty="0">
                <a:solidFill>
                  <a:srgbClr val="FFFFFF"/>
                </a:solidFill>
                <a:latin typeface="Trebuchet MS"/>
                <a:cs typeface="Trebuchet MS"/>
              </a:rPr>
              <a:t>     # runs script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10" dirty="0">
                <a:latin typeface="Trebuchet MS"/>
                <a:cs typeface="Trebuchet MS"/>
              </a:rPr>
              <a:t>%time</a:t>
            </a:r>
            <a:r>
              <a:rPr lang="en-US" sz="2800" spc="10" dirty="0">
                <a:latin typeface="Trebuchet MS"/>
                <a:cs typeface="Trebuchet MS"/>
              </a:rPr>
              <a:t>              # times run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320" dirty="0">
                <a:latin typeface="Trebuchet MS"/>
                <a:cs typeface="Trebuchet MS"/>
              </a:rPr>
              <a:t>%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who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35" dirty="0">
                <a:latin typeface="Trebuchet MS"/>
                <a:cs typeface="Trebuchet MS"/>
              </a:rPr>
              <a:t>%who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str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|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320" dirty="0">
                <a:latin typeface="Trebuchet MS"/>
                <a:cs typeface="Trebuchet MS"/>
              </a:rPr>
              <a:t>%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who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int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Trebuchet MS"/>
                <a:cs typeface="Trebuchet MS"/>
              </a:rPr>
              <a:t>%pinfo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&lt;variable&gt;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" dirty="0">
                <a:latin typeface="Trebuchet MS"/>
                <a:cs typeface="Trebuchet MS"/>
              </a:rPr>
              <a:t>%env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5" dirty="0">
                <a:latin typeface="Trebuchet MS"/>
                <a:cs typeface="Trebuchet MS"/>
              </a:rPr>
              <a:t>%matplotlib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inline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0" dirty="0">
                <a:latin typeface="Trebuchet MS"/>
                <a:cs typeface="Trebuchet MS"/>
              </a:rPr>
              <a:t>%load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 err="1">
                <a:solidFill>
                  <a:srgbClr val="FFFFFF"/>
                </a:solidFill>
                <a:latin typeface="Trebuchet MS"/>
                <a:cs typeface="Trebuchet MS"/>
              </a:rPr>
              <a:t>hello.py</a:t>
            </a:r>
            <a:endParaRPr lang="en-US" sz="2800" spc="-14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241300" indent="-228600">
              <a:spcBef>
                <a:spcPts val="33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80" dirty="0">
                <a:latin typeface="Trebuchet MS"/>
                <a:cs typeface="Trebuchet MS"/>
              </a:rPr>
              <a:t>%</a:t>
            </a:r>
            <a:r>
              <a:rPr lang="en-US" sz="2800" spc="-80" dirty="0" err="1">
                <a:latin typeface="Trebuchet MS"/>
                <a:cs typeface="Trebuchet MS"/>
              </a:rPr>
              <a:t>lsmagic</a:t>
            </a:r>
            <a:endParaRPr lang="en-US"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  <a:tabLst>
                <a:tab pos="241300" algn="l"/>
              </a:tabLst>
            </a:pPr>
            <a:endParaRPr sz="2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5476" y="5595620"/>
            <a:ext cx="6780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</a:t>
            </a:r>
            <a:r>
              <a:rPr sz="1800" u="sng" spc="-10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  <a:hlinkClick r:id="rId2"/>
              </a:rPr>
              <a:t>www.tutorialspoint.com/jupyter/ipython_magic_commands.htm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01000" y="1854200"/>
            <a:ext cx="3810000" cy="314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8216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Jupyter </a:t>
            </a:r>
            <a:r>
              <a:rPr spc="-80" dirty="0"/>
              <a:t>Magic</a:t>
            </a:r>
            <a:r>
              <a:rPr spc="-420" dirty="0"/>
              <a:t> </a:t>
            </a:r>
            <a:r>
              <a:rPr spc="-165" dirty="0"/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260840" cy="3463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Can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run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Unix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commands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straight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from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your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Jupyter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Notebooks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!</a:t>
            </a:r>
            <a:endParaRPr sz="2800">
              <a:latin typeface="Trebuchet MS"/>
              <a:cs typeface="Trebuchet MS"/>
            </a:endParaRPr>
          </a:p>
          <a:p>
            <a:pPr marL="321945" indent="-30988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110" dirty="0">
                <a:solidFill>
                  <a:srgbClr val="FFFFFF"/>
                </a:solidFill>
                <a:latin typeface="Trebuchet MS"/>
                <a:cs typeface="Trebuchet MS"/>
              </a:rPr>
              <a:t>!head </a:t>
            </a:r>
            <a:r>
              <a:rPr sz="2800" spc="155" dirty="0">
                <a:solidFill>
                  <a:srgbClr val="FFFFFF"/>
                </a:solidFill>
                <a:latin typeface="Trebuchet MS"/>
                <a:cs typeface="Trebuchet MS"/>
              </a:rPr>
              <a:t>–n</a:t>
            </a:r>
            <a:r>
              <a:rPr sz="2800" spc="-4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50" dirty="0">
                <a:solidFill>
                  <a:srgbClr val="FFFFFF"/>
                </a:solidFill>
                <a:latin typeface="Trebuchet MS"/>
                <a:cs typeface="Trebuchet MS"/>
              </a:rPr>
              <a:t>5 </a:t>
            </a:r>
            <a:r>
              <a:rPr sz="2800" spc="-170" dirty="0">
                <a:solidFill>
                  <a:srgbClr val="FFFFFF"/>
                </a:solidFill>
                <a:latin typeface="Trebuchet MS"/>
                <a:cs typeface="Trebuchet MS"/>
              </a:rPr>
              <a:t>haiku.txt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!pip </a:t>
            </a: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install</a:t>
            </a:r>
            <a:r>
              <a:rPr sz="2800" spc="-3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solidFill>
                  <a:srgbClr val="FFFFFF"/>
                </a:solidFill>
                <a:latin typeface="Trebuchet MS"/>
                <a:cs typeface="Trebuchet MS"/>
              </a:rPr>
              <a:t>astropy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har char="•"/>
            </a:pPr>
            <a:endParaRPr sz="4300">
              <a:latin typeface="Trebuchet MS"/>
              <a:cs typeface="Trebuchet MS"/>
            </a:endParaRPr>
          </a:p>
          <a:p>
            <a:pPr marL="241300" marR="115570" indent="-228600">
              <a:lnSpc>
                <a:spcPts val="3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latin typeface="Trebuchet MS"/>
                <a:cs typeface="Trebuchet MS"/>
              </a:rPr>
              <a:t>Almost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all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things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we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learned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Unix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we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can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use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Jupyter  </a:t>
            </a:r>
            <a:r>
              <a:rPr sz="2800" spc="-80" dirty="0">
                <a:latin typeface="Trebuchet MS"/>
                <a:cs typeface="Trebuchet MS"/>
              </a:rPr>
              <a:t>Notebooks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4593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Data</a:t>
            </a:r>
            <a:r>
              <a:rPr spc="-405" dirty="0"/>
              <a:t> </a:t>
            </a:r>
            <a:r>
              <a:rPr spc="-27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4800600" cy="27971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str() </a:t>
            </a:r>
            <a:r>
              <a:rPr sz="2800" spc="365" dirty="0">
                <a:latin typeface="Trebuchet MS"/>
                <a:cs typeface="Trebuchet MS"/>
              </a:rPr>
              <a:t>–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String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10" dirty="0">
                <a:latin typeface="Trebuchet MS"/>
                <a:cs typeface="Trebuchet MS"/>
              </a:rPr>
              <a:t>Concatenation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14" dirty="0">
                <a:latin typeface="Trebuchet MS"/>
                <a:cs typeface="Trebuchet MS"/>
              </a:rPr>
              <a:t>Repetition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310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0" dirty="0">
                <a:latin typeface="Trebuchet MS"/>
                <a:cs typeface="Trebuchet MS"/>
              </a:rPr>
              <a:t>int()-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integer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0" dirty="0">
                <a:latin typeface="Trebuchet MS"/>
                <a:cs typeface="Trebuchet MS"/>
              </a:rPr>
              <a:t>Float() </a:t>
            </a:r>
            <a:r>
              <a:rPr sz="2800" spc="-175" dirty="0">
                <a:latin typeface="Trebuchet MS"/>
                <a:cs typeface="Trebuchet MS"/>
              </a:rPr>
              <a:t>-</a:t>
            </a:r>
            <a:r>
              <a:rPr sz="2800" spc="-26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decimals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5" dirty="0">
                <a:latin typeface="Trebuchet MS"/>
                <a:cs typeface="Trebuchet MS"/>
              </a:rPr>
              <a:t>Type() </a:t>
            </a:r>
            <a:r>
              <a:rPr sz="2800" spc="-75" dirty="0">
                <a:latin typeface="Trebuchet MS"/>
                <a:cs typeface="Trebuchet MS"/>
              </a:rPr>
              <a:t>&gt; What</a:t>
            </a:r>
            <a:r>
              <a:rPr sz="2800" spc="-63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kind </a:t>
            </a:r>
            <a:r>
              <a:rPr sz="2800" spc="-110" dirty="0">
                <a:latin typeface="Trebuchet MS"/>
                <a:cs typeface="Trebuchet MS"/>
              </a:rPr>
              <a:t>of </a:t>
            </a:r>
            <a:r>
              <a:rPr sz="2800" spc="-150" dirty="0">
                <a:latin typeface="Trebuchet MS"/>
                <a:cs typeface="Trebuchet MS"/>
              </a:rPr>
              <a:t>data </a:t>
            </a:r>
            <a:r>
              <a:rPr sz="2800" spc="-130" dirty="0">
                <a:latin typeface="Trebuchet MS"/>
                <a:cs typeface="Trebuchet MS"/>
              </a:rPr>
              <a:t>type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2299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M</a:t>
            </a:r>
            <a:r>
              <a:rPr spc="110" dirty="0"/>
              <a:t>a</a:t>
            </a:r>
            <a:r>
              <a:rPr spc="-295" dirty="0"/>
              <a:t>t</a:t>
            </a:r>
            <a:r>
              <a:rPr spc="-120" dirty="0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175635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0" dirty="0">
                <a:latin typeface="Trebuchet MS"/>
                <a:cs typeface="Trebuchet MS"/>
              </a:rPr>
              <a:t>Add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75" dirty="0">
                <a:solidFill>
                  <a:srgbClr val="FFFFFF"/>
                </a:solidFill>
                <a:latin typeface="Trebuchet MS"/>
                <a:cs typeface="Trebuchet MS"/>
              </a:rPr>
              <a:t>+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Subtract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0" dirty="0">
                <a:latin typeface="Trebuchet MS"/>
                <a:cs typeface="Trebuchet MS"/>
              </a:rPr>
              <a:t>Multiply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365" dirty="0">
                <a:solidFill>
                  <a:srgbClr val="FFFFFF"/>
                </a:solidFill>
                <a:latin typeface="Trebuchet MS"/>
                <a:cs typeface="Trebuchet MS"/>
              </a:rPr>
              <a:t>*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Divide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390" dirty="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Power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370" dirty="0">
                <a:solidFill>
                  <a:srgbClr val="FFFFFF"/>
                </a:solidFill>
                <a:latin typeface="Trebuchet MS"/>
                <a:cs typeface="Trebuchet MS"/>
              </a:rPr>
              <a:t>**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0" dirty="0">
                <a:latin typeface="Trebuchet MS"/>
                <a:cs typeface="Trebuchet MS"/>
              </a:rPr>
              <a:t>Reminder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320" dirty="0">
                <a:solidFill>
                  <a:srgbClr val="FFFFFF"/>
                </a:solidFill>
                <a:latin typeface="Trebuchet MS"/>
                <a:cs typeface="Trebuchet MS"/>
              </a:rPr>
              <a:t>%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latin typeface="Trebuchet MS"/>
                <a:cs typeface="Trebuchet MS"/>
              </a:rPr>
              <a:t>Absolute </a:t>
            </a:r>
            <a:r>
              <a:rPr sz="2800" spc="-135" dirty="0">
                <a:latin typeface="Trebuchet MS"/>
                <a:cs typeface="Trebuchet MS"/>
              </a:rPr>
              <a:t>value</a:t>
            </a:r>
            <a:r>
              <a:rPr sz="2800" spc="-385" dirty="0"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Trebuchet MS"/>
                <a:cs typeface="Trebuchet MS"/>
              </a:rPr>
              <a:t>abs()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264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065780" cy="3082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Equal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==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0" dirty="0">
                <a:latin typeface="Trebuchet MS"/>
                <a:cs typeface="Trebuchet MS"/>
              </a:rPr>
              <a:t>Not </a:t>
            </a:r>
            <a:r>
              <a:rPr sz="2800" spc="-125" dirty="0">
                <a:latin typeface="Trebuchet MS"/>
                <a:cs typeface="Trebuchet MS"/>
              </a:rPr>
              <a:t>equal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47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!=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Greater </a:t>
            </a:r>
            <a:r>
              <a:rPr sz="2800" spc="-110" dirty="0">
                <a:latin typeface="Trebuchet MS"/>
                <a:cs typeface="Trebuchet MS"/>
              </a:rPr>
              <a:t>than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&gt;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0" dirty="0">
                <a:latin typeface="Trebuchet MS"/>
                <a:cs typeface="Trebuchet MS"/>
              </a:rPr>
              <a:t>Less </a:t>
            </a:r>
            <a:r>
              <a:rPr sz="2800" spc="-110" dirty="0">
                <a:latin typeface="Trebuchet MS"/>
                <a:cs typeface="Trebuchet MS"/>
              </a:rPr>
              <a:t>than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&lt;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Greater </a:t>
            </a:r>
            <a:r>
              <a:rPr sz="2800" spc="-75" dirty="0">
                <a:latin typeface="Trebuchet MS"/>
                <a:cs typeface="Trebuchet MS"/>
              </a:rPr>
              <a:t>or </a:t>
            </a:r>
            <a:r>
              <a:rPr sz="2800" spc="-125" dirty="0">
                <a:latin typeface="Trebuchet MS"/>
                <a:cs typeface="Trebuchet MS"/>
              </a:rPr>
              <a:t>equal</a:t>
            </a:r>
            <a:r>
              <a:rPr sz="2800" spc="-44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&gt;=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0" dirty="0">
                <a:latin typeface="Trebuchet MS"/>
                <a:cs typeface="Trebuchet MS"/>
              </a:rPr>
              <a:t>Less </a:t>
            </a:r>
            <a:r>
              <a:rPr sz="2800" spc="-75" dirty="0">
                <a:latin typeface="Trebuchet MS"/>
                <a:cs typeface="Trebuchet MS"/>
              </a:rPr>
              <a:t>or </a:t>
            </a:r>
            <a:r>
              <a:rPr sz="2800" spc="-125" dirty="0">
                <a:latin typeface="Trebuchet MS"/>
                <a:cs typeface="Trebuchet MS"/>
              </a:rPr>
              <a:t>equal</a:t>
            </a:r>
            <a:r>
              <a:rPr sz="2800" spc="-45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&lt;=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2644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4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235960" cy="3082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5" dirty="0">
                <a:latin typeface="Trebuchet MS"/>
                <a:cs typeface="Trebuchet MS"/>
              </a:rPr>
              <a:t>and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75" dirty="0">
                <a:latin typeface="Trebuchet MS"/>
                <a:cs typeface="Trebuchet MS"/>
              </a:rPr>
              <a:t>or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in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(Membership)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not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36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(Membership)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90" dirty="0">
                <a:latin typeface="Trebuchet MS"/>
                <a:cs typeface="Trebuchet MS"/>
              </a:rPr>
              <a:t>True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False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18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</a:t>
            </a:r>
            <a:r>
              <a:rPr lang="en-US" spc="-370" dirty="0"/>
              <a:t> Friday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82085" cy="411651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 err="1">
                <a:latin typeface="Trebuchet MS"/>
                <a:cs typeface="Trebuchet MS"/>
              </a:rPr>
              <a:t>Jupyter</a:t>
            </a:r>
            <a:r>
              <a:rPr sz="2800" spc="-170" dirty="0">
                <a:latin typeface="Trebuchet MS"/>
                <a:cs typeface="Trebuchet MS"/>
              </a:rPr>
              <a:t> </a:t>
            </a:r>
            <a:r>
              <a:rPr sz="2800" spc="-40" dirty="0">
                <a:latin typeface="Trebuchet MS"/>
                <a:cs typeface="Trebuchet MS"/>
              </a:rPr>
              <a:t>Magic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Commands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114" dirty="0">
                <a:latin typeface="Trebuchet MS"/>
                <a:cs typeface="Trebuchet MS"/>
              </a:rPr>
              <a:t>Data types</a:t>
            </a: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Indexing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Slices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Lists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89913" y="2895600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6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8016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80160" h="228600">
                <a:moveTo>
                  <a:pt x="128016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80160" y="152400"/>
                </a:lnTo>
                <a:lnTo>
                  <a:pt x="128016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250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Indexing </a:t>
            </a:r>
            <a:r>
              <a:rPr spc="-180" dirty="0"/>
              <a:t>and</a:t>
            </a:r>
            <a:r>
              <a:rPr spc="-470" dirty="0"/>
              <a:t> </a:t>
            </a:r>
            <a:r>
              <a:rPr spc="-229" dirty="0"/>
              <a:t>Slices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590290" cy="33629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[start:stop]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atom_name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365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'sodium’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print(atom_name</a:t>
            </a:r>
            <a:r>
              <a:rPr sz="2800" spc="-130" dirty="0">
                <a:solidFill>
                  <a:srgbClr val="FFFFFF"/>
                </a:solidFill>
                <a:latin typeface="Trebuchet MS"/>
                <a:cs typeface="Trebuchet MS"/>
              </a:rPr>
              <a:t>[0:3]</a:t>
            </a:r>
            <a:r>
              <a:rPr sz="2800" spc="-130" dirty="0">
                <a:latin typeface="Trebuchet MS"/>
                <a:cs typeface="Trebuchet MS"/>
              </a:rPr>
              <a:t>)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65" dirty="0">
                <a:latin typeface="Trebuchet MS"/>
                <a:cs typeface="Trebuchet MS"/>
              </a:rPr>
              <a:t>&gt;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sod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3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len</a:t>
            </a:r>
            <a:r>
              <a:rPr sz="2800" spc="-125" dirty="0">
                <a:latin typeface="Trebuchet MS"/>
                <a:cs typeface="Trebuchet MS"/>
              </a:rPr>
              <a:t>(atom_name)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Trebuchet MS"/>
                <a:cs typeface="Trebuchet MS"/>
              </a:rPr>
              <a:t>6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3095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 </a:t>
            </a:r>
            <a:r>
              <a:rPr spc="-229" dirty="0"/>
              <a:t>for</a:t>
            </a:r>
            <a:r>
              <a:rPr spc="-515" dirty="0"/>
              <a:t> </a:t>
            </a:r>
            <a:r>
              <a:rPr spc="-229" dirty="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57320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Setup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Anaconda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5" dirty="0">
                <a:latin typeface="Trebuchet MS"/>
                <a:cs typeface="Trebuchet MS"/>
              </a:rPr>
              <a:t>Running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Python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Variables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Assignment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Data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Type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3903" y="1976564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6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8016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80160" h="228600">
                <a:moveTo>
                  <a:pt x="128016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80160" y="152400"/>
                </a:lnTo>
                <a:lnTo>
                  <a:pt x="128016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18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</a:t>
            </a:r>
            <a:r>
              <a:rPr spc="-370" dirty="0"/>
              <a:t> </a:t>
            </a:r>
            <a:r>
              <a:rPr lang="en-US" spc="-180" dirty="0"/>
              <a:t>Friday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82085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>
                <a:latin typeface="Trebuchet MS"/>
                <a:cs typeface="Trebuchet MS"/>
              </a:rPr>
              <a:t>Jupyter </a:t>
            </a:r>
            <a:r>
              <a:rPr sz="2800" spc="-40" dirty="0">
                <a:latin typeface="Trebuchet MS"/>
                <a:cs typeface="Trebuchet MS"/>
              </a:rPr>
              <a:t>Magic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Commands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Indexing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Slices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Lists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4351" y="2964116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6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8016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80160" h="228600">
                <a:moveTo>
                  <a:pt x="128016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80160" y="152400"/>
                </a:lnTo>
                <a:lnTo>
                  <a:pt x="128016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9925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40" dirty="0"/>
              <a:t>L</a:t>
            </a:r>
            <a:r>
              <a:rPr spc="-245" dirty="0"/>
              <a:t>i</a:t>
            </a:r>
            <a:r>
              <a:rPr spc="-135" dirty="0"/>
              <a:t>s</a:t>
            </a:r>
            <a:r>
              <a:rPr spc="-300" dirty="0"/>
              <a:t>t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2947"/>
            <a:ext cx="5956300" cy="397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90" dirty="0">
                <a:latin typeface="Trebuchet MS"/>
                <a:cs typeface="Trebuchet MS"/>
              </a:rPr>
              <a:t>Storing </a:t>
            </a:r>
            <a:r>
              <a:rPr sz="2400" spc="-120" dirty="0">
                <a:latin typeface="Trebuchet MS"/>
                <a:cs typeface="Trebuchet MS"/>
              </a:rPr>
              <a:t>multiple</a:t>
            </a:r>
            <a:r>
              <a:rPr sz="2400" spc="-2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variables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6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80" dirty="0">
                <a:latin typeface="Trebuchet MS"/>
                <a:cs typeface="Trebuchet MS"/>
              </a:rPr>
              <a:t>pressures </a:t>
            </a:r>
            <a:r>
              <a:rPr sz="2400" spc="-65" dirty="0">
                <a:latin typeface="Trebuchet MS"/>
                <a:cs typeface="Trebuchet MS"/>
              </a:rPr>
              <a:t>=</a:t>
            </a:r>
            <a:r>
              <a:rPr sz="2400" spc="-52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[0.273, 0.275, 0.277, 0.275, </a:t>
            </a:r>
            <a:r>
              <a:rPr sz="2400" spc="-105" dirty="0">
                <a:latin typeface="Trebuchet MS"/>
                <a:cs typeface="Trebuchet MS"/>
              </a:rPr>
              <a:t>0.276]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23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00" dirty="0">
                <a:latin typeface="Trebuchet MS"/>
                <a:cs typeface="Trebuchet MS"/>
              </a:rPr>
              <a:t>print</a:t>
            </a:r>
            <a:r>
              <a:rPr sz="2400" spc="-100" dirty="0">
                <a:latin typeface="Trebuchet MS"/>
                <a:cs typeface="Trebuchet MS"/>
              </a:rPr>
              <a:t>('pressures:',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pressures)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10" dirty="0">
                <a:latin typeface="Trebuchet MS"/>
                <a:cs typeface="Trebuchet MS"/>
              </a:rPr>
              <a:t>print</a:t>
            </a:r>
            <a:r>
              <a:rPr sz="2400" spc="-110" dirty="0">
                <a:latin typeface="Trebuchet MS"/>
                <a:cs typeface="Trebuchet MS"/>
              </a:rPr>
              <a:t>('length:',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len(pressures))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14" dirty="0">
                <a:latin typeface="Trebuchet MS"/>
                <a:cs typeface="Trebuchet MS"/>
              </a:rPr>
              <a:t>print</a:t>
            </a:r>
            <a:r>
              <a:rPr sz="2400" spc="-114" dirty="0">
                <a:latin typeface="Trebuchet MS"/>
                <a:cs typeface="Trebuchet MS"/>
              </a:rPr>
              <a:t>('zeroth </a:t>
            </a:r>
            <a:r>
              <a:rPr sz="2400" spc="-125" dirty="0">
                <a:latin typeface="Trebuchet MS"/>
                <a:cs typeface="Trebuchet MS"/>
              </a:rPr>
              <a:t>item </a:t>
            </a:r>
            <a:r>
              <a:rPr sz="2400" spc="-95" dirty="0">
                <a:latin typeface="Trebuchet MS"/>
                <a:cs typeface="Trebuchet MS"/>
              </a:rPr>
              <a:t>of pressures:',</a:t>
            </a:r>
            <a:r>
              <a:rPr sz="2400" spc="-40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pressures[0])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6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90" dirty="0">
                <a:latin typeface="Trebuchet MS"/>
                <a:cs typeface="Trebuchet MS"/>
              </a:rPr>
              <a:t>pressures[0] </a:t>
            </a:r>
            <a:r>
              <a:rPr sz="2400" spc="-65" dirty="0">
                <a:latin typeface="Trebuchet MS"/>
                <a:cs typeface="Trebuchet MS"/>
              </a:rPr>
              <a:t>=</a:t>
            </a:r>
            <a:r>
              <a:rPr sz="2400" spc="-2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0.265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10"/>
              </a:spcBef>
            </a:pPr>
            <a:r>
              <a:rPr sz="2400" dirty="0"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9509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Lists </a:t>
            </a:r>
            <a:r>
              <a:rPr spc="575" dirty="0"/>
              <a:t>–</a:t>
            </a:r>
            <a:r>
              <a:rPr spc="-505" dirty="0"/>
              <a:t> </a:t>
            </a:r>
            <a:r>
              <a:rPr spc="-170" dirty="0"/>
              <a:t>Appending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138172"/>
            <a:ext cx="5037455" cy="3658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600" spc="-125" dirty="0">
                <a:latin typeface="Trebuchet MS"/>
                <a:cs typeface="Trebuchet MS"/>
              </a:rPr>
              <a:t>list_name.</a:t>
            </a:r>
            <a:r>
              <a:rPr sz="2600" spc="-125" dirty="0">
                <a:solidFill>
                  <a:srgbClr val="FFFFFF"/>
                </a:solidFill>
                <a:latin typeface="Trebuchet MS"/>
                <a:cs typeface="Trebuchet MS"/>
              </a:rPr>
              <a:t>append</a:t>
            </a:r>
            <a:r>
              <a:rPr sz="2600" spc="-125" dirty="0">
                <a:latin typeface="Trebuchet MS"/>
                <a:cs typeface="Trebuchet MS"/>
              </a:rPr>
              <a:t>()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100" dirty="0">
                <a:latin typeface="Trebuchet MS"/>
                <a:cs typeface="Trebuchet MS"/>
              </a:rPr>
              <a:t>primes </a:t>
            </a:r>
            <a:r>
              <a:rPr sz="2600" spc="-70" dirty="0">
                <a:latin typeface="Trebuchet MS"/>
                <a:cs typeface="Trebuchet MS"/>
              </a:rPr>
              <a:t>= </a:t>
            </a:r>
            <a:r>
              <a:rPr sz="2600" spc="-175" dirty="0">
                <a:latin typeface="Trebuchet MS"/>
                <a:cs typeface="Trebuchet MS"/>
              </a:rPr>
              <a:t>[2, </a:t>
            </a:r>
            <a:r>
              <a:rPr sz="2600" spc="-185" dirty="0">
                <a:latin typeface="Trebuchet MS"/>
                <a:cs typeface="Trebuchet MS"/>
              </a:rPr>
              <a:t>3,</a:t>
            </a:r>
            <a:r>
              <a:rPr sz="2600" spc="-450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5]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>
              <a:latin typeface="Trebuchet MS"/>
              <a:cs typeface="Trebuchet MS"/>
            </a:endParaRPr>
          </a:p>
          <a:p>
            <a:pPr marL="315595" indent="-30353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15595" algn="l"/>
                <a:tab pos="316230" algn="l"/>
              </a:tabLst>
            </a:pPr>
            <a:r>
              <a:rPr sz="2600" b="1" spc="-105" dirty="0">
                <a:latin typeface="Trebuchet MS"/>
                <a:cs typeface="Trebuchet MS"/>
              </a:rPr>
              <a:t>print</a:t>
            </a:r>
            <a:r>
              <a:rPr sz="2600" spc="-105" dirty="0">
                <a:latin typeface="Trebuchet MS"/>
                <a:cs typeface="Trebuchet MS"/>
              </a:rPr>
              <a:t>('primes </a:t>
            </a:r>
            <a:r>
              <a:rPr sz="2600" spc="-95" dirty="0">
                <a:latin typeface="Trebuchet MS"/>
                <a:cs typeface="Trebuchet MS"/>
              </a:rPr>
              <a:t>is </a:t>
            </a:r>
            <a:r>
              <a:rPr sz="2600" spc="-140" dirty="0">
                <a:latin typeface="Trebuchet MS"/>
                <a:cs typeface="Trebuchet MS"/>
              </a:rPr>
              <a:t>initially:',</a:t>
            </a:r>
            <a:r>
              <a:rPr sz="2600" spc="-415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primes)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7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600" spc="-120" dirty="0">
                <a:latin typeface="Trebuchet MS"/>
                <a:cs typeface="Trebuchet MS"/>
              </a:rPr>
              <a:t>primes.</a:t>
            </a:r>
            <a:r>
              <a:rPr sz="2600" spc="-120" dirty="0">
                <a:solidFill>
                  <a:srgbClr val="FFFFFF"/>
                </a:solidFill>
                <a:latin typeface="Trebuchet MS"/>
                <a:cs typeface="Trebuchet MS"/>
              </a:rPr>
              <a:t>append</a:t>
            </a:r>
            <a:r>
              <a:rPr sz="2600" spc="-120" dirty="0">
                <a:latin typeface="Trebuchet MS"/>
                <a:cs typeface="Trebuchet MS"/>
              </a:rPr>
              <a:t>(7)</a:t>
            </a:r>
            <a:endParaRPr sz="2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600" b="1" spc="-105" dirty="0">
                <a:latin typeface="Trebuchet MS"/>
                <a:cs typeface="Trebuchet MS"/>
              </a:rPr>
              <a:t>print</a:t>
            </a:r>
            <a:r>
              <a:rPr sz="2600" spc="-105" dirty="0">
                <a:latin typeface="Trebuchet MS"/>
                <a:cs typeface="Trebuchet MS"/>
              </a:rPr>
              <a:t>('primes </a:t>
            </a:r>
            <a:r>
              <a:rPr sz="2600" spc="-75" dirty="0">
                <a:latin typeface="Trebuchet MS"/>
                <a:cs typeface="Trebuchet MS"/>
              </a:rPr>
              <a:t>has </a:t>
            </a:r>
            <a:r>
              <a:rPr sz="2600" spc="-125" dirty="0">
                <a:latin typeface="Trebuchet MS"/>
                <a:cs typeface="Trebuchet MS"/>
              </a:rPr>
              <a:t>become:',</a:t>
            </a:r>
            <a:r>
              <a:rPr sz="2600" spc="-455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primes)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3978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Lists </a:t>
            </a:r>
            <a:r>
              <a:rPr spc="575" dirty="0"/>
              <a:t>–</a:t>
            </a:r>
            <a:r>
              <a:rPr spc="-505" dirty="0"/>
              <a:t> </a:t>
            </a:r>
            <a:r>
              <a:rPr spc="-210" dirty="0"/>
              <a:t>Deleting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7999730" cy="3003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solidFill>
                  <a:srgbClr val="FFFFFF"/>
                </a:solidFill>
                <a:latin typeface="Trebuchet MS"/>
                <a:cs typeface="Trebuchet MS"/>
              </a:rPr>
              <a:t>del</a:t>
            </a:r>
            <a:r>
              <a:rPr sz="2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list_name[index]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remove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element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from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list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har char="•"/>
            </a:pPr>
            <a:endParaRPr sz="39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primes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185" dirty="0">
                <a:latin typeface="Trebuchet MS"/>
                <a:cs typeface="Trebuchet MS"/>
              </a:rPr>
              <a:t>[2, </a:t>
            </a:r>
            <a:r>
              <a:rPr sz="2800" spc="-190" dirty="0">
                <a:latin typeface="Trebuchet MS"/>
                <a:cs typeface="Trebuchet MS"/>
              </a:rPr>
              <a:t>3, 5, 7,</a:t>
            </a:r>
            <a:r>
              <a:rPr sz="2800" spc="-48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9]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14" dirty="0">
                <a:latin typeface="Trebuchet MS"/>
                <a:cs typeface="Trebuchet MS"/>
              </a:rPr>
              <a:t>print</a:t>
            </a:r>
            <a:r>
              <a:rPr sz="2800" spc="-114" dirty="0">
                <a:latin typeface="Trebuchet MS"/>
                <a:cs typeface="Trebuchet MS"/>
              </a:rPr>
              <a:t>('primes </a:t>
            </a:r>
            <a:r>
              <a:rPr sz="2800" spc="-140" dirty="0">
                <a:latin typeface="Trebuchet MS"/>
                <a:cs typeface="Trebuchet MS"/>
              </a:rPr>
              <a:t>before </a:t>
            </a:r>
            <a:r>
              <a:rPr sz="2800" spc="-110" dirty="0">
                <a:latin typeface="Trebuchet MS"/>
                <a:cs typeface="Trebuchet MS"/>
              </a:rPr>
              <a:t>removing </a:t>
            </a:r>
            <a:r>
              <a:rPr sz="2800" spc="-145" dirty="0">
                <a:latin typeface="Trebuchet MS"/>
                <a:cs typeface="Trebuchet MS"/>
              </a:rPr>
              <a:t>last </a:t>
            </a:r>
            <a:r>
              <a:rPr sz="2800" spc="-150" dirty="0">
                <a:latin typeface="Trebuchet MS"/>
                <a:cs typeface="Trebuchet MS"/>
              </a:rPr>
              <a:t>item:',</a:t>
            </a:r>
            <a:r>
              <a:rPr sz="2800" spc="-5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primes)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55" dirty="0">
                <a:latin typeface="Trebuchet MS"/>
                <a:cs typeface="Trebuchet MS"/>
              </a:rPr>
              <a:t>del</a:t>
            </a:r>
            <a:r>
              <a:rPr sz="2800" b="1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primes[4]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14" dirty="0">
                <a:latin typeface="Trebuchet MS"/>
                <a:cs typeface="Trebuchet MS"/>
              </a:rPr>
              <a:t>print</a:t>
            </a:r>
            <a:r>
              <a:rPr sz="2800" spc="-114" dirty="0">
                <a:latin typeface="Trebuchet MS"/>
                <a:cs typeface="Trebuchet MS"/>
              </a:rPr>
              <a:t>('primes </a:t>
            </a:r>
            <a:r>
              <a:rPr sz="2800" spc="-165" dirty="0">
                <a:latin typeface="Trebuchet MS"/>
                <a:cs typeface="Trebuchet MS"/>
              </a:rPr>
              <a:t>after </a:t>
            </a:r>
            <a:r>
              <a:rPr sz="2800" spc="-110" dirty="0">
                <a:latin typeface="Trebuchet MS"/>
                <a:cs typeface="Trebuchet MS"/>
              </a:rPr>
              <a:t>removing </a:t>
            </a:r>
            <a:r>
              <a:rPr sz="2800" spc="-145" dirty="0">
                <a:latin typeface="Trebuchet MS"/>
                <a:cs typeface="Trebuchet MS"/>
              </a:rPr>
              <a:t>last </a:t>
            </a:r>
            <a:r>
              <a:rPr sz="2800" spc="-150" dirty="0">
                <a:latin typeface="Trebuchet MS"/>
                <a:cs typeface="Trebuchet MS"/>
              </a:rPr>
              <a:t>item:',</a:t>
            </a:r>
            <a:r>
              <a:rPr sz="2800" spc="-49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primes)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947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/>
              <a:t>List- </a:t>
            </a:r>
            <a:r>
              <a:rPr spc="-225" dirty="0"/>
              <a:t>Empty</a:t>
            </a:r>
            <a:r>
              <a:rPr spc="-405" dirty="0"/>
              <a:t> </a:t>
            </a:r>
            <a:r>
              <a:rPr spc="-310" dirty="0"/>
              <a:t>[]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6896100" cy="1467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Empty_list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85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[]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9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Helpful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starting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point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for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collecting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values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9558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0" dirty="0"/>
              <a:t>Practice: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716532"/>
            <a:ext cx="7007861" cy="254948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14" dirty="0">
                <a:latin typeface="Trebuchet MS"/>
                <a:cs typeface="Trebuchet MS"/>
              </a:rPr>
              <a:t>print</a:t>
            </a:r>
            <a:r>
              <a:rPr sz="2800" spc="-114" dirty="0">
                <a:latin typeface="Trebuchet MS"/>
                <a:cs typeface="Trebuchet MS"/>
              </a:rPr>
              <a:t>('string to </a:t>
            </a:r>
            <a:r>
              <a:rPr sz="2800" spc="-150" dirty="0">
                <a:latin typeface="Trebuchet MS"/>
                <a:cs typeface="Trebuchet MS"/>
              </a:rPr>
              <a:t>list:',</a:t>
            </a:r>
            <a:r>
              <a:rPr sz="2800" spc="-405" dirty="0">
                <a:latin typeface="Trebuchet MS"/>
                <a:cs typeface="Trebuchet MS"/>
              </a:rPr>
              <a:t> </a:t>
            </a:r>
            <a:r>
              <a:rPr sz="2800" spc="-145" dirty="0">
                <a:solidFill>
                  <a:srgbClr val="FFFFFF"/>
                </a:solidFill>
                <a:latin typeface="Trebuchet MS"/>
                <a:cs typeface="Trebuchet MS"/>
              </a:rPr>
              <a:t>list</a:t>
            </a:r>
            <a:r>
              <a:rPr sz="2800" spc="-145" dirty="0">
                <a:latin typeface="Trebuchet MS"/>
                <a:cs typeface="Trebuchet MS"/>
              </a:rPr>
              <a:t>('tin’))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30" dirty="0">
                <a:latin typeface="Trebuchet MS"/>
                <a:cs typeface="Trebuchet MS"/>
              </a:rPr>
              <a:t>print</a:t>
            </a:r>
            <a:r>
              <a:rPr sz="2800" spc="-130" dirty="0">
                <a:latin typeface="Trebuchet MS"/>
                <a:cs typeface="Trebuchet MS"/>
              </a:rPr>
              <a:t>('list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string:’,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lang="en-US" sz="2800" spc="-85" dirty="0">
                <a:latin typeface="Trebuchet MS"/>
                <a:cs typeface="Trebuchet MS"/>
              </a:rPr>
              <a:t>“ ”</a:t>
            </a:r>
            <a:r>
              <a:rPr sz="2800" spc="-85" dirty="0">
                <a:solidFill>
                  <a:srgbClr val="FFFFFF"/>
                </a:solidFill>
                <a:latin typeface="Trebuchet MS"/>
                <a:cs typeface="Trebuchet MS"/>
              </a:rPr>
              <a:t>.join</a:t>
            </a:r>
            <a:r>
              <a:rPr sz="2800" spc="-85" dirty="0">
                <a:latin typeface="Trebuchet MS"/>
                <a:cs typeface="Trebuchet MS"/>
              </a:rPr>
              <a:t>(['g',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" dirty="0">
                <a:latin typeface="Trebuchet MS"/>
                <a:cs typeface="Trebuchet MS"/>
              </a:rPr>
              <a:t>'o',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'l',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'd’]))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500" dirty="0">
              <a:latin typeface="Trebuchet MS"/>
              <a:cs typeface="Trebuchet MS"/>
            </a:endParaRPr>
          </a:p>
          <a:p>
            <a:pPr marL="12700" marR="3375660">
              <a:lnSpc>
                <a:spcPct val="119300"/>
              </a:lnSpc>
            </a:pPr>
            <a:r>
              <a:rPr sz="2800" spc="-75" dirty="0">
                <a:latin typeface="Trebuchet MS"/>
                <a:cs typeface="Trebuchet MS"/>
              </a:rPr>
              <a:t>What does 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list </a:t>
            </a:r>
            <a:r>
              <a:rPr sz="2800" spc="45" dirty="0">
                <a:latin typeface="Trebuchet MS"/>
                <a:cs typeface="Trebuchet MS"/>
              </a:rPr>
              <a:t>do?  </a:t>
            </a:r>
            <a:r>
              <a:rPr sz="2800" spc="-75" dirty="0">
                <a:latin typeface="Trebuchet MS"/>
                <a:cs typeface="Trebuchet MS"/>
              </a:rPr>
              <a:t>What </a:t>
            </a:r>
            <a:r>
              <a:rPr sz="2800" spc="-80" dirty="0">
                <a:latin typeface="Trebuchet MS"/>
                <a:cs typeface="Trebuchet MS"/>
              </a:rPr>
              <a:t>does </a:t>
            </a:r>
            <a:r>
              <a:rPr sz="2800" spc="-185" dirty="0">
                <a:solidFill>
                  <a:srgbClr val="FFFFFF"/>
                </a:solidFill>
                <a:latin typeface="Trebuchet MS"/>
                <a:cs typeface="Trebuchet MS"/>
              </a:rPr>
              <a:t>.join</a:t>
            </a:r>
            <a:r>
              <a:rPr sz="2800" spc="-5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45" dirty="0">
                <a:latin typeface="Trebuchet MS"/>
                <a:cs typeface="Trebuchet MS"/>
              </a:rPr>
              <a:t>do?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44" y="5459474"/>
            <a:ext cx="81622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75" dirty="0">
                <a:latin typeface="Trebuchet MS"/>
                <a:cs typeface="Trebuchet MS"/>
              </a:rPr>
              <a:t>*We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will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come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back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list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with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Numpy’s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version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…arrays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3164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Key</a:t>
            </a:r>
            <a:r>
              <a:rPr spc="-390" dirty="0"/>
              <a:t> </a:t>
            </a:r>
            <a:r>
              <a:rPr spc="-204" dirty="0"/>
              <a:t>Points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8695690" cy="25768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index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get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single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character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from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string.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6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 </a:t>
            </a:r>
            <a:r>
              <a:rPr sz="2800" spc="-145" dirty="0">
                <a:latin typeface="Trebuchet MS"/>
                <a:cs typeface="Trebuchet MS"/>
              </a:rPr>
              <a:t>slice </a:t>
            </a:r>
            <a:r>
              <a:rPr sz="2800" spc="-114" dirty="0">
                <a:latin typeface="Trebuchet MS"/>
                <a:cs typeface="Trebuchet MS"/>
              </a:rPr>
              <a:t>to </a:t>
            </a:r>
            <a:r>
              <a:rPr sz="2800" spc="-150" dirty="0">
                <a:latin typeface="Trebuchet MS"/>
                <a:cs typeface="Trebuchet MS"/>
              </a:rPr>
              <a:t>get </a:t>
            </a:r>
            <a:r>
              <a:rPr sz="2800" spc="-130" dirty="0">
                <a:latin typeface="Trebuchet MS"/>
                <a:cs typeface="Trebuchet MS"/>
              </a:rPr>
              <a:t>a </a:t>
            </a:r>
            <a:r>
              <a:rPr sz="2800" spc="-120" dirty="0">
                <a:latin typeface="Trebuchet MS"/>
                <a:cs typeface="Trebuchet MS"/>
              </a:rPr>
              <a:t>substring.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function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solidFill>
                  <a:srgbClr val="FFFFFF"/>
                </a:solidFill>
                <a:latin typeface="Trebuchet MS"/>
                <a:cs typeface="Trebuchet MS"/>
              </a:rPr>
              <a:t>len()</a:t>
            </a:r>
            <a:r>
              <a:rPr sz="2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find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the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length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string.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Python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325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case-sensitive.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 </a:t>
            </a:r>
            <a:r>
              <a:rPr sz="2800" spc="-120" dirty="0">
                <a:latin typeface="Trebuchet MS"/>
                <a:cs typeface="Trebuchet MS"/>
              </a:rPr>
              <a:t>meaningful </a:t>
            </a:r>
            <a:r>
              <a:rPr sz="2800" spc="-140" dirty="0">
                <a:latin typeface="Trebuchet MS"/>
                <a:cs typeface="Trebuchet MS"/>
              </a:rPr>
              <a:t>variable</a:t>
            </a:r>
            <a:r>
              <a:rPr sz="2800" spc="-47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names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0577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Dictionaries </a:t>
            </a:r>
            <a:r>
              <a:rPr sz="4300" spc="-270" dirty="0">
                <a:solidFill>
                  <a:srgbClr val="FFFFFF"/>
                </a:solidFill>
              </a:rPr>
              <a:t>{} </a:t>
            </a:r>
            <a:r>
              <a:rPr sz="4400" spc="-130" dirty="0"/>
              <a:t>or</a:t>
            </a:r>
            <a:r>
              <a:rPr sz="4400" spc="-550" dirty="0"/>
              <a:t> </a:t>
            </a:r>
            <a:r>
              <a:rPr sz="4300" spc="-240" dirty="0">
                <a:solidFill>
                  <a:srgbClr val="FFFFFF"/>
                </a:solidFill>
              </a:rPr>
              <a:t>dict()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756155"/>
            <a:ext cx="7016115" cy="131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5" dirty="0">
                <a:latin typeface="Trebuchet MS"/>
                <a:cs typeface="Trebuchet MS"/>
              </a:rPr>
              <a:t>Mutable </a:t>
            </a:r>
            <a:r>
              <a:rPr sz="2200" spc="-130" dirty="0">
                <a:latin typeface="Trebuchet MS"/>
                <a:cs typeface="Trebuchet MS"/>
              </a:rPr>
              <a:t>key-value</a:t>
            </a:r>
            <a:r>
              <a:rPr sz="2200" spc="-270" dirty="0">
                <a:latin typeface="Trebuchet MS"/>
                <a:cs typeface="Trebuchet MS"/>
              </a:rPr>
              <a:t> </a:t>
            </a:r>
            <a:r>
              <a:rPr sz="2200" spc="-100" dirty="0">
                <a:latin typeface="Trebuchet MS"/>
                <a:cs typeface="Trebuchet MS"/>
              </a:rPr>
              <a:t>pairs</a:t>
            </a:r>
            <a:endParaRPr sz="2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065"/>
              </a:spcBef>
              <a:buFont typeface="Arial"/>
              <a:buChar char="•"/>
              <a:tabLst>
                <a:tab pos="240665" algn="l"/>
                <a:tab pos="241300" algn="l"/>
                <a:tab pos="971550" algn="l"/>
              </a:tabLst>
            </a:pPr>
            <a:r>
              <a:rPr sz="2200" spc="-90" dirty="0">
                <a:latin typeface="Trebuchet MS"/>
                <a:cs typeface="Trebuchet MS"/>
              </a:rPr>
              <a:t>zoo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=	</a:t>
            </a:r>
            <a:r>
              <a:rPr sz="2200" spc="-175" dirty="0">
                <a:latin typeface="Trebuchet MS"/>
                <a:cs typeface="Trebuchet MS"/>
              </a:rPr>
              <a:t>{‘cats’ </a:t>
            </a:r>
            <a:r>
              <a:rPr sz="2200" spc="-220" dirty="0">
                <a:latin typeface="Trebuchet MS"/>
                <a:cs typeface="Trebuchet MS"/>
              </a:rPr>
              <a:t>: </a:t>
            </a:r>
            <a:r>
              <a:rPr sz="2200" spc="-40" dirty="0">
                <a:latin typeface="Trebuchet MS"/>
                <a:cs typeface="Trebuchet MS"/>
              </a:rPr>
              <a:t>4 </a:t>
            </a:r>
            <a:r>
              <a:rPr sz="2200" spc="-260" dirty="0">
                <a:latin typeface="Trebuchet MS"/>
                <a:cs typeface="Trebuchet MS"/>
              </a:rPr>
              <a:t>, </a:t>
            </a:r>
            <a:r>
              <a:rPr sz="2200" spc="-150" dirty="0">
                <a:latin typeface="Trebuchet MS"/>
                <a:cs typeface="Trebuchet MS"/>
              </a:rPr>
              <a:t>‘dogs’: </a:t>
            </a:r>
            <a:r>
              <a:rPr sz="2200" spc="-155" dirty="0">
                <a:latin typeface="Trebuchet MS"/>
                <a:cs typeface="Trebuchet MS"/>
              </a:rPr>
              <a:t>5, ‘goats’: 3, </a:t>
            </a:r>
            <a:r>
              <a:rPr sz="2200" spc="-160" dirty="0">
                <a:latin typeface="Trebuchet MS"/>
                <a:cs typeface="Trebuchet MS"/>
              </a:rPr>
              <a:t>‘camels’ </a:t>
            </a:r>
            <a:r>
              <a:rPr sz="2200" spc="-220" dirty="0">
                <a:latin typeface="Trebuchet MS"/>
                <a:cs typeface="Trebuchet MS"/>
              </a:rPr>
              <a:t>: </a:t>
            </a:r>
            <a:r>
              <a:rPr sz="2200" spc="-40" dirty="0">
                <a:latin typeface="Trebuchet MS"/>
                <a:cs typeface="Trebuchet MS"/>
              </a:rPr>
              <a:t>2</a:t>
            </a:r>
            <a:r>
              <a:rPr sz="2200" spc="-135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}</a:t>
            </a:r>
            <a:endParaRPr sz="2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6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70" dirty="0">
                <a:latin typeface="Trebuchet MS"/>
                <a:cs typeface="Trebuchet MS"/>
              </a:rPr>
              <a:t>person</a:t>
            </a:r>
            <a:r>
              <a:rPr sz="2200" spc="-17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=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10" dirty="0">
                <a:latin typeface="Trebuchet MS"/>
                <a:cs typeface="Trebuchet MS"/>
              </a:rPr>
              <a:t>dict(name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=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"John",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105" dirty="0">
                <a:latin typeface="Trebuchet MS"/>
                <a:cs typeface="Trebuchet MS"/>
              </a:rPr>
              <a:t>age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=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120" dirty="0">
                <a:latin typeface="Trebuchet MS"/>
                <a:cs typeface="Trebuchet MS"/>
              </a:rPr>
              <a:t>36,</a:t>
            </a:r>
            <a:r>
              <a:rPr sz="2200" spc="-165" dirty="0">
                <a:latin typeface="Trebuchet MS"/>
                <a:cs typeface="Trebuchet MS"/>
              </a:rPr>
              <a:t> </a:t>
            </a:r>
            <a:r>
              <a:rPr sz="2200" spc="-95" dirty="0">
                <a:latin typeface="Trebuchet MS"/>
                <a:cs typeface="Trebuchet MS"/>
              </a:rPr>
              <a:t>country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60" dirty="0">
                <a:latin typeface="Trebuchet MS"/>
                <a:cs typeface="Trebuchet MS"/>
              </a:rPr>
              <a:t>=</a:t>
            </a:r>
            <a:r>
              <a:rPr sz="2200" spc="-160" dirty="0">
                <a:latin typeface="Trebuchet MS"/>
                <a:cs typeface="Trebuchet MS"/>
              </a:rPr>
              <a:t> </a:t>
            </a:r>
            <a:r>
              <a:rPr sz="2200" spc="-25" dirty="0">
                <a:latin typeface="Trebuchet MS"/>
                <a:cs typeface="Trebuchet MS"/>
              </a:rPr>
              <a:t>"Norway")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901947"/>
            <a:ext cx="1595755" cy="1988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575"/>
              </a:lnSpc>
              <a:spcBef>
                <a:spcPts val="1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50" dirty="0">
                <a:latin typeface="Trebuchet MS"/>
                <a:cs typeface="Trebuchet MS"/>
              </a:rPr>
              <a:t>zoo[‘cats’]</a:t>
            </a:r>
            <a:endParaRPr sz="2200">
              <a:latin typeface="Trebuchet MS"/>
              <a:cs typeface="Trebuchet MS"/>
            </a:endParaRPr>
          </a:p>
          <a:p>
            <a:pPr marL="698500" lvl="1" indent="-228600">
              <a:lnSpc>
                <a:spcPts val="2215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1900" spc="-55" dirty="0">
                <a:latin typeface="Trebuchet MS"/>
                <a:cs typeface="Trebuchet MS"/>
              </a:rPr>
              <a:t>&gt;</a:t>
            </a:r>
            <a:r>
              <a:rPr sz="1900" spc="-155" dirty="0">
                <a:latin typeface="Trebuchet MS"/>
                <a:cs typeface="Trebuchet MS"/>
              </a:rPr>
              <a:t> </a:t>
            </a:r>
            <a:r>
              <a:rPr sz="1900" spc="-35" dirty="0">
                <a:latin typeface="Trebuchet MS"/>
                <a:cs typeface="Trebuchet MS"/>
              </a:rPr>
              <a:t>4</a:t>
            </a:r>
            <a:endParaRPr sz="19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19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30" dirty="0">
                <a:latin typeface="Trebuchet MS"/>
                <a:cs typeface="Trebuchet MS"/>
              </a:rPr>
              <a:t>zoo.keys()</a:t>
            </a:r>
            <a:endParaRPr sz="2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17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25" dirty="0">
                <a:latin typeface="Trebuchet MS"/>
                <a:cs typeface="Trebuchet MS"/>
              </a:rPr>
              <a:t>zoo.values()</a:t>
            </a:r>
            <a:endParaRPr sz="22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20" dirty="0">
                <a:latin typeface="Trebuchet MS"/>
                <a:cs typeface="Trebuchet MS"/>
              </a:rPr>
              <a:t>zoo.items()</a:t>
            </a:r>
            <a:endParaRPr sz="2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6904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</a:t>
            </a:r>
            <a:r>
              <a:rPr spc="-280" dirty="0"/>
              <a:t>i</a:t>
            </a:r>
            <a:r>
              <a:rPr spc="-310" dirty="0"/>
              <a:t>c</a:t>
            </a:r>
            <a:r>
              <a:rPr spc="-340" dirty="0"/>
              <a:t>t</a:t>
            </a:r>
            <a:r>
              <a:rPr spc="-240" dirty="0"/>
              <a:t>i</a:t>
            </a:r>
            <a:r>
              <a:rPr spc="-65" dirty="0"/>
              <a:t>o</a:t>
            </a:r>
            <a:r>
              <a:rPr spc="-185" dirty="0"/>
              <a:t>n</a:t>
            </a:r>
            <a:r>
              <a:rPr spc="-175" dirty="0"/>
              <a:t>a</a:t>
            </a:r>
            <a:r>
              <a:rPr spc="-200" dirty="0"/>
              <a:t>r</a:t>
            </a:r>
            <a:r>
              <a:rPr spc="-280" dirty="0"/>
              <a:t>i</a:t>
            </a:r>
            <a:r>
              <a:rPr spc="-160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716532"/>
            <a:ext cx="8684261" cy="3626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592705" indent="-241300">
              <a:lnSpc>
                <a:spcPct val="1186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  <a:tab pos="1323975" algn="l"/>
                <a:tab pos="2304415" algn="l"/>
              </a:tabLst>
            </a:pPr>
            <a:r>
              <a:rPr sz="2800" spc="-100" dirty="0">
                <a:latin typeface="Trebuchet MS"/>
                <a:cs typeface="Trebuchet MS"/>
              </a:rPr>
              <a:t>food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=	</a:t>
            </a:r>
            <a:r>
              <a:rPr sz="2800" spc="-170" dirty="0">
                <a:latin typeface="Trebuchet MS"/>
                <a:cs typeface="Trebuchet MS"/>
              </a:rPr>
              <a:t>{‘breakfast’ </a:t>
            </a:r>
            <a:r>
              <a:rPr sz="2800" spc="-280" dirty="0">
                <a:latin typeface="Trebuchet MS"/>
                <a:cs typeface="Trebuchet MS"/>
              </a:rPr>
              <a:t>: </a:t>
            </a:r>
            <a:r>
              <a:rPr sz="2800" spc="-50" dirty="0">
                <a:latin typeface="Trebuchet MS"/>
                <a:cs typeface="Trebuchet MS"/>
              </a:rPr>
              <a:t>2 </a:t>
            </a:r>
            <a:r>
              <a:rPr sz="2800" spc="-330" dirty="0">
                <a:latin typeface="Trebuchet MS"/>
                <a:cs typeface="Trebuchet MS"/>
              </a:rPr>
              <a:t>, </a:t>
            </a:r>
            <a:r>
              <a:rPr sz="2800" spc="-190" dirty="0">
                <a:latin typeface="Trebuchet MS"/>
                <a:cs typeface="Trebuchet MS"/>
              </a:rPr>
              <a:t>‘lunch’: </a:t>
            </a:r>
            <a:r>
              <a:rPr sz="2800" spc="-240" dirty="0">
                <a:latin typeface="Trebuchet MS"/>
                <a:cs typeface="Trebuchet MS"/>
              </a:rPr>
              <a:t>‘salad’,  </a:t>
            </a:r>
            <a:r>
              <a:rPr lang="en-US" sz="2800" spc="-240" dirty="0">
                <a:latin typeface="Trebuchet MS"/>
                <a:cs typeface="Trebuchet MS"/>
              </a:rPr>
              <a:t>	</a:t>
            </a:r>
            <a:r>
              <a:rPr sz="2800" spc="-175" dirty="0">
                <a:latin typeface="Trebuchet MS"/>
                <a:cs typeface="Trebuchet MS"/>
              </a:rPr>
              <a:t>‘dinner’:	</a:t>
            </a:r>
            <a:r>
              <a:rPr sz="2800" spc="-155" dirty="0">
                <a:latin typeface="Trebuchet MS"/>
                <a:cs typeface="Trebuchet MS"/>
              </a:rPr>
              <a:t>{‘first_course’ </a:t>
            </a:r>
            <a:r>
              <a:rPr sz="2800" spc="-280" dirty="0">
                <a:latin typeface="Trebuchet MS"/>
                <a:cs typeface="Trebuchet MS"/>
              </a:rPr>
              <a:t>:</a:t>
            </a:r>
            <a:r>
              <a:rPr sz="2800" spc="-290" dirty="0">
                <a:latin typeface="Trebuchet MS"/>
                <a:cs typeface="Trebuchet MS"/>
              </a:rPr>
              <a:t> </a:t>
            </a:r>
            <a:r>
              <a:rPr sz="2800" spc="-220" dirty="0">
                <a:latin typeface="Trebuchet MS"/>
                <a:cs typeface="Trebuchet MS"/>
              </a:rPr>
              <a:t>‘soup’</a:t>
            </a:r>
            <a:r>
              <a:rPr lang="en-US" sz="2800" spc="-220" dirty="0">
                <a:latin typeface="Trebuchet MS"/>
                <a:cs typeface="Trebuchet MS"/>
              </a:rPr>
              <a:t>,</a:t>
            </a:r>
            <a:endParaRPr lang="en-US" sz="2800" dirty="0">
              <a:latin typeface="Trebuchet MS"/>
              <a:cs typeface="Trebuchet MS"/>
            </a:endParaRPr>
          </a:p>
          <a:p>
            <a:pPr marL="2755900">
              <a:lnSpc>
                <a:spcPct val="100000"/>
              </a:lnSpc>
              <a:spcBef>
                <a:spcPts val="645"/>
              </a:spcBef>
            </a:pPr>
            <a:r>
              <a:rPr lang="en-US" sz="2800" spc="-145" dirty="0">
                <a:latin typeface="Trebuchet MS"/>
                <a:cs typeface="Trebuchet MS"/>
              </a:rPr>
              <a:t>‘</a:t>
            </a:r>
            <a:r>
              <a:rPr lang="en-US" sz="2800" spc="-145" dirty="0" err="1">
                <a:latin typeface="Trebuchet MS"/>
                <a:cs typeface="Trebuchet MS"/>
              </a:rPr>
              <a:t>second_course</a:t>
            </a:r>
            <a:r>
              <a:rPr lang="en-US" sz="2800" spc="-145" dirty="0">
                <a:latin typeface="Trebuchet MS"/>
                <a:cs typeface="Trebuchet MS"/>
              </a:rPr>
              <a:t>’: </a:t>
            </a:r>
            <a:r>
              <a:rPr lang="en-US" sz="2800" spc="-210" dirty="0">
                <a:latin typeface="Trebuchet MS"/>
                <a:cs typeface="Trebuchet MS"/>
              </a:rPr>
              <a:t>‘chicken’</a:t>
            </a:r>
            <a:r>
              <a:rPr lang="en-US" sz="2800" spc="-270" dirty="0">
                <a:latin typeface="Trebuchet MS"/>
                <a:cs typeface="Trebuchet MS"/>
              </a:rPr>
              <a:t> </a:t>
            </a:r>
            <a:r>
              <a:rPr lang="en-US" sz="2800" spc="-150" dirty="0">
                <a:latin typeface="Trebuchet MS"/>
                <a:cs typeface="Trebuchet MS"/>
              </a:rPr>
              <a:t>}</a:t>
            </a:r>
            <a:endParaRPr lang="en-US" sz="2800" dirty="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  <a:spcBef>
                <a:spcPts val="745"/>
              </a:spcBef>
            </a:pPr>
            <a:r>
              <a:rPr lang="en-US" sz="2800" spc="-120" dirty="0">
                <a:latin typeface="Trebuchet MS"/>
                <a:cs typeface="Trebuchet MS"/>
              </a:rPr>
              <a:t>'</a:t>
            </a:r>
            <a:r>
              <a:rPr sz="2800" spc="-120" dirty="0">
                <a:latin typeface="Trebuchet MS"/>
                <a:cs typeface="Trebuchet MS"/>
              </a:rPr>
              <a:t>des</a:t>
            </a:r>
            <a:r>
              <a:rPr lang="en-US" sz="2800" spc="-120" dirty="0">
                <a:latin typeface="Trebuchet MS"/>
                <a:cs typeface="Trebuchet MS"/>
              </a:rPr>
              <a:t>s</a:t>
            </a:r>
            <a:r>
              <a:rPr sz="2800" spc="-120" dirty="0">
                <a:latin typeface="Trebuchet MS"/>
                <a:cs typeface="Trebuchet MS"/>
              </a:rPr>
              <a:t>ert</a:t>
            </a:r>
            <a:r>
              <a:rPr lang="en-US" sz="2800" spc="-120" dirty="0">
                <a:latin typeface="Trebuchet MS"/>
                <a:cs typeface="Trebuchet MS"/>
              </a:rPr>
              <a:t>'</a:t>
            </a:r>
            <a:r>
              <a:rPr sz="2800" spc="-12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250" dirty="0">
                <a:latin typeface="Trebuchet MS"/>
                <a:cs typeface="Trebuchet MS"/>
              </a:rPr>
              <a:t>[‘flan’, </a:t>
            </a:r>
            <a:r>
              <a:rPr sz="2800" spc="-225" dirty="0">
                <a:latin typeface="Trebuchet MS"/>
                <a:cs typeface="Trebuchet MS"/>
              </a:rPr>
              <a:t>’cookies’,</a:t>
            </a:r>
            <a:r>
              <a:rPr sz="2800" spc="-36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‘NY_cheesecakes’]}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05" dirty="0">
                <a:latin typeface="Trebuchet MS"/>
                <a:cs typeface="Trebuchet MS"/>
              </a:rPr>
              <a:t>food['dinner']['first_course’]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food['dessert'][0]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1037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Tuple </a:t>
            </a:r>
            <a:r>
              <a:rPr spc="575" dirty="0"/>
              <a:t>–</a:t>
            </a:r>
            <a:r>
              <a:rPr spc="-405" dirty="0"/>
              <a:t> </a:t>
            </a:r>
            <a:r>
              <a:rPr sz="4300" spc="-270" dirty="0">
                <a:solidFill>
                  <a:srgbClr val="FFFFFF"/>
                </a:solidFill>
              </a:rPr>
              <a:t>()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8674735" cy="31369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5" dirty="0">
                <a:latin typeface="Trebuchet MS"/>
                <a:cs typeface="Trebuchet MS"/>
              </a:rPr>
              <a:t>Tuples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are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used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store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multiple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items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in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single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variable.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tuple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is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collection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which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ordered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180" dirty="0">
                <a:latin typeface="Trebuchet MS"/>
                <a:cs typeface="Trebuchet MS"/>
              </a:rPr>
              <a:t> </a:t>
            </a:r>
            <a:r>
              <a:rPr sz="2800" b="1" spc="-170" dirty="0">
                <a:latin typeface="Trebuchet MS"/>
                <a:cs typeface="Trebuchet MS"/>
              </a:rPr>
              <a:t>unchangeable</a:t>
            </a:r>
            <a:r>
              <a:rPr sz="2800" spc="-170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5" dirty="0">
                <a:latin typeface="Trebuchet MS"/>
                <a:cs typeface="Trebuchet MS"/>
              </a:rPr>
              <a:t>Tuples </a:t>
            </a:r>
            <a:r>
              <a:rPr sz="2800" spc="-145" dirty="0">
                <a:latin typeface="Trebuchet MS"/>
                <a:cs typeface="Trebuchet MS"/>
              </a:rPr>
              <a:t>are written </a:t>
            </a:r>
            <a:r>
              <a:rPr sz="2800" spc="-125" dirty="0">
                <a:latin typeface="Trebuchet MS"/>
                <a:cs typeface="Trebuchet MS"/>
              </a:rPr>
              <a:t>with </a:t>
            </a:r>
            <a:r>
              <a:rPr sz="2800" spc="-110" dirty="0">
                <a:latin typeface="Trebuchet MS"/>
                <a:cs typeface="Trebuchet MS"/>
              </a:rPr>
              <a:t>parentheses</a:t>
            </a:r>
            <a:r>
              <a:rPr sz="2800" spc="-455" dirty="0">
                <a:latin typeface="Trebuchet MS"/>
                <a:cs typeface="Trebuchet MS"/>
              </a:rPr>
              <a:t> </a:t>
            </a:r>
            <a:r>
              <a:rPr sz="2800" spc="-180" dirty="0">
                <a:solidFill>
                  <a:srgbClr val="FFFFFF"/>
                </a:solidFill>
                <a:latin typeface="Trebuchet MS"/>
                <a:cs typeface="Trebuchet MS"/>
              </a:rPr>
              <a:t>()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latin typeface="Trebuchet MS"/>
                <a:cs typeface="Trebuchet MS"/>
              </a:rPr>
              <a:t>Allows </a:t>
            </a:r>
            <a:r>
              <a:rPr sz="2800" spc="-145" dirty="0">
                <a:latin typeface="Trebuchet MS"/>
                <a:cs typeface="Trebuchet MS"/>
              </a:rPr>
              <a:t>duplicated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items</a:t>
            </a:r>
            <a:endParaRPr sz="2800">
              <a:latin typeface="Trebuchet MS"/>
              <a:cs typeface="Trebuchet MS"/>
            </a:endParaRPr>
          </a:p>
          <a:p>
            <a:pPr marL="247015">
              <a:lnSpc>
                <a:spcPct val="100000"/>
              </a:lnSpc>
              <a:spcBef>
                <a:spcPts val="780"/>
              </a:spcBef>
            </a:pPr>
            <a:r>
              <a:rPr sz="1800" spc="240" dirty="0">
                <a:latin typeface="Arial"/>
                <a:cs typeface="Arial"/>
              </a:rPr>
              <a:t>thistuple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229" dirty="0">
                <a:latin typeface="Arial"/>
                <a:cs typeface="Arial"/>
              </a:rPr>
              <a:t>(</a:t>
            </a:r>
            <a:r>
              <a:rPr sz="1800" spc="229" dirty="0">
                <a:solidFill>
                  <a:srgbClr val="A52A2A"/>
                </a:solidFill>
                <a:latin typeface="Arial"/>
                <a:cs typeface="Arial"/>
              </a:rPr>
              <a:t>"apple"</a:t>
            </a:r>
            <a:r>
              <a:rPr sz="1800" spc="229" dirty="0">
                <a:latin typeface="Arial"/>
                <a:cs typeface="Arial"/>
              </a:rPr>
              <a:t>, </a:t>
            </a:r>
            <a:r>
              <a:rPr sz="1800" spc="120" dirty="0">
                <a:solidFill>
                  <a:srgbClr val="A52A2A"/>
                </a:solidFill>
                <a:latin typeface="Arial"/>
                <a:cs typeface="Arial"/>
              </a:rPr>
              <a:t>"banana"</a:t>
            </a:r>
            <a:r>
              <a:rPr sz="1800" spc="120" dirty="0">
                <a:latin typeface="Arial"/>
                <a:cs typeface="Arial"/>
              </a:rPr>
              <a:t>,</a:t>
            </a:r>
            <a:r>
              <a:rPr sz="1800" spc="360" dirty="0">
                <a:latin typeface="Arial"/>
                <a:cs typeface="Arial"/>
              </a:rPr>
              <a:t> </a:t>
            </a:r>
            <a:r>
              <a:rPr sz="1800" spc="220" dirty="0">
                <a:solidFill>
                  <a:srgbClr val="A52A2A"/>
                </a:solidFill>
                <a:latin typeface="Arial"/>
                <a:cs typeface="Arial"/>
              </a:rPr>
              <a:t>"cherry"</a:t>
            </a:r>
            <a:r>
              <a:rPr sz="1800" spc="2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247015">
              <a:lnSpc>
                <a:spcPct val="100000"/>
              </a:lnSpc>
              <a:spcBef>
                <a:spcPts val="1245"/>
              </a:spcBef>
            </a:pPr>
            <a:r>
              <a:rPr sz="1800" spc="240" dirty="0">
                <a:latin typeface="Arial"/>
                <a:cs typeface="Arial"/>
              </a:rPr>
              <a:t>thistuple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229" dirty="0">
                <a:latin typeface="Arial"/>
                <a:cs typeface="Arial"/>
              </a:rPr>
              <a:t>(</a:t>
            </a:r>
            <a:r>
              <a:rPr sz="1800" spc="229" dirty="0">
                <a:solidFill>
                  <a:srgbClr val="A52A2A"/>
                </a:solidFill>
                <a:latin typeface="Arial"/>
                <a:cs typeface="Arial"/>
              </a:rPr>
              <a:t>"apple"</a:t>
            </a:r>
            <a:r>
              <a:rPr sz="1800" spc="229" dirty="0">
                <a:latin typeface="Arial"/>
                <a:cs typeface="Arial"/>
              </a:rPr>
              <a:t>, </a:t>
            </a:r>
            <a:r>
              <a:rPr sz="1800" spc="120" dirty="0">
                <a:solidFill>
                  <a:srgbClr val="A52A2A"/>
                </a:solidFill>
                <a:latin typeface="Arial"/>
                <a:cs typeface="Arial"/>
              </a:rPr>
              <a:t>"banana"</a:t>
            </a:r>
            <a:r>
              <a:rPr sz="1800" spc="120" dirty="0">
                <a:latin typeface="Arial"/>
                <a:cs typeface="Arial"/>
              </a:rPr>
              <a:t>, </a:t>
            </a:r>
            <a:r>
              <a:rPr sz="1800" spc="229" dirty="0">
                <a:solidFill>
                  <a:srgbClr val="A52A2A"/>
                </a:solidFill>
                <a:latin typeface="Arial"/>
                <a:cs typeface="Arial"/>
              </a:rPr>
              <a:t>"cherry"</a:t>
            </a:r>
            <a:r>
              <a:rPr sz="1800" spc="229" dirty="0">
                <a:latin typeface="Arial"/>
                <a:cs typeface="Arial"/>
              </a:rPr>
              <a:t>, </a:t>
            </a:r>
            <a:r>
              <a:rPr sz="1800" spc="210" dirty="0">
                <a:solidFill>
                  <a:srgbClr val="A52A2A"/>
                </a:solidFill>
                <a:latin typeface="Arial"/>
                <a:cs typeface="Arial"/>
              </a:rPr>
              <a:t>"apple"</a:t>
            </a:r>
            <a:r>
              <a:rPr sz="1800" spc="210" dirty="0">
                <a:latin typeface="Arial"/>
                <a:cs typeface="Arial"/>
              </a:rPr>
              <a:t>,</a:t>
            </a:r>
            <a:r>
              <a:rPr sz="1800" spc="375" dirty="0">
                <a:latin typeface="Arial"/>
                <a:cs typeface="Arial"/>
              </a:rPr>
              <a:t> </a:t>
            </a:r>
            <a:r>
              <a:rPr sz="1800" spc="220" dirty="0">
                <a:solidFill>
                  <a:srgbClr val="A52A2A"/>
                </a:solidFill>
                <a:latin typeface="Arial"/>
                <a:cs typeface="Arial"/>
              </a:rPr>
              <a:t>"cherry"</a:t>
            </a:r>
            <a:r>
              <a:rPr sz="1800" spc="2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Setup</a:t>
            </a:r>
            <a:r>
              <a:rPr spc="-375" dirty="0"/>
              <a:t> </a:t>
            </a:r>
            <a:r>
              <a:rPr spc="-180" dirty="0"/>
              <a:t>Anaconda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900909"/>
            <a:ext cx="10515600" cy="42007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8167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Sets </a:t>
            </a:r>
            <a:r>
              <a:rPr spc="575" dirty="0"/>
              <a:t>–</a:t>
            </a:r>
            <a:r>
              <a:rPr spc="-565" dirty="0"/>
              <a:t> </a:t>
            </a:r>
            <a:r>
              <a:rPr sz="4300" spc="-270" dirty="0">
                <a:solidFill>
                  <a:srgbClr val="FFFFFF"/>
                </a:solidFill>
              </a:rPr>
              <a:t>{}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162935" cy="1546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0" dirty="0">
                <a:latin typeface="Trebuchet MS"/>
                <a:cs typeface="Trebuchet MS"/>
              </a:rPr>
              <a:t>Unordered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Unchangeable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" dirty="0">
                <a:latin typeface="Trebuchet MS"/>
                <a:cs typeface="Trebuchet MS"/>
              </a:rPr>
              <a:t>No </a:t>
            </a:r>
            <a:r>
              <a:rPr sz="2800" spc="-150" dirty="0">
                <a:latin typeface="Trebuchet MS"/>
                <a:cs typeface="Trebuchet MS"/>
              </a:rPr>
              <a:t>duplicate</a:t>
            </a:r>
            <a:r>
              <a:rPr sz="2800" spc="-45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values.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1636" y="3858259"/>
            <a:ext cx="7550784" cy="995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40" dirty="0">
                <a:latin typeface="Arial"/>
                <a:cs typeface="Arial"/>
              </a:rPr>
              <a:t>thistuple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229" dirty="0">
                <a:latin typeface="Arial"/>
                <a:cs typeface="Arial"/>
              </a:rPr>
              <a:t>{</a:t>
            </a:r>
            <a:r>
              <a:rPr sz="1800" spc="229" dirty="0">
                <a:solidFill>
                  <a:srgbClr val="A52A2A"/>
                </a:solidFill>
                <a:latin typeface="Arial"/>
                <a:cs typeface="Arial"/>
              </a:rPr>
              <a:t>"apple"</a:t>
            </a:r>
            <a:r>
              <a:rPr sz="1800" spc="229" dirty="0">
                <a:latin typeface="Arial"/>
                <a:cs typeface="Arial"/>
              </a:rPr>
              <a:t>, </a:t>
            </a:r>
            <a:r>
              <a:rPr sz="1800" spc="120" dirty="0">
                <a:solidFill>
                  <a:srgbClr val="A52A2A"/>
                </a:solidFill>
                <a:latin typeface="Arial"/>
                <a:cs typeface="Arial"/>
              </a:rPr>
              <a:t>"banana"</a:t>
            </a:r>
            <a:r>
              <a:rPr sz="1800" spc="120" dirty="0">
                <a:latin typeface="Arial"/>
                <a:cs typeface="Arial"/>
              </a:rPr>
              <a:t>,</a:t>
            </a:r>
            <a:r>
              <a:rPr sz="1800" spc="355" dirty="0">
                <a:latin typeface="Arial"/>
                <a:cs typeface="Arial"/>
              </a:rPr>
              <a:t> </a:t>
            </a:r>
            <a:r>
              <a:rPr sz="1800" spc="225" dirty="0">
                <a:solidFill>
                  <a:srgbClr val="A52A2A"/>
                </a:solidFill>
                <a:latin typeface="Arial"/>
                <a:cs typeface="Arial"/>
              </a:rPr>
              <a:t>"cherry”</a:t>
            </a:r>
            <a:r>
              <a:rPr sz="1800" spc="22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spc="240" dirty="0">
                <a:latin typeface="Arial"/>
                <a:cs typeface="Arial"/>
              </a:rPr>
              <a:t>thistuple </a:t>
            </a:r>
            <a:r>
              <a:rPr sz="1800" spc="-65" dirty="0">
                <a:latin typeface="Arial"/>
                <a:cs typeface="Arial"/>
              </a:rPr>
              <a:t>= </a:t>
            </a:r>
            <a:r>
              <a:rPr sz="1800" spc="229" dirty="0">
                <a:latin typeface="Arial"/>
                <a:cs typeface="Arial"/>
              </a:rPr>
              <a:t>{</a:t>
            </a:r>
            <a:r>
              <a:rPr sz="1800" spc="229" dirty="0">
                <a:solidFill>
                  <a:srgbClr val="A52A2A"/>
                </a:solidFill>
                <a:latin typeface="Arial"/>
                <a:cs typeface="Arial"/>
              </a:rPr>
              <a:t>"apple"</a:t>
            </a:r>
            <a:r>
              <a:rPr sz="1800" spc="229" dirty="0">
                <a:latin typeface="Arial"/>
                <a:cs typeface="Arial"/>
              </a:rPr>
              <a:t>, </a:t>
            </a:r>
            <a:r>
              <a:rPr sz="1800" spc="120" dirty="0">
                <a:solidFill>
                  <a:srgbClr val="A52A2A"/>
                </a:solidFill>
                <a:latin typeface="Arial"/>
                <a:cs typeface="Arial"/>
              </a:rPr>
              <a:t>"banana"</a:t>
            </a:r>
            <a:r>
              <a:rPr sz="1800" spc="120" dirty="0">
                <a:latin typeface="Arial"/>
                <a:cs typeface="Arial"/>
              </a:rPr>
              <a:t>, </a:t>
            </a:r>
            <a:r>
              <a:rPr sz="1800" spc="229" dirty="0">
                <a:solidFill>
                  <a:srgbClr val="A52A2A"/>
                </a:solidFill>
                <a:latin typeface="Arial"/>
                <a:cs typeface="Arial"/>
              </a:rPr>
              <a:t>"cherry"</a:t>
            </a:r>
            <a:r>
              <a:rPr sz="1800" spc="229" dirty="0">
                <a:latin typeface="Arial"/>
                <a:cs typeface="Arial"/>
              </a:rPr>
              <a:t>, </a:t>
            </a:r>
            <a:r>
              <a:rPr sz="1800" spc="210" dirty="0">
                <a:solidFill>
                  <a:srgbClr val="A52A2A"/>
                </a:solidFill>
                <a:latin typeface="Arial"/>
                <a:cs typeface="Arial"/>
              </a:rPr>
              <a:t>"apple"</a:t>
            </a:r>
            <a:r>
              <a:rPr sz="1800" spc="210" dirty="0">
                <a:latin typeface="Arial"/>
                <a:cs typeface="Arial"/>
              </a:rPr>
              <a:t>,</a:t>
            </a:r>
            <a:r>
              <a:rPr sz="1800" spc="350" dirty="0">
                <a:latin typeface="Arial"/>
                <a:cs typeface="Arial"/>
              </a:rPr>
              <a:t> </a:t>
            </a:r>
            <a:r>
              <a:rPr sz="1800" spc="225" dirty="0">
                <a:solidFill>
                  <a:srgbClr val="A52A2A"/>
                </a:solidFill>
                <a:latin typeface="Arial"/>
                <a:cs typeface="Arial"/>
              </a:rPr>
              <a:t>"cherry”</a:t>
            </a:r>
            <a:r>
              <a:rPr sz="1800" spc="225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1967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Python</a:t>
            </a:r>
            <a:r>
              <a:rPr spc="-370" dirty="0"/>
              <a:t> </a:t>
            </a:r>
            <a:r>
              <a:rPr spc="-220" dirty="0"/>
              <a:t>Collections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10144760" cy="35248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95" dirty="0">
                <a:latin typeface="Trebuchet MS"/>
                <a:cs typeface="Trebuchet MS"/>
              </a:rPr>
              <a:t>List</a:t>
            </a:r>
            <a:r>
              <a:rPr sz="2800" b="1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collection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which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ordered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changeable.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Allows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duplicate  </a:t>
            </a:r>
            <a:r>
              <a:rPr sz="2800" spc="-135" dirty="0">
                <a:latin typeface="Trebuchet MS"/>
                <a:cs typeface="Trebuchet MS"/>
              </a:rPr>
              <a:t>members.</a:t>
            </a:r>
            <a:endParaRPr sz="2800">
              <a:latin typeface="Trebuchet MS"/>
              <a:cs typeface="Trebuchet MS"/>
            </a:endParaRPr>
          </a:p>
          <a:p>
            <a:pPr marL="241300" marR="735330" indent="-228600">
              <a:lnSpc>
                <a:spcPts val="3120"/>
              </a:lnSpc>
              <a:spcBef>
                <a:spcPts val="8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225" dirty="0">
                <a:latin typeface="Trebuchet MS"/>
                <a:cs typeface="Trebuchet MS"/>
              </a:rPr>
              <a:t>Tuple</a:t>
            </a:r>
            <a:r>
              <a:rPr sz="2800" b="1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collection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which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ordered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unchangeable.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Allows  </a:t>
            </a:r>
            <a:r>
              <a:rPr sz="2800" spc="-150" dirty="0">
                <a:latin typeface="Trebuchet MS"/>
                <a:cs typeface="Trebuchet MS"/>
              </a:rPr>
              <a:t>duplicate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members.</a:t>
            </a:r>
            <a:endParaRPr sz="2800">
              <a:latin typeface="Trebuchet MS"/>
              <a:cs typeface="Trebuchet MS"/>
            </a:endParaRPr>
          </a:p>
          <a:p>
            <a:pPr marL="241300" marR="327660" indent="-228600">
              <a:lnSpc>
                <a:spcPts val="3000"/>
              </a:lnSpc>
              <a:spcBef>
                <a:spcPts val="96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0" dirty="0">
                <a:latin typeface="Trebuchet MS"/>
                <a:cs typeface="Trebuchet MS"/>
              </a:rPr>
              <a:t>Set</a:t>
            </a:r>
            <a:r>
              <a:rPr sz="2800" b="1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collection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which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unordered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unindexed.</a:t>
            </a:r>
            <a:r>
              <a:rPr sz="2800" spc="-19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No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duplicate  </a:t>
            </a:r>
            <a:r>
              <a:rPr sz="2800" spc="-135" dirty="0">
                <a:latin typeface="Trebuchet MS"/>
                <a:cs typeface="Trebuchet MS"/>
              </a:rPr>
              <a:t>members.</a:t>
            </a:r>
            <a:endParaRPr sz="2800">
              <a:latin typeface="Trebuchet MS"/>
              <a:cs typeface="Trebuchet MS"/>
            </a:endParaRPr>
          </a:p>
          <a:p>
            <a:pPr marL="241300" marR="738505" indent="-228600">
              <a:lnSpc>
                <a:spcPts val="3100"/>
              </a:lnSpc>
              <a:spcBef>
                <a:spcPts val="9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45" dirty="0">
                <a:latin typeface="Trebuchet MS"/>
                <a:cs typeface="Trebuchet MS"/>
              </a:rPr>
              <a:t>Dictionary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collection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which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55" dirty="0">
                <a:latin typeface="Trebuchet MS"/>
                <a:cs typeface="Trebuchet MS"/>
              </a:rPr>
              <a:t>ordered*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changeable.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No  </a:t>
            </a:r>
            <a:r>
              <a:rPr sz="2800" spc="-150" dirty="0">
                <a:latin typeface="Trebuchet MS"/>
                <a:cs typeface="Trebuchet MS"/>
              </a:rPr>
              <a:t>duplicate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members.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18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</a:t>
            </a:r>
            <a:r>
              <a:rPr spc="-370" dirty="0"/>
              <a:t> </a:t>
            </a:r>
            <a:r>
              <a:rPr lang="en-US" spc="-180" dirty="0"/>
              <a:t>Friday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82085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>
                <a:latin typeface="Trebuchet MS"/>
                <a:cs typeface="Trebuchet MS"/>
              </a:rPr>
              <a:t>Jupyter </a:t>
            </a:r>
            <a:r>
              <a:rPr sz="2800" spc="-40" dirty="0">
                <a:latin typeface="Trebuchet MS"/>
                <a:cs typeface="Trebuchet MS"/>
              </a:rPr>
              <a:t>Magic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Commands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Indexing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Slices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Lists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29455" y="3518915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6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8016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80160" h="228600">
                <a:moveTo>
                  <a:pt x="128016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80160" y="152400"/>
                </a:lnTo>
                <a:lnTo>
                  <a:pt x="128016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32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Built-in</a:t>
            </a:r>
            <a:r>
              <a:rPr spc="-390" dirty="0"/>
              <a:t> </a:t>
            </a:r>
            <a:r>
              <a:rPr spc="-19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6092190" cy="41128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0" dirty="0">
                <a:latin typeface="Trebuchet MS"/>
                <a:cs typeface="Trebuchet MS"/>
              </a:rPr>
              <a:t>Think </a:t>
            </a:r>
            <a:r>
              <a:rPr sz="2800" spc="-125" dirty="0">
                <a:latin typeface="Trebuchet MS"/>
                <a:cs typeface="Trebuchet MS"/>
              </a:rPr>
              <a:t>math</a:t>
            </a:r>
            <a:r>
              <a:rPr sz="2800" spc="-27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function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5" dirty="0">
                <a:latin typeface="Trebuchet MS"/>
                <a:cs typeface="Trebuchet MS"/>
              </a:rPr>
              <a:t>f(x)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190" dirty="0">
                <a:latin typeface="Trebuchet MS"/>
                <a:cs typeface="Trebuchet MS"/>
              </a:rPr>
              <a:t>x </a:t>
            </a:r>
            <a:r>
              <a:rPr sz="2800" spc="-75" dirty="0">
                <a:latin typeface="Trebuchet MS"/>
                <a:cs typeface="Trebuchet MS"/>
              </a:rPr>
              <a:t>+</a:t>
            </a:r>
            <a:r>
              <a:rPr sz="2800" spc="-38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5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90" dirty="0">
                <a:latin typeface="Trebuchet MS"/>
                <a:cs typeface="Trebuchet MS"/>
              </a:rPr>
              <a:t>x </a:t>
            </a:r>
            <a:r>
              <a:rPr sz="2800" spc="-120" dirty="0">
                <a:latin typeface="Trebuchet MS"/>
                <a:cs typeface="Trebuchet MS"/>
              </a:rPr>
              <a:t>-&gt;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input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5" dirty="0">
                <a:latin typeface="Trebuchet MS"/>
                <a:cs typeface="Trebuchet MS"/>
              </a:rPr>
              <a:t>f(x) </a:t>
            </a:r>
            <a:r>
              <a:rPr sz="2800" spc="-120" dirty="0">
                <a:latin typeface="Trebuchet MS"/>
                <a:cs typeface="Trebuchet MS"/>
              </a:rPr>
              <a:t>-&gt;</a:t>
            </a:r>
            <a:r>
              <a:rPr sz="2800" spc="-229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output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9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can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take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0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or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many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arguments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print()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90" dirty="0">
                <a:latin typeface="Trebuchet MS"/>
                <a:cs typeface="Trebuchet MS"/>
              </a:rPr>
              <a:t>f(x1, x2, </a:t>
            </a:r>
            <a:r>
              <a:rPr sz="2800" spc="-175" dirty="0">
                <a:latin typeface="Trebuchet MS"/>
                <a:cs typeface="Trebuchet MS"/>
              </a:rPr>
              <a:t>x3,…)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105" dirty="0">
                <a:latin typeface="Trebuchet MS"/>
                <a:cs typeface="Trebuchet MS"/>
              </a:rPr>
              <a:t>x1+ </a:t>
            </a:r>
            <a:r>
              <a:rPr sz="2800" spc="-114" dirty="0">
                <a:latin typeface="Trebuchet MS"/>
                <a:cs typeface="Trebuchet MS"/>
              </a:rPr>
              <a:t>x2+x3</a:t>
            </a:r>
            <a:r>
              <a:rPr sz="2800" spc="-505" dirty="0">
                <a:latin typeface="Trebuchet MS"/>
                <a:cs typeface="Trebuchet MS"/>
              </a:rPr>
              <a:t> </a:t>
            </a:r>
            <a:r>
              <a:rPr sz="2800" spc="-210" dirty="0">
                <a:latin typeface="Trebuchet MS"/>
                <a:cs typeface="Trebuchet MS"/>
              </a:rPr>
              <a:t>+…..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16532"/>
            <a:ext cx="6471285" cy="25768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0" dirty="0">
                <a:latin typeface="Trebuchet MS"/>
                <a:cs typeface="Trebuchet MS"/>
              </a:rPr>
              <a:t>max(1,2,3)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0" dirty="0">
                <a:latin typeface="Trebuchet MS"/>
                <a:cs typeface="Trebuchet MS"/>
              </a:rPr>
              <a:t>min(5,6,7)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0" dirty="0">
                <a:latin typeface="Trebuchet MS"/>
                <a:cs typeface="Trebuchet MS"/>
              </a:rPr>
              <a:t>round(3.712,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1)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#rounds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1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decimal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place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help(round)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832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Built-in</a:t>
            </a:r>
            <a:r>
              <a:rPr spc="-390" dirty="0"/>
              <a:t> </a:t>
            </a:r>
            <a:r>
              <a:rPr spc="-190" dirty="0"/>
              <a:t>functions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2"/>
            <a:ext cx="8947150" cy="12934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pc="-185" dirty="0"/>
              <a:t>Functions </a:t>
            </a:r>
            <a:r>
              <a:rPr spc="-254" dirty="0"/>
              <a:t>attached </a:t>
            </a:r>
            <a:r>
              <a:rPr spc="-204" dirty="0"/>
              <a:t>to </a:t>
            </a:r>
            <a:r>
              <a:rPr spc="-250" dirty="0"/>
              <a:t>objects </a:t>
            </a:r>
            <a:r>
              <a:rPr spc="-245" dirty="0"/>
              <a:t>are</a:t>
            </a:r>
            <a:r>
              <a:rPr spc="-795" dirty="0"/>
              <a:t> </a:t>
            </a:r>
            <a:r>
              <a:rPr spc="-275" dirty="0"/>
              <a:t>called  </a:t>
            </a:r>
            <a:r>
              <a:rPr spc="-16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9050020" cy="325945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Trebuchet MS"/>
                <a:cs typeface="Trebuchet MS"/>
              </a:rPr>
              <a:t>Methods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have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parentheses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like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functions,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but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come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after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  </a:t>
            </a:r>
            <a:r>
              <a:rPr sz="2800" spc="-160" dirty="0">
                <a:latin typeface="Trebuchet MS"/>
                <a:cs typeface="Trebuchet MS"/>
              </a:rPr>
              <a:t>variable.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-114" dirty="0">
                <a:latin typeface="Trebuchet MS"/>
                <a:cs typeface="Trebuchet MS"/>
              </a:rPr>
              <a:t>my_string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'Hello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70" dirty="0">
                <a:latin typeface="Trebuchet MS"/>
                <a:cs typeface="Trebuchet MS"/>
              </a:rPr>
              <a:t>world!'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i="1" spc="-75" dirty="0">
                <a:latin typeface="Trebuchet MS"/>
                <a:cs typeface="Trebuchet MS"/>
              </a:rPr>
              <a:t>#</a:t>
            </a:r>
            <a:r>
              <a:rPr sz="2800" i="1" spc="-200" dirty="0">
                <a:latin typeface="Trebuchet MS"/>
                <a:cs typeface="Trebuchet MS"/>
              </a:rPr>
              <a:t> </a:t>
            </a:r>
            <a:r>
              <a:rPr sz="2800" i="1" spc="-145" dirty="0">
                <a:latin typeface="Trebuchet MS"/>
                <a:cs typeface="Trebuchet MS"/>
              </a:rPr>
              <a:t>creation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70" dirty="0">
                <a:latin typeface="Trebuchet MS"/>
                <a:cs typeface="Trebuchet MS"/>
              </a:rPr>
              <a:t>of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35" dirty="0">
                <a:latin typeface="Trebuchet MS"/>
                <a:cs typeface="Trebuchet MS"/>
              </a:rPr>
              <a:t>a</a:t>
            </a:r>
            <a:r>
              <a:rPr sz="2800" i="1" spc="-215" dirty="0">
                <a:latin typeface="Trebuchet MS"/>
                <a:cs typeface="Trebuchet MS"/>
              </a:rPr>
              <a:t> </a:t>
            </a:r>
            <a:r>
              <a:rPr sz="2800" i="1" spc="-135" dirty="0">
                <a:latin typeface="Trebuchet MS"/>
                <a:cs typeface="Trebuchet MS"/>
              </a:rPr>
              <a:t>string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85" dirty="0">
                <a:latin typeface="Trebuchet MS"/>
                <a:cs typeface="Trebuchet MS"/>
              </a:rPr>
              <a:t>object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140" dirty="0">
                <a:latin typeface="Trebuchet MS"/>
                <a:cs typeface="Trebuchet MS"/>
              </a:rPr>
              <a:t>print</a:t>
            </a:r>
            <a:r>
              <a:rPr sz="2800" spc="-140" dirty="0">
                <a:latin typeface="Trebuchet MS"/>
                <a:cs typeface="Trebuchet MS"/>
              </a:rPr>
              <a:t>(my_string.swapcase())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i="1" spc="-75" dirty="0">
                <a:latin typeface="Trebuchet MS"/>
                <a:cs typeface="Trebuchet MS"/>
              </a:rPr>
              <a:t>#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45" dirty="0">
                <a:latin typeface="Trebuchet MS"/>
                <a:cs typeface="Trebuchet MS"/>
              </a:rPr>
              <a:t>calling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80" dirty="0">
                <a:latin typeface="Trebuchet MS"/>
                <a:cs typeface="Trebuchet MS"/>
              </a:rPr>
              <a:t>the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90" dirty="0">
                <a:latin typeface="Trebuchet MS"/>
                <a:cs typeface="Trebuchet MS"/>
              </a:rPr>
              <a:t>swapcase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45" dirty="0">
                <a:latin typeface="Trebuchet MS"/>
                <a:cs typeface="Trebuchet MS"/>
              </a:rPr>
              <a:t>method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80" dirty="0">
                <a:latin typeface="Trebuchet MS"/>
                <a:cs typeface="Trebuchet MS"/>
              </a:rPr>
              <a:t>on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80" dirty="0">
                <a:latin typeface="Trebuchet MS"/>
                <a:cs typeface="Trebuchet MS"/>
              </a:rPr>
              <a:t>the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35" dirty="0">
                <a:latin typeface="Trebuchet MS"/>
                <a:cs typeface="Trebuchet MS"/>
              </a:rPr>
              <a:t>my_string</a:t>
            </a:r>
            <a:r>
              <a:rPr sz="2800" i="1" spc="-215" dirty="0">
                <a:latin typeface="Trebuchet MS"/>
                <a:cs typeface="Trebuchet MS"/>
              </a:rPr>
              <a:t> </a:t>
            </a:r>
            <a:r>
              <a:rPr sz="2800" i="1" spc="-185" dirty="0">
                <a:latin typeface="Trebuchet MS"/>
                <a:cs typeface="Trebuchet MS"/>
              </a:rPr>
              <a:t>object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18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</a:t>
            </a:r>
            <a:r>
              <a:rPr lang="en-US" spc="-370" dirty="0"/>
              <a:t> Friday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82085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>
                <a:latin typeface="Trebuchet MS"/>
                <a:cs typeface="Trebuchet MS"/>
              </a:rPr>
              <a:t>Jupyter </a:t>
            </a:r>
            <a:r>
              <a:rPr sz="2800" spc="-40" dirty="0">
                <a:latin typeface="Trebuchet MS"/>
                <a:cs typeface="Trebuchet MS"/>
              </a:rPr>
              <a:t>Magic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Commands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Indexing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Slices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Lists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61359" y="4033304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6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200"/>
                </a:lnTo>
                <a:lnTo>
                  <a:pt x="228600" y="0"/>
                </a:lnTo>
                <a:close/>
              </a:path>
              <a:path w="1280160" h="228600">
                <a:moveTo>
                  <a:pt x="228600" y="76200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200"/>
                </a:lnTo>
                <a:close/>
              </a:path>
              <a:path w="1280160" h="228600">
                <a:moveTo>
                  <a:pt x="1280160" y="76200"/>
                </a:moveTo>
                <a:lnTo>
                  <a:pt x="228600" y="76200"/>
                </a:lnTo>
                <a:lnTo>
                  <a:pt x="228600" y="152400"/>
                </a:lnTo>
                <a:lnTo>
                  <a:pt x="1280160" y="152400"/>
                </a:lnTo>
                <a:lnTo>
                  <a:pt x="128016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816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Conditionals</a:t>
            </a:r>
          </a:p>
        </p:txBody>
      </p:sp>
      <p:sp>
        <p:nvSpPr>
          <p:cNvPr id="3" name="object 3"/>
          <p:cNvSpPr/>
          <p:nvPr/>
        </p:nvSpPr>
        <p:spPr>
          <a:xfrm>
            <a:off x="7735823" y="1690687"/>
            <a:ext cx="3816096" cy="3816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590547"/>
            <a:ext cx="3622675" cy="5155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0" dirty="0">
                <a:solidFill>
                  <a:srgbClr val="FF0000"/>
                </a:solidFill>
                <a:latin typeface="Trebuchet MS"/>
                <a:cs typeface="Trebuchet MS"/>
              </a:rPr>
              <a:t>if </a:t>
            </a:r>
            <a:r>
              <a:rPr sz="2400" spc="-105" dirty="0">
                <a:solidFill>
                  <a:srgbClr val="FF0000"/>
                </a:solidFill>
                <a:latin typeface="Trebuchet MS"/>
                <a:cs typeface="Trebuchet MS"/>
              </a:rPr>
              <a:t>(condition </a:t>
            </a:r>
            <a:r>
              <a:rPr sz="2400" spc="-90" dirty="0">
                <a:solidFill>
                  <a:srgbClr val="FF0000"/>
                </a:solidFill>
                <a:latin typeface="Trebuchet MS"/>
                <a:cs typeface="Trebuchet MS"/>
              </a:rPr>
              <a:t>is</a:t>
            </a:r>
            <a:r>
              <a:rPr sz="2400" spc="-31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75" dirty="0">
                <a:solidFill>
                  <a:srgbClr val="FF0000"/>
                </a:solidFill>
                <a:latin typeface="Trebuchet MS"/>
                <a:cs typeface="Trebuchet MS"/>
              </a:rPr>
              <a:t>True):</a:t>
            </a:r>
            <a:endParaRPr sz="24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25"/>
              </a:spcBef>
            </a:pPr>
            <a:r>
              <a:rPr sz="2400" spc="-95" dirty="0">
                <a:solidFill>
                  <a:srgbClr val="FF0000"/>
                </a:solidFill>
                <a:latin typeface="Trebuchet MS"/>
                <a:cs typeface="Trebuchet MS"/>
              </a:rPr>
              <a:t>then </a:t>
            </a:r>
            <a:r>
              <a:rPr sz="2400" spc="-50" dirty="0">
                <a:solidFill>
                  <a:srgbClr val="FF0000"/>
                </a:solidFill>
                <a:latin typeface="Trebuchet MS"/>
                <a:cs typeface="Trebuchet MS"/>
              </a:rPr>
              <a:t>do</a:t>
            </a:r>
            <a:r>
              <a:rPr sz="2400" spc="2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FF0000"/>
                </a:solidFill>
                <a:latin typeface="Trebuchet MS"/>
                <a:cs typeface="Trebuchet MS"/>
              </a:rPr>
              <a:t>something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Trebuchet MS"/>
              <a:cs typeface="Trebuchet MS"/>
            </a:endParaRPr>
          </a:p>
          <a:p>
            <a:pPr marL="355600" indent="-342900">
              <a:lnSpc>
                <a:spcPts val="283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0" dirty="0">
                <a:solidFill>
                  <a:srgbClr val="7030A0"/>
                </a:solidFill>
                <a:latin typeface="Trebuchet MS"/>
                <a:cs typeface="Trebuchet MS"/>
              </a:rPr>
              <a:t>if </a:t>
            </a:r>
            <a:r>
              <a:rPr sz="2400" spc="-105" dirty="0">
                <a:solidFill>
                  <a:srgbClr val="7030A0"/>
                </a:solidFill>
                <a:latin typeface="Trebuchet MS"/>
                <a:cs typeface="Trebuchet MS"/>
              </a:rPr>
              <a:t>(condition </a:t>
            </a:r>
            <a:r>
              <a:rPr sz="2400" spc="-90" dirty="0">
                <a:solidFill>
                  <a:srgbClr val="7030A0"/>
                </a:solidFill>
                <a:latin typeface="Trebuchet MS"/>
                <a:cs typeface="Trebuchet MS"/>
              </a:rPr>
              <a:t>is</a:t>
            </a:r>
            <a:r>
              <a:rPr sz="2400" spc="-31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spc="-175" dirty="0">
                <a:solidFill>
                  <a:srgbClr val="7030A0"/>
                </a:solidFill>
                <a:latin typeface="Trebuchet MS"/>
                <a:cs typeface="Trebuchet MS"/>
              </a:rPr>
              <a:t>True):</a:t>
            </a:r>
            <a:endParaRPr sz="2400">
              <a:latin typeface="Trebuchet MS"/>
              <a:cs typeface="Trebuchet MS"/>
            </a:endParaRPr>
          </a:p>
          <a:p>
            <a:pPr marL="926465">
              <a:lnSpc>
                <a:spcPts val="2830"/>
              </a:lnSpc>
            </a:pPr>
            <a:r>
              <a:rPr sz="2400" spc="-95" dirty="0">
                <a:solidFill>
                  <a:srgbClr val="7030A0"/>
                </a:solidFill>
                <a:latin typeface="Trebuchet MS"/>
                <a:cs typeface="Trebuchet MS"/>
              </a:rPr>
              <a:t>then </a:t>
            </a:r>
            <a:r>
              <a:rPr sz="2400" spc="-50" dirty="0">
                <a:solidFill>
                  <a:srgbClr val="7030A0"/>
                </a:solidFill>
                <a:latin typeface="Trebuchet MS"/>
                <a:cs typeface="Trebuchet MS"/>
              </a:rPr>
              <a:t>do</a:t>
            </a:r>
            <a:r>
              <a:rPr sz="2400" spc="23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7030A0"/>
                </a:solidFill>
                <a:latin typeface="Trebuchet MS"/>
                <a:cs typeface="Trebuchet MS"/>
              </a:rPr>
              <a:t>something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35" dirty="0">
                <a:solidFill>
                  <a:srgbClr val="7030A0"/>
                </a:solidFill>
                <a:latin typeface="Trebuchet MS"/>
                <a:cs typeface="Trebuchet MS"/>
              </a:rPr>
              <a:t>else:</a:t>
            </a:r>
            <a:endParaRPr sz="2400">
              <a:latin typeface="Trebuchet MS"/>
              <a:cs typeface="Trebuchet MS"/>
            </a:endParaRPr>
          </a:p>
          <a:p>
            <a:pPr marL="812800" lvl="1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5" dirty="0">
                <a:solidFill>
                  <a:srgbClr val="7030A0"/>
                </a:solidFill>
                <a:latin typeface="Trebuchet MS"/>
                <a:cs typeface="Trebuchet MS"/>
              </a:rPr>
              <a:t>Do </a:t>
            </a:r>
            <a:r>
              <a:rPr sz="2400" spc="-85" dirty="0">
                <a:solidFill>
                  <a:srgbClr val="7030A0"/>
                </a:solidFill>
                <a:latin typeface="Trebuchet MS"/>
                <a:cs typeface="Trebuchet MS"/>
              </a:rPr>
              <a:t>something</a:t>
            </a:r>
            <a:r>
              <a:rPr sz="2400" spc="-430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solidFill>
                  <a:srgbClr val="7030A0"/>
                </a:solidFill>
                <a:latin typeface="Trebuchet MS"/>
                <a:cs typeface="Trebuchet MS"/>
              </a:rPr>
              <a:t>else</a:t>
            </a:r>
            <a:endParaRPr sz="240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Char char="•"/>
            </a:pPr>
            <a:endParaRPr sz="2500">
              <a:latin typeface="Trebuchet MS"/>
              <a:cs typeface="Trebuchet MS"/>
            </a:endParaRPr>
          </a:p>
          <a:p>
            <a:pPr marL="355600" indent="-342900">
              <a:lnSpc>
                <a:spcPts val="283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0" dirty="0">
                <a:solidFill>
                  <a:srgbClr val="2E75B6"/>
                </a:solidFill>
                <a:latin typeface="Trebuchet MS"/>
                <a:cs typeface="Trebuchet MS"/>
              </a:rPr>
              <a:t>if </a:t>
            </a:r>
            <a:r>
              <a:rPr sz="2400" spc="-105" dirty="0">
                <a:solidFill>
                  <a:srgbClr val="2E75B6"/>
                </a:solidFill>
                <a:latin typeface="Trebuchet MS"/>
                <a:cs typeface="Trebuchet MS"/>
              </a:rPr>
              <a:t>(condition </a:t>
            </a:r>
            <a:r>
              <a:rPr sz="2400" spc="-90" dirty="0">
                <a:solidFill>
                  <a:srgbClr val="2E75B6"/>
                </a:solidFill>
                <a:latin typeface="Trebuchet MS"/>
                <a:cs typeface="Trebuchet MS"/>
              </a:rPr>
              <a:t>is</a:t>
            </a:r>
            <a:r>
              <a:rPr sz="2400" spc="-315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175" dirty="0">
                <a:solidFill>
                  <a:srgbClr val="2E75B6"/>
                </a:solidFill>
                <a:latin typeface="Trebuchet MS"/>
                <a:cs typeface="Trebuchet MS"/>
              </a:rPr>
              <a:t>True):</a:t>
            </a:r>
            <a:endParaRPr sz="2400">
              <a:latin typeface="Trebuchet MS"/>
              <a:cs typeface="Trebuchet MS"/>
            </a:endParaRPr>
          </a:p>
          <a:p>
            <a:pPr marL="926465">
              <a:lnSpc>
                <a:spcPts val="2830"/>
              </a:lnSpc>
            </a:pPr>
            <a:r>
              <a:rPr sz="2400" spc="-95" dirty="0">
                <a:solidFill>
                  <a:srgbClr val="2E75B6"/>
                </a:solidFill>
                <a:latin typeface="Trebuchet MS"/>
                <a:cs typeface="Trebuchet MS"/>
              </a:rPr>
              <a:t>then </a:t>
            </a:r>
            <a:r>
              <a:rPr sz="2400" spc="-50" dirty="0">
                <a:solidFill>
                  <a:srgbClr val="2E75B6"/>
                </a:solidFill>
                <a:latin typeface="Trebuchet MS"/>
                <a:cs typeface="Trebuchet MS"/>
              </a:rPr>
              <a:t>do</a:t>
            </a:r>
            <a:r>
              <a:rPr sz="2400" spc="235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2E75B6"/>
                </a:solidFill>
                <a:latin typeface="Trebuchet MS"/>
                <a:cs typeface="Trebuchet MS"/>
              </a:rPr>
              <a:t>something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45" dirty="0">
                <a:solidFill>
                  <a:srgbClr val="2E75B6"/>
                </a:solidFill>
                <a:latin typeface="Trebuchet MS"/>
                <a:cs typeface="Trebuchet MS"/>
              </a:rPr>
              <a:t>elif </a:t>
            </a:r>
            <a:r>
              <a:rPr sz="2400" spc="-110" dirty="0">
                <a:solidFill>
                  <a:srgbClr val="2E75B6"/>
                </a:solidFill>
                <a:latin typeface="Trebuchet MS"/>
                <a:cs typeface="Trebuchet MS"/>
              </a:rPr>
              <a:t>(this </a:t>
            </a:r>
            <a:r>
              <a:rPr sz="2400" spc="-100" dirty="0">
                <a:solidFill>
                  <a:srgbClr val="2E75B6"/>
                </a:solidFill>
                <a:latin typeface="Trebuchet MS"/>
                <a:cs typeface="Trebuchet MS"/>
              </a:rPr>
              <a:t>condition </a:t>
            </a:r>
            <a:r>
              <a:rPr sz="2400" spc="-90" dirty="0">
                <a:solidFill>
                  <a:srgbClr val="2E75B6"/>
                </a:solidFill>
                <a:latin typeface="Trebuchet MS"/>
                <a:cs typeface="Trebuchet MS"/>
              </a:rPr>
              <a:t>is</a:t>
            </a:r>
            <a:r>
              <a:rPr sz="2400" spc="-405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2E75B6"/>
                </a:solidFill>
                <a:latin typeface="Trebuchet MS"/>
                <a:cs typeface="Trebuchet MS"/>
              </a:rPr>
              <a:t>true):</a:t>
            </a:r>
            <a:endParaRPr sz="2400">
              <a:latin typeface="Trebuchet MS"/>
              <a:cs typeface="Trebuchet MS"/>
            </a:endParaRPr>
          </a:p>
          <a:p>
            <a:pPr marL="812800" lvl="1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95" dirty="0">
                <a:solidFill>
                  <a:srgbClr val="2E75B6"/>
                </a:solidFill>
                <a:latin typeface="Trebuchet MS"/>
                <a:cs typeface="Trebuchet MS"/>
              </a:rPr>
              <a:t>then </a:t>
            </a:r>
            <a:r>
              <a:rPr sz="2400" spc="-50" dirty="0">
                <a:solidFill>
                  <a:srgbClr val="2E75B6"/>
                </a:solidFill>
                <a:latin typeface="Trebuchet MS"/>
                <a:cs typeface="Trebuchet MS"/>
              </a:rPr>
              <a:t>do</a:t>
            </a:r>
            <a:r>
              <a:rPr sz="2400" spc="-290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2E75B6"/>
                </a:solidFill>
                <a:latin typeface="Trebuchet MS"/>
                <a:cs typeface="Trebuchet MS"/>
              </a:rPr>
              <a:t>this</a:t>
            </a:r>
            <a:endParaRPr sz="24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35" dirty="0">
                <a:solidFill>
                  <a:srgbClr val="2E75B6"/>
                </a:solidFill>
                <a:latin typeface="Trebuchet MS"/>
                <a:cs typeface="Trebuchet MS"/>
              </a:rPr>
              <a:t>else:</a:t>
            </a:r>
            <a:endParaRPr sz="2400">
              <a:latin typeface="Trebuchet MS"/>
              <a:cs typeface="Trebuchet MS"/>
            </a:endParaRPr>
          </a:p>
          <a:p>
            <a:pPr marL="812800" lvl="1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5" dirty="0">
                <a:solidFill>
                  <a:srgbClr val="2E75B6"/>
                </a:solidFill>
                <a:latin typeface="Trebuchet MS"/>
                <a:cs typeface="Trebuchet MS"/>
              </a:rPr>
              <a:t>Do</a:t>
            </a:r>
            <a:r>
              <a:rPr sz="2400" spc="-195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2E75B6"/>
                </a:solidFill>
                <a:latin typeface="Trebuchet MS"/>
                <a:cs typeface="Trebuchet MS"/>
              </a:rPr>
              <a:t>this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98754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Conditionals </a:t>
            </a:r>
            <a:r>
              <a:rPr spc="575" dirty="0"/>
              <a:t>–</a:t>
            </a:r>
            <a:r>
              <a:rPr spc="-490" dirty="0"/>
              <a:t> </a:t>
            </a:r>
            <a:r>
              <a:rPr lang="en-US" spc="-385" dirty="0"/>
              <a:t>Lets Practice</a:t>
            </a:r>
            <a:endParaRPr spc="-165" dirty="0"/>
          </a:p>
        </p:txBody>
      </p:sp>
      <p:sp>
        <p:nvSpPr>
          <p:cNvPr id="3" name="object 3"/>
          <p:cNvSpPr txBox="1"/>
          <p:nvPr/>
        </p:nvSpPr>
        <p:spPr>
          <a:xfrm>
            <a:off x="718819" y="1404620"/>
            <a:ext cx="3568700" cy="112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70" dirty="0">
                <a:latin typeface="Trebuchet MS"/>
                <a:cs typeface="Trebuchet MS"/>
              </a:rPr>
              <a:t>mass </a:t>
            </a:r>
            <a:r>
              <a:rPr sz="2400" spc="-65" dirty="0">
                <a:latin typeface="Trebuchet MS"/>
                <a:cs typeface="Trebuchet MS"/>
              </a:rPr>
              <a:t>=</a:t>
            </a:r>
            <a:r>
              <a:rPr sz="2400" spc="-31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3.4</a:t>
            </a:r>
            <a:r>
              <a:rPr lang="en-US" sz="2400" spc="-125" dirty="0">
                <a:latin typeface="Trebuchet MS"/>
                <a:cs typeface="Trebuchet MS"/>
              </a:rPr>
              <a:t>. 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14" dirty="0">
                <a:solidFill>
                  <a:srgbClr val="FF0000"/>
                </a:solidFill>
                <a:latin typeface="Trebuchet MS"/>
                <a:cs typeface="Trebuchet MS"/>
              </a:rPr>
              <a:t>If </a:t>
            </a:r>
            <a:r>
              <a:rPr sz="2400" spc="-65" dirty="0">
                <a:solidFill>
                  <a:srgbClr val="FF0000"/>
                </a:solidFill>
                <a:latin typeface="Trebuchet MS"/>
                <a:cs typeface="Trebuchet MS"/>
              </a:rPr>
              <a:t>mass &gt;</a:t>
            </a:r>
            <a:r>
              <a:rPr sz="2400" spc="-39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FF0000"/>
                </a:solidFill>
                <a:latin typeface="Trebuchet MS"/>
                <a:cs typeface="Trebuchet MS"/>
              </a:rPr>
              <a:t>3.0:</a:t>
            </a:r>
            <a:endParaRPr sz="2400" dirty="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75" dirty="0">
                <a:solidFill>
                  <a:srgbClr val="FF0000"/>
                </a:solidFill>
                <a:latin typeface="Trebuchet MS"/>
                <a:cs typeface="Trebuchet MS"/>
              </a:rPr>
              <a:t>print(‘Mass </a:t>
            </a:r>
            <a:r>
              <a:rPr sz="2400" spc="-90" dirty="0">
                <a:solidFill>
                  <a:srgbClr val="FF0000"/>
                </a:solidFill>
                <a:latin typeface="Trebuchet MS"/>
                <a:cs typeface="Trebuchet MS"/>
              </a:rPr>
              <a:t>is </a:t>
            </a:r>
            <a:r>
              <a:rPr sz="2400" spc="-285" dirty="0">
                <a:solidFill>
                  <a:srgbClr val="FF0000"/>
                </a:solidFill>
                <a:latin typeface="Trebuchet MS"/>
                <a:cs typeface="Trebuchet MS"/>
              </a:rPr>
              <a:t>’ ,</a:t>
            </a:r>
            <a:r>
              <a:rPr sz="2400" spc="-36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FF0000"/>
                </a:solidFill>
                <a:latin typeface="Trebuchet MS"/>
                <a:cs typeface="Trebuchet MS"/>
              </a:rPr>
              <a:t>mass)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819" y="3602228"/>
            <a:ext cx="4245610" cy="1482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0" dirty="0">
                <a:solidFill>
                  <a:srgbClr val="7030A0"/>
                </a:solidFill>
                <a:latin typeface="Trebuchet MS"/>
                <a:cs typeface="Trebuchet MS"/>
              </a:rPr>
              <a:t>if </a:t>
            </a:r>
            <a:r>
              <a:rPr sz="2400" spc="-70" dirty="0">
                <a:solidFill>
                  <a:srgbClr val="7030A0"/>
                </a:solidFill>
                <a:latin typeface="Trebuchet MS"/>
                <a:cs typeface="Trebuchet MS"/>
              </a:rPr>
              <a:t>mass </a:t>
            </a:r>
            <a:r>
              <a:rPr sz="2400" spc="-65" dirty="0">
                <a:solidFill>
                  <a:srgbClr val="7030A0"/>
                </a:solidFill>
                <a:latin typeface="Trebuchet MS"/>
                <a:cs typeface="Trebuchet MS"/>
              </a:rPr>
              <a:t>&gt;</a:t>
            </a:r>
            <a:r>
              <a:rPr sz="2400" spc="-34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spc="-145" dirty="0">
                <a:solidFill>
                  <a:srgbClr val="7030A0"/>
                </a:solidFill>
                <a:latin typeface="Trebuchet MS"/>
                <a:cs typeface="Trebuchet MS"/>
              </a:rPr>
              <a:t>3:</a:t>
            </a:r>
            <a:endParaRPr sz="2400" dirty="0">
              <a:latin typeface="Trebuchet MS"/>
              <a:cs typeface="Trebuchet MS"/>
            </a:endParaRPr>
          </a:p>
          <a:p>
            <a:pPr marL="812800" lvl="1" indent="-343535">
              <a:lnSpc>
                <a:spcPct val="1000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75" dirty="0">
                <a:solidFill>
                  <a:srgbClr val="7030A0"/>
                </a:solidFill>
                <a:latin typeface="Trebuchet MS"/>
                <a:cs typeface="Trebuchet MS"/>
              </a:rPr>
              <a:t>print(‘Mass </a:t>
            </a:r>
            <a:r>
              <a:rPr sz="2400" spc="-90" dirty="0">
                <a:solidFill>
                  <a:srgbClr val="7030A0"/>
                </a:solidFill>
                <a:latin typeface="Trebuchet MS"/>
                <a:cs typeface="Trebuchet MS"/>
              </a:rPr>
              <a:t>is </a:t>
            </a:r>
            <a:r>
              <a:rPr lang="en-US" sz="2400" spc="-90" dirty="0">
                <a:solidFill>
                  <a:srgbClr val="7030A0"/>
                </a:solidFill>
                <a:latin typeface="Trebuchet MS"/>
                <a:cs typeface="Trebuchet MS"/>
              </a:rPr>
              <a:t>more</a:t>
            </a:r>
            <a:r>
              <a:rPr sz="2400" spc="-90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7030A0"/>
                </a:solidFill>
                <a:latin typeface="Trebuchet MS"/>
                <a:cs typeface="Trebuchet MS"/>
              </a:rPr>
              <a:t>than</a:t>
            </a:r>
            <a:r>
              <a:rPr sz="2400" spc="-520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7030A0"/>
                </a:solidFill>
                <a:latin typeface="Trebuchet MS"/>
                <a:cs typeface="Trebuchet MS"/>
              </a:rPr>
              <a:t>3’)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ts val="2845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35" dirty="0">
                <a:solidFill>
                  <a:srgbClr val="7030A0"/>
                </a:solidFill>
                <a:latin typeface="Trebuchet MS"/>
                <a:cs typeface="Trebuchet MS"/>
              </a:rPr>
              <a:t>else:</a:t>
            </a:r>
            <a:endParaRPr sz="2400" dirty="0">
              <a:latin typeface="Trebuchet MS"/>
              <a:cs typeface="Trebuchet MS"/>
            </a:endParaRPr>
          </a:p>
          <a:p>
            <a:pPr marL="812800" lvl="1" indent="-343535">
              <a:lnSpc>
                <a:spcPts val="2845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75" dirty="0">
                <a:solidFill>
                  <a:srgbClr val="7030A0"/>
                </a:solidFill>
                <a:latin typeface="Trebuchet MS"/>
                <a:cs typeface="Trebuchet MS"/>
              </a:rPr>
              <a:t>print(‘Mass </a:t>
            </a:r>
            <a:r>
              <a:rPr sz="2400" spc="-90" dirty="0">
                <a:solidFill>
                  <a:srgbClr val="7030A0"/>
                </a:solidFill>
                <a:latin typeface="Trebuchet MS"/>
                <a:cs typeface="Trebuchet MS"/>
              </a:rPr>
              <a:t>is </a:t>
            </a:r>
            <a:r>
              <a:rPr lang="en-US" sz="2400" spc="-90" dirty="0">
                <a:solidFill>
                  <a:srgbClr val="7030A0"/>
                </a:solidFill>
                <a:latin typeface="Trebuchet MS"/>
                <a:cs typeface="Trebuchet MS"/>
              </a:rPr>
              <a:t>less</a:t>
            </a:r>
            <a:r>
              <a:rPr sz="2400" spc="-90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7030A0"/>
                </a:solidFill>
                <a:latin typeface="Trebuchet MS"/>
                <a:cs typeface="Trebuchet MS"/>
              </a:rPr>
              <a:t>than</a:t>
            </a:r>
            <a:r>
              <a:rPr sz="2400" spc="-535" dirty="0">
                <a:solidFill>
                  <a:srgbClr val="7030A0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7030A0"/>
                </a:solidFill>
                <a:latin typeface="Trebuchet MS"/>
                <a:cs typeface="Trebuchet MS"/>
              </a:rPr>
              <a:t>3’)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39788" y="1919732"/>
            <a:ext cx="4530725" cy="258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0" dirty="0">
                <a:solidFill>
                  <a:srgbClr val="2E75B6"/>
                </a:solidFill>
                <a:latin typeface="Trebuchet MS"/>
                <a:cs typeface="Trebuchet MS"/>
              </a:rPr>
              <a:t>if </a:t>
            </a:r>
            <a:r>
              <a:rPr sz="2400" spc="-70" dirty="0">
                <a:solidFill>
                  <a:srgbClr val="2E75B6"/>
                </a:solidFill>
                <a:latin typeface="Trebuchet MS"/>
                <a:cs typeface="Trebuchet MS"/>
              </a:rPr>
              <a:t>mass </a:t>
            </a:r>
            <a:r>
              <a:rPr sz="2400" spc="-65" dirty="0">
                <a:solidFill>
                  <a:srgbClr val="2E75B6"/>
                </a:solidFill>
                <a:latin typeface="Trebuchet MS"/>
                <a:cs typeface="Trebuchet MS"/>
              </a:rPr>
              <a:t>&lt;</a:t>
            </a:r>
            <a:r>
              <a:rPr sz="2400" spc="-345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155" dirty="0">
                <a:solidFill>
                  <a:srgbClr val="2E75B6"/>
                </a:solidFill>
                <a:latin typeface="Trebuchet MS"/>
                <a:cs typeface="Trebuchet MS"/>
              </a:rPr>
              <a:t>3.7:</a:t>
            </a:r>
            <a:endParaRPr sz="24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25"/>
              </a:spcBef>
            </a:pPr>
            <a:r>
              <a:rPr sz="2400" spc="-114" dirty="0">
                <a:solidFill>
                  <a:srgbClr val="2E75B6"/>
                </a:solidFill>
                <a:latin typeface="Trebuchet MS"/>
                <a:cs typeface="Trebuchet MS"/>
              </a:rPr>
              <a:t>print(‘mass </a:t>
            </a:r>
            <a:r>
              <a:rPr sz="2400" spc="-90" dirty="0">
                <a:solidFill>
                  <a:srgbClr val="2E75B6"/>
                </a:solidFill>
                <a:latin typeface="Trebuchet MS"/>
                <a:cs typeface="Trebuchet MS"/>
              </a:rPr>
              <a:t>less </a:t>
            </a:r>
            <a:r>
              <a:rPr sz="2400" spc="-95" dirty="0">
                <a:solidFill>
                  <a:srgbClr val="2E75B6"/>
                </a:solidFill>
                <a:latin typeface="Trebuchet MS"/>
                <a:cs typeface="Trebuchet MS"/>
              </a:rPr>
              <a:t>than</a:t>
            </a:r>
            <a:r>
              <a:rPr sz="2400" spc="-370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2E75B6"/>
                </a:solidFill>
                <a:latin typeface="Trebuchet MS"/>
                <a:cs typeface="Trebuchet MS"/>
              </a:rPr>
              <a:t>3.7’)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45" dirty="0">
                <a:solidFill>
                  <a:srgbClr val="2E75B6"/>
                </a:solidFill>
                <a:latin typeface="Trebuchet MS"/>
                <a:cs typeface="Trebuchet MS"/>
              </a:rPr>
              <a:t>elif </a:t>
            </a:r>
            <a:r>
              <a:rPr sz="2400" spc="-155" dirty="0">
                <a:solidFill>
                  <a:srgbClr val="2E75B6"/>
                </a:solidFill>
                <a:latin typeface="Trebuchet MS"/>
                <a:cs typeface="Trebuchet MS"/>
              </a:rPr>
              <a:t>(if </a:t>
            </a:r>
            <a:r>
              <a:rPr sz="2400" spc="-65" dirty="0">
                <a:solidFill>
                  <a:srgbClr val="2E75B6"/>
                </a:solidFill>
                <a:latin typeface="Trebuchet MS"/>
                <a:cs typeface="Trebuchet MS"/>
              </a:rPr>
              <a:t>mass &gt; </a:t>
            </a:r>
            <a:r>
              <a:rPr sz="2400" spc="-125" dirty="0">
                <a:solidFill>
                  <a:srgbClr val="2E75B6"/>
                </a:solidFill>
                <a:latin typeface="Trebuchet MS"/>
                <a:cs typeface="Trebuchet MS"/>
              </a:rPr>
              <a:t>3.2</a:t>
            </a:r>
            <a:r>
              <a:rPr sz="2400" spc="-509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204" dirty="0">
                <a:solidFill>
                  <a:srgbClr val="2E75B6"/>
                </a:solidFill>
                <a:latin typeface="Trebuchet MS"/>
                <a:cs typeface="Trebuchet MS"/>
              </a:rPr>
              <a:t>):</a:t>
            </a:r>
            <a:endParaRPr sz="2400" dirty="0">
              <a:latin typeface="Trebuchet MS"/>
              <a:cs typeface="Trebuchet MS"/>
            </a:endParaRPr>
          </a:p>
          <a:p>
            <a:pPr marL="812800" lvl="1" indent="-342900">
              <a:lnSpc>
                <a:spcPts val="2845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14" dirty="0">
                <a:solidFill>
                  <a:srgbClr val="2E75B6"/>
                </a:solidFill>
                <a:latin typeface="Trebuchet MS"/>
                <a:cs typeface="Trebuchet MS"/>
              </a:rPr>
              <a:t>print(‘mass </a:t>
            </a:r>
            <a:r>
              <a:rPr sz="2400" spc="-125" dirty="0">
                <a:solidFill>
                  <a:srgbClr val="2E75B6"/>
                </a:solidFill>
                <a:latin typeface="Trebuchet MS"/>
                <a:cs typeface="Trebuchet MS"/>
              </a:rPr>
              <a:t>greater </a:t>
            </a:r>
            <a:r>
              <a:rPr sz="2400" spc="-95" dirty="0">
                <a:solidFill>
                  <a:srgbClr val="2E75B6"/>
                </a:solidFill>
                <a:latin typeface="Trebuchet MS"/>
                <a:cs typeface="Trebuchet MS"/>
              </a:rPr>
              <a:t>than</a:t>
            </a:r>
            <a:r>
              <a:rPr sz="2400" spc="-330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165" dirty="0">
                <a:solidFill>
                  <a:srgbClr val="2E75B6"/>
                </a:solidFill>
                <a:latin typeface="Trebuchet MS"/>
                <a:cs typeface="Trebuchet MS"/>
              </a:rPr>
              <a:t>3.2’)</a:t>
            </a:r>
            <a:endParaRPr sz="2400" dirty="0">
              <a:latin typeface="Trebuchet MS"/>
              <a:cs typeface="Trebuchet MS"/>
            </a:endParaRPr>
          </a:p>
          <a:p>
            <a:pPr marL="355600" indent="-342900">
              <a:lnSpc>
                <a:spcPts val="284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35" dirty="0">
                <a:solidFill>
                  <a:srgbClr val="2E75B6"/>
                </a:solidFill>
                <a:latin typeface="Trebuchet MS"/>
                <a:cs typeface="Trebuchet MS"/>
              </a:rPr>
              <a:t>else:</a:t>
            </a:r>
            <a:endParaRPr sz="2400" dirty="0">
              <a:latin typeface="Trebuchet MS"/>
              <a:cs typeface="Trebuchet MS"/>
            </a:endParaRPr>
          </a:p>
          <a:p>
            <a:pPr marL="995044" marR="5080" lvl="1" indent="-525780">
              <a:lnSpc>
                <a:spcPct val="100800"/>
              </a:lnSpc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00" dirty="0">
                <a:solidFill>
                  <a:srgbClr val="2E75B6"/>
                </a:solidFill>
                <a:latin typeface="Trebuchet MS"/>
                <a:cs typeface="Trebuchet MS"/>
              </a:rPr>
              <a:t>print(</a:t>
            </a:r>
            <a:r>
              <a:rPr lang="en-US" sz="2400" spc="-100" dirty="0">
                <a:solidFill>
                  <a:srgbClr val="2E75B6"/>
                </a:solidFill>
                <a:latin typeface="Trebuchet MS"/>
                <a:cs typeface="Trebuchet MS"/>
              </a:rPr>
              <a:t>'</a:t>
            </a:r>
            <a:r>
              <a:rPr sz="2400" spc="-100" dirty="0">
                <a:solidFill>
                  <a:srgbClr val="2E75B6"/>
                </a:solidFill>
                <a:latin typeface="Trebuchet MS"/>
                <a:cs typeface="Trebuchet MS"/>
              </a:rPr>
              <a:t>mass </a:t>
            </a:r>
            <a:r>
              <a:rPr sz="2400" spc="-125" dirty="0">
                <a:solidFill>
                  <a:srgbClr val="2E75B6"/>
                </a:solidFill>
                <a:latin typeface="Trebuchet MS"/>
                <a:cs typeface="Trebuchet MS"/>
              </a:rPr>
              <a:t>greater </a:t>
            </a:r>
            <a:r>
              <a:rPr sz="2400" spc="-95" dirty="0">
                <a:solidFill>
                  <a:srgbClr val="2E75B6"/>
                </a:solidFill>
                <a:latin typeface="Trebuchet MS"/>
                <a:cs typeface="Trebuchet MS"/>
              </a:rPr>
              <a:t>than </a:t>
            </a:r>
            <a:r>
              <a:rPr sz="2400" spc="-125" dirty="0">
                <a:solidFill>
                  <a:srgbClr val="2E75B6"/>
                </a:solidFill>
                <a:latin typeface="Trebuchet MS"/>
                <a:cs typeface="Trebuchet MS"/>
              </a:rPr>
              <a:t>3.7</a:t>
            </a:r>
            <a:r>
              <a:rPr sz="2400" spc="-430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2E75B6"/>
                </a:solidFill>
                <a:latin typeface="Trebuchet MS"/>
                <a:cs typeface="Trebuchet MS"/>
              </a:rPr>
              <a:t>or  </a:t>
            </a:r>
            <a:r>
              <a:rPr sz="2400" spc="-90" dirty="0">
                <a:solidFill>
                  <a:srgbClr val="2E75B6"/>
                </a:solidFill>
                <a:latin typeface="Trebuchet MS"/>
                <a:cs typeface="Trebuchet MS"/>
              </a:rPr>
              <a:t>less </a:t>
            </a:r>
            <a:r>
              <a:rPr sz="2400" spc="-95" dirty="0">
                <a:solidFill>
                  <a:srgbClr val="2E75B6"/>
                </a:solidFill>
                <a:latin typeface="Trebuchet MS"/>
                <a:cs typeface="Trebuchet MS"/>
              </a:rPr>
              <a:t>than</a:t>
            </a:r>
            <a:r>
              <a:rPr sz="2400" spc="-290" dirty="0">
                <a:solidFill>
                  <a:srgbClr val="2E75B6"/>
                </a:solidFill>
                <a:latin typeface="Trebuchet MS"/>
                <a:cs typeface="Trebuchet MS"/>
              </a:rPr>
              <a:t> </a:t>
            </a:r>
            <a:r>
              <a:rPr sz="2400" spc="-135" dirty="0">
                <a:solidFill>
                  <a:srgbClr val="2E75B6"/>
                </a:solidFill>
                <a:latin typeface="Trebuchet MS"/>
                <a:cs typeface="Trebuchet MS"/>
              </a:rPr>
              <a:t>3.2</a:t>
            </a:r>
            <a:r>
              <a:rPr lang="en-US" sz="2400" spc="-135" dirty="0">
                <a:solidFill>
                  <a:srgbClr val="2E75B6"/>
                </a:solidFill>
                <a:latin typeface="Trebuchet MS"/>
                <a:cs typeface="Trebuchet MS"/>
              </a:rPr>
              <a:t>'</a:t>
            </a:r>
            <a:r>
              <a:rPr sz="2400" spc="-135" dirty="0">
                <a:solidFill>
                  <a:srgbClr val="2E75B6"/>
                </a:solidFill>
                <a:latin typeface="Trebuchet MS"/>
                <a:cs typeface="Trebuchet MS"/>
              </a:rPr>
              <a:t>)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34670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Conditionals </a:t>
            </a:r>
            <a:r>
              <a:rPr spc="575" dirty="0"/>
              <a:t>–</a:t>
            </a:r>
            <a:r>
              <a:rPr spc="-490" dirty="0"/>
              <a:t> </a:t>
            </a:r>
            <a:r>
              <a:rPr spc="-385" dirty="0"/>
              <a:t>Try </a:t>
            </a:r>
            <a:r>
              <a:rPr spc="-295" dirty="0"/>
              <a:t>it </a:t>
            </a:r>
            <a:r>
              <a:rPr spc="-165" dirty="0"/>
              <a:t>out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718819" y="1404620"/>
            <a:ext cx="4375785" cy="37317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70" dirty="0"/>
              <a:t>mass </a:t>
            </a:r>
            <a:r>
              <a:rPr spc="-65" dirty="0"/>
              <a:t>=</a:t>
            </a:r>
            <a:r>
              <a:rPr spc="-305" dirty="0"/>
              <a:t> </a:t>
            </a:r>
            <a:r>
              <a:rPr spc="-125" dirty="0"/>
              <a:t>3.4</a:t>
            </a: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14" dirty="0"/>
              <a:t>If</a:t>
            </a:r>
            <a:r>
              <a:rPr spc="-195" dirty="0"/>
              <a:t> </a:t>
            </a:r>
            <a:r>
              <a:rPr spc="-100" dirty="0"/>
              <a:t>((mass</a:t>
            </a:r>
            <a:r>
              <a:rPr spc="-195" dirty="0"/>
              <a:t> </a:t>
            </a:r>
            <a:r>
              <a:rPr spc="-65" dirty="0"/>
              <a:t>&lt;</a:t>
            </a:r>
            <a:r>
              <a:rPr spc="-190" dirty="0"/>
              <a:t> </a:t>
            </a:r>
            <a:r>
              <a:rPr spc="-135" dirty="0"/>
              <a:t>3.7)</a:t>
            </a:r>
            <a:r>
              <a:rPr spc="-200" dirty="0"/>
              <a:t> </a:t>
            </a:r>
            <a:r>
              <a:rPr spc="-80" dirty="0">
                <a:solidFill>
                  <a:srgbClr val="FFFFFF"/>
                </a:solidFill>
              </a:rPr>
              <a:t>and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85" dirty="0"/>
              <a:t>(mass</a:t>
            </a:r>
            <a:r>
              <a:rPr spc="-195" dirty="0"/>
              <a:t> </a:t>
            </a:r>
            <a:r>
              <a:rPr spc="-145" dirty="0"/>
              <a:t>&gt;3.2)):</a:t>
            </a:r>
          </a:p>
          <a:p>
            <a:pPr marL="995044" marR="287655" lvl="1" indent="-525780">
              <a:lnSpc>
                <a:spcPts val="2900"/>
              </a:lnSpc>
              <a:spcBef>
                <a:spcPts val="7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00" dirty="0">
                <a:latin typeface="Trebuchet MS"/>
                <a:cs typeface="Trebuchet MS"/>
              </a:rPr>
              <a:t>print(</a:t>
            </a:r>
            <a:r>
              <a:rPr lang="en-US" sz="2400" spc="-100" dirty="0">
                <a:latin typeface="Trebuchet MS"/>
                <a:cs typeface="Trebuchet MS"/>
              </a:rPr>
              <a:t>'</a:t>
            </a:r>
            <a:r>
              <a:rPr sz="2400" spc="-100" dirty="0">
                <a:latin typeface="Trebuchet MS"/>
                <a:cs typeface="Trebuchet MS"/>
              </a:rPr>
              <a:t>mass </a:t>
            </a:r>
            <a:r>
              <a:rPr sz="2400" spc="-90" dirty="0">
                <a:latin typeface="Trebuchet MS"/>
                <a:cs typeface="Trebuchet MS"/>
              </a:rPr>
              <a:t>less </a:t>
            </a:r>
            <a:r>
              <a:rPr sz="2400" spc="-95" dirty="0">
                <a:latin typeface="Trebuchet MS"/>
                <a:cs typeface="Trebuchet MS"/>
              </a:rPr>
              <a:t>than </a:t>
            </a:r>
            <a:r>
              <a:rPr sz="2400" spc="-125" dirty="0">
                <a:latin typeface="Trebuchet MS"/>
                <a:cs typeface="Trebuchet MS"/>
              </a:rPr>
              <a:t>3.7</a:t>
            </a:r>
            <a:r>
              <a:rPr sz="2400" spc="-484" dirty="0">
                <a:latin typeface="Trebuchet MS"/>
                <a:cs typeface="Trebuchet MS"/>
              </a:rPr>
              <a:t> </a:t>
            </a:r>
            <a:r>
              <a:rPr lang="en-US" sz="2400" spc="-65" dirty="0">
                <a:latin typeface="Trebuchet MS"/>
                <a:cs typeface="Trebuchet MS"/>
              </a:rPr>
              <a:t>and</a:t>
            </a:r>
            <a:r>
              <a:rPr sz="2400" spc="-65" dirty="0">
                <a:latin typeface="Trebuchet MS"/>
                <a:cs typeface="Trebuchet MS"/>
              </a:rPr>
              <a:t>  </a:t>
            </a:r>
            <a:r>
              <a:rPr sz="2400" spc="-125" dirty="0">
                <a:latin typeface="Trebuchet MS"/>
                <a:cs typeface="Trebuchet MS"/>
              </a:rPr>
              <a:t>greater </a:t>
            </a:r>
            <a:r>
              <a:rPr sz="2400" spc="-95" dirty="0">
                <a:latin typeface="Trebuchet MS"/>
                <a:cs typeface="Trebuchet MS"/>
              </a:rPr>
              <a:t>than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spc="-135" dirty="0">
                <a:latin typeface="Trebuchet MS"/>
                <a:cs typeface="Trebuchet MS"/>
              </a:rPr>
              <a:t>3.2</a:t>
            </a:r>
            <a:r>
              <a:rPr lang="en-US" sz="2400" spc="-135" dirty="0">
                <a:latin typeface="Trebuchet MS"/>
                <a:cs typeface="Trebuchet MS"/>
              </a:rPr>
              <a:t>'</a:t>
            </a:r>
            <a:r>
              <a:rPr sz="2400" spc="-135" dirty="0">
                <a:latin typeface="Trebuchet MS"/>
                <a:cs typeface="Trebuchet MS"/>
              </a:rPr>
              <a:t>)</a:t>
            </a:r>
            <a:endParaRPr sz="24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900" dirty="0"/>
          </a:p>
          <a:p>
            <a:pPr marL="355600" indent="-342900">
              <a:lnSpc>
                <a:spcPct val="100000"/>
              </a:lnSpc>
              <a:spcBef>
                <a:spcPts val="22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70" dirty="0"/>
              <a:t>mass </a:t>
            </a:r>
            <a:r>
              <a:rPr spc="-65" dirty="0"/>
              <a:t>=</a:t>
            </a:r>
            <a:r>
              <a:rPr spc="-310" dirty="0"/>
              <a:t> </a:t>
            </a:r>
            <a:r>
              <a:rPr spc="-125" dirty="0"/>
              <a:t>3.4</a:t>
            </a: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14" dirty="0"/>
              <a:t>If</a:t>
            </a:r>
            <a:r>
              <a:rPr spc="-190" dirty="0"/>
              <a:t> </a:t>
            </a:r>
            <a:r>
              <a:rPr spc="-100" dirty="0"/>
              <a:t>((mass</a:t>
            </a:r>
            <a:r>
              <a:rPr spc="-195" dirty="0"/>
              <a:t> </a:t>
            </a:r>
            <a:r>
              <a:rPr spc="-65" dirty="0"/>
              <a:t>&lt;</a:t>
            </a:r>
            <a:r>
              <a:rPr spc="-190" dirty="0"/>
              <a:t> </a:t>
            </a:r>
            <a:r>
              <a:rPr spc="-135" dirty="0"/>
              <a:t>3.7)</a:t>
            </a:r>
            <a:r>
              <a:rPr spc="-195" dirty="0"/>
              <a:t> </a:t>
            </a:r>
            <a:r>
              <a:rPr spc="-65" dirty="0">
                <a:solidFill>
                  <a:srgbClr val="FFFFFF"/>
                </a:solidFill>
              </a:rPr>
              <a:t>or</a:t>
            </a:r>
            <a:r>
              <a:rPr spc="-185" dirty="0">
                <a:solidFill>
                  <a:srgbClr val="FFFFFF"/>
                </a:solidFill>
              </a:rPr>
              <a:t> </a:t>
            </a:r>
            <a:r>
              <a:rPr spc="-85" dirty="0"/>
              <a:t>(mass</a:t>
            </a:r>
            <a:r>
              <a:rPr spc="-195" dirty="0"/>
              <a:t> </a:t>
            </a:r>
            <a:r>
              <a:rPr spc="-145" dirty="0"/>
              <a:t>&gt;3.2)):</a:t>
            </a:r>
          </a:p>
          <a:p>
            <a:pPr marL="995044" marR="287655" lvl="1" indent="-525780">
              <a:lnSpc>
                <a:spcPts val="2810"/>
              </a:lnSpc>
              <a:spcBef>
                <a:spcPts val="17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00" dirty="0">
                <a:latin typeface="Trebuchet MS"/>
                <a:cs typeface="Trebuchet MS"/>
              </a:rPr>
              <a:t>print(</a:t>
            </a:r>
            <a:r>
              <a:rPr lang="en-US" sz="2400" spc="-100" dirty="0">
                <a:latin typeface="Trebuchet MS"/>
                <a:cs typeface="Trebuchet MS"/>
              </a:rPr>
              <a:t>'</a:t>
            </a:r>
            <a:r>
              <a:rPr sz="2400" spc="-100" dirty="0">
                <a:latin typeface="Trebuchet MS"/>
                <a:cs typeface="Trebuchet MS"/>
              </a:rPr>
              <a:t>mass </a:t>
            </a:r>
            <a:r>
              <a:rPr sz="2400" spc="-90" dirty="0">
                <a:latin typeface="Trebuchet MS"/>
                <a:cs typeface="Trebuchet MS"/>
              </a:rPr>
              <a:t>less </a:t>
            </a:r>
            <a:r>
              <a:rPr sz="2400" spc="-95" dirty="0">
                <a:latin typeface="Trebuchet MS"/>
                <a:cs typeface="Trebuchet MS"/>
              </a:rPr>
              <a:t>than </a:t>
            </a:r>
            <a:r>
              <a:rPr sz="2400" spc="-125" dirty="0">
                <a:latin typeface="Trebuchet MS"/>
                <a:cs typeface="Trebuchet MS"/>
              </a:rPr>
              <a:t>3.7</a:t>
            </a:r>
            <a:r>
              <a:rPr sz="2400" spc="-484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  </a:t>
            </a:r>
            <a:r>
              <a:rPr sz="2400" spc="-125" dirty="0">
                <a:latin typeface="Trebuchet MS"/>
                <a:cs typeface="Trebuchet MS"/>
              </a:rPr>
              <a:t>greater </a:t>
            </a:r>
            <a:r>
              <a:rPr sz="2400" spc="-95" dirty="0">
                <a:latin typeface="Trebuchet MS"/>
                <a:cs typeface="Trebuchet MS"/>
              </a:rPr>
              <a:t>than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3.2</a:t>
            </a:r>
            <a:r>
              <a:rPr lang="en-US" sz="2400" spc="-125" dirty="0">
                <a:latin typeface="Trebuchet MS"/>
                <a:cs typeface="Trebuchet MS"/>
              </a:rPr>
              <a:t>’)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70" dirty="0"/>
              <a:t>mass </a:t>
            </a:r>
            <a:r>
              <a:rPr spc="-65" dirty="0"/>
              <a:t>=</a:t>
            </a:r>
            <a:r>
              <a:rPr spc="-310" dirty="0"/>
              <a:t> </a:t>
            </a:r>
            <a:r>
              <a:rPr spc="-125" dirty="0"/>
              <a:t>3.8</a:t>
            </a: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14" dirty="0"/>
              <a:t>If</a:t>
            </a:r>
            <a:r>
              <a:rPr spc="-195" dirty="0"/>
              <a:t> </a:t>
            </a:r>
            <a:r>
              <a:rPr spc="-100" dirty="0"/>
              <a:t>((mass</a:t>
            </a:r>
            <a:r>
              <a:rPr spc="-195" dirty="0"/>
              <a:t> </a:t>
            </a:r>
            <a:r>
              <a:rPr spc="-65" dirty="0"/>
              <a:t>&lt;</a:t>
            </a:r>
            <a:r>
              <a:rPr spc="-190" dirty="0"/>
              <a:t> </a:t>
            </a:r>
            <a:r>
              <a:rPr spc="-135" dirty="0"/>
              <a:t>3.7)</a:t>
            </a:r>
            <a:r>
              <a:rPr spc="-200" dirty="0"/>
              <a:t> </a:t>
            </a:r>
            <a:r>
              <a:rPr spc="-80" dirty="0">
                <a:solidFill>
                  <a:srgbClr val="FFFFFF"/>
                </a:solidFill>
              </a:rPr>
              <a:t>and</a:t>
            </a:r>
            <a:r>
              <a:rPr spc="-195" dirty="0">
                <a:solidFill>
                  <a:srgbClr val="FFFFFF"/>
                </a:solidFill>
              </a:rPr>
              <a:t> </a:t>
            </a:r>
            <a:r>
              <a:rPr spc="-85" dirty="0"/>
              <a:t>(mass</a:t>
            </a:r>
            <a:r>
              <a:rPr spc="-195" dirty="0"/>
              <a:t> </a:t>
            </a:r>
            <a:r>
              <a:rPr spc="-145" dirty="0"/>
              <a:t>&gt;3.2)):</a:t>
            </a:r>
          </a:p>
          <a:p>
            <a:pPr marL="995044" marR="287655" lvl="1" indent="-525780">
              <a:lnSpc>
                <a:spcPts val="2900"/>
              </a:lnSpc>
              <a:spcBef>
                <a:spcPts val="7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00" dirty="0">
                <a:latin typeface="Trebuchet MS"/>
                <a:cs typeface="Trebuchet MS"/>
              </a:rPr>
              <a:t>print(</a:t>
            </a:r>
            <a:r>
              <a:rPr lang="en-US" sz="2400" spc="-100" dirty="0">
                <a:latin typeface="Trebuchet MS"/>
                <a:cs typeface="Trebuchet MS"/>
              </a:rPr>
              <a:t>'</a:t>
            </a:r>
            <a:r>
              <a:rPr sz="2400" spc="-100" dirty="0">
                <a:latin typeface="Trebuchet MS"/>
                <a:cs typeface="Trebuchet MS"/>
              </a:rPr>
              <a:t>mass </a:t>
            </a:r>
            <a:r>
              <a:rPr sz="2400" spc="-90" dirty="0">
                <a:latin typeface="Trebuchet MS"/>
                <a:cs typeface="Trebuchet MS"/>
              </a:rPr>
              <a:t>less </a:t>
            </a:r>
            <a:r>
              <a:rPr sz="2400" spc="-95" dirty="0">
                <a:latin typeface="Trebuchet MS"/>
                <a:cs typeface="Trebuchet MS"/>
              </a:rPr>
              <a:t>than </a:t>
            </a:r>
            <a:r>
              <a:rPr sz="2400" spc="-125" dirty="0">
                <a:latin typeface="Trebuchet MS"/>
                <a:cs typeface="Trebuchet MS"/>
              </a:rPr>
              <a:t>3.7</a:t>
            </a:r>
            <a:r>
              <a:rPr sz="2400" spc="-484" dirty="0">
                <a:latin typeface="Trebuchet MS"/>
                <a:cs typeface="Trebuchet MS"/>
              </a:rPr>
              <a:t> </a:t>
            </a:r>
            <a:r>
              <a:rPr lang="en-US" sz="2400" spc="-65" dirty="0">
                <a:latin typeface="Trebuchet MS"/>
                <a:cs typeface="Trebuchet MS"/>
              </a:rPr>
              <a:t>and</a:t>
            </a:r>
            <a:r>
              <a:rPr sz="2400" spc="-65" dirty="0">
                <a:latin typeface="Trebuchet MS"/>
                <a:cs typeface="Trebuchet MS"/>
              </a:rPr>
              <a:t>  </a:t>
            </a:r>
            <a:r>
              <a:rPr sz="2400" spc="-125" dirty="0">
                <a:latin typeface="Trebuchet MS"/>
                <a:cs typeface="Trebuchet MS"/>
              </a:rPr>
              <a:t>greater </a:t>
            </a:r>
            <a:r>
              <a:rPr sz="2400" spc="-95" dirty="0">
                <a:latin typeface="Trebuchet MS"/>
                <a:cs typeface="Trebuchet MS"/>
              </a:rPr>
              <a:t>than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3.2</a:t>
            </a:r>
            <a:r>
              <a:rPr lang="en-US" sz="2400" spc="-125" dirty="0">
                <a:latin typeface="Trebuchet MS"/>
                <a:cs typeface="Trebuchet MS"/>
              </a:rPr>
              <a:t>’)</a:t>
            </a:r>
            <a:endParaRPr sz="24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4200" dirty="0"/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70" dirty="0"/>
              <a:t>mass </a:t>
            </a:r>
            <a:r>
              <a:rPr spc="-65" dirty="0"/>
              <a:t>=</a:t>
            </a:r>
            <a:r>
              <a:rPr spc="-310" dirty="0"/>
              <a:t> </a:t>
            </a:r>
            <a:r>
              <a:rPr spc="-125" dirty="0"/>
              <a:t>3.8</a:t>
            </a: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14" dirty="0"/>
              <a:t>If</a:t>
            </a:r>
            <a:r>
              <a:rPr spc="-190" dirty="0"/>
              <a:t> </a:t>
            </a:r>
            <a:r>
              <a:rPr spc="-100" dirty="0"/>
              <a:t>((mass</a:t>
            </a:r>
            <a:r>
              <a:rPr spc="-195" dirty="0"/>
              <a:t> </a:t>
            </a:r>
            <a:r>
              <a:rPr spc="-65" dirty="0"/>
              <a:t>&lt;</a:t>
            </a:r>
            <a:r>
              <a:rPr spc="-190" dirty="0"/>
              <a:t> </a:t>
            </a:r>
            <a:r>
              <a:rPr spc="-135" dirty="0"/>
              <a:t>3.7)</a:t>
            </a:r>
            <a:r>
              <a:rPr spc="-195" dirty="0"/>
              <a:t> </a:t>
            </a:r>
            <a:r>
              <a:rPr spc="-65" dirty="0">
                <a:solidFill>
                  <a:srgbClr val="FFFFFF"/>
                </a:solidFill>
              </a:rPr>
              <a:t>or</a:t>
            </a:r>
            <a:r>
              <a:rPr spc="-185" dirty="0">
                <a:solidFill>
                  <a:srgbClr val="FFFFFF"/>
                </a:solidFill>
              </a:rPr>
              <a:t> </a:t>
            </a:r>
            <a:r>
              <a:rPr spc="-85" dirty="0"/>
              <a:t>(mass</a:t>
            </a:r>
            <a:r>
              <a:rPr spc="-195" dirty="0"/>
              <a:t> </a:t>
            </a:r>
            <a:r>
              <a:rPr spc="-145" dirty="0"/>
              <a:t>&gt;3.2)):</a:t>
            </a:r>
          </a:p>
          <a:p>
            <a:pPr marL="995044" marR="287655" lvl="1" indent="-525780">
              <a:lnSpc>
                <a:spcPct val="100000"/>
              </a:lnSpc>
              <a:spcBef>
                <a:spcPts val="25"/>
              </a:spcBef>
              <a:buFont typeface="Arial"/>
              <a:buChar char="•"/>
              <a:tabLst>
                <a:tab pos="812165" algn="l"/>
                <a:tab pos="812800" algn="l"/>
              </a:tabLst>
            </a:pPr>
            <a:r>
              <a:rPr sz="2400" spc="-100" dirty="0">
                <a:latin typeface="Trebuchet MS"/>
                <a:cs typeface="Trebuchet MS"/>
              </a:rPr>
              <a:t>print(</a:t>
            </a:r>
            <a:r>
              <a:rPr lang="en-US" sz="2400" spc="-100" dirty="0">
                <a:latin typeface="Trebuchet MS"/>
                <a:cs typeface="Trebuchet MS"/>
              </a:rPr>
              <a:t>'</a:t>
            </a:r>
            <a:r>
              <a:rPr sz="2400" spc="-100" dirty="0">
                <a:latin typeface="Trebuchet MS"/>
                <a:cs typeface="Trebuchet MS"/>
              </a:rPr>
              <a:t>mass </a:t>
            </a:r>
            <a:r>
              <a:rPr sz="2400" spc="-90" dirty="0">
                <a:latin typeface="Trebuchet MS"/>
                <a:cs typeface="Trebuchet MS"/>
              </a:rPr>
              <a:t>less </a:t>
            </a:r>
            <a:r>
              <a:rPr sz="2400" spc="-95" dirty="0">
                <a:latin typeface="Trebuchet MS"/>
                <a:cs typeface="Trebuchet MS"/>
              </a:rPr>
              <a:t>than </a:t>
            </a:r>
            <a:r>
              <a:rPr sz="2400" spc="-125" dirty="0">
                <a:latin typeface="Trebuchet MS"/>
                <a:cs typeface="Trebuchet MS"/>
              </a:rPr>
              <a:t>3.7</a:t>
            </a:r>
            <a:r>
              <a:rPr sz="2400" spc="-484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  </a:t>
            </a:r>
            <a:r>
              <a:rPr sz="2400" spc="-125" dirty="0">
                <a:latin typeface="Trebuchet MS"/>
                <a:cs typeface="Trebuchet MS"/>
              </a:rPr>
              <a:t>greater </a:t>
            </a:r>
            <a:r>
              <a:rPr sz="2400" spc="-95" dirty="0">
                <a:latin typeface="Trebuchet MS"/>
                <a:cs typeface="Trebuchet MS"/>
              </a:rPr>
              <a:t>than</a:t>
            </a:r>
            <a:r>
              <a:rPr sz="2400" spc="-254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3.2</a:t>
            </a:r>
            <a:r>
              <a:rPr lang="en-US" sz="2400" spc="-125" dirty="0">
                <a:latin typeface="Trebuchet MS"/>
                <a:cs typeface="Trebuchet MS"/>
              </a:rPr>
              <a:t>’)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Setup</a:t>
            </a:r>
            <a:r>
              <a:rPr spc="-375" dirty="0"/>
              <a:t> </a:t>
            </a:r>
            <a:r>
              <a:rPr spc="-180" dirty="0"/>
              <a:t>Anaconda</a:t>
            </a:r>
          </a:p>
        </p:txBody>
      </p:sp>
      <p:sp>
        <p:nvSpPr>
          <p:cNvPr id="3" name="object 3"/>
          <p:cNvSpPr/>
          <p:nvPr/>
        </p:nvSpPr>
        <p:spPr>
          <a:xfrm>
            <a:off x="454151" y="1865376"/>
            <a:ext cx="11283696" cy="3892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816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Conditionals</a:t>
            </a:r>
          </a:p>
        </p:txBody>
      </p:sp>
      <p:sp>
        <p:nvSpPr>
          <p:cNvPr id="3" name="object 3"/>
          <p:cNvSpPr/>
          <p:nvPr/>
        </p:nvSpPr>
        <p:spPr>
          <a:xfrm>
            <a:off x="2009927" y="1870862"/>
            <a:ext cx="8452332" cy="3116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18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</a:t>
            </a:r>
            <a:r>
              <a:rPr spc="-370" dirty="0"/>
              <a:t> </a:t>
            </a:r>
            <a:r>
              <a:rPr lang="en-US" spc="-180" dirty="0"/>
              <a:t>Friday</a:t>
            </a:r>
            <a:endParaRPr spc="-18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82085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>
                <a:latin typeface="Trebuchet MS"/>
                <a:cs typeface="Trebuchet MS"/>
              </a:rPr>
              <a:t>Jupyter </a:t>
            </a:r>
            <a:r>
              <a:rPr sz="2800" spc="-40" dirty="0">
                <a:latin typeface="Trebuchet MS"/>
                <a:cs typeface="Trebuchet MS"/>
              </a:rPr>
              <a:t>Magic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Commands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Indexing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Slices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Lists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37232" y="4527080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60" h="228600">
                <a:moveTo>
                  <a:pt x="228600" y="0"/>
                </a:moveTo>
                <a:lnTo>
                  <a:pt x="0" y="114300"/>
                </a:lnTo>
                <a:lnTo>
                  <a:pt x="228600" y="228600"/>
                </a:lnTo>
                <a:lnTo>
                  <a:pt x="228600" y="152400"/>
                </a:lnTo>
                <a:lnTo>
                  <a:pt x="190500" y="152400"/>
                </a:lnTo>
                <a:lnTo>
                  <a:pt x="190500" y="76200"/>
                </a:lnTo>
                <a:lnTo>
                  <a:pt x="228600" y="76199"/>
                </a:lnTo>
                <a:lnTo>
                  <a:pt x="228600" y="0"/>
                </a:lnTo>
                <a:close/>
              </a:path>
              <a:path w="1280160" h="228600">
                <a:moveTo>
                  <a:pt x="228600" y="76199"/>
                </a:moveTo>
                <a:lnTo>
                  <a:pt x="190500" y="76200"/>
                </a:lnTo>
                <a:lnTo>
                  <a:pt x="190500" y="152400"/>
                </a:lnTo>
                <a:lnTo>
                  <a:pt x="228600" y="152400"/>
                </a:lnTo>
                <a:lnTo>
                  <a:pt x="228600" y="76199"/>
                </a:lnTo>
                <a:close/>
              </a:path>
              <a:path w="1280160" h="228600">
                <a:moveTo>
                  <a:pt x="1280159" y="76187"/>
                </a:moveTo>
                <a:lnTo>
                  <a:pt x="228600" y="76199"/>
                </a:lnTo>
                <a:lnTo>
                  <a:pt x="228600" y="152400"/>
                </a:lnTo>
                <a:lnTo>
                  <a:pt x="1280159" y="152400"/>
                </a:lnTo>
                <a:lnTo>
                  <a:pt x="1280159" y="76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5AD5B-5879-478D-C440-044A76BBA1DF}"/>
              </a:ext>
            </a:extLst>
          </p:cNvPr>
          <p:cNvSpPr txBox="1"/>
          <p:nvPr/>
        </p:nvSpPr>
        <p:spPr>
          <a:xfrm>
            <a:off x="7696200" y="3886200"/>
            <a:ext cx="334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point for in-class project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2297" y="411987"/>
            <a:ext cx="10388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65" dirty="0"/>
              <a:t>L</a:t>
            </a:r>
            <a:r>
              <a:rPr sz="3400" spc="-175" dirty="0"/>
              <a:t>o</a:t>
            </a:r>
            <a:r>
              <a:rPr sz="3400" spc="-170" dirty="0"/>
              <a:t>o</a:t>
            </a:r>
            <a:r>
              <a:rPr sz="3400" spc="-165" dirty="0"/>
              <a:t>p</a:t>
            </a:r>
            <a:r>
              <a:rPr sz="3400" dirty="0"/>
              <a:t>s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2049221" y="1307591"/>
            <a:ext cx="7739380" cy="14033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7700"/>
              </a:lnSpc>
              <a:spcBef>
                <a:spcPts val="160"/>
              </a:spcBef>
            </a:pPr>
            <a:r>
              <a:rPr sz="23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Loops</a:t>
            </a:r>
            <a:r>
              <a:rPr sz="2300" b="1" spc="-2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are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30" dirty="0">
                <a:latin typeface="Arial"/>
                <a:cs typeface="Arial"/>
              </a:rPr>
              <a:t>programming </a:t>
            </a:r>
            <a:r>
              <a:rPr sz="2300" spc="-25" dirty="0">
                <a:latin typeface="Arial"/>
                <a:cs typeface="Arial"/>
              </a:rPr>
              <a:t>construct which </a:t>
            </a:r>
            <a:r>
              <a:rPr sz="2300" spc="-20" dirty="0">
                <a:latin typeface="Arial"/>
                <a:cs typeface="Arial"/>
              </a:rPr>
              <a:t>allow </a:t>
            </a:r>
            <a:r>
              <a:rPr sz="2300" spc="-15" dirty="0">
                <a:latin typeface="Arial"/>
                <a:cs typeface="Arial"/>
              </a:rPr>
              <a:t>us </a:t>
            </a:r>
            <a:r>
              <a:rPr sz="2300" spc="-10" dirty="0">
                <a:latin typeface="Arial"/>
                <a:cs typeface="Arial"/>
              </a:rPr>
              <a:t>to</a:t>
            </a:r>
            <a:r>
              <a:rPr sz="2300" spc="-185" dirty="0">
                <a:latin typeface="Arial"/>
                <a:cs typeface="Arial"/>
              </a:rPr>
              <a:t> </a:t>
            </a:r>
            <a:r>
              <a:rPr sz="2300" spc="-30" dirty="0">
                <a:latin typeface="Arial"/>
                <a:cs typeface="Arial"/>
              </a:rPr>
              <a:t>repeat 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30" dirty="0">
                <a:latin typeface="Arial"/>
                <a:cs typeface="Arial"/>
              </a:rPr>
              <a:t>command </a:t>
            </a:r>
            <a:r>
              <a:rPr sz="2300" spc="-15" dirty="0">
                <a:latin typeface="Arial"/>
                <a:cs typeface="Arial"/>
              </a:rPr>
              <a:t>or </a:t>
            </a:r>
            <a:r>
              <a:rPr sz="2300" spc="-20" dirty="0">
                <a:latin typeface="Arial"/>
                <a:cs typeface="Arial"/>
              </a:rPr>
              <a:t>set </a:t>
            </a:r>
            <a:r>
              <a:rPr sz="2300" spc="-15" dirty="0">
                <a:latin typeface="Arial"/>
                <a:cs typeface="Arial"/>
              </a:rPr>
              <a:t>of </a:t>
            </a:r>
            <a:r>
              <a:rPr sz="2300" spc="-30" dirty="0">
                <a:latin typeface="Arial"/>
                <a:cs typeface="Arial"/>
              </a:rPr>
              <a:t>commands </a:t>
            </a:r>
            <a:r>
              <a:rPr sz="2300" spc="-15" dirty="0">
                <a:latin typeface="Arial"/>
                <a:cs typeface="Arial"/>
              </a:rPr>
              <a:t>for </a:t>
            </a:r>
            <a:r>
              <a:rPr sz="2300" spc="-25" dirty="0">
                <a:latin typeface="Arial"/>
                <a:cs typeface="Arial"/>
              </a:rPr>
              <a:t>each </a:t>
            </a:r>
            <a:r>
              <a:rPr sz="2300" spc="-15" dirty="0">
                <a:latin typeface="Arial"/>
                <a:cs typeface="Arial"/>
              </a:rPr>
              <a:t>item </a:t>
            </a:r>
            <a:r>
              <a:rPr sz="2300" spc="-10" dirty="0">
                <a:latin typeface="Arial"/>
                <a:cs typeface="Arial"/>
              </a:rPr>
              <a:t>in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15" dirty="0">
                <a:latin typeface="Arial"/>
                <a:cs typeface="Arial"/>
              </a:rPr>
              <a:t>list. </a:t>
            </a:r>
            <a:r>
              <a:rPr sz="2300" spc="-20" dirty="0">
                <a:latin typeface="Arial"/>
                <a:cs typeface="Arial"/>
              </a:rPr>
              <a:t>As  </a:t>
            </a:r>
            <a:r>
              <a:rPr sz="2300" spc="-25" dirty="0">
                <a:latin typeface="Arial"/>
                <a:cs typeface="Arial"/>
              </a:rPr>
              <a:t>such </a:t>
            </a:r>
            <a:r>
              <a:rPr sz="2300" spc="-20" dirty="0">
                <a:latin typeface="Arial"/>
                <a:cs typeface="Arial"/>
              </a:rPr>
              <a:t>they are key </a:t>
            </a:r>
            <a:r>
              <a:rPr sz="2300" spc="-10" dirty="0">
                <a:latin typeface="Arial"/>
                <a:cs typeface="Arial"/>
              </a:rPr>
              <a:t>to </a:t>
            </a:r>
            <a:r>
              <a:rPr sz="2300" spc="-25" dirty="0">
                <a:latin typeface="Arial"/>
                <a:cs typeface="Arial"/>
              </a:rPr>
              <a:t>productivity </a:t>
            </a:r>
            <a:r>
              <a:rPr sz="2300" spc="-30" dirty="0">
                <a:latin typeface="Arial"/>
                <a:cs typeface="Arial"/>
              </a:rPr>
              <a:t>improvements </a:t>
            </a:r>
            <a:r>
              <a:rPr sz="2300" spc="-25" dirty="0">
                <a:latin typeface="Arial"/>
                <a:cs typeface="Arial"/>
              </a:rPr>
              <a:t>through  </a:t>
            </a:r>
            <a:r>
              <a:rPr sz="2300" spc="-30" dirty="0">
                <a:latin typeface="Arial"/>
                <a:cs typeface="Arial"/>
              </a:rPr>
              <a:t>automation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8715" y="3150389"/>
            <a:ext cx="3732606" cy="3097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893318" y="3165475"/>
          <a:ext cx="2787015" cy="2668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9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9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6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100" b="1" dirty="0">
                          <a:latin typeface="Trebuchet MS"/>
                          <a:cs typeface="Trebuchet MS"/>
                        </a:rPr>
                        <a:t>i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100" b="1" spc="-165" dirty="0">
                          <a:latin typeface="Trebuchet MS"/>
                          <a:cs typeface="Trebuchet MS"/>
                        </a:rPr>
                        <a:t>i&lt;=</a:t>
                      </a:r>
                      <a:r>
                        <a:rPr sz="2100" b="1" spc="-17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100" b="1" spc="-170" dirty="0">
                          <a:latin typeface="Trebuchet MS"/>
                          <a:cs typeface="Trebuchet MS"/>
                        </a:rPr>
                        <a:t>6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2100" b="1" spc="-105" dirty="0">
                          <a:latin typeface="Trebuchet MS"/>
                          <a:cs typeface="Trebuchet MS"/>
                        </a:rPr>
                        <a:t>Output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6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2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spc="-140" dirty="0">
                          <a:latin typeface="Trebuchet MS"/>
                          <a:cs typeface="Trebuchet MS"/>
                        </a:rPr>
                        <a:t>True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3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6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4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spc="-140" dirty="0">
                          <a:latin typeface="Trebuchet MS"/>
                          <a:cs typeface="Trebuchet MS"/>
                        </a:rPr>
                        <a:t>True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5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6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spc="-140" dirty="0">
                          <a:latin typeface="Trebuchet MS"/>
                          <a:cs typeface="Trebuchet MS"/>
                        </a:rPr>
                        <a:t>True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7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203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100" dirty="0">
                          <a:latin typeface="Trebuchet MS"/>
                          <a:cs typeface="Trebuchet MS"/>
                        </a:rPr>
                        <a:t>8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100" spc="-114" dirty="0">
                          <a:latin typeface="Trebuchet MS"/>
                          <a:cs typeface="Trebuchet MS"/>
                        </a:rPr>
                        <a:t>False</a:t>
                      </a:r>
                      <a:endParaRPr sz="2100">
                        <a:latin typeface="Trebuchet MS"/>
                        <a:cs typeface="Trebuchet MS"/>
                      </a:endParaRPr>
                    </a:p>
                  </a:txBody>
                  <a:tcPr marL="0" marR="0" marT="1968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82297" y="411987"/>
            <a:ext cx="103886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65" dirty="0"/>
              <a:t>L</a:t>
            </a:r>
            <a:r>
              <a:rPr sz="3400" spc="-175" dirty="0"/>
              <a:t>o</a:t>
            </a:r>
            <a:r>
              <a:rPr sz="3400" spc="-170" dirty="0"/>
              <a:t>o</a:t>
            </a:r>
            <a:r>
              <a:rPr sz="3400" spc="-165" dirty="0"/>
              <a:t>p</a:t>
            </a:r>
            <a:r>
              <a:rPr sz="3400" dirty="0"/>
              <a:t>s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2049221" y="1307591"/>
            <a:ext cx="7739380" cy="14033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97700"/>
              </a:lnSpc>
              <a:spcBef>
                <a:spcPts val="160"/>
              </a:spcBef>
            </a:pPr>
            <a:r>
              <a:rPr sz="2300" b="1" u="heavy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Loops</a:t>
            </a:r>
            <a:r>
              <a:rPr sz="2300" b="1" spc="-25" dirty="0">
                <a:latin typeface="Arial"/>
                <a:cs typeface="Arial"/>
              </a:rPr>
              <a:t> </a:t>
            </a:r>
            <a:r>
              <a:rPr sz="2300" spc="-20" dirty="0">
                <a:latin typeface="Arial"/>
                <a:cs typeface="Arial"/>
              </a:rPr>
              <a:t>are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30" dirty="0">
                <a:latin typeface="Arial"/>
                <a:cs typeface="Arial"/>
              </a:rPr>
              <a:t>programming </a:t>
            </a:r>
            <a:r>
              <a:rPr sz="2300" spc="-25" dirty="0">
                <a:latin typeface="Arial"/>
                <a:cs typeface="Arial"/>
              </a:rPr>
              <a:t>construct which </a:t>
            </a:r>
            <a:r>
              <a:rPr sz="2300" spc="-20" dirty="0">
                <a:latin typeface="Arial"/>
                <a:cs typeface="Arial"/>
              </a:rPr>
              <a:t>allow </a:t>
            </a:r>
            <a:r>
              <a:rPr sz="2300" spc="-15" dirty="0">
                <a:latin typeface="Arial"/>
                <a:cs typeface="Arial"/>
              </a:rPr>
              <a:t>us </a:t>
            </a:r>
            <a:r>
              <a:rPr sz="2300" spc="-10" dirty="0">
                <a:latin typeface="Arial"/>
                <a:cs typeface="Arial"/>
              </a:rPr>
              <a:t>to</a:t>
            </a:r>
            <a:r>
              <a:rPr sz="2300" spc="-185" dirty="0">
                <a:latin typeface="Arial"/>
                <a:cs typeface="Arial"/>
              </a:rPr>
              <a:t> </a:t>
            </a:r>
            <a:r>
              <a:rPr sz="2300" spc="-30" dirty="0">
                <a:latin typeface="Arial"/>
                <a:cs typeface="Arial"/>
              </a:rPr>
              <a:t>repeat 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30" dirty="0">
                <a:latin typeface="Arial"/>
                <a:cs typeface="Arial"/>
              </a:rPr>
              <a:t>command </a:t>
            </a:r>
            <a:r>
              <a:rPr sz="2300" spc="-15" dirty="0">
                <a:latin typeface="Arial"/>
                <a:cs typeface="Arial"/>
              </a:rPr>
              <a:t>or </a:t>
            </a:r>
            <a:r>
              <a:rPr sz="2300" spc="-20" dirty="0">
                <a:latin typeface="Arial"/>
                <a:cs typeface="Arial"/>
              </a:rPr>
              <a:t>set </a:t>
            </a:r>
            <a:r>
              <a:rPr sz="2300" spc="-15" dirty="0">
                <a:latin typeface="Arial"/>
                <a:cs typeface="Arial"/>
              </a:rPr>
              <a:t>of </a:t>
            </a:r>
            <a:r>
              <a:rPr sz="2300" spc="-30" dirty="0">
                <a:latin typeface="Arial"/>
                <a:cs typeface="Arial"/>
              </a:rPr>
              <a:t>commands </a:t>
            </a:r>
            <a:r>
              <a:rPr sz="2300" spc="-15" dirty="0">
                <a:latin typeface="Arial"/>
                <a:cs typeface="Arial"/>
              </a:rPr>
              <a:t>for </a:t>
            </a:r>
            <a:r>
              <a:rPr sz="2300" spc="-25" dirty="0">
                <a:latin typeface="Arial"/>
                <a:cs typeface="Arial"/>
              </a:rPr>
              <a:t>each </a:t>
            </a:r>
            <a:r>
              <a:rPr sz="2300" spc="-15" dirty="0">
                <a:latin typeface="Arial"/>
                <a:cs typeface="Arial"/>
              </a:rPr>
              <a:t>item </a:t>
            </a:r>
            <a:r>
              <a:rPr sz="2300" spc="-10" dirty="0">
                <a:latin typeface="Arial"/>
                <a:cs typeface="Arial"/>
              </a:rPr>
              <a:t>in </a:t>
            </a:r>
            <a:r>
              <a:rPr sz="2300" dirty="0">
                <a:latin typeface="Arial"/>
                <a:cs typeface="Arial"/>
              </a:rPr>
              <a:t>a </a:t>
            </a:r>
            <a:r>
              <a:rPr sz="2300" spc="-15" dirty="0">
                <a:latin typeface="Arial"/>
                <a:cs typeface="Arial"/>
              </a:rPr>
              <a:t>list. </a:t>
            </a:r>
            <a:r>
              <a:rPr sz="2300" spc="-20" dirty="0">
                <a:latin typeface="Arial"/>
                <a:cs typeface="Arial"/>
              </a:rPr>
              <a:t>As  </a:t>
            </a:r>
            <a:r>
              <a:rPr sz="2300" spc="-25" dirty="0">
                <a:latin typeface="Arial"/>
                <a:cs typeface="Arial"/>
              </a:rPr>
              <a:t>such </a:t>
            </a:r>
            <a:r>
              <a:rPr sz="2300" spc="-20" dirty="0">
                <a:latin typeface="Arial"/>
                <a:cs typeface="Arial"/>
              </a:rPr>
              <a:t>they are key </a:t>
            </a:r>
            <a:r>
              <a:rPr sz="2300" spc="-10" dirty="0">
                <a:latin typeface="Arial"/>
                <a:cs typeface="Arial"/>
              </a:rPr>
              <a:t>to </a:t>
            </a:r>
            <a:r>
              <a:rPr sz="2300" spc="-25" dirty="0">
                <a:latin typeface="Arial"/>
                <a:cs typeface="Arial"/>
              </a:rPr>
              <a:t>productivity </a:t>
            </a:r>
            <a:r>
              <a:rPr sz="2300" spc="-30" dirty="0">
                <a:latin typeface="Arial"/>
                <a:cs typeface="Arial"/>
              </a:rPr>
              <a:t>improvements </a:t>
            </a:r>
            <a:r>
              <a:rPr sz="2300" spc="-25" dirty="0">
                <a:latin typeface="Arial"/>
                <a:cs typeface="Arial"/>
              </a:rPr>
              <a:t>through  </a:t>
            </a:r>
            <a:r>
              <a:rPr sz="2300" spc="-30" dirty="0">
                <a:latin typeface="Arial"/>
                <a:cs typeface="Arial"/>
              </a:rPr>
              <a:t>automation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68715" y="3150389"/>
            <a:ext cx="3732606" cy="3097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76288" y="2639567"/>
            <a:ext cx="3131185" cy="4020820"/>
            <a:chOff x="6876288" y="2639567"/>
            <a:chExt cx="3131185" cy="4020820"/>
          </a:xfrm>
        </p:grpSpPr>
        <p:sp>
          <p:nvSpPr>
            <p:cNvPr id="6" name="object 6"/>
            <p:cNvSpPr/>
            <p:nvPr/>
          </p:nvSpPr>
          <p:spPr>
            <a:xfrm>
              <a:off x="6876288" y="2640444"/>
              <a:ext cx="3131185" cy="3870325"/>
            </a:xfrm>
            <a:custGeom>
              <a:avLst/>
              <a:gdLst/>
              <a:ahLst/>
              <a:cxnLst/>
              <a:rect l="l" t="t" r="r" b="b"/>
              <a:pathLst>
                <a:path w="3131184" h="3870325">
                  <a:moveTo>
                    <a:pt x="3130918" y="0"/>
                  </a:moveTo>
                  <a:lnTo>
                    <a:pt x="0" y="0"/>
                  </a:lnTo>
                  <a:lnTo>
                    <a:pt x="0" y="3870083"/>
                  </a:lnTo>
                  <a:lnTo>
                    <a:pt x="3130918" y="3870083"/>
                  </a:lnTo>
                  <a:lnTo>
                    <a:pt x="31309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53656" y="2639567"/>
              <a:ext cx="2609088" cy="40203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346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Lo</a:t>
            </a:r>
            <a:r>
              <a:rPr spc="-70" dirty="0"/>
              <a:t>o</a:t>
            </a:r>
            <a:r>
              <a:rPr spc="-195" dirty="0"/>
              <a:t>p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3721100" cy="386587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  <a:tabLst>
                <a:tab pos="241300" algn="l"/>
              </a:tabLst>
            </a:pPr>
            <a:r>
              <a:rPr sz="2800" b="1" spc="-165" dirty="0">
                <a:latin typeface="Trebuchet MS"/>
                <a:cs typeface="Trebuchet MS"/>
              </a:rPr>
              <a:t>for </a:t>
            </a:r>
            <a:r>
              <a:rPr sz="2800" spc="-95" dirty="0">
                <a:latin typeface="Trebuchet MS"/>
                <a:cs typeface="Trebuchet MS"/>
              </a:rPr>
              <a:t>number </a:t>
            </a:r>
            <a:r>
              <a:rPr sz="2800" b="1" spc="-155" dirty="0">
                <a:latin typeface="Trebuchet MS"/>
                <a:cs typeface="Trebuchet MS"/>
              </a:rPr>
              <a:t>in </a:t>
            </a:r>
            <a:r>
              <a:rPr sz="2800" spc="-185" dirty="0">
                <a:latin typeface="Trebuchet MS"/>
                <a:cs typeface="Trebuchet MS"/>
              </a:rPr>
              <a:t>[2, </a:t>
            </a:r>
            <a:r>
              <a:rPr sz="2800" spc="-190" dirty="0">
                <a:latin typeface="Trebuchet MS"/>
                <a:cs typeface="Trebuchet MS"/>
              </a:rPr>
              <a:t>3,</a:t>
            </a:r>
            <a:r>
              <a:rPr sz="2800" spc="-459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5]:</a:t>
            </a:r>
            <a:endParaRPr sz="2800" dirty="0">
              <a:latin typeface="Trebuchet MS"/>
              <a:cs typeface="Trebuchet MS"/>
            </a:endParaRPr>
          </a:p>
          <a:p>
            <a:pPr marL="469900" lvl="1">
              <a:lnSpc>
                <a:spcPct val="100000"/>
              </a:lnSpc>
              <a:spcBef>
                <a:spcPts val="229"/>
              </a:spcBef>
              <a:tabLst>
                <a:tab pos="698500" algn="l"/>
              </a:tabLst>
            </a:pPr>
            <a:r>
              <a:rPr sz="2400" b="1" spc="-114" dirty="0">
                <a:latin typeface="Trebuchet MS"/>
                <a:cs typeface="Trebuchet MS"/>
              </a:rPr>
              <a:t>print</a:t>
            </a:r>
            <a:r>
              <a:rPr sz="2400" spc="-114" dirty="0">
                <a:latin typeface="Trebuchet MS"/>
                <a:cs typeface="Trebuchet MS"/>
              </a:rPr>
              <a:t>(number)</a:t>
            </a:r>
            <a:endParaRPr sz="24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buFont typeface="Arial"/>
              <a:buChar char="•"/>
            </a:pPr>
            <a:endParaRPr sz="2900" dirty="0">
              <a:latin typeface="Trebuchet MS"/>
              <a:cs typeface="Trebuchet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primes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185" dirty="0">
                <a:latin typeface="Trebuchet MS"/>
                <a:cs typeface="Trebuchet MS"/>
              </a:rPr>
              <a:t>[2, </a:t>
            </a:r>
            <a:r>
              <a:rPr sz="2800" spc="-190" dirty="0">
                <a:latin typeface="Trebuchet MS"/>
                <a:cs typeface="Trebuchet MS"/>
              </a:rPr>
              <a:t>3,</a:t>
            </a:r>
            <a:r>
              <a:rPr sz="2800" spc="-459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5]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241300" algn="l"/>
              </a:tabLst>
            </a:pPr>
            <a:r>
              <a:rPr sz="2800" b="1" spc="-165" dirty="0">
                <a:latin typeface="Trebuchet MS"/>
                <a:cs typeface="Trebuchet MS"/>
              </a:rPr>
              <a:t>for </a:t>
            </a:r>
            <a:r>
              <a:rPr sz="2800" spc="-90" dirty="0">
                <a:latin typeface="Trebuchet MS"/>
                <a:cs typeface="Trebuchet MS"/>
              </a:rPr>
              <a:t>p </a:t>
            </a:r>
            <a:r>
              <a:rPr sz="2800" b="1" spc="-155" dirty="0">
                <a:latin typeface="Trebuchet MS"/>
                <a:cs typeface="Trebuchet MS"/>
              </a:rPr>
              <a:t>in</a:t>
            </a:r>
            <a:r>
              <a:rPr sz="2800" b="1" spc="-37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primes:</a:t>
            </a:r>
            <a:endParaRPr sz="2800" dirty="0">
              <a:latin typeface="Trebuchet MS"/>
              <a:cs typeface="Trebuchet MS"/>
            </a:endParaRPr>
          </a:p>
          <a:p>
            <a:pPr marL="469900" lvl="1">
              <a:lnSpc>
                <a:spcPct val="100000"/>
              </a:lnSpc>
              <a:spcBef>
                <a:spcPts val="234"/>
              </a:spcBef>
              <a:tabLst>
                <a:tab pos="698500" algn="l"/>
              </a:tabLst>
            </a:pPr>
            <a:r>
              <a:rPr lang="en-US" sz="2400" spc="-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squared </a:t>
            </a:r>
            <a:r>
              <a:rPr sz="2400" spc="-65" dirty="0">
                <a:latin typeface="Trebuchet MS"/>
                <a:cs typeface="Trebuchet MS"/>
              </a:rPr>
              <a:t>= </a:t>
            </a:r>
            <a:r>
              <a:rPr sz="2400" spc="-80" dirty="0">
                <a:latin typeface="Trebuchet MS"/>
                <a:cs typeface="Trebuchet MS"/>
              </a:rPr>
              <a:t>p </a:t>
            </a:r>
            <a:r>
              <a:rPr sz="2400" spc="310" dirty="0">
                <a:latin typeface="Trebuchet MS"/>
                <a:cs typeface="Trebuchet MS"/>
              </a:rPr>
              <a:t>**</a:t>
            </a:r>
            <a:r>
              <a:rPr sz="2400" spc="-52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2</a:t>
            </a:r>
            <a:endParaRPr sz="2400" dirty="0">
              <a:latin typeface="Trebuchet MS"/>
              <a:cs typeface="Trebuchet MS"/>
            </a:endParaRPr>
          </a:p>
          <a:p>
            <a:pPr marL="469900" lvl="1">
              <a:lnSpc>
                <a:spcPct val="100000"/>
              </a:lnSpc>
              <a:spcBef>
                <a:spcPts val="215"/>
              </a:spcBef>
              <a:tabLst>
                <a:tab pos="698500" algn="l"/>
              </a:tabLst>
            </a:pPr>
            <a:r>
              <a:rPr lang="en-US" sz="2400" spc="-10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cubed </a:t>
            </a:r>
            <a:r>
              <a:rPr sz="2400" spc="-65" dirty="0">
                <a:latin typeface="Trebuchet MS"/>
                <a:cs typeface="Trebuchet MS"/>
              </a:rPr>
              <a:t>= </a:t>
            </a:r>
            <a:r>
              <a:rPr sz="2400" spc="-80" dirty="0">
                <a:latin typeface="Trebuchet MS"/>
                <a:cs typeface="Trebuchet MS"/>
              </a:rPr>
              <a:t>p </a:t>
            </a:r>
            <a:r>
              <a:rPr sz="2400" spc="310" dirty="0">
                <a:latin typeface="Trebuchet MS"/>
                <a:cs typeface="Trebuchet MS"/>
              </a:rPr>
              <a:t>**</a:t>
            </a:r>
            <a:r>
              <a:rPr sz="2400" spc="-509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3</a:t>
            </a:r>
            <a:endParaRPr sz="2400" dirty="0">
              <a:latin typeface="Trebuchet MS"/>
              <a:cs typeface="Trebuchet MS"/>
            </a:endParaRPr>
          </a:p>
          <a:p>
            <a:pPr marL="469900" lvl="1">
              <a:lnSpc>
                <a:spcPct val="100000"/>
              </a:lnSpc>
              <a:spcBef>
                <a:spcPts val="215"/>
              </a:spcBef>
              <a:tabLst>
                <a:tab pos="698500" algn="l"/>
              </a:tabLst>
            </a:pPr>
            <a:r>
              <a:rPr lang="en-US" sz="2400" b="1" spc="-155" dirty="0">
                <a:latin typeface="Trebuchet MS"/>
                <a:cs typeface="Trebuchet MS"/>
              </a:rPr>
              <a:t> </a:t>
            </a:r>
            <a:r>
              <a:rPr sz="2400" b="1" spc="-155" dirty="0">
                <a:latin typeface="Trebuchet MS"/>
                <a:cs typeface="Trebuchet MS"/>
              </a:rPr>
              <a:t>print</a:t>
            </a:r>
            <a:r>
              <a:rPr sz="2400" spc="-155" dirty="0">
                <a:latin typeface="Trebuchet MS"/>
                <a:cs typeface="Trebuchet MS"/>
              </a:rPr>
              <a:t>(p, </a:t>
            </a:r>
            <a:r>
              <a:rPr sz="2400" spc="-110" dirty="0">
                <a:latin typeface="Trebuchet MS"/>
                <a:cs typeface="Trebuchet MS"/>
              </a:rPr>
              <a:t>squared,</a:t>
            </a:r>
            <a:r>
              <a:rPr sz="2400" spc="-27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cubed)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346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Lo</a:t>
            </a:r>
            <a:r>
              <a:rPr spc="-70" dirty="0"/>
              <a:t>o</a:t>
            </a:r>
            <a:r>
              <a:rPr spc="-195" dirty="0"/>
              <a:t>p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697720" cy="33528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function</a:t>
            </a:r>
            <a:r>
              <a:rPr sz="2800" spc="-204" dirty="0">
                <a:solidFill>
                  <a:srgbClr val="0563C1"/>
                </a:solidFill>
                <a:latin typeface="Trebuchet MS"/>
                <a:cs typeface="Trebuchet MS"/>
              </a:rPr>
              <a:t> </a:t>
            </a:r>
            <a:r>
              <a:rPr sz="2800" u="heavy" spc="-1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range</a:t>
            </a:r>
            <a:r>
              <a:rPr sz="2800" spc="-215" dirty="0">
                <a:solidFill>
                  <a:srgbClr val="0563C1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produces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sequence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numbers.</a:t>
            </a:r>
            <a:endParaRPr sz="2800" dirty="0">
              <a:latin typeface="Trebuchet MS"/>
              <a:cs typeface="Trebuchet MS"/>
            </a:endParaRPr>
          </a:p>
          <a:p>
            <a:pPr marL="241300" marR="5080" indent="-228600">
              <a:lnSpc>
                <a:spcPts val="3000"/>
              </a:lnSpc>
              <a:spcBef>
                <a:spcPts val="10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u="heavy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Not</a:t>
            </a:r>
            <a:r>
              <a:rPr sz="2800" i="1" u="heavy" spc="-21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13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</a:t>
            </a:r>
            <a:r>
              <a:rPr sz="2800" u="heavy" spc="-2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17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list</a:t>
            </a:r>
            <a:r>
              <a:rPr sz="2800" spc="-175" dirty="0">
                <a:latin typeface="Trebuchet MS"/>
                <a:cs typeface="Trebuchet MS"/>
              </a:rPr>
              <a:t>: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numbers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are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produced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demand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make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looping  </a:t>
            </a:r>
            <a:r>
              <a:rPr sz="2800" spc="-110" dirty="0">
                <a:latin typeface="Trebuchet MS"/>
                <a:cs typeface="Trebuchet MS"/>
              </a:rPr>
              <a:t>over </a:t>
            </a:r>
            <a:r>
              <a:rPr sz="2800" spc="-150" dirty="0">
                <a:latin typeface="Trebuchet MS"/>
                <a:cs typeface="Trebuchet MS"/>
              </a:rPr>
              <a:t>large </a:t>
            </a:r>
            <a:r>
              <a:rPr sz="2800" spc="-114" dirty="0">
                <a:latin typeface="Trebuchet MS"/>
                <a:cs typeface="Trebuchet MS"/>
              </a:rPr>
              <a:t>ranges </a:t>
            </a:r>
            <a:r>
              <a:rPr sz="2800" spc="-105" dirty="0">
                <a:latin typeface="Trebuchet MS"/>
                <a:cs typeface="Trebuchet MS"/>
              </a:rPr>
              <a:t>more</a:t>
            </a:r>
            <a:r>
              <a:rPr sz="2800" spc="-475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efficient.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405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800" b="1" spc="-120" dirty="0">
                <a:latin typeface="Trebuchet MS"/>
                <a:cs typeface="Trebuchet MS"/>
              </a:rPr>
              <a:t>print</a:t>
            </a:r>
            <a:r>
              <a:rPr sz="2800" spc="-120" dirty="0">
                <a:latin typeface="Trebuchet MS"/>
                <a:cs typeface="Trebuchet MS"/>
              </a:rPr>
              <a:t>('a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range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not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list: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range(0,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85" dirty="0">
                <a:latin typeface="Trebuchet MS"/>
                <a:cs typeface="Trebuchet MS"/>
              </a:rPr>
              <a:t>3)’)</a:t>
            </a:r>
            <a:endParaRPr sz="2800" dirty="0">
              <a:latin typeface="Trebuchet MS"/>
              <a:cs typeface="Trebuchet MS"/>
            </a:endParaRPr>
          </a:p>
          <a:p>
            <a:pPr marL="321945" indent="-30988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b="1" spc="-165" dirty="0">
                <a:latin typeface="Trebuchet MS"/>
                <a:cs typeface="Trebuchet MS"/>
              </a:rPr>
              <a:t>for </a:t>
            </a:r>
            <a:r>
              <a:rPr sz="2800" spc="-95" dirty="0">
                <a:latin typeface="Trebuchet MS"/>
                <a:cs typeface="Trebuchet MS"/>
              </a:rPr>
              <a:t>number </a:t>
            </a:r>
            <a:r>
              <a:rPr sz="2800" b="1" spc="-155" dirty="0">
                <a:latin typeface="Trebuchet MS"/>
                <a:cs typeface="Trebuchet MS"/>
              </a:rPr>
              <a:t>in </a:t>
            </a:r>
            <a:r>
              <a:rPr sz="2800" spc="-150" dirty="0">
                <a:latin typeface="Trebuchet MS"/>
                <a:cs typeface="Trebuchet MS"/>
              </a:rPr>
              <a:t>range(0,</a:t>
            </a:r>
            <a:r>
              <a:rPr sz="2800" spc="-409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3):</a:t>
            </a:r>
            <a:endParaRPr sz="28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b="1" spc="-114" dirty="0">
                <a:latin typeface="Trebuchet MS"/>
                <a:cs typeface="Trebuchet MS"/>
              </a:rPr>
              <a:t>print</a:t>
            </a:r>
            <a:r>
              <a:rPr sz="2400" spc="-114" dirty="0">
                <a:latin typeface="Trebuchet MS"/>
                <a:cs typeface="Trebuchet MS"/>
              </a:rPr>
              <a:t>(number)</a:t>
            </a:r>
            <a:endParaRPr sz="24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662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Loops </a:t>
            </a:r>
            <a:r>
              <a:rPr spc="575" dirty="0"/>
              <a:t>–</a:t>
            </a:r>
            <a:r>
              <a:rPr spc="-565" dirty="0"/>
              <a:t> </a:t>
            </a: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8455660" cy="2448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75" dirty="0">
                <a:latin typeface="Trebuchet MS"/>
                <a:cs typeface="Trebuchet MS"/>
              </a:rPr>
              <a:t>#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200" dirty="0">
                <a:latin typeface="Trebuchet MS"/>
                <a:cs typeface="Trebuchet MS"/>
              </a:rPr>
              <a:t>List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70" dirty="0">
                <a:latin typeface="Trebuchet MS"/>
                <a:cs typeface="Trebuchet MS"/>
              </a:rPr>
              <a:t>of</a:t>
            </a:r>
            <a:r>
              <a:rPr sz="2800" i="1" spc="-215" dirty="0">
                <a:latin typeface="Trebuchet MS"/>
                <a:cs typeface="Trebuchet MS"/>
              </a:rPr>
              <a:t> </a:t>
            </a:r>
            <a:r>
              <a:rPr sz="2800" i="1" spc="-120" dirty="0">
                <a:latin typeface="Trebuchet MS"/>
                <a:cs typeface="Trebuchet MS"/>
              </a:rPr>
              <a:t>word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50" dirty="0">
                <a:latin typeface="Trebuchet MS"/>
                <a:cs typeface="Trebuchet MS"/>
              </a:rPr>
              <a:t>lengths: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85" dirty="0">
                <a:latin typeface="Trebuchet MS"/>
                <a:cs typeface="Trebuchet MS"/>
              </a:rPr>
              <a:t>["red",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65" dirty="0">
                <a:latin typeface="Trebuchet MS"/>
                <a:cs typeface="Trebuchet MS"/>
              </a:rPr>
              <a:t>"green",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60" dirty="0">
                <a:latin typeface="Trebuchet MS"/>
                <a:cs typeface="Trebuchet MS"/>
              </a:rPr>
              <a:t>"blue"]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75" dirty="0">
                <a:latin typeface="Trebuchet MS"/>
                <a:cs typeface="Trebuchet MS"/>
              </a:rPr>
              <a:t>=&gt;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85" dirty="0">
                <a:latin typeface="Trebuchet MS"/>
                <a:cs typeface="Trebuchet MS"/>
              </a:rPr>
              <a:t>[3,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90" dirty="0">
                <a:latin typeface="Trebuchet MS"/>
                <a:cs typeface="Trebuchet MS"/>
              </a:rPr>
              <a:t>5,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14" dirty="0">
                <a:latin typeface="Trebuchet MS"/>
                <a:cs typeface="Trebuchet MS"/>
              </a:rPr>
              <a:t>4]</a:t>
            </a:r>
            <a:endParaRPr sz="2800">
              <a:latin typeface="Trebuchet MS"/>
              <a:cs typeface="Trebuchet MS"/>
            </a:endParaRPr>
          </a:p>
          <a:p>
            <a:pPr marL="321945" indent="-30988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21945" algn="l"/>
                <a:tab pos="322580" algn="l"/>
                <a:tab pos="2424430" algn="l"/>
              </a:tabLst>
            </a:pPr>
            <a:r>
              <a:rPr sz="2800" spc="-114" dirty="0">
                <a:latin typeface="Trebuchet MS"/>
                <a:cs typeface="Trebuchet MS"/>
              </a:rPr>
              <a:t>lengths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5" dirty="0">
                <a:latin typeface="Trebuchet MS"/>
                <a:cs typeface="Trebuchet MS"/>
              </a:rPr>
              <a:t>for </a:t>
            </a:r>
            <a:r>
              <a:rPr sz="2800" spc="-100" dirty="0">
                <a:latin typeface="Trebuchet MS"/>
                <a:cs typeface="Trebuchet MS"/>
              </a:rPr>
              <a:t>word </a:t>
            </a:r>
            <a:r>
              <a:rPr sz="2800" b="1" spc="-155" dirty="0">
                <a:latin typeface="Trebuchet MS"/>
                <a:cs typeface="Trebuchet MS"/>
              </a:rPr>
              <a:t>in </a:t>
            </a:r>
            <a:r>
              <a:rPr sz="2800" spc="-65" dirty="0">
                <a:latin typeface="Trebuchet MS"/>
                <a:cs typeface="Trebuchet MS"/>
              </a:rPr>
              <a:t>["red", "green",</a:t>
            </a:r>
            <a:r>
              <a:rPr sz="2800" spc="-54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"blue"]:</a:t>
            </a:r>
            <a:endParaRPr sz="2800">
              <a:latin typeface="Trebuchet MS"/>
              <a:cs typeface="Trebuchet MS"/>
            </a:endParaRPr>
          </a:p>
          <a:p>
            <a:pPr marL="766445" lvl="1" indent="-29718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766445" algn="l"/>
                <a:tab pos="767080" algn="l"/>
                <a:tab pos="2353310" algn="l"/>
                <a:tab pos="3054985" algn="l"/>
              </a:tabLst>
            </a:pPr>
            <a:r>
              <a:rPr sz="2400" spc="-125" dirty="0">
                <a:latin typeface="Trebuchet MS"/>
                <a:cs typeface="Trebuchet MS"/>
              </a:rPr>
              <a:t>lengths.</a:t>
            </a:r>
            <a:r>
              <a:rPr sz="2400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2400" spc="-160" dirty="0">
                <a:latin typeface="Trebuchet MS"/>
                <a:cs typeface="Trebuchet MS"/>
              </a:rPr>
              <a:t>(</a:t>
            </a:r>
            <a:r>
              <a:rPr sz="2400" u="heavy" spc="-1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2400" spc="-155" dirty="0">
                <a:latin typeface="Trebuchet MS"/>
                <a:cs typeface="Trebuchet MS"/>
              </a:rPr>
              <a:t>)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40" dirty="0">
                <a:latin typeface="Trebuchet MS"/>
                <a:cs typeface="Trebuchet MS"/>
              </a:rPr>
              <a:t>print</a:t>
            </a:r>
            <a:r>
              <a:rPr sz="2800" spc="-140" dirty="0">
                <a:latin typeface="Trebuchet MS"/>
                <a:cs typeface="Trebuchet MS"/>
              </a:rPr>
              <a:t>(lengths)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662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Loops </a:t>
            </a:r>
            <a:r>
              <a:rPr spc="575" dirty="0"/>
              <a:t>–</a:t>
            </a:r>
            <a:r>
              <a:rPr spc="-565" dirty="0"/>
              <a:t> </a:t>
            </a: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8455660" cy="2448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75" dirty="0">
                <a:latin typeface="Trebuchet MS"/>
                <a:cs typeface="Trebuchet MS"/>
              </a:rPr>
              <a:t>#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200" dirty="0">
                <a:latin typeface="Trebuchet MS"/>
                <a:cs typeface="Trebuchet MS"/>
              </a:rPr>
              <a:t>List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70" dirty="0">
                <a:latin typeface="Trebuchet MS"/>
                <a:cs typeface="Trebuchet MS"/>
              </a:rPr>
              <a:t>of</a:t>
            </a:r>
            <a:r>
              <a:rPr sz="2800" i="1" spc="-215" dirty="0">
                <a:latin typeface="Trebuchet MS"/>
                <a:cs typeface="Trebuchet MS"/>
              </a:rPr>
              <a:t> </a:t>
            </a:r>
            <a:r>
              <a:rPr sz="2800" i="1" spc="-120" dirty="0">
                <a:latin typeface="Trebuchet MS"/>
                <a:cs typeface="Trebuchet MS"/>
              </a:rPr>
              <a:t>word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50" dirty="0">
                <a:latin typeface="Trebuchet MS"/>
                <a:cs typeface="Trebuchet MS"/>
              </a:rPr>
              <a:t>lengths: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85" dirty="0">
                <a:latin typeface="Trebuchet MS"/>
                <a:cs typeface="Trebuchet MS"/>
              </a:rPr>
              <a:t>["red",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65" dirty="0">
                <a:latin typeface="Trebuchet MS"/>
                <a:cs typeface="Trebuchet MS"/>
              </a:rPr>
              <a:t>"green",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60" dirty="0">
                <a:latin typeface="Trebuchet MS"/>
                <a:cs typeface="Trebuchet MS"/>
              </a:rPr>
              <a:t>"blue"]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75" dirty="0">
                <a:latin typeface="Trebuchet MS"/>
                <a:cs typeface="Trebuchet MS"/>
              </a:rPr>
              <a:t>=&gt;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85" dirty="0">
                <a:latin typeface="Trebuchet MS"/>
                <a:cs typeface="Trebuchet MS"/>
              </a:rPr>
              <a:t>[3,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90" dirty="0">
                <a:latin typeface="Trebuchet MS"/>
                <a:cs typeface="Trebuchet MS"/>
              </a:rPr>
              <a:t>5,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14" dirty="0">
                <a:latin typeface="Trebuchet MS"/>
                <a:cs typeface="Trebuchet MS"/>
              </a:rPr>
              <a:t>4]</a:t>
            </a:r>
            <a:endParaRPr sz="2800" dirty="0">
              <a:latin typeface="Trebuchet MS"/>
              <a:cs typeface="Trebuchet MS"/>
            </a:endParaRPr>
          </a:p>
          <a:p>
            <a:pPr marL="321945" indent="-30988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114" dirty="0">
                <a:latin typeface="Trebuchet MS"/>
                <a:cs typeface="Trebuchet MS"/>
              </a:rPr>
              <a:t>lengths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95" dirty="0">
                <a:latin typeface="Trebuchet MS"/>
                <a:cs typeface="Trebuchet MS"/>
              </a:rPr>
              <a:t> </a:t>
            </a:r>
            <a:r>
              <a:rPr sz="2800" spc="-170" dirty="0">
                <a:solidFill>
                  <a:srgbClr val="FFFFFF"/>
                </a:solidFill>
                <a:latin typeface="Trebuchet MS"/>
                <a:cs typeface="Trebuchet MS"/>
              </a:rPr>
              <a:t>[]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5" dirty="0">
                <a:latin typeface="Trebuchet MS"/>
                <a:cs typeface="Trebuchet MS"/>
              </a:rPr>
              <a:t>for </a:t>
            </a:r>
            <a:r>
              <a:rPr sz="2800" spc="-100" dirty="0">
                <a:latin typeface="Trebuchet MS"/>
                <a:cs typeface="Trebuchet MS"/>
              </a:rPr>
              <a:t>word </a:t>
            </a:r>
            <a:r>
              <a:rPr sz="2800" b="1" spc="-155" dirty="0">
                <a:latin typeface="Trebuchet MS"/>
                <a:cs typeface="Trebuchet MS"/>
              </a:rPr>
              <a:t>in </a:t>
            </a:r>
            <a:r>
              <a:rPr sz="2800" spc="-65" dirty="0">
                <a:latin typeface="Trebuchet MS"/>
                <a:cs typeface="Trebuchet MS"/>
              </a:rPr>
              <a:t>["red", "green",</a:t>
            </a:r>
            <a:r>
              <a:rPr sz="2800" spc="-540" dirty="0">
                <a:latin typeface="Trebuchet MS"/>
                <a:cs typeface="Trebuchet MS"/>
              </a:rPr>
              <a:t> </a:t>
            </a:r>
            <a:r>
              <a:rPr sz="2800" spc="-65" dirty="0">
                <a:latin typeface="Trebuchet MS"/>
                <a:cs typeface="Trebuchet MS"/>
              </a:rPr>
              <a:t>"blue"]:</a:t>
            </a:r>
            <a:endParaRPr sz="2800" dirty="0">
              <a:latin typeface="Trebuchet MS"/>
              <a:cs typeface="Trebuchet MS"/>
            </a:endParaRPr>
          </a:p>
          <a:p>
            <a:pPr marL="766445" lvl="1" indent="-29718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766445" algn="l"/>
                <a:tab pos="767080" algn="l"/>
              </a:tabLst>
            </a:pPr>
            <a:r>
              <a:rPr sz="2400" spc="-114" dirty="0">
                <a:latin typeface="Trebuchet MS"/>
                <a:cs typeface="Trebuchet MS"/>
              </a:rPr>
              <a:t>lengths.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append</a:t>
            </a:r>
            <a:r>
              <a:rPr sz="2400" spc="-114" dirty="0">
                <a:latin typeface="Trebuchet MS"/>
                <a:cs typeface="Trebuchet MS"/>
              </a:rPr>
              <a:t>(</a:t>
            </a:r>
            <a:r>
              <a:rPr sz="2400" spc="-114" dirty="0">
                <a:solidFill>
                  <a:srgbClr val="FFFFFF"/>
                </a:solidFill>
                <a:latin typeface="Trebuchet MS"/>
                <a:cs typeface="Trebuchet MS"/>
              </a:rPr>
              <a:t>len(word)</a:t>
            </a:r>
            <a:r>
              <a:rPr sz="2400" spc="-114" dirty="0">
                <a:latin typeface="Trebuchet MS"/>
                <a:cs typeface="Trebuchet MS"/>
              </a:rPr>
              <a:t>)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40" dirty="0">
                <a:latin typeface="Trebuchet MS"/>
                <a:cs typeface="Trebuchet MS"/>
              </a:rPr>
              <a:t>print</a:t>
            </a:r>
            <a:r>
              <a:rPr sz="2800" spc="-140" dirty="0">
                <a:latin typeface="Trebuchet MS"/>
                <a:cs typeface="Trebuchet MS"/>
              </a:rPr>
              <a:t>(lengths)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662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Loops </a:t>
            </a:r>
            <a:r>
              <a:rPr spc="575" dirty="0"/>
              <a:t>–</a:t>
            </a:r>
            <a:r>
              <a:rPr spc="-565" dirty="0"/>
              <a:t> </a:t>
            </a: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949815" cy="29698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75" dirty="0">
                <a:latin typeface="Trebuchet MS"/>
                <a:cs typeface="Trebuchet MS"/>
              </a:rPr>
              <a:t>#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45" dirty="0">
                <a:latin typeface="Trebuchet MS"/>
                <a:cs typeface="Trebuchet MS"/>
              </a:rPr>
              <a:t>Concatenate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85" dirty="0">
                <a:latin typeface="Trebuchet MS"/>
                <a:cs typeface="Trebuchet MS"/>
              </a:rPr>
              <a:t>all</a:t>
            </a:r>
            <a:r>
              <a:rPr sz="2800" i="1" spc="-215" dirty="0">
                <a:latin typeface="Trebuchet MS"/>
                <a:cs typeface="Trebuchet MS"/>
              </a:rPr>
              <a:t> </a:t>
            </a:r>
            <a:r>
              <a:rPr sz="2800" i="1" spc="-140" dirty="0">
                <a:latin typeface="Trebuchet MS"/>
                <a:cs typeface="Trebuchet MS"/>
              </a:rPr>
              <a:t>words: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85" dirty="0">
                <a:latin typeface="Trebuchet MS"/>
                <a:cs typeface="Trebuchet MS"/>
              </a:rPr>
              <a:t>["red",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65" dirty="0">
                <a:latin typeface="Trebuchet MS"/>
                <a:cs typeface="Trebuchet MS"/>
              </a:rPr>
              <a:t>"green",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60" dirty="0">
                <a:latin typeface="Trebuchet MS"/>
                <a:cs typeface="Trebuchet MS"/>
              </a:rPr>
              <a:t>"blue"]</a:t>
            </a:r>
            <a:r>
              <a:rPr sz="2800" i="1" spc="-200" dirty="0">
                <a:latin typeface="Trebuchet MS"/>
                <a:cs typeface="Trebuchet MS"/>
              </a:rPr>
              <a:t> </a:t>
            </a:r>
            <a:r>
              <a:rPr sz="2800" i="1" spc="-75" dirty="0">
                <a:latin typeface="Trebuchet MS"/>
                <a:cs typeface="Trebuchet MS"/>
              </a:rPr>
              <a:t>=&gt;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35" dirty="0">
                <a:latin typeface="Trebuchet MS"/>
                <a:cs typeface="Trebuchet MS"/>
              </a:rPr>
              <a:t>"redgreenblue”</a:t>
            </a:r>
            <a:endParaRPr sz="2800">
              <a:latin typeface="Trebuchet MS"/>
              <a:cs typeface="Trebuchet MS"/>
            </a:endParaRPr>
          </a:p>
          <a:p>
            <a:pPr marL="321945" indent="-30988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90" dirty="0">
                <a:latin typeface="Trebuchet MS"/>
                <a:cs typeface="Trebuchet MS"/>
              </a:rPr>
              <a:t>words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65" dirty="0">
                <a:latin typeface="Trebuchet MS"/>
                <a:cs typeface="Trebuchet MS"/>
              </a:rPr>
              <a:t>["red", "green",</a:t>
            </a:r>
            <a:r>
              <a:rPr sz="2800" spc="-59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"blue"]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  <a:tab pos="2114550" algn="l"/>
              </a:tabLst>
            </a:pPr>
            <a:r>
              <a:rPr sz="2800" spc="-125" dirty="0">
                <a:latin typeface="Trebuchet MS"/>
                <a:cs typeface="Trebuchet MS"/>
              </a:rPr>
              <a:t>result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8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  <a:tab pos="1457960" algn="l"/>
                <a:tab pos="2608580" algn="l"/>
              </a:tabLst>
            </a:pPr>
            <a:r>
              <a:rPr sz="2800" b="1" spc="-165" dirty="0">
                <a:latin typeface="Trebuchet MS"/>
                <a:cs typeface="Trebuchet MS"/>
              </a:rPr>
              <a:t>for</a:t>
            </a:r>
            <a:r>
              <a:rPr sz="2800" b="1" u="heavy" spc="-16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2800" b="1" spc="-155" dirty="0">
                <a:latin typeface="Trebuchet MS"/>
                <a:cs typeface="Trebuchet MS"/>
              </a:rPr>
              <a:t>in</a:t>
            </a:r>
            <a:r>
              <a:rPr sz="2800" b="1" u="heavy" spc="-15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	</a:t>
            </a:r>
            <a:r>
              <a:rPr sz="2800" spc="-275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766445" lvl="1" indent="-297180">
              <a:lnSpc>
                <a:spcPct val="100000"/>
              </a:lnSpc>
              <a:spcBef>
                <a:spcPts val="2630"/>
              </a:spcBef>
              <a:buFont typeface="Arial"/>
              <a:buChar char="•"/>
              <a:tabLst>
                <a:tab pos="766445" algn="l"/>
                <a:tab pos="767080" algn="l"/>
                <a:tab pos="1376045" algn="l"/>
              </a:tabLst>
            </a:pPr>
            <a:r>
              <a:rPr sz="24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1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50" dirty="0">
                <a:latin typeface="Trebuchet MS"/>
                <a:cs typeface="Trebuchet MS"/>
              </a:rPr>
              <a:t>print</a:t>
            </a:r>
            <a:r>
              <a:rPr sz="2800" spc="-150" dirty="0">
                <a:latin typeface="Trebuchet MS"/>
                <a:cs typeface="Trebuchet MS"/>
              </a:rPr>
              <a:t>(result)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6620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Loops </a:t>
            </a:r>
            <a:r>
              <a:rPr spc="575" dirty="0"/>
              <a:t>–</a:t>
            </a:r>
            <a:r>
              <a:rPr spc="-565" dirty="0"/>
              <a:t> </a:t>
            </a: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949815" cy="296989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i="1" spc="-75" dirty="0">
                <a:latin typeface="Trebuchet MS"/>
                <a:cs typeface="Trebuchet MS"/>
              </a:rPr>
              <a:t>#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45" dirty="0">
                <a:latin typeface="Trebuchet MS"/>
                <a:cs typeface="Trebuchet MS"/>
              </a:rPr>
              <a:t>Concatenate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185" dirty="0">
                <a:latin typeface="Trebuchet MS"/>
                <a:cs typeface="Trebuchet MS"/>
              </a:rPr>
              <a:t>all</a:t>
            </a:r>
            <a:r>
              <a:rPr sz="2800" i="1" spc="-215" dirty="0">
                <a:latin typeface="Trebuchet MS"/>
                <a:cs typeface="Trebuchet MS"/>
              </a:rPr>
              <a:t> </a:t>
            </a:r>
            <a:r>
              <a:rPr sz="2800" i="1" spc="-140" dirty="0">
                <a:latin typeface="Trebuchet MS"/>
                <a:cs typeface="Trebuchet MS"/>
              </a:rPr>
              <a:t>words:</a:t>
            </a:r>
            <a:r>
              <a:rPr sz="2800" i="1" spc="-210" dirty="0">
                <a:latin typeface="Trebuchet MS"/>
                <a:cs typeface="Trebuchet MS"/>
              </a:rPr>
              <a:t> </a:t>
            </a:r>
            <a:r>
              <a:rPr sz="2800" i="1" spc="-85" dirty="0">
                <a:latin typeface="Trebuchet MS"/>
                <a:cs typeface="Trebuchet MS"/>
              </a:rPr>
              <a:t>["red",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65" dirty="0">
                <a:latin typeface="Trebuchet MS"/>
                <a:cs typeface="Trebuchet MS"/>
              </a:rPr>
              <a:t>"green",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60" dirty="0">
                <a:latin typeface="Trebuchet MS"/>
                <a:cs typeface="Trebuchet MS"/>
              </a:rPr>
              <a:t>"blue"]</a:t>
            </a:r>
            <a:r>
              <a:rPr sz="2800" i="1" spc="-200" dirty="0">
                <a:latin typeface="Trebuchet MS"/>
                <a:cs typeface="Trebuchet MS"/>
              </a:rPr>
              <a:t> </a:t>
            </a:r>
            <a:r>
              <a:rPr sz="2800" i="1" spc="-75" dirty="0">
                <a:latin typeface="Trebuchet MS"/>
                <a:cs typeface="Trebuchet MS"/>
              </a:rPr>
              <a:t>=&gt;</a:t>
            </a:r>
            <a:r>
              <a:rPr sz="2800" i="1" spc="-204" dirty="0">
                <a:latin typeface="Trebuchet MS"/>
                <a:cs typeface="Trebuchet MS"/>
              </a:rPr>
              <a:t> </a:t>
            </a:r>
            <a:r>
              <a:rPr sz="2800" i="1" spc="-135" dirty="0">
                <a:latin typeface="Trebuchet MS"/>
                <a:cs typeface="Trebuchet MS"/>
              </a:rPr>
              <a:t>"redgreenblue”</a:t>
            </a:r>
            <a:endParaRPr sz="2800">
              <a:latin typeface="Trebuchet MS"/>
              <a:cs typeface="Trebuchet MS"/>
            </a:endParaRPr>
          </a:p>
          <a:p>
            <a:pPr marL="321945" indent="-30988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z="2800" spc="-90" dirty="0">
                <a:latin typeface="Trebuchet MS"/>
                <a:cs typeface="Trebuchet MS"/>
              </a:rPr>
              <a:t>words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65" dirty="0">
                <a:latin typeface="Trebuchet MS"/>
                <a:cs typeface="Trebuchet MS"/>
              </a:rPr>
              <a:t>["red", "green",</a:t>
            </a:r>
            <a:r>
              <a:rPr sz="2800" spc="-590" dirty="0">
                <a:latin typeface="Trebuchet MS"/>
                <a:cs typeface="Trebuchet MS"/>
              </a:rPr>
              <a:t> </a:t>
            </a:r>
            <a:r>
              <a:rPr sz="2800" spc="-35" dirty="0">
                <a:latin typeface="Trebuchet MS"/>
                <a:cs typeface="Trebuchet MS"/>
              </a:rPr>
              <a:t>"blue"]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result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95" dirty="0">
                <a:latin typeface="Trebuchet MS"/>
                <a:cs typeface="Trebuchet MS"/>
              </a:rPr>
              <a:t> </a:t>
            </a:r>
            <a:r>
              <a:rPr sz="2800" spc="-300" dirty="0">
                <a:solidFill>
                  <a:srgbClr val="FFFFFF"/>
                </a:solidFill>
                <a:latin typeface="Trebuchet MS"/>
                <a:cs typeface="Trebuchet MS"/>
              </a:rPr>
              <a:t>””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65" dirty="0">
                <a:latin typeface="Trebuchet MS"/>
                <a:cs typeface="Trebuchet MS"/>
              </a:rPr>
              <a:t>for </a:t>
            </a:r>
            <a:r>
              <a:rPr sz="2800" spc="-100" dirty="0">
                <a:solidFill>
                  <a:srgbClr val="FFFFFF"/>
                </a:solidFill>
                <a:latin typeface="Trebuchet MS"/>
                <a:cs typeface="Trebuchet MS"/>
              </a:rPr>
              <a:t>word </a:t>
            </a:r>
            <a:r>
              <a:rPr sz="2800" b="1" spc="-155" dirty="0">
                <a:latin typeface="Trebuchet MS"/>
                <a:cs typeface="Trebuchet MS"/>
              </a:rPr>
              <a:t>in</a:t>
            </a:r>
            <a:r>
              <a:rPr sz="2800" b="1" spc="-350" dirty="0">
                <a:latin typeface="Trebuchet MS"/>
                <a:cs typeface="Trebuchet MS"/>
              </a:rPr>
              <a:t> </a:t>
            </a:r>
            <a:r>
              <a:rPr sz="2800" spc="-120" dirty="0">
                <a:solidFill>
                  <a:srgbClr val="FFFFFF"/>
                </a:solidFill>
                <a:latin typeface="Trebuchet MS"/>
                <a:cs typeface="Trebuchet MS"/>
              </a:rPr>
              <a:t>words</a:t>
            </a:r>
            <a:r>
              <a:rPr sz="2800" spc="-120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766445" lvl="1" indent="-297180">
              <a:lnSpc>
                <a:spcPct val="100000"/>
              </a:lnSpc>
              <a:spcBef>
                <a:spcPts val="229"/>
              </a:spcBef>
              <a:buClr>
                <a:srgbClr val="000000"/>
              </a:buClr>
              <a:buFont typeface="Arial"/>
              <a:buChar char="•"/>
              <a:tabLst>
                <a:tab pos="766445" algn="l"/>
                <a:tab pos="767080" algn="l"/>
              </a:tabLst>
            </a:pPr>
            <a:r>
              <a:rPr sz="2400" spc="-110" dirty="0">
                <a:solidFill>
                  <a:srgbClr val="FFFFFF"/>
                </a:solidFill>
                <a:latin typeface="Trebuchet MS"/>
                <a:cs typeface="Trebuchet MS"/>
              </a:rPr>
              <a:t>result </a:t>
            </a:r>
            <a:r>
              <a:rPr sz="2400" spc="-65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400" spc="-2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95" dirty="0">
                <a:solidFill>
                  <a:srgbClr val="FFFFFF"/>
                </a:solidFill>
                <a:latin typeface="Trebuchet MS"/>
                <a:cs typeface="Trebuchet MS"/>
              </a:rPr>
              <a:t>result+word</a:t>
            </a:r>
            <a:endParaRPr sz="24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50" dirty="0">
                <a:latin typeface="Trebuchet MS"/>
                <a:cs typeface="Trebuchet MS"/>
              </a:rPr>
              <a:t>print</a:t>
            </a:r>
            <a:r>
              <a:rPr sz="2800" spc="-150" dirty="0">
                <a:latin typeface="Trebuchet MS"/>
                <a:cs typeface="Trebuchet MS"/>
              </a:rPr>
              <a:t>(result)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Setup</a:t>
            </a:r>
            <a:r>
              <a:rPr spc="-375" dirty="0"/>
              <a:t> </a:t>
            </a:r>
            <a:r>
              <a:rPr spc="-180" dirty="0"/>
              <a:t>Anaconda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382268"/>
            <a:ext cx="49707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60" dirty="0">
                <a:latin typeface="Trebuchet MS"/>
                <a:cs typeface="Trebuchet MS"/>
              </a:rPr>
              <a:t>&gt;On </a:t>
            </a:r>
            <a:r>
              <a:rPr sz="3200" spc="-100" dirty="0">
                <a:latin typeface="Trebuchet MS"/>
                <a:cs typeface="Trebuchet MS"/>
              </a:rPr>
              <a:t>your </a:t>
            </a:r>
            <a:r>
              <a:rPr sz="3200" spc="-95" dirty="0">
                <a:latin typeface="Trebuchet MS"/>
                <a:cs typeface="Trebuchet MS"/>
              </a:rPr>
              <a:t>bash</a:t>
            </a:r>
            <a:r>
              <a:rPr sz="3200" spc="-56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shell</a:t>
            </a:r>
            <a:endParaRPr sz="45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027" y="2048840"/>
            <a:ext cx="5255261" cy="4606389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45" dirty="0">
                <a:latin typeface="Trebuchet MS"/>
                <a:cs typeface="Trebuchet MS"/>
              </a:rPr>
              <a:t>$ </a:t>
            </a:r>
            <a:r>
              <a:rPr lang="en-US" sz="2400" spc="-95" dirty="0" err="1">
                <a:latin typeface="Trebuchet MS"/>
                <a:cs typeface="Trebuchet MS"/>
              </a:rPr>
              <a:t>conda</a:t>
            </a:r>
            <a:r>
              <a:rPr lang="en-US" sz="2400" spc="-95" dirty="0">
                <a:latin typeface="Trebuchet MS"/>
                <a:cs typeface="Trebuchet MS"/>
              </a:rPr>
              <a:t> </a:t>
            </a:r>
            <a:r>
              <a:rPr lang="en-US" sz="2400" spc="-145" dirty="0">
                <a:latin typeface="Trebuchet MS"/>
                <a:cs typeface="Trebuchet MS"/>
              </a:rPr>
              <a:t>create </a:t>
            </a:r>
            <a:r>
              <a:rPr lang="en-US" sz="2400" spc="-110" dirty="0">
                <a:latin typeface="Trebuchet MS"/>
                <a:cs typeface="Trebuchet MS"/>
              </a:rPr>
              <a:t>–name </a:t>
            </a:r>
            <a:r>
              <a:rPr lang="en-US" sz="2400" spc="-85" dirty="0">
                <a:solidFill>
                  <a:srgbClr val="FFFFFF"/>
                </a:solidFill>
                <a:latin typeface="Trebuchet MS"/>
                <a:cs typeface="Trebuchet MS"/>
              </a:rPr>
              <a:t>bootcamp2021</a:t>
            </a:r>
            <a:endParaRPr lang="en-US" sz="2400" spc="-105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8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05" dirty="0">
                <a:latin typeface="Trebuchet MS"/>
                <a:cs typeface="Trebuchet MS"/>
              </a:rPr>
              <a:t>proceed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([y]/n)?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200" dirty="0">
                <a:latin typeface="Trebuchet MS"/>
                <a:cs typeface="Trebuchet MS"/>
              </a:rPr>
              <a:t>Y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Trebuchet MS"/>
                <a:cs typeface="Trebuchet MS"/>
              </a:rPr>
              <a:t>$ </a:t>
            </a:r>
            <a:r>
              <a:rPr sz="2400" spc="-95" dirty="0">
                <a:latin typeface="Trebuchet MS"/>
                <a:cs typeface="Trebuchet MS"/>
              </a:rPr>
              <a:t>conda </a:t>
            </a:r>
            <a:r>
              <a:rPr sz="2400" spc="-110" dirty="0">
                <a:latin typeface="Trebuchet MS"/>
                <a:cs typeface="Trebuchet MS"/>
              </a:rPr>
              <a:t>info</a:t>
            </a:r>
            <a:r>
              <a:rPr sz="2400" spc="-44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--envs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Trebuchet MS"/>
                <a:cs typeface="Trebuchet MS"/>
              </a:rPr>
              <a:t>$ </a:t>
            </a:r>
            <a:r>
              <a:rPr sz="2400" spc="-95" dirty="0">
                <a:latin typeface="Trebuchet MS"/>
                <a:cs typeface="Trebuchet MS"/>
              </a:rPr>
              <a:t>conda </a:t>
            </a:r>
            <a:r>
              <a:rPr sz="2400" spc="-100" dirty="0">
                <a:latin typeface="Trebuchet MS"/>
                <a:cs typeface="Trebuchet MS"/>
              </a:rPr>
              <a:t>env</a:t>
            </a:r>
            <a:r>
              <a:rPr sz="2400" spc="-434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list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Trebuchet MS"/>
                <a:cs typeface="Trebuchet MS"/>
              </a:rPr>
              <a:t>$ </a:t>
            </a:r>
            <a:r>
              <a:rPr sz="2400" spc="-95" dirty="0">
                <a:latin typeface="Trebuchet MS"/>
                <a:cs typeface="Trebuchet MS"/>
              </a:rPr>
              <a:t>conda </a:t>
            </a:r>
            <a:r>
              <a:rPr sz="2400" spc="-145" dirty="0">
                <a:latin typeface="Trebuchet MS"/>
                <a:cs typeface="Trebuchet MS"/>
              </a:rPr>
              <a:t>activate</a:t>
            </a:r>
            <a:r>
              <a:rPr sz="2400" spc="-425" dirty="0"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bootcamp2021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Trebuchet MS"/>
                <a:cs typeface="Trebuchet MS"/>
              </a:rPr>
              <a:t>$ </a:t>
            </a:r>
            <a:r>
              <a:rPr sz="2400" spc="-95" dirty="0">
                <a:latin typeface="Trebuchet MS"/>
                <a:cs typeface="Trebuchet MS"/>
              </a:rPr>
              <a:t>conda </a:t>
            </a:r>
            <a:r>
              <a:rPr sz="2400" spc="-130" dirty="0">
                <a:latin typeface="Trebuchet MS"/>
                <a:cs typeface="Trebuchet MS"/>
              </a:rPr>
              <a:t>list </a:t>
            </a:r>
            <a:r>
              <a:rPr sz="2400" spc="-100" dirty="0">
                <a:latin typeface="Trebuchet MS"/>
                <a:cs typeface="Trebuchet MS"/>
              </a:rPr>
              <a:t>-n</a:t>
            </a:r>
            <a:r>
              <a:rPr sz="2400" spc="-505" dirty="0">
                <a:latin typeface="Trebuchet MS"/>
                <a:cs typeface="Trebuchet MS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Trebuchet MS"/>
                <a:cs typeface="Trebuchet MS"/>
              </a:rPr>
              <a:t>bootcamp2021</a:t>
            </a:r>
            <a:endParaRPr lang="en-US" sz="2400" spc="-8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400" spc="-85" dirty="0">
                <a:latin typeface="Trebuchet MS"/>
                <a:cs typeface="Trebuchet MS"/>
              </a:rPr>
              <a:t>$ </a:t>
            </a:r>
            <a:r>
              <a:rPr lang="en-US" sz="2400" spc="-85" dirty="0" err="1">
                <a:latin typeface="Trebuchet MS"/>
                <a:cs typeface="Trebuchet MS"/>
              </a:rPr>
              <a:t>conda</a:t>
            </a:r>
            <a:r>
              <a:rPr lang="en-US" sz="2400" spc="-85" dirty="0">
                <a:latin typeface="Trebuchet MS"/>
                <a:cs typeface="Trebuchet MS"/>
              </a:rPr>
              <a:t> deactivate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Trebuchet MS"/>
                <a:cs typeface="Trebuchet MS"/>
              </a:rPr>
              <a:t>$ </a:t>
            </a:r>
            <a:r>
              <a:rPr sz="2400" spc="-95" dirty="0">
                <a:latin typeface="Trebuchet MS"/>
                <a:cs typeface="Trebuchet MS"/>
              </a:rPr>
              <a:t>conda </a:t>
            </a:r>
            <a:r>
              <a:rPr sz="2400" spc="-125" dirty="0">
                <a:latin typeface="Trebuchet MS"/>
                <a:cs typeface="Trebuchet MS"/>
              </a:rPr>
              <a:t>install</a:t>
            </a:r>
            <a:r>
              <a:rPr sz="2400" spc="-484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package-name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45" dirty="0">
                <a:latin typeface="Trebuchet MS"/>
                <a:cs typeface="Trebuchet MS"/>
              </a:rPr>
              <a:t>$ </a:t>
            </a:r>
            <a:r>
              <a:rPr sz="2400" spc="-95" dirty="0">
                <a:latin typeface="Trebuchet MS"/>
                <a:cs typeface="Trebuchet MS"/>
              </a:rPr>
              <a:t>conda </a:t>
            </a:r>
            <a:r>
              <a:rPr sz="2400" spc="-125" dirty="0">
                <a:latin typeface="Trebuchet MS"/>
                <a:cs typeface="Trebuchet MS"/>
              </a:rPr>
              <a:t>install</a:t>
            </a:r>
            <a:r>
              <a:rPr sz="2400" spc="-45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package-name=2.3.4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1444" y="3108452"/>
            <a:ext cx="620077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400" u="heavy" spc="-15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https://conda.io/projects/conda/en/latest/user-  </a:t>
            </a:r>
            <a:r>
              <a:rPr sz="2400" u="heavy" spc="-12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guide/tasks/manage-environments.html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1444" y="4352035"/>
            <a:ext cx="5717540" cy="7239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41300" marR="5080" indent="-228600">
              <a:lnSpc>
                <a:spcPts val="262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  <a:tabLst>
                <a:tab pos="241300" algn="l"/>
              </a:tabLst>
            </a:pPr>
            <a:r>
              <a:rPr sz="2400" u="heavy" spc="-13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Trebuchet MS"/>
                <a:cs typeface="Trebuchet MS"/>
              </a:rPr>
              <a:t>https://docs.anaconda.com/anaconda/user-  guide/tasks/install-packages/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B6825A-DF9B-2BC0-743D-746B7B095509}"/>
              </a:ext>
            </a:extLst>
          </p:cNvPr>
          <p:cNvSpPr txBox="1"/>
          <p:nvPr/>
        </p:nvSpPr>
        <p:spPr>
          <a:xfrm>
            <a:off x="7623544" y="5847907"/>
            <a:ext cx="3501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45" dirty="0">
                <a:latin typeface="Trebuchet MS"/>
                <a:cs typeface="Trebuchet MS"/>
              </a:rPr>
              <a:t>$ </a:t>
            </a:r>
            <a:r>
              <a:rPr lang="en-US" sz="1800" spc="-95" dirty="0" err="1">
                <a:latin typeface="Trebuchet MS"/>
                <a:cs typeface="Trebuchet MS"/>
              </a:rPr>
              <a:t>conda</a:t>
            </a:r>
            <a:r>
              <a:rPr lang="en-US" sz="1800" spc="-95" dirty="0">
                <a:latin typeface="Trebuchet MS"/>
                <a:cs typeface="Trebuchet MS"/>
              </a:rPr>
              <a:t> –-version</a:t>
            </a:r>
          </a:p>
          <a:p>
            <a:r>
              <a:rPr lang="en-US" sz="1800" spc="-95" dirty="0">
                <a:latin typeface="Trebuchet MS"/>
                <a:cs typeface="Trebuchet MS"/>
              </a:rPr>
              <a:t>$ </a:t>
            </a:r>
            <a:r>
              <a:rPr lang="en-US" sz="1800" spc="-95" dirty="0" err="1">
                <a:latin typeface="Trebuchet MS"/>
                <a:cs typeface="Trebuchet MS"/>
              </a:rPr>
              <a:t>conda</a:t>
            </a:r>
            <a:r>
              <a:rPr lang="en-US" sz="1800" spc="-95" dirty="0">
                <a:latin typeface="Trebuchet MS"/>
                <a:cs typeface="Trebuchet MS"/>
              </a:rPr>
              <a:t> update </a:t>
            </a:r>
            <a:r>
              <a:rPr lang="en-US" sz="1800" spc="-95" dirty="0" err="1">
                <a:latin typeface="Trebuchet MS"/>
                <a:cs typeface="Trebuchet MS"/>
              </a:rPr>
              <a:t>conda</a:t>
            </a:r>
            <a:endParaRPr lang="en-US" sz="1800" spc="-95" dirty="0">
              <a:latin typeface="Trebuchet MS"/>
              <a:cs typeface="Trebuchet MS"/>
            </a:endParaRPr>
          </a:p>
          <a:p>
            <a:r>
              <a:rPr lang="en-US" spc="-95" dirty="0">
                <a:latin typeface="Trebuchet MS"/>
                <a:cs typeface="Trebuchet MS"/>
              </a:rPr>
              <a:t>	this can take awhile!</a:t>
            </a:r>
            <a:endParaRPr lang="en-US" sz="1800" dirty="0">
              <a:latin typeface="Trebuchet MS"/>
              <a:cs typeface="Trebuchet MS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8091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7425690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Write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program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prints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following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pattern:</a:t>
            </a:r>
            <a:endParaRPr sz="2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365" dirty="0">
                <a:latin typeface="Trebuchet MS"/>
                <a:cs typeface="Trebuchet MS"/>
              </a:rPr>
              <a:t>*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spc="370" dirty="0">
                <a:latin typeface="Trebuchet MS"/>
                <a:cs typeface="Trebuchet MS"/>
              </a:rPr>
              <a:t>**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800" spc="370" dirty="0">
                <a:latin typeface="Trebuchet MS"/>
                <a:cs typeface="Trebuchet MS"/>
              </a:rPr>
              <a:t>***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spc="370" dirty="0">
                <a:latin typeface="Trebuchet MS"/>
                <a:cs typeface="Trebuchet MS"/>
              </a:rPr>
              <a:t>****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spc="370" dirty="0">
                <a:latin typeface="Trebuchet MS"/>
                <a:cs typeface="Trebuchet MS"/>
              </a:rPr>
              <a:t>*****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800" spc="370" dirty="0">
                <a:latin typeface="Trebuchet MS"/>
                <a:cs typeface="Trebuchet MS"/>
              </a:rPr>
              <a:t>******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8091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7425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Write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program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prints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following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pattern: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39" y="2810763"/>
            <a:ext cx="1771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365" dirty="0">
                <a:latin typeface="Trebuchet MS"/>
                <a:cs typeface="Trebuchet MS"/>
              </a:rPr>
              <a:t>*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639" y="3249676"/>
            <a:ext cx="1066165" cy="25800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45"/>
              </a:spcBef>
            </a:pPr>
            <a:r>
              <a:rPr sz="2800" spc="370" dirty="0">
                <a:latin typeface="Trebuchet MS"/>
                <a:cs typeface="Trebuchet MS"/>
              </a:rPr>
              <a:t>**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r>
              <a:rPr sz="2800" spc="370" dirty="0">
                <a:latin typeface="Trebuchet MS"/>
                <a:cs typeface="Trebuchet MS"/>
              </a:rPr>
              <a:t>***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2800" spc="370" dirty="0">
                <a:latin typeface="Trebuchet MS"/>
                <a:cs typeface="Trebuchet MS"/>
              </a:rPr>
              <a:t>****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2800" spc="370" dirty="0">
                <a:latin typeface="Trebuchet MS"/>
                <a:cs typeface="Trebuchet MS"/>
              </a:rPr>
              <a:t>*****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r>
              <a:rPr sz="2800" spc="370" dirty="0">
                <a:latin typeface="Trebuchet MS"/>
                <a:cs typeface="Trebuchet MS"/>
              </a:rPr>
              <a:t>*****</a:t>
            </a:r>
            <a:r>
              <a:rPr sz="2800" spc="365" dirty="0">
                <a:latin typeface="Trebuchet MS"/>
                <a:cs typeface="Trebuchet MS"/>
              </a:rPr>
              <a:t>*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3908" y="2619756"/>
            <a:ext cx="3682492" cy="797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0" marR="5080" indent="-298450">
              <a:lnSpc>
                <a:spcPct val="103099"/>
              </a:lnSpc>
            </a:pPr>
            <a:r>
              <a:rPr sz="2600" spc="-125" dirty="0">
                <a:latin typeface="Trebuchet MS"/>
                <a:cs typeface="Trebuchet MS"/>
              </a:rPr>
              <a:t>for star </a:t>
            </a:r>
            <a:r>
              <a:rPr sz="2600" spc="-100" dirty="0">
                <a:latin typeface="Trebuchet MS"/>
                <a:cs typeface="Trebuchet MS"/>
              </a:rPr>
              <a:t>in</a:t>
            </a:r>
            <a:r>
              <a:rPr sz="2600" spc="-375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range(</a:t>
            </a:r>
            <a:r>
              <a:rPr lang="en-US" sz="2600" spc="-140" dirty="0">
                <a:latin typeface="Trebuchet MS"/>
                <a:cs typeface="Trebuchet MS"/>
              </a:rPr>
              <a:t>1,</a:t>
            </a:r>
            <a:r>
              <a:rPr sz="2600" spc="-140" dirty="0">
                <a:latin typeface="Trebuchet MS"/>
                <a:cs typeface="Trebuchet MS"/>
              </a:rPr>
              <a:t>7):  </a:t>
            </a:r>
            <a:r>
              <a:rPr sz="2600" spc="-65" dirty="0">
                <a:latin typeface="Trebuchet MS"/>
                <a:cs typeface="Trebuchet MS"/>
              </a:rPr>
              <a:t>print(</a:t>
            </a:r>
            <a:r>
              <a:rPr lang="en-US" sz="2600" spc="-65" dirty="0">
                <a:latin typeface="Trebuchet MS"/>
                <a:cs typeface="Trebuchet MS"/>
              </a:rPr>
              <a:t>‘*’</a:t>
            </a:r>
            <a:r>
              <a:rPr sz="2600" spc="-65" dirty="0">
                <a:latin typeface="Trebuchet MS"/>
                <a:cs typeface="Trebuchet MS"/>
              </a:rPr>
              <a:t> </a:t>
            </a:r>
            <a:r>
              <a:rPr sz="2600" spc="340" dirty="0">
                <a:latin typeface="Trebuchet MS"/>
                <a:cs typeface="Trebuchet MS"/>
              </a:rPr>
              <a:t>*</a:t>
            </a:r>
            <a:r>
              <a:rPr sz="2600" spc="-350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star)</a:t>
            </a:r>
            <a:endParaRPr sz="2600" dirty="0">
              <a:latin typeface="Trebuchet MS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66391B-CE24-70DF-FA04-61C3B363F477}"/>
              </a:ext>
            </a:extLst>
          </p:cNvPr>
          <p:cNvSpPr txBox="1"/>
          <p:nvPr/>
        </p:nvSpPr>
        <p:spPr>
          <a:xfrm>
            <a:off x="7444154" y="5533292"/>
            <a:ext cx="23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range(start, stop, step)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57124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80" dirty="0"/>
              <a:t>Calculator project</a:t>
            </a:r>
            <a:endParaRPr spc="-280" dirty="0"/>
          </a:p>
        </p:txBody>
      </p:sp>
    </p:spTree>
    <p:extLst>
      <p:ext uri="{BB962C8B-B14F-4D97-AF65-F5344CB8AC3E}">
        <p14:creationId xmlns:p14="http://schemas.microsoft.com/office/powerpoint/2010/main" val="26079603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3314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Outline-</a:t>
            </a:r>
            <a:r>
              <a:rPr spc="-380" dirty="0"/>
              <a:t> </a:t>
            </a:r>
            <a:r>
              <a:rPr lang="en-US" spc="-250" dirty="0"/>
              <a:t>Monday</a:t>
            </a:r>
            <a:endParaRPr spc="-250"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2175510" cy="32353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(cont.)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Packages</a:t>
            </a:r>
            <a:endParaRPr sz="28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65" dirty="0">
                <a:latin typeface="Trebuchet MS"/>
                <a:cs typeface="Trebuchet MS"/>
              </a:rPr>
              <a:t>Numpy</a:t>
            </a:r>
            <a:endParaRPr sz="24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90" dirty="0">
                <a:latin typeface="Trebuchet MS"/>
                <a:cs typeface="Trebuchet MS"/>
              </a:rPr>
              <a:t>Pandas</a:t>
            </a:r>
            <a:endParaRPr sz="2400" dirty="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75" dirty="0">
                <a:latin typeface="Trebuchet MS"/>
                <a:cs typeface="Trebuchet MS"/>
              </a:rPr>
              <a:t>Matplotlib</a:t>
            </a:r>
            <a:endParaRPr sz="2400" dirty="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5" dirty="0">
                <a:latin typeface="Trebuchet MS"/>
                <a:cs typeface="Trebuchet MS"/>
              </a:rPr>
              <a:t>Mini</a:t>
            </a:r>
            <a:r>
              <a:rPr sz="2800" spc="-27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Project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8091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7425690" cy="403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Write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program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prints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following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pattern: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spc="365" dirty="0">
                <a:latin typeface="Trebuchet MS"/>
                <a:cs typeface="Trebuchet MS"/>
              </a:rPr>
              <a:t>*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spc="370" dirty="0">
                <a:latin typeface="Trebuchet MS"/>
                <a:cs typeface="Trebuchet MS"/>
              </a:rPr>
              <a:t>**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800" spc="370" dirty="0">
                <a:latin typeface="Trebuchet MS"/>
                <a:cs typeface="Trebuchet MS"/>
              </a:rPr>
              <a:t>***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spc="370" dirty="0">
                <a:latin typeface="Trebuchet MS"/>
                <a:cs typeface="Trebuchet MS"/>
              </a:rPr>
              <a:t>****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800" spc="370" dirty="0">
                <a:latin typeface="Trebuchet MS"/>
                <a:cs typeface="Trebuchet MS"/>
              </a:rPr>
              <a:t>*****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800" spc="370" dirty="0">
                <a:latin typeface="Trebuchet MS"/>
                <a:cs typeface="Trebuchet MS"/>
              </a:rPr>
              <a:t>******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8091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74256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latin typeface="Trebuchet MS"/>
                <a:cs typeface="Trebuchet MS"/>
              </a:rPr>
              <a:t>Write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program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prints</a:t>
            </a:r>
            <a:r>
              <a:rPr sz="2800" spc="-19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following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pattern: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9639" y="2810763"/>
            <a:ext cx="1771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800" spc="365" dirty="0">
                <a:latin typeface="Trebuchet MS"/>
                <a:cs typeface="Trebuchet MS"/>
              </a:rPr>
              <a:t>*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9639" y="3249676"/>
            <a:ext cx="1066165" cy="258000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45"/>
              </a:spcBef>
            </a:pPr>
            <a:r>
              <a:rPr sz="2800" spc="370" dirty="0">
                <a:latin typeface="Trebuchet MS"/>
                <a:cs typeface="Trebuchet MS"/>
              </a:rPr>
              <a:t>**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r>
              <a:rPr sz="2800" spc="370" dirty="0">
                <a:latin typeface="Trebuchet MS"/>
                <a:cs typeface="Trebuchet MS"/>
              </a:rPr>
              <a:t>***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r>
              <a:rPr sz="2800" spc="370" dirty="0">
                <a:latin typeface="Trebuchet MS"/>
                <a:cs typeface="Trebuchet MS"/>
              </a:rPr>
              <a:t>****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r>
              <a:rPr sz="2800" spc="370" dirty="0">
                <a:latin typeface="Trebuchet MS"/>
                <a:cs typeface="Trebuchet MS"/>
              </a:rPr>
              <a:t>*****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r>
              <a:rPr sz="2800" spc="370" dirty="0">
                <a:latin typeface="Trebuchet MS"/>
                <a:cs typeface="Trebuchet MS"/>
              </a:rPr>
              <a:t>*****</a:t>
            </a:r>
            <a:r>
              <a:rPr sz="2800" spc="365" dirty="0">
                <a:latin typeface="Trebuchet MS"/>
                <a:cs typeface="Trebuchet MS"/>
              </a:rPr>
              <a:t>*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13908" y="2619756"/>
            <a:ext cx="2920492" cy="7977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0" marR="5080" indent="-298450">
              <a:lnSpc>
                <a:spcPct val="103099"/>
              </a:lnSpc>
            </a:pPr>
            <a:r>
              <a:rPr sz="2600" spc="-125" dirty="0">
                <a:latin typeface="Trebuchet MS"/>
                <a:cs typeface="Trebuchet MS"/>
              </a:rPr>
              <a:t>for star </a:t>
            </a:r>
            <a:r>
              <a:rPr sz="2600" spc="-100" dirty="0">
                <a:latin typeface="Trebuchet MS"/>
                <a:cs typeface="Trebuchet MS"/>
              </a:rPr>
              <a:t>in</a:t>
            </a:r>
            <a:r>
              <a:rPr sz="2600" spc="-375" dirty="0">
                <a:latin typeface="Trebuchet MS"/>
                <a:cs typeface="Trebuchet MS"/>
              </a:rPr>
              <a:t> </a:t>
            </a:r>
            <a:r>
              <a:rPr sz="2600" spc="-140" dirty="0">
                <a:latin typeface="Trebuchet MS"/>
                <a:cs typeface="Trebuchet MS"/>
              </a:rPr>
              <a:t>range(</a:t>
            </a:r>
            <a:r>
              <a:rPr lang="en-US" sz="2600" spc="-140" dirty="0">
                <a:latin typeface="Trebuchet MS"/>
                <a:cs typeface="Trebuchet MS"/>
              </a:rPr>
              <a:t>1,</a:t>
            </a:r>
            <a:r>
              <a:rPr sz="2600" spc="-140" dirty="0">
                <a:latin typeface="Trebuchet MS"/>
                <a:cs typeface="Trebuchet MS"/>
              </a:rPr>
              <a:t>7):  </a:t>
            </a:r>
            <a:r>
              <a:rPr sz="2600" spc="-65" dirty="0">
                <a:latin typeface="Trebuchet MS"/>
                <a:cs typeface="Trebuchet MS"/>
              </a:rPr>
              <a:t>print('*’ </a:t>
            </a:r>
            <a:r>
              <a:rPr sz="2600" spc="340" dirty="0">
                <a:latin typeface="Trebuchet MS"/>
                <a:cs typeface="Trebuchet MS"/>
              </a:rPr>
              <a:t>*</a:t>
            </a:r>
            <a:r>
              <a:rPr sz="2600" spc="-350" dirty="0"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star)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7806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While</a:t>
            </a:r>
            <a:r>
              <a:rPr spc="-395" dirty="0"/>
              <a:t> </a:t>
            </a:r>
            <a:r>
              <a:rPr spc="-160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1556"/>
            <a:ext cx="671258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100" dirty="0">
                <a:latin typeface="Trebuchet MS"/>
                <a:cs typeface="Trebuchet MS"/>
              </a:rPr>
              <a:t>Need </a:t>
            </a:r>
            <a:r>
              <a:rPr sz="3200" spc="-130" dirty="0">
                <a:latin typeface="Trebuchet MS"/>
                <a:cs typeface="Trebuchet MS"/>
              </a:rPr>
              <a:t>to </a:t>
            </a:r>
            <a:r>
              <a:rPr sz="3200" spc="-150" dirty="0">
                <a:latin typeface="Trebuchet MS"/>
                <a:cs typeface="Trebuchet MS"/>
              </a:rPr>
              <a:t>define </a:t>
            </a:r>
            <a:r>
              <a:rPr sz="3200" spc="-110" dirty="0">
                <a:latin typeface="Trebuchet MS"/>
                <a:cs typeface="Trebuchet MS"/>
              </a:rPr>
              <a:t>an </a:t>
            </a:r>
            <a:r>
              <a:rPr sz="3200" spc="-140" dirty="0">
                <a:latin typeface="Trebuchet MS"/>
                <a:cs typeface="Trebuchet MS"/>
              </a:rPr>
              <a:t>indexing</a:t>
            </a:r>
            <a:r>
              <a:rPr sz="3200" spc="-730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variable***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2827019"/>
            <a:ext cx="2077085" cy="204660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80" dirty="0">
                <a:latin typeface="Trebuchet MS"/>
                <a:cs typeface="Trebuchet MS"/>
              </a:rPr>
              <a:t>i </a:t>
            </a:r>
            <a:r>
              <a:rPr sz="3200" spc="-85" dirty="0">
                <a:latin typeface="Trebuchet MS"/>
                <a:cs typeface="Trebuchet MS"/>
              </a:rPr>
              <a:t>=</a:t>
            </a:r>
            <a:r>
              <a:rPr sz="3200" spc="-310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1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ts val="3610"/>
              </a:lnSpc>
              <a:spcBef>
                <a:spcPts val="675"/>
              </a:spcBef>
            </a:pPr>
            <a:r>
              <a:rPr sz="3200" spc="-145" dirty="0">
                <a:latin typeface="Trebuchet MS"/>
                <a:cs typeface="Trebuchet MS"/>
              </a:rPr>
              <a:t>while </a:t>
            </a:r>
            <a:r>
              <a:rPr sz="3200" spc="-180" dirty="0">
                <a:latin typeface="Trebuchet MS"/>
                <a:cs typeface="Trebuchet MS"/>
              </a:rPr>
              <a:t>i </a:t>
            </a:r>
            <a:r>
              <a:rPr sz="3200" spc="-85" dirty="0">
                <a:latin typeface="Trebuchet MS"/>
                <a:cs typeface="Trebuchet MS"/>
              </a:rPr>
              <a:t>&lt;</a:t>
            </a:r>
            <a:r>
              <a:rPr sz="3200" spc="-434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6:</a:t>
            </a:r>
            <a:endParaRPr sz="3200">
              <a:latin typeface="Trebuchet MS"/>
              <a:cs typeface="Trebuchet MS"/>
            </a:endParaRPr>
          </a:p>
          <a:p>
            <a:pPr marL="1018540" marR="5080" indent="-92075">
              <a:lnSpc>
                <a:spcPts val="3500"/>
              </a:lnSpc>
              <a:spcBef>
                <a:spcPts val="170"/>
              </a:spcBef>
            </a:pPr>
            <a:r>
              <a:rPr sz="3200" spc="-135" dirty="0">
                <a:latin typeface="Trebuchet MS"/>
                <a:cs typeface="Trebuchet MS"/>
              </a:rPr>
              <a:t>p</a:t>
            </a:r>
            <a:r>
              <a:rPr sz="3200" spc="-105" dirty="0">
                <a:latin typeface="Trebuchet MS"/>
                <a:cs typeface="Trebuchet MS"/>
              </a:rPr>
              <a:t>r</a:t>
            </a:r>
            <a:r>
              <a:rPr sz="3200" spc="-180" dirty="0">
                <a:latin typeface="Trebuchet MS"/>
                <a:cs typeface="Trebuchet MS"/>
              </a:rPr>
              <a:t>i</a:t>
            </a:r>
            <a:r>
              <a:rPr sz="3200" spc="-95" dirty="0">
                <a:latin typeface="Trebuchet MS"/>
                <a:cs typeface="Trebuchet MS"/>
              </a:rPr>
              <a:t>n</a:t>
            </a:r>
            <a:r>
              <a:rPr sz="3200" spc="-195" dirty="0">
                <a:latin typeface="Trebuchet MS"/>
                <a:cs typeface="Trebuchet MS"/>
              </a:rPr>
              <a:t>t</a:t>
            </a:r>
            <a:r>
              <a:rPr sz="3200" spc="-204" dirty="0">
                <a:latin typeface="Trebuchet MS"/>
                <a:cs typeface="Trebuchet MS"/>
              </a:rPr>
              <a:t>(</a:t>
            </a:r>
            <a:r>
              <a:rPr sz="3200" spc="-180" dirty="0">
                <a:latin typeface="Trebuchet MS"/>
                <a:cs typeface="Trebuchet MS"/>
              </a:rPr>
              <a:t>i)   i </a:t>
            </a:r>
            <a:r>
              <a:rPr sz="3200" spc="-85" dirty="0">
                <a:latin typeface="Trebuchet MS"/>
                <a:cs typeface="Trebuchet MS"/>
              </a:rPr>
              <a:t>+=</a:t>
            </a:r>
            <a:r>
              <a:rPr sz="3200" spc="-345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1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8435" y="2531363"/>
            <a:ext cx="6094095" cy="31775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180" dirty="0">
                <a:latin typeface="Trebuchet MS"/>
                <a:cs typeface="Trebuchet MS"/>
              </a:rPr>
              <a:t>i </a:t>
            </a:r>
            <a:r>
              <a:rPr sz="3200" spc="-85" dirty="0">
                <a:latin typeface="Trebuchet MS"/>
                <a:cs typeface="Trebuchet MS"/>
              </a:rPr>
              <a:t>=</a:t>
            </a:r>
            <a:r>
              <a:rPr sz="3200" spc="-300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1</a:t>
            </a:r>
            <a:endParaRPr sz="32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3200" spc="-145" dirty="0">
                <a:latin typeface="Trebuchet MS"/>
                <a:cs typeface="Trebuchet MS"/>
              </a:rPr>
              <a:t>while </a:t>
            </a:r>
            <a:r>
              <a:rPr sz="3200" spc="-180" dirty="0">
                <a:latin typeface="Trebuchet MS"/>
                <a:cs typeface="Trebuchet MS"/>
              </a:rPr>
              <a:t>i </a:t>
            </a:r>
            <a:r>
              <a:rPr sz="3200" spc="-85" dirty="0">
                <a:latin typeface="Trebuchet MS"/>
                <a:cs typeface="Trebuchet MS"/>
              </a:rPr>
              <a:t>&lt;</a:t>
            </a:r>
            <a:r>
              <a:rPr sz="3200" spc="-405" dirty="0">
                <a:latin typeface="Trebuchet MS"/>
                <a:cs typeface="Trebuchet MS"/>
              </a:rPr>
              <a:t> </a:t>
            </a:r>
            <a:r>
              <a:rPr sz="3200" spc="-190" dirty="0">
                <a:latin typeface="Trebuchet MS"/>
                <a:cs typeface="Trebuchet MS"/>
              </a:rPr>
              <a:t>6:</a:t>
            </a:r>
            <a:endParaRPr sz="3200" dirty="0">
              <a:latin typeface="Trebuchet MS"/>
              <a:cs typeface="Trebuchet MS"/>
            </a:endParaRPr>
          </a:p>
          <a:p>
            <a:pPr marL="840740" marR="4107179">
              <a:lnSpc>
                <a:spcPts val="3500"/>
              </a:lnSpc>
              <a:spcBef>
                <a:spcPts val="950"/>
              </a:spcBef>
            </a:pPr>
            <a:r>
              <a:rPr sz="3200" spc="-135" dirty="0">
                <a:latin typeface="Trebuchet MS"/>
                <a:cs typeface="Trebuchet MS"/>
              </a:rPr>
              <a:t>p</a:t>
            </a:r>
            <a:r>
              <a:rPr sz="3200" spc="-105" dirty="0">
                <a:latin typeface="Trebuchet MS"/>
                <a:cs typeface="Trebuchet MS"/>
              </a:rPr>
              <a:t>r</a:t>
            </a:r>
            <a:r>
              <a:rPr sz="3200" spc="-180" dirty="0">
                <a:latin typeface="Trebuchet MS"/>
                <a:cs typeface="Trebuchet MS"/>
              </a:rPr>
              <a:t>i</a:t>
            </a:r>
            <a:r>
              <a:rPr sz="3200" spc="-95" dirty="0">
                <a:latin typeface="Trebuchet MS"/>
                <a:cs typeface="Trebuchet MS"/>
              </a:rPr>
              <a:t>n</a:t>
            </a:r>
            <a:r>
              <a:rPr sz="3200" spc="-200" dirty="0">
                <a:latin typeface="Trebuchet MS"/>
                <a:cs typeface="Trebuchet MS"/>
              </a:rPr>
              <a:t>t(</a:t>
            </a:r>
            <a:r>
              <a:rPr sz="3200" spc="-180" dirty="0">
                <a:latin typeface="Trebuchet MS"/>
                <a:cs typeface="Trebuchet MS"/>
              </a:rPr>
              <a:t>i)   i </a:t>
            </a:r>
            <a:r>
              <a:rPr sz="3200" spc="-85" dirty="0">
                <a:latin typeface="Trebuchet MS"/>
                <a:cs typeface="Trebuchet MS"/>
              </a:rPr>
              <a:t>+=</a:t>
            </a:r>
            <a:r>
              <a:rPr sz="3200" spc="-335" dirty="0">
                <a:latin typeface="Trebuchet MS"/>
                <a:cs typeface="Trebuchet MS"/>
              </a:rPr>
              <a:t> </a:t>
            </a:r>
            <a:r>
              <a:rPr sz="3200" spc="-60" dirty="0">
                <a:latin typeface="Trebuchet MS"/>
                <a:cs typeface="Trebuchet MS"/>
              </a:rPr>
              <a:t>1</a:t>
            </a:r>
            <a:endParaRPr sz="3200" dirty="0">
              <a:latin typeface="Trebuchet MS"/>
              <a:cs typeface="Trebuchet MS"/>
            </a:endParaRPr>
          </a:p>
          <a:p>
            <a:pPr marL="12700">
              <a:lnSpc>
                <a:spcPts val="3350"/>
              </a:lnSpc>
            </a:pPr>
            <a:r>
              <a:rPr sz="3200" spc="-180" dirty="0">
                <a:latin typeface="Trebuchet MS"/>
                <a:cs typeface="Trebuchet MS"/>
              </a:rPr>
              <a:t>else:</a:t>
            </a:r>
            <a:endParaRPr sz="3200" dirty="0">
              <a:latin typeface="Trebuchet MS"/>
              <a:cs typeface="Trebuchet MS"/>
            </a:endParaRPr>
          </a:p>
          <a:p>
            <a:pPr marL="748665">
              <a:lnSpc>
                <a:spcPct val="100000"/>
              </a:lnSpc>
              <a:spcBef>
                <a:spcPts val="650"/>
              </a:spcBef>
            </a:pPr>
            <a:r>
              <a:rPr sz="3200" spc="-105" dirty="0">
                <a:latin typeface="Trebuchet MS"/>
                <a:cs typeface="Trebuchet MS"/>
              </a:rPr>
              <a:t>print("i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14" dirty="0">
                <a:latin typeface="Trebuchet MS"/>
                <a:cs typeface="Trebuchet MS"/>
              </a:rPr>
              <a:t>is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50" dirty="0">
                <a:latin typeface="Trebuchet MS"/>
                <a:cs typeface="Trebuchet MS"/>
              </a:rPr>
              <a:t>no</a:t>
            </a:r>
            <a:r>
              <a:rPr sz="3200" spc="-245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longer</a:t>
            </a:r>
            <a:r>
              <a:rPr sz="3200" spc="-250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less</a:t>
            </a:r>
            <a:r>
              <a:rPr sz="3200" spc="-254" dirty="0">
                <a:latin typeface="Trebuchet MS"/>
                <a:cs typeface="Trebuchet MS"/>
              </a:rPr>
              <a:t> </a:t>
            </a:r>
            <a:r>
              <a:rPr sz="3200" spc="-120" dirty="0">
                <a:latin typeface="Trebuchet MS"/>
                <a:cs typeface="Trebuchet MS"/>
              </a:rPr>
              <a:t>than</a:t>
            </a:r>
            <a:r>
              <a:rPr sz="3200" spc="-240" dirty="0">
                <a:latin typeface="Trebuchet MS"/>
                <a:cs typeface="Trebuchet MS"/>
              </a:rPr>
              <a:t> </a:t>
            </a:r>
            <a:r>
              <a:rPr sz="3200" spc="-5" dirty="0">
                <a:latin typeface="Trebuchet MS"/>
                <a:cs typeface="Trebuchet MS"/>
              </a:rPr>
              <a:t>6")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772" y="5953250"/>
            <a:ext cx="59035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u="heavy" spc="-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***Loop </a:t>
            </a:r>
            <a:r>
              <a:rPr sz="4000" b="1" u="heavy" spc="-26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can </a:t>
            </a:r>
            <a:r>
              <a:rPr sz="4000" b="1" u="heavy" spc="-2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run</a:t>
            </a:r>
            <a:r>
              <a:rPr sz="4000" b="1" u="heavy" spc="-69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4000" b="1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forever***</a:t>
            </a:r>
            <a:endParaRPr sz="4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6710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Conditionals </a:t>
            </a:r>
            <a:r>
              <a:rPr spc="-120" dirty="0"/>
              <a:t>+</a:t>
            </a:r>
            <a:r>
              <a:rPr spc="-505" dirty="0"/>
              <a:t> </a:t>
            </a:r>
            <a:r>
              <a:rPr spc="-160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729990" cy="30829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spc="-160" dirty="0">
                <a:latin typeface="Trebuchet MS"/>
                <a:cs typeface="Trebuchet MS"/>
              </a:rPr>
              <a:t>i </a:t>
            </a:r>
            <a:r>
              <a:rPr sz="2800" spc="-75" dirty="0">
                <a:latin typeface="Trebuchet MS"/>
                <a:cs typeface="Trebuchet MS"/>
              </a:rPr>
              <a:t>=</a:t>
            </a:r>
            <a:r>
              <a:rPr sz="2800" spc="-265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0</a:t>
            </a:r>
            <a:endParaRPr sz="2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800" b="1" spc="-155" dirty="0">
                <a:latin typeface="Trebuchet MS"/>
                <a:cs typeface="Trebuchet MS"/>
              </a:rPr>
              <a:t>while </a:t>
            </a:r>
            <a:r>
              <a:rPr sz="2800" spc="-160" dirty="0">
                <a:latin typeface="Trebuchet MS"/>
                <a:cs typeface="Trebuchet MS"/>
              </a:rPr>
              <a:t>i </a:t>
            </a:r>
            <a:r>
              <a:rPr sz="2800" spc="-75" dirty="0">
                <a:latin typeface="Trebuchet MS"/>
                <a:cs typeface="Trebuchet MS"/>
              </a:rPr>
              <a:t>&lt;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6:</a:t>
            </a:r>
            <a:endParaRPr sz="2800" dirty="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650"/>
              </a:spcBef>
            </a:pPr>
            <a:r>
              <a:rPr sz="2800" spc="-160" dirty="0">
                <a:latin typeface="Trebuchet MS"/>
                <a:cs typeface="Trebuchet MS"/>
              </a:rPr>
              <a:t>i </a:t>
            </a:r>
            <a:r>
              <a:rPr sz="2800" spc="-75" dirty="0">
                <a:latin typeface="Trebuchet MS"/>
                <a:cs typeface="Trebuchet MS"/>
              </a:rPr>
              <a:t>+=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50" dirty="0">
                <a:latin typeface="Trebuchet MS"/>
                <a:cs typeface="Trebuchet MS"/>
              </a:rPr>
              <a:t>1</a:t>
            </a:r>
            <a:endParaRPr sz="2800" dirty="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745"/>
              </a:spcBef>
            </a:pPr>
            <a:r>
              <a:rPr sz="2800" b="1" spc="-155" dirty="0">
                <a:latin typeface="Trebuchet MS"/>
                <a:cs typeface="Trebuchet MS"/>
              </a:rPr>
              <a:t>if </a:t>
            </a:r>
            <a:r>
              <a:rPr sz="2800" spc="-160" dirty="0">
                <a:latin typeface="Trebuchet MS"/>
                <a:cs typeface="Trebuchet MS"/>
              </a:rPr>
              <a:t>i </a:t>
            </a:r>
            <a:r>
              <a:rPr sz="2800" spc="-75" dirty="0">
                <a:latin typeface="Trebuchet MS"/>
                <a:cs typeface="Trebuchet MS"/>
              </a:rPr>
              <a:t>==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3:</a:t>
            </a:r>
            <a:endParaRPr sz="2800" dirty="0">
              <a:latin typeface="Trebuchet MS"/>
              <a:cs typeface="Trebuchet MS"/>
            </a:endParaRPr>
          </a:p>
          <a:p>
            <a:pPr marL="1841500">
              <a:lnSpc>
                <a:spcPct val="100000"/>
              </a:lnSpc>
              <a:spcBef>
                <a:spcPts val="645"/>
              </a:spcBef>
            </a:pPr>
            <a:r>
              <a:rPr sz="2800" b="1" spc="-180" dirty="0">
                <a:latin typeface="Trebuchet MS"/>
                <a:cs typeface="Trebuchet MS"/>
              </a:rPr>
              <a:t>print</a:t>
            </a:r>
            <a:r>
              <a:rPr sz="2800" spc="-180" dirty="0">
                <a:latin typeface="Trebuchet MS"/>
                <a:cs typeface="Trebuchet MS"/>
              </a:rPr>
              <a:t>(”i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31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3”)</a:t>
            </a:r>
            <a:endParaRPr sz="2800" dirty="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625"/>
              </a:spcBef>
            </a:pPr>
            <a:r>
              <a:rPr sz="2800" b="1" spc="-170" dirty="0">
                <a:latin typeface="Trebuchet MS"/>
                <a:cs typeface="Trebuchet MS"/>
              </a:rPr>
              <a:t>print</a:t>
            </a:r>
            <a:r>
              <a:rPr sz="2800" spc="-170" dirty="0">
                <a:latin typeface="Trebuchet MS"/>
                <a:cs typeface="Trebuchet MS"/>
              </a:rPr>
              <a:t>(i)</a:t>
            </a:r>
            <a:endParaRPr sz="2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42964" y="1832355"/>
            <a:ext cx="548068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80" dirty="0">
                <a:latin typeface="Trebuchet MS"/>
                <a:cs typeface="Trebuchet MS"/>
              </a:rPr>
              <a:t>masses </a:t>
            </a:r>
            <a:r>
              <a:rPr sz="2800" spc="-75" dirty="0">
                <a:latin typeface="Trebuchet MS"/>
                <a:cs typeface="Trebuchet MS"/>
              </a:rPr>
              <a:t>= </a:t>
            </a:r>
            <a:r>
              <a:rPr sz="2800" spc="-160" dirty="0">
                <a:latin typeface="Trebuchet MS"/>
                <a:cs typeface="Trebuchet MS"/>
              </a:rPr>
              <a:t>[3.54, 2.07, 9.22, 1.86,</a:t>
            </a:r>
            <a:r>
              <a:rPr sz="2800" spc="-62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1.71]</a:t>
            </a:r>
            <a:endParaRPr sz="2800" dirty="0">
              <a:latin typeface="Trebuchet MS"/>
              <a:cs typeface="Trebuchet MS"/>
            </a:endParaRPr>
          </a:p>
          <a:p>
            <a:pPr marR="3085465" algn="r">
              <a:lnSpc>
                <a:spcPts val="3325"/>
              </a:lnSpc>
              <a:spcBef>
                <a:spcPts val="45"/>
              </a:spcBef>
            </a:pPr>
            <a:r>
              <a:rPr sz="2800" b="1" spc="-165" dirty="0">
                <a:latin typeface="Trebuchet MS"/>
                <a:cs typeface="Trebuchet MS"/>
              </a:rPr>
              <a:t>for </a:t>
            </a:r>
            <a:r>
              <a:rPr sz="2800" spc="-90" dirty="0">
                <a:latin typeface="Trebuchet MS"/>
                <a:cs typeface="Trebuchet MS"/>
              </a:rPr>
              <a:t>m </a:t>
            </a:r>
            <a:r>
              <a:rPr sz="2800" b="1" spc="-155" dirty="0">
                <a:latin typeface="Trebuchet MS"/>
                <a:cs typeface="Trebuchet MS"/>
              </a:rPr>
              <a:t>in</a:t>
            </a:r>
            <a:r>
              <a:rPr sz="2800" b="1" spc="-42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masses:</a:t>
            </a:r>
            <a:endParaRPr sz="2800" dirty="0">
              <a:latin typeface="Trebuchet MS"/>
              <a:cs typeface="Trebuchet MS"/>
            </a:endParaRPr>
          </a:p>
          <a:p>
            <a:pPr marR="3011170" algn="r">
              <a:lnSpc>
                <a:spcPts val="3325"/>
              </a:lnSpc>
            </a:pPr>
            <a:r>
              <a:rPr sz="2800" b="1" spc="-155" dirty="0">
                <a:latin typeface="Trebuchet MS"/>
                <a:cs typeface="Trebuchet MS"/>
              </a:rPr>
              <a:t>if </a:t>
            </a:r>
            <a:r>
              <a:rPr sz="2800" spc="-90" dirty="0">
                <a:latin typeface="Trebuchet MS"/>
                <a:cs typeface="Trebuchet MS"/>
              </a:rPr>
              <a:t>m </a:t>
            </a:r>
            <a:r>
              <a:rPr sz="2800" spc="-75" dirty="0">
                <a:latin typeface="Trebuchet MS"/>
                <a:cs typeface="Trebuchet MS"/>
              </a:rPr>
              <a:t>&gt;</a:t>
            </a:r>
            <a:r>
              <a:rPr sz="2800" spc="-465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3.0:</a:t>
            </a:r>
            <a:endParaRPr sz="2800" dirty="0">
              <a:latin typeface="Trebuchet MS"/>
              <a:cs typeface="Trebuchet MS"/>
            </a:endParaRPr>
          </a:p>
          <a:p>
            <a:pPr marL="765810" algn="ctr">
              <a:lnSpc>
                <a:spcPct val="100000"/>
              </a:lnSpc>
              <a:spcBef>
                <a:spcPts val="50"/>
              </a:spcBef>
            </a:pPr>
            <a:r>
              <a:rPr sz="2800" b="1" spc="-175" dirty="0">
                <a:latin typeface="Trebuchet MS"/>
                <a:cs typeface="Trebuchet MS"/>
              </a:rPr>
              <a:t>print</a:t>
            </a:r>
            <a:r>
              <a:rPr sz="2800" spc="-175" dirty="0">
                <a:latin typeface="Trebuchet MS"/>
                <a:cs typeface="Trebuchet MS"/>
              </a:rPr>
              <a:t>(m, </a:t>
            </a:r>
            <a:r>
              <a:rPr sz="2800" spc="-15" dirty="0">
                <a:latin typeface="Trebuchet MS"/>
                <a:cs typeface="Trebuchet MS"/>
              </a:rPr>
              <a:t>'is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180" dirty="0">
                <a:latin typeface="Trebuchet MS"/>
                <a:cs typeface="Trebuchet MS"/>
              </a:rPr>
              <a:t>large’)</a:t>
            </a:r>
            <a:endParaRPr sz="2800" dirty="0">
              <a:latin typeface="Trebuchet MS"/>
              <a:cs typeface="Trebuchet MS"/>
            </a:endParaRPr>
          </a:p>
          <a:p>
            <a:pPr marR="2933065" algn="ctr">
              <a:lnSpc>
                <a:spcPts val="3325"/>
              </a:lnSpc>
              <a:spcBef>
                <a:spcPts val="50"/>
              </a:spcBef>
            </a:pPr>
            <a:r>
              <a:rPr sz="2800" b="1" spc="-180" dirty="0">
                <a:latin typeface="Trebuchet MS"/>
                <a:cs typeface="Trebuchet MS"/>
              </a:rPr>
              <a:t>else:</a:t>
            </a:r>
            <a:endParaRPr sz="2800" dirty="0">
              <a:latin typeface="Trebuchet MS"/>
              <a:cs typeface="Trebuchet MS"/>
            </a:endParaRPr>
          </a:p>
          <a:p>
            <a:pPr marL="823594" algn="ctr">
              <a:lnSpc>
                <a:spcPts val="3325"/>
              </a:lnSpc>
            </a:pPr>
            <a:r>
              <a:rPr sz="2800" b="1" spc="-175" dirty="0">
                <a:latin typeface="Trebuchet MS"/>
                <a:cs typeface="Trebuchet MS"/>
              </a:rPr>
              <a:t>print</a:t>
            </a:r>
            <a:r>
              <a:rPr sz="2800" spc="-175" dirty="0">
                <a:latin typeface="Trebuchet MS"/>
                <a:cs typeface="Trebuchet MS"/>
              </a:rPr>
              <a:t>(m, </a:t>
            </a:r>
            <a:r>
              <a:rPr sz="2800" spc="-180" dirty="0">
                <a:latin typeface="Trebuchet MS"/>
                <a:cs typeface="Trebuchet MS"/>
              </a:rPr>
              <a:t>‘is</a:t>
            </a:r>
            <a:r>
              <a:rPr sz="2800" spc="-245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small’)</a:t>
            </a:r>
            <a:endParaRPr sz="2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346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Lo</a:t>
            </a:r>
            <a:r>
              <a:rPr spc="-70" dirty="0"/>
              <a:t>o</a:t>
            </a:r>
            <a:r>
              <a:rPr spc="-195" dirty="0"/>
              <a:t>p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95288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70" dirty="0">
                <a:latin typeface="Trebuchet MS"/>
                <a:cs typeface="Trebuchet MS"/>
              </a:rPr>
              <a:t>continue</a:t>
            </a:r>
            <a:r>
              <a:rPr sz="2800" b="1" spc="-204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-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stop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current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iteration,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continue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with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next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844" y="3247644"/>
            <a:ext cx="5566156" cy="24109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105"/>
              </a:spcBef>
              <a:tabLst>
                <a:tab pos="735965" algn="l"/>
                <a:tab pos="1097915" algn="l"/>
                <a:tab pos="1640839" algn="l"/>
                <a:tab pos="1821814" algn="l"/>
                <a:tab pos="3631565" algn="l"/>
              </a:tabLst>
            </a:pPr>
            <a:r>
              <a:rPr lang="en-US" sz="2600" spc="700" dirty="0">
                <a:latin typeface="Arial"/>
                <a:cs typeface="Arial"/>
              </a:rPr>
              <a:t>fruits = </a:t>
            </a:r>
            <a:r>
              <a:rPr sz="2600" spc="700" dirty="0">
                <a:latin typeface="Arial"/>
                <a:cs typeface="Arial"/>
              </a:rPr>
              <a:t>[</a:t>
            </a:r>
            <a:r>
              <a:rPr sz="2600" spc="250" dirty="0">
                <a:solidFill>
                  <a:srgbClr val="A52A2A"/>
                </a:solidFill>
                <a:latin typeface="Arial"/>
                <a:cs typeface="Arial"/>
              </a:rPr>
              <a:t>"apple"</a:t>
            </a:r>
            <a:r>
              <a:rPr sz="2600" spc="705" dirty="0">
                <a:latin typeface="Arial"/>
                <a:cs typeface="Arial"/>
              </a:rPr>
              <a:t>,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105" dirty="0">
                <a:solidFill>
                  <a:srgbClr val="A52A2A"/>
                </a:solidFill>
                <a:latin typeface="Arial"/>
                <a:cs typeface="Arial"/>
              </a:rPr>
              <a:t>"banana"</a:t>
            </a:r>
            <a:r>
              <a:rPr sz="2600" spc="705" dirty="0">
                <a:latin typeface="Arial"/>
                <a:cs typeface="Arial"/>
              </a:rPr>
              <a:t>,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290" dirty="0">
                <a:solidFill>
                  <a:srgbClr val="A52A2A"/>
                </a:solidFill>
                <a:latin typeface="Arial"/>
                <a:cs typeface="Arial"/>
              </a:rPr>
              <a:t>"cherry"</a:t>
            </a:r>
            <a:r>
              <a:rPr sz="2600" spc="705" dirty="0">
                <a:latin typeface="Arial"/>
                <a:cs typeface="Arial"/>
              </a:rPr>
              <a:t>] </a:t>
            </a:r>
            <a:endParaRPr lang="en-US" sz="2600" spc="705" dirty="0">
              <a:latin typeface="Arial"/>
              <a:cs typeface="Arial"/>
            </a:endParaRPr>
          </a:p>
          <a:p>
            <a:pPr marL="12700" marR="5080">
              <a:lnSpc>
                <a:spcPts val="3100"/>
              </a:lnSpc>
              <a:spcBef>
                <a:spcPts val="105"/>
              </a:spcBef>
              <a:tabLst>
                <a:tab pos="735965" algn="l"/>
                <a:tab pos="1097915" algn="l"/>
                <a:tab pos="1640839" algn="l"/>
                <a:tab pos="1821814" algn="l"/>
                <a:tab pos="3631565" algn="l"/>
              </a:tabLst>
            </a:pPr>
            <a:r>
              <a:rPr sz="2600" spc="409" dirty="0">
                <a:solidFill>
                  <a:srgbClr val="0000CD"/>
                </a:solidFill>
                <a:latin typeface="Arial"/>
                <a:cs typeface="Arial"/>
              </a:rPr>
              <a:t>for	</a:t>
            </a:r>
            <a:r>
              <a:rPr sz="2600" spc="125" dirty="0">
                <a:latin typeface="Arial"/>
                <a:cs typeface="Arial"/>
              </a:rPr>
              <a:t>x	</a:t>
            </a:r>
            <a:r>
              <a:rPr sz="2600" spc="415" dirty="0">
                <a:solidFill>
                  <a:srgbClr val="0000CD"/>
                </a:solidFill>
                <a:latin typeface="Arial"/>
                <a:cs typeface="Arial"/>
              </a:rPr>
              <a:t>in	</a:t>
            </a:r>
            <a:r>
              <a:rPr sz="2600" spc="515" dirty="0">
                <a:latin typeface="Arial"/>
                <a:cs typeface="Arial"/>
              </a:rPr>
              <a:t>fruits:</a:t>
            </a:r>
            <a:endParaRPr sz="2600" dirty="0">
              <a:latin typeface="Arial"/>
              <a:cs typeface="Arial"/>
            </a:endParaRPr>
          </a:p>
          <a:p>
            <a:pPr marL="374650">
              <a:lnSpc>
                <a:spcPts val="2980"/>
              </a:lnSpc>
              <a:tabLst>
                <a:tab pos="916940" algn="l"/>
                <a:tab pos="1279525" algn="l"/>
                <a:tab pos="1821814" algn="l"/>
              </a:tabLst>
            </a:pPr>
            <a:r>
              <a:rPr sz="2600" spc="775" dirty="0">
                <a:solidFill>
                  <a:srgbClr val="0000CD"/>
                </a:solidFill>
                <a:latin typeface="Arial"/>
                <a:cs typeface="Arial"/>
              </a:rPr>
              <a:t>if	</a:t>
            </a:r>
            <a:r>
              <a:rPr sz="2600" spc="125" dirty="0">
                <a:latin typeface="Arial"/>
                <a:cs typeface="Arial"/>
              </a:rPr>
              <a:t>x	</a:t>
            </a:r>
            <a:r>
              <a:rPr sz="2600" spc="-95" dirty="0">
                <a:latin typeface="Arial"/>
                <a:cs typeface="Arial"/>
              </a:rPr>
              <a:t>==	</a:t>
            </a:r>
            <a:r>
              <a:rPr sz="2600" spc="175" dirty="0">
                <a:solidFill>
                  <a:srgbClr val="A52A2A"/>
                </a:solidFill>
                <a:latin typeface="Arial"/>
                <a:cs typeface="Arial"/>
              </a:rPr>
              <a:t>"banana"</a:t>
            </a:r>
            <a:r>
              <a:rPr sz="2600" spc="175" dirty="0"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  <a:p>
            <a:pPr marL="374650" marR="3081655" indent="361950">
              <a:lnSpc>
                <a:spcPts val="3100"/>
              </a:lnSpc>
              <a:spcBef>
                <a:spcPts val="110"/>
              </a:spcBef>
            </a:pPr>
            <a:r>
              <a:rPr sz="2600" spc="175" dirty="0">
                <a:solidFill>
                  <a:srgbClr val="0000CD"/>
                </a:solidFill>
                <a:latin typeface="Arial"/>
                <a:cs typeface="Arial"/>
              </a:rPr>
              <a:t>continue  </a:t>
            </a:r>
            <a:r>
              <a:rPr sz="2600" spc="409" dirty="0">
                <a:solidFill>
                  <a:srgbClr val="0000CD"/>
                </a:solidFill>
                <a:latin typeface="Arial"/>
                <a:cs typeface="Arial"/>
              </a:rPr>
              <a:t>print</a:t>
            </a:r>
            <a:r>
              <a:rPr sz="2600" spc="409" dirty="0">
                <a:latin typeface="Arial"/>
                <a:cs typeface="Arial"/>
              </a:rPr>
              <a:t>(x)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29347" y="3232404"/>
            <a:ext cx="2197735" cy="240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015" algn="l"/>
                <a:tab pos="735965" algn="l"/>
              </a:tabLst>
            </a:pPr>
            <a:r>
              <a:rPr sz="2600" spc="850" dirty="0">
                <a:latin typeface="Arial"/>
                <a:cs typeface="Arial"/>
              </a:rPr>
              <a:t>i	</a:t>
            </a:r>
            <a:r>
              <a:rPr sz="2600" spc="-90" dirty="0">
                <a:latin typeface="Arial"/>
                <a:cs typeface="Arial"/>
              </a:rPr>
              <a:t>=	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endParaRPr sz="2600" dirty="0">
              <a:latin typeface="Arial"/>
              <a:cs typeface="Arial"/>
            </a:endParaRPr>
          </a:p>
          <a:p>
            <a:pPr marL="374650" marR="5080" indent="-361950">
              <a:lnSpc>
                <a:spcPts val="3100"/>
              </a:lnSpc>
              <a:spcBef>
                <a:spcPts val="215"/>
              </a:spcBef>
              <a:tabLst>
                <a:tab pos="735965" algn="l"/>
                <a:tab pos="1097915" algn="l"/>
                <a:tab pos="1278890" algn="l"/>
                <a:tab pos="1459865" algn="l"/>
                <a:tab pos="1821814" algn="l"/>
              </a:tabLst>
            </a:pPr>
            <a:r>
              <a:rPr sz="2600" spc="225" dirty="0">
                <a:solidFill>
                  <a:srgbClr val="0000CD"/>
                </a:solidFill>
                <a:latin typeface="Arial"/>
                <a:cs typeface="Arial"/>
              </a:rPr>
              <a:t>whil</a:t>
            </a:r>
            <a:r>
              <a:rPr sz="2600" spc="295" dirty="0">
                <a:solidFill>
                  <a:srgbClr val="0000CD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0000CD"/>
                </a:solidFill>
                <a:latin typeface="Arial"/>
                <a:cs typeface="Arial"/>
              </a:rPr>
              <a:t>	</a:t>
            </a:r>
            <a:r>
              <a:rPr sz="2600" spc="85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90" dirty="0">
                <a:latin typeface="Arial"/>
                <a:cs typeface="Arial"/>
              </a:rPr>
              <a:t>&lt;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2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sz="2600" spc="705" dirty="0">
                <a:latin typeface="Arial"/>
                <a:cs typeface="Arial"/>
              </a:rPr>
              <a:t>:   </a:t>
            </a:r>
            <a:r>
              <a:rPr sz="2600" spc="850" dirty="0">
                <a:latin typeface="Arial"/>
                <a:cs typeface="Arial"/>
              </a:rPr>
              <a:t>i	</a:t>
            </a:r>
            <a:r>
              <a:rPr sz="2600" spc="-95" dirty="0">
                <a:latin typeface="Arial"/>
                <a:cs typeface="Arial"/>
              </a:rPr>
              <a:t>+=		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600" dirty="0">
              <a:latin typeface="Arial"/>
              <a:cs typeface="Arial"/>
            </a:endParaRPr>
          </a:p>
          <a:p>
            <a:pPr marL="374650">
              <a:lnSpc>
                <a:spcPts val="2980"/>
              </a:lnSpc>
              <a:tabLst>
                <a:tab pos="916940" algn="l"/>
                <a:tab pos="1278890" algn="l"/>
                <a:tab pos="1821814" algn="l"/>
              </a:tabLst>
            </a:pPr>
            <a:r>
              <a:rPr sz="2600" spc="685" dirty="0">
                <a:solidFill>
                  <a:srgbClr val="0000CD"/>
                </a:solidFill>
                <a:latin typeface="Arial"/>
                <a:cs typeface="Arial"/>
              </a:rPr>
              <a:t>i</a:t>
            </a:r>
            <a:r>
              <a:rPr sz="2600" spc="865" dirty="0">
                <a:solidFill>
                  <a:srgbClr val="0000CD"/>
                </a:solidFill>
                <a:latin typeface="Arial"/>
                <a:cs typeface="Arial"/>
              </a:rPr>
              <a:t>f</a:t>
            </a:r>
            <a:r>
              <a:rPr sz="2600" dirty="0">
                <a:solidFill>
                  <a:srgbClr val="0000CD"/>
                </a:solidFill>
                <a:latin typeface="Arial"/>
                <a:cs typeface="Arial"/>
              </a:rPr>
              <a:t>	</a:t>
            </a:r>
            <a:r>
              <a:rPr sz="2600" spc="85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95" dirty="0">
                <a:latin typeface="Arial"/>
                <a:cs typeface="Arial"/>
              </a:rPr>
              <a:t>=</a:t>
            </a:r>
            <a:r>
              <a:rPr sz="2600" spc="-90" dirty="0">
                <a:latin typeface="Arial"/>
                <a:cs typeface="Arial"/>
              </a:rPr>
              <a:t>=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2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600" spc="705" dirty="0">
                <a:latin typeface="Arial"/>
                <a:cs typeface="Arial"/>
              </a:rPr>
              <a:t>:</a:t>
            </a:r>
            <a:endParaRPr sz="2600" dirty="0">
              <a:latin typeface="Arial"/>
              <a:cs typeface="Arial"/>
            </a:endParaRPr>
          </a:p>
          <a:p>
            <a:pPr marL="374650" marR="5080" indent="361950">
              <a:lnSpc>
                <a:spcPts val="3100"/>
              </a:lnSpc>
              <a:spcBef>
                <a:spcPts val="105"/>
              </a:spcBef>
            </a:pPr>
            <a:r>
              <a:rPr sz="2600" spc="175" dirty="0">
                <a:solidFill>
                  <a:srgbClr val="0000CD"/>
                </a:solidFill>
                <a:latin typeface="Arial"/>
                <a:cs typeface="Arial"/>
              </a:rPr>
              <a:t>continue  </a:t>
            </a:r>
            <a:r>
              <a:rPr sz="2600" spc="500" dirty="0">
                <a:solidFill>
                  <a:srgbClr val="0000CD"/>
                </a:solidFill>
                <a:latin typeface="Arial"/>
                <a:cs typeface="Arial"/>
              </a:rPr>
              <a:t>print</a:t>
            </a:r>
            <a:r>
              <a:rPr sz="2600" spc="500" dirty="0">
                <a:latin typeface="Arial"/>
                <a:cs typeface="Arial"/>
              </a:rPr>
              <a:t>(i)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346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Lo</a:t>
            </a:r>
            <a:r>
              <a:rPr spc="-70" dirty="0"/>
              <a:t>o</a:t>
            </a:r>
            <a:r>
              <a:rPr spc="-195" dirty="0"/>
              <a:t>p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81851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75" dirty="0">
                <a:latin typeface="Trebuchet MS"/>
                <a:cs typeface="Trebuchet MS"/>
              </a:rPr>
              <a:t>break</a:t>
            </a:r>
            <a:r>
              <a:rPr sz="2800" b="1" spc="-21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-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stop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loop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even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if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while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condition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true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5523" y="3208021"/>
            <a:ext cx="2197735" cy="240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4015" algn="l"/>
                <a:tab pos="735965" algn="l"/>
              </a:tabLst>
            </a:pPr>
            <a:r>
              <a:rPr sz="2600" spc="850" dirty="0">
                <a:latin typeface="Arial"/>
                <a:cs typeface="Arial"/>
              </a:rPr>
              <a:t>i	</a:t>
            </a:r>
            <a:r>
              <a:rPr sz="2600" spc="-90" dirty="0">
                <a:latin typeface="Arial"/>
                <a:cs typeface="Arial"/>
              </a:rPr>
              <a:t>=	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  <a:p>
            <a:pPr marL="374650" marR="5080" indent="-361950">
              <a:lnSpc>
                <a:spcPct val="99600"/>
              </a:lnSpc>
              <a:spcBef>
                <a:spcPts val="85"/>
              </a:spcBef>
              <a:tabLst>
                <a:tab pos="916940" algn="l"/>
                <a:tab pos="1097915" algn="l"/>
                <a:tab pos="1278890" algn="l"/>
                <a:tab pos="1459865" algn="l"/>
                <a:tab pos="1821814" algn="l"/>
              </a:tabLst>
            </a:pPr>
            <a:r>
              <a:rPr sz="2600" spc="225" dirty="0">
                <a:solidFill>
                  <a:srgbClr val="0000CD"/>
                </a:solidFill>
                <a:latin typeface="Arial"/>
                <a:cs typeface="Arial"/>
              </a:rPr>
              <a:t>whil</a:t>
            </a:r>
            <a:r>
              <a:rPr sz="2600" spc="295" dirty="0">
                <a:solidFill>
                  <a:srgbClr val="0000CD"/>
                </a:solidFill>
                <a:latin typeface="Arial"/>
                <a:cs typeface="Arial"/>
              </a:rPr>
              <a:t>e</a:t>
            </a:r>
            <a:r>
              <a:rPr sz="2600" dirty="0">
                <a:solidFill>
                  <a:srgbClr val="0000CD"/>
                </a:solidFill>
                <a:latin typeface="Arial"/>
                <a:cs typeface="Arial"/>
              </a:rPr>
              <a:t>	</a:t>
            </a:r>
            <a:r>
              <a:rPr sz="2600" spc="85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90" dirty="0">
                <a:latin typeface="Arial"/>
                <a:cs typeface="Arial"/>
              </a:rPr>
              <a:t>&lt;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25" dirty="0">
                <a:solidFill>
                  <a:srgbClr val="FF0000"/>
                </a:solidFill>
                <a:latin typeface="Arial"/>
                <a:cs typeface="Arial"/>
              </a:rPr>
              <a:t>6</a:t>
            </a:r>
            <a:r>
              <a:rPr sz="2600" spc="705" dirty="0">
                <a:latin typeface="Arial"/>
                <a:cs typeface="Arial"/>
              </a:rPr>
              <a:t>:  </a:t>
            </a:r>
            <a:r>
              <a:rPr sz="2600" spc="500" dirty="0">
                <a:solidFill>
                  <a:srgbClr val="0000CD"/>
                </a:solidFill>
                <a:latin typeface="Arial"/>
                <a:cs typeface="Arial"/>
              </a:rPr>
              <a:t>print</a:t>
            </a:r>
            <a:r>
              <a:rPr sz="2600" spc="500" dirty="0">
                <a:latin typeface="Arial"/>
                <a:cs typeface="Arial"/>
              </a:rPr>
              <a:t>(i)  </a:t>
            </a:r>
            <a:r>
              <a:rPr sz="2600" spc="685" dirty="0">
                <a:solidFill>
                  <a:srgbClr val="0000CD"/>
                </a:solidFill>
                <a:latin typeface="Arial"/>
                <a:cs typeface="Arial"/>
              </a:rPr>
              <a:t>i</a:t>
            </a:r>
            <a:r>
              <a:rPr sz="2600" spc="865" dirty="0">
                <a:solidFill>
                  <a:srgbClr val="0000CD"/>
                </a:solidFill>
                <a:latin typeface="Arial"/>
                <a:cs typeface="Arial"/>
              </a:rPr>
              <a:t>f</a:t>
            </a:r>
            <a:r>
              <a:rPr sz="2600" dirty="0">
                <a:solidFill>
                  <a:srgbClr val="0000CD"/>
                </a:solidFill>
                <a:latin typeface="Arial"/>
                <a:cs typeface="Arial"/>
              </a:rPr>
              <a:t>	</a:t>
            </a:r>
            <a:r>
              <a:rPr sz="2600" spc="850" dirty="0">
                <a:latin typeface="Arial"/>
                <a:cs typeface="Arial"/>
              </a:rPr>
              <a:t>i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95" dirty="0">
                <a:latin typeface="Arial"/>
                <a:cs typeface="Arial"/>
              </a:rPr>
              <a:t>=</a:t>
            </a:r>
            <a:r>
              <a:rPr sz="2600" spc="-90" dirty="0">
                <a:latin typeface="Arial"/>
                <a:cs typeface="Arial"/>
              </a:rPr>
              <a:t>=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25" dirty="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sz="2600" spc="705" dirty="0">
                <a:latin typeface="Arial"/>
                <a:cs typeface="Arial"/>
              </a:rPr>
              <a:t>:</a:t>
            </a:r>
            <a:endParaRPr sz="2600">
              <a:latin typeface="Arial"/>
              <a:cs typeface="Arial"/>
            </a:endParaRPr>
          </a:p>
          <a:p>
            <a:pPr marL="374650" marR="548005" indent="361950">
              <a:lnSpc>
                <a:spcPts val="3100"/>
              </a:lnSpc>
              <a:spcBef>
                <a:spcPts val="95"/>
              </a:spcBef>
              <a:tabLst>
                <a:tab pos="735965" algn="l"/>
                <a:tab pos="1278890" algn="l"/>
              </a:tabLst>
            </a:pPr>
            <a:r>
              <a:rPr sz="2600" spc="105" dirty="0">
                <a:solidFill>
                  <a:srgbClr val="0000CD"/>
                </a:solidFill>
                <a:latin typeface="Arial"/>
                <a:cs typeface="Arial"/>
              </a:rPr>
              <a:t>break  </a:t>
            </a:r>
            <a:r>
              <a:rPr sz="2600" spc="850" dirty="0">
                <a:latin typeface="Arial"/>
                <a:cs typeface="Arial"/>
              </a:rPr>
              <a:t>i	</a:t>
            </a:r>
            <a:r>
              <a:rPr sz="2600" spc="-95" dirty="0">
                <a:latin typeface="Arial"/>
                <a:cs typeface="Arial"/>
              </a:rPr>
              <a:t>+=	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3162300"/>
            <a:ext cx="6324600" cy="2821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3100"/>
              </a:lnSpc>
              <a:spcBef>
                <a:spcPts val="105"/>
              </a:spcBef>
              <a:tabLst>
                <a:tab pos="735965" algn="l"/>
                <a:tab pos="1097915" algn="l"/>
                <a:tab pos="1640839" algn="l"/>
                <a:tab pos="1821814" algn="l"/>
                <a:tab pos="3631565" algn="l"/>
              </a:tabLst>
            </a:pPr>
            <a:r>
              <a:rPr lang="en-US" sz="2600" spc="700" dirty="0">
                <a:latin typeface="Arial"/>
                <a:cs typeface="Arial"/>
              </a:rPr>
              <a:t>fruits = [</a:t>
            </a:r>
            <a:r>
              <a:rPr lang="en-US" sz="2600" spc="250" dirty="0">
                <a:solidFill>
                  <a:srgbClr val="A52A2A"/>
                </a:solidFill>
                <a:latin typeface="Arial"/>
                <a:cs typeface="Arial"/>
              </a:rPr>
              <a:t>"apple"</a:t>
            </a:r>
            <a:r>
              <a:rPr lang="en-US" sz="2600" spc="705" dirty="0">
                <a:latin typeface="Arial"/>
                <a:cs typeface="Arial"/>
              </a:rPr>
              <a:t>,</a:t>
            </a:r>
            <a:r>
              <a:rPr lang="en-US" sz="2600" dirty="0">
                <a:latin typeface="Arial"/>
                <a:cs typeface="Arial"/>
              </a:rPr>
              <a:t>	</a:t>
            </a:r>
            <a:r>
              <a:rPr lang="en-US" sz="2600" spc="105" dirty="0">
                <a:solidFill>
                  <a:srgbClr val="A52A2A"/>
                </a:solidFill>
                <a:latin typeface="Arial"/>
                <a:cs typeface="Arial"/>
              </a:rPr>
              <a:t>"banana"</a:t>
            </a:r>
            <a:r>
              <a:rPr lang="en-US" sz="2600" spc="705" dirty="0">
                <a:latin typeface="Arial"/>
                <a:cs typeface="Arial"/>
              </a:rPr>
              <a:t>,</a:t>
            </a:r>
            <a:r>
              <a:rPr lang="en-US" sz="2600" dirty="0">
                <a:latin typeface="Arial"/>
                <a:cs typeface="Arial"/>
              </a:rPr>
              <a:t>	</a:t>
            </a:r>
            <a:r>
              <a:rPr lang="en-US" sz="2600" spc="290" dirty="0">
                <a:solidFill>
                  <a:srgbClr val="A52A2A"/>
                </a:solidFill>
                <a:latin typeface="Arial"/>
                <a:cs typeface="Arial"/>
              </a:rPr>
              <a:t>"cherry"</a:t>
            </a:r>
            <a:r>
              <a:rPr lang="en-US" sz="2600" spc="705" dirty="0">
                <a:latin typeface="Arial"/>
                <a:cs typeface="Arial"/>
              </a:rPr>
              <a:t>]  </a:t>
            </a:r>
          </a:p>
          <a:p>
            <a:pPr marL="12700" marR="5080">
              <a:lnSpc>
                <a:spcPts val="3100"/>
              </a:lnSpc>
              <a:spcBef>
                <a:spcPts val="105"/>
              </a:spcBef>
              <a:tabLst>
                <a:tab pos="735965" algn="l"/>
                <a:tab pos="1097915" algn="l"/>
                <a:tab pos="1640839" algn="l"/>
                <a:tab pos="1821814" algn="l"/>
                <a:tab pos="3631565" algn="l"/>
              </a:tabLst>
            </a:pPr>
            <a:endParaRPr lang="en-US" sz="2600" spc="705" dirty="0">
              <a:solidFill>
                <a:srgbClr val="0000CD"/>
              </a:solidFill>
              <a:latin typeface="Arial"/>
              <a:cs typeface="Arial"/>
            </a:endParaRPr>
          </a:p>
          <a:p>
            <a:pPr marL="12700" marR="5080">
              <a:lnSpc>
                <a:spcPts val="3100"/>
              </a:lnSpc>
              <a:spcBef>
                <a:spcPts val="105"/>
              </a:spcBef>
              <a:tabLst>
                <a:tab pos="735965" algn="l"/>
                <a:tab pos="1097915" algn="l"/>
                <a:tab pos="1640839" algn="l"/>
                <a:tab pos="1821814" algn="l"/>
                <a:tab pos="3631565" algn="l"/>
              </a:tabLst>
            </a:pPr>
            <a:r>
              <a:rPr lang="en-US" sz="2600" spc="409" dirty="0">
                <a:solidFill>
                  <a:srgbClr val="0000CD"/>
                </a:solidFill>
                <a:latin typeface="Arial"/>
                <a:cs typeface="Arial"/>
              </a:rPr>
              <a:t>for	</a:t>
            </a:r>
            <a:r>
              <a:rPr lang="en-US" sz="2600" spc="125" dirty="0">
                <a:latin typeface="Arial"/>
                <a:cs typeface="Arial"/>
              </a:rPr>
              <a:t>x	</a:t>
            </a:r>
            <a:r>
              <a:rPr lang="en-US" sz="2600" spc="415" dirty="0">
                <a:solidFill>
                  <a:srgbClr val="0000CD"/>
                </a:solidFill>
                <a:latin typeface="Arial"/>
                <a:cs typeface="Arial"/>
              </a:rPr>
              <a:t>in	</a:t>
            </a:r>
            <a:r>
              <a:rPr lang="en-US" sz="2600" spc="515" dirty="0">
                <a:latin typeface="Arial"/>
                <a:cs typeface="Arial"/>
              </a:rPr>
              <a:t>fruits:</a:t>
            </a:r>
            <a:endParaRPr lang="en-US" sz="2600" dirty="0">
              <a:latin typeface="Arial"/>
              <a:cs typeface="Arial"/>
            </a:endParaRPr>
          </a:p>
          <a:p>
            <a:pPr marL="374650">
              <a:lnSpc>
                <a:spcPts val="3005"/>
              </a:lnSpc>
            </a:pPr>
            <a:r>
              <a:rPr sz="2600" spc="409" dirty="0">
                <a:solidFill>
                  <a:srgbClr val="0000CD"/>
                </a:solidFill>
                <a:latin typeface="Arial"/>
                <a:cs typeface="Arial"/>
              </a:rPr>
              <a:t>print</a:t>
            </a:r>
            <a:r>
              <a:rPr sz="2600" spc="409" dirty="0">
                <a:latin typeface="Arial"/>
                <a:cs typeface="Arial"/>
              </a:rPr>
              <a:t>(x)</a:t>
            </a:r>
            <a:endParaRPr sz="2600" dirty="0">
              <a:latin typeface="Arial"/>
              <a:cs typeface="Arial"/>
            </a:endParaRPr>
          </a:p>
          <a:p>
            <a:pPr marL="735965" marR="1814830" indent="-361950">
              <a:lnSpc>
                <a:spcPts val="3100"/>
              </a:lnSpc>
              <a:spcBef>
                <a:spcPts val="110"/>
              </a:spcBef>
              <a:tabLst>
                <a:tab pos="916940" algn="l"/>
                <a:tab pos="1279525" algn="l"/>
                <a:tab pos="1821814" algn="l"/>
              </a:tabLst>
            </a:pPr>
            <a:r>
              <a:rPr sz="2600" spc="685" dirty="0">
                <a:solidFill>
                  <a:srgbClr val="0000CD"/>
                </a:solidFill>
                <a:latin typeface="Arial"/>
                <a:cs typeface="Arial"/>
              </a:rPr>
              <a:t>i</a:t>
            </a:r>
            <a:r>
              <a:rPr sz="2600" spc="865" dirty="0">
                <a:solidFill>
                  <a:srgbClr val="0000CD"/>
                </a:solidFill>
                <a:latin typeface="Arial"/>
                <a:cs typeface="Arial"/>
              </a:rPr>
              <a:t>f</a:t>
            </a:r>
            <a:r>
              <a:rPr sz="2600" dirty="0">
                <a:solidFill>
                  <a:srgbClr val="0000CD"/>
                </a:solidFill>
                <a:latin typeface="Arial"/>
                <a:cs typeface="Arial"/>
              </a:rPr>
              <a:t>	</a:t>
            </a:r>
            <a:r>
              <a:rPr sz="2600" spc="125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95" dirty="0">
                <a:latin typeface="Arial"/>
                <a:cs typeface="Arial"/>
              </a:rPr>
              <a:t>=</a:t>
            </a:r>
            <a:r>
              <a:rPr sz="2600" spc="-90" dirty="0">
                <a:latin typeface="Arial"/>
                <a:cs typeface="Arial"/>
              </a:rPr>
              <a:t>=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105" dirty="0">
                <a:solidFill>
                  <a:srgbClr val="A52A2A"/>
                </a:solidFill>
                <a:latin typeface="Arial"/>
                <a:cs typeface="Arial"/>
              </a:rPr>
              <a:t>"banana"</a:t>
            </a:r>
            <a:r>
              <a:rPr sz="2600" spc="705" dirty="0">
                <a:latin typeface="Arial"/>
                <a:cs typeface="Arial"/>
              </a:rPr>
              <a:t>:  </a:t>
            </a:r>
            <a:r>
              <a:rPr sz="2600" spc="120" dirty="0">
                <a:solidFill>
                  <a:srgbClr val="0000CD"/>
                </a:solidFill>
                <a:latin typeface="Arial"/>
                <a:cs typeface="Arial"/>
              </a:rPr>
              <a:t>break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02146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5" dirty="0"/>
              <a:t>Scripts </a:t>
            </a:r>
            <a:r>
              <a:rPr spc="-315" dirty="0"/>
              <a:t>/Spyder/Jupyter</a:t>
            </a:r>
            <a:r>
              <a:rPr spc="-440" dirty="0"/>
              <a:t> </a:t>
            </a:r>
            <a:r>
              <a:rPr spc="-254" dirty="0"/>
              <a:t>Notebook/JupyterLab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5723890" cy="1546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5" dirty="0">
                <a:latin typeface="Trebuchet MS"/>
                <a:cs typeface="Trebuchet MS"/>
              </a:rPr>
              <a:t>All </a:t>
            </a:r>
            <a:r>
              <a:rPr sz="2800" spc="-130" dirty="0">
                <a:latin typeface="Trebuchet MS"/>
                <a:cs typeface="Trebuchet MS"/>
              </a:rPr>
              <a:t>have</a:t>
            </a:r>
            <a:r>
              <a:rPr sz="2800" spc="-3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pros/cons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0" dirty="0">
                <a:latin typeface="Trebuchet MS"/>
                <a:cs typeface="Trebuchet MS"/>
              </a:rPr>
              <a:t>Choose </a:t>
            </a:r>
            <a:r>
              <a:rPr sz="2800" spc="-120" dirty="0">
                <a:latin typeface="Trebuchet MS"/>
                <a:cs typeface="Trebuchet MS"/>
              </a:rPr>
              <a:t>what </a:t>
            </a:r>
            <a:r>
              <a:rPr sz="2800" spc="-95" dirty="0">
                <a:latin typeface="Trebuchet MS"/>
                <a:cs typeface="Trebuchet MS"/>
              </a:rPr>
              <a:t>works </a:t>
            </a:r>
            <a:r>
              <a:rPr sz="2800" spc="-120" dirty="0">
                <a:latin typeface="Trebuchet MS"/>
                <a:cs typeface="Trebuchet MS"/>
              </a:rPr>
              <a:t>best </a:t>
            </a:r>
            <a:r>
              <a:rPr sz="2800" spc="-130" dirty="0">
                <a:latin typeface="Trebuchet MS"/>
                <a:cs typeface="Trebuchet MS"/>
              </a:rPr>
              <a:t>for</a:t>
            </a:r>
            <a:r>
              <a:rPr sz="2800" spc="-64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you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30" dirty="0">
                <a:latin typeface="Trebuchet MS"/>
                <a:cs typeface="Trebuchet MS"/>
              </a:rPr>
              <a:t>It </a:t>
            </a:r>
            <a:r>
              <a:rPr sz="2800" spc="-100" dirty="0">
                <a:latin typeface="Trebuchet MS"/>
                <a:cs typeface="Trebuchet MS"/>
              </a:rPr>
              <a:t>is </a:t>
            </a:r>
            <a:r>
              <a:rPr sz="2800" spc="-135" dirty="0">
                <a:latin typeface="Trebuchet MS"/>
                <a:cs typeface="Trebuchet MS"/>
              </a:rPr>
              <a:t>okay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65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switch </a:t>
            </a:r>
            <a:r>
              <a:rPr sz="2800" spc="-125" dirty="0">
                <a:latin typeface="Trebuchet MS"/>
                <a:cs typeface="Trebuchet MS"/>
              </a:rPr>
              <a:t>between </a:t>
            </a:r>
            <a:r>
              <a:rPr sz="2800" spc="-130" dirty="0">
                <a:latin typeface="Trebuchet MS"/>
                <a:cs typeface="Trebuchet MS"/>
              </a:rPr>
              <a:t>platforms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346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Lo</a:t>
            </a:r>
            <a:r>
              <a:rPr spc="-70" dirty="0"/>
              <a:t>o</a:t>
            </a:r>
            <a:r>
              <a:rPr spc="-195" dirty="0"/>
              <a:t>p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3187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spc="-110" dirty="0">
                <a:latin typeface="Trebuchet MS"/>
                <a:cs typeface="Trebuchet MS"/>
              </a:rPr>
              <a:t>pass </a:t>
            </a:r>
            <a:r>
              <a:rPr sz="2800" spc="365" dirty="0">
                <a:latin typeface="Trebuchet MS"/>
                <a:cs typeface="Trebuchet MS"/>
              </a:rPr>
              <a:t>–</a:t>
            </a:r>
            <a:r>
              <a:rPr sz="2800" spc="-43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”Empty </a:t>
            </a:r>
            <a:r>
              <a:rPr sz="2800" spc="-130" dirty="0">
                <a:latin typeface="Trebuchet MS"/>
                <a:cs typeface="Trebuchet MS"/>
              </a:rPr>
              <a:t>loop”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259837"/>
            <a:ext cx="3464560" cy="8274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74650" marR="5080" indent="-361950">
              <a:lnSpc>
                <a:spcPct val="102299"/>
              </a:lnSpc>
              <a:spcBef>
                <a:spcPts val="25"/>
              </a:spcBef>
              <a:tabLst>
                <a:tab pos="735965" algn="l"/>
                <a:tab pos="1097915" algn="l"/>
                <a:tab pos="1640839" algn="l"/>
                <a:tab pos="2364740" algn="l"/>
                <a:tab pos="2907665" algn="l"/>
              </a:tabLst>
            </a:pPr>
            <a:r>
              <a:rPr sz="2600" spc="440" dirty="0">
                <a:solidFill>
                  <a:srgbClr val="0000CD"/>
                </a:solidFill>
                <a:latin typeface="Arial"/>
                <a:cs typeface="Arial"/>
              </a:rPr>
              <a:t>fo</a:t>
            </a:r>
            <a:r>
              <a:rPr sz="2600" spc="355" dirty="0">
                <a:solidFill>
                  <a:srgbClr val="0000CD"/>
                </a:solidFill>
                <a:latin typeface="Arial"/>
                <a:cs typeface="Arial"/>
              </a:rPr>
              <a:t>r</a:t>
            </a:r>
            <a:r>
              <a:rPr sz="2600" dirty="0">
                <a:solidFill>
                  <a:srgbClr val="0000CD"/>
                </a:solidFill>
                <a:latin typeface="Arial"/>
                <a:cs typeface="Arial"/>
              </a:rPr>
              <a:t>	</a:t>
            </a:r>
            <a:r>
              <a:rPr sz="2600" spc="125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229" dirty="0">
                <a:solidFill>
                  <a:srgbClr val="0000CD"/>
                </a:solidFill>
                <a:latin typeface="Arial"/>
                <a:cs typeface="Arial"/>
              </a:rPr>
              <a:t>i</a:t>
            </a:r>
            <a:r>
              <a:rPr sz="2600" spc="595" dirty="0">
                <a:solidFill>
                  <a:srgbClr val="0000CD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0000CD"/>
                </a:solidFill>
                <a:latin typeface="Arial"/>
                <a:cs typeface="Arial"/>
              </a:rPr>
              <a:t>	</a:t>
            </a:r>
            <a:r>
              <a:rPr sz="2600" spc="700" dirty="0">
                <a:latin typeface="Arial"/>
                <a:cs typeface="Arial"/>
              </a:rPr>
              <a:t>[</a:t>
            </a:r>
            <a:r>
              <a:rPr sz="2600" spc="-25" dirty="0">
                <a:solidFill>
                  <a:srgbClr val="FF0000"/>
                </a:solidFill>
                <a:latin typeface="Arial"/>
                <a:cs typeface="Arial"/>
              </a:rPr>
              <a:t>0</a:t>
            </a:r>
            <a:r>
              <a:rPr sz="2600" spc="705" dirty="0">
                <a:latin typeface="Arial"/>
                <a:cs typeface="Arial"/>
              </a:rPr>
              <a:t>,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25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sz="2600" spc="705" dirty="0">
                <a:latin typeface="Arial"/>
                <a:cs typeface="Arial"/>
              </a:rPr>
              <a:t>,</a:t>
            </a:r>
            <a:r>
              <a:rPr sz="2600" dirty="0">
                <a:latin typeface="Arial"/>
                <a:cs typeface="Arial"/>
              </a:rPr>
              <a:t>	</a:t>
            </a:r>
            <a:r>
              <a:rPr sz="2600" spc="-25" dirty="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sz="2600" spc="700" dirty="0">
                <a:latin typeface="Arial"/>
                <a:cs typeface="Arial"/>
              </a:rPr>
              <a:t>]:  </a:t>
            </a:r>
            <a:r>
              <a:rPr sz="2600" spc="50" dirty="0">
                <a:solidFill>
                  <a:srgbClr val="0000CD"/>
                </a:solidFill>
                <a:latin typeface="Arial"/>
                <a:cs typeface="Arial"/>
              </a:rPr>
              <a:t>pass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0626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Nested</a:t>
            </a:r>
            <a:r>
              <a:rPr spc="-385" dirty="0"/>
              <a:t> </a:t>
            </a:r>
            <a:r>
              <a:rPr spc="-160" dirty="0"/>
              <a:t>Loops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1687068"/>
            <a:ext cx="9946640" cy="27965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600" b="1" dirty="0">
                <a:solidFill>
                  <a:srgbClr val="7030A0"/>
                </a:solidFill>
                <a:latin typeface="Courier New"/>
                <a:cs typeface="Courier New"/>
              </a:rPr>
              <a:t>persons </a:t>
            </a:r>
            <a:r>
              <a:rPr sz="2600" b="1" dirty="0">
                <a:latin typeface="Courier New"/>
                <a:cs typeface="Courier New"/>
              </a:rPr>
              <a:t>= [ "John", "Marissa", "Pete", "Dayton" ]  </a:t>
            </a:r>
            <a:r>
              <a:rPr sz="2600" b="1" dirty="0">
                <a:solidFill>
                  <a:srgbClr val="ED7D31"/>
                </a:solidFill>
                <a:latin typeface="Courier New"/>
                <a:cs typeface="Courier New"/>
              </a:rPr>
              <a:t>restaurants </a:t>
            </a:r>
            <a:r>
              <a:rPr sz="2600" b="1" dirty="0">
                <a:latin typeface="Courier New"/>
                <a:cs typeface="Courier New"/>
              </a:rPr>
              <a:t>= [ "Japanese", "American", "Mexican",  "French"</a:t>
            </a:r>
            <a:r>
              <a:rPr sz="2600" b="1" spc="-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]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for 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person </a:t>
            </a:r>
            <a:r>
              <a:rPr sz="2600" b="1" dirty="0">
                <a:latin typeface="Courier New"/>
                <a:cs typeface="Courier New"/>
              </a:rPr>
              <a:t>in</a:t>
            </a:r>
            <a:r>
              <a:rPr sz="2600" b="1" spc="-10" dirty="0"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7030A0"/>
                </a:solidFill>
                <a:latin typeface="Courier New"/>
                <a:cs typeface="Courier New"/>
              </a:rPr>
              <a:t>persons</a:t>
            </a:r>
            <a:r>
              <a:rPr sz="2600" b="1" dirty="0">
                <a:latin typeface="Courier New"/>
                <a:cs typeface="Courier New"/>
              </a:rPr>
              <a:t>:</a:t>
            </a:r>
            <a:endParaRPr sz="2600">
              <a:latin typeface="Courier New"/>
              <a:cs typeface="Courier New"/>
            </a:endParaRPr>
          </a:p>
          <a:p>
            <a:pPr marL="1841500" marR="755015" indent="-914400">
              <a:lnSpc>
                <a:spcPts val="3100"/>
              </a:lnSpc>
              <a:spcBef>
                <a:spcPts val="120"/>
              </a:spcBef>
            </a:pPr>
            <a:r>
              <a:rPr sz="2600" b="1" dirty="0">
                <a:solidFill>
                  <a:srgbClr val="FFFFFF"/>
                </a:solidFill>
                <a:latin typeface="Courier New"/>
                <a:cs typeface="Courier New"/>
              </a:rPr>
              <a:t>for </a:t>
            </a:r>
            <a:r>
              <a:rPr sz="2600" b="1" dirty="0">
                <a:solidFill>
                  <a:srgbClr val="00B0F0"/>
                </a:solidFill>
                <a:latin typeface="Courier New"/>
                <a:cs typeface="Courier New"/>
              </a:rPr>
              <a:t>restaurant </a:t>
            </a:r>
            <a:r>
              <a:rPr sz="2600" b="1" dirty="0">
                <a:latin typeface="Courier New"/>
                <a:cs typeface="Courier New"/>
              </a:rPr>
              <a:t>in </a:t>
            </a:r>
            <a:r>
              <a:rPr sz="2600" b="1" dirty="0">
                <a:solidFill>
                  <a:srgbClr val="ED7D31"/>
                </a:solidFill>
                <a:latin typeface="Courier New"/>
                <a:cs typeface="Courier New"/>
              </a:rPr>
              <a:t>restaurants</a:t>
            </a:r>
            <a:r>
              <a:rPr sz="2600" b="1" dirty="0">
                <a:latin typeface="Courier New"/>
                <a:cs typeface="Courier New"/>
              </a:rPr>
              <a:t>:  print(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person </a:t>
            </a:r>
            <a:r>
              <a:rPr sz="2600" b="1" dirty="0">
                <a:latin typeface="Courier New"/>
                <a:cs typeface="Courier New"/>
              </a:rPr>
              <a:t>+ " eats " +</a:t>
            </a:r>
            <a:r>
              <a:rPr sz="2600" b="1" spc="-95" dirty="0"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00B0F0"/>
                </a:solidFill>
                <a:latin typeface="Courier New"/>
                <a:cs typeface="Courier New"/>
              </a:rPr>
              <a:t>restaurant</a:t>
            </a:r>
            <a:r>
              <a:rPr sz="2600" b="1" dirty="0">
                <a:latin typeface="Courier New"/>
                <a:cs typeface="Courier New"/>
              </a:rPr>
              <a:t>)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530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Nested</a:t>
            </a:r>
            <a:r>
              <a:rPr spc="-385" dirty="0"/>
              <a:t> </a:t>
            </a:r>
            <a:r>
              <a:rPr spc="-195" dirty="0"/>
              <a:t>Conditionals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07667" y="1866900"/>
            <a:ext cx="5189855" cy="32016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2299"/>
              </a:lnSpc>
              <a:spcBef>
                <a:spcPts val="25"/>
              </a:spcBef>
            </a:pPr>
            <a:r>
              <a:rPr sz="2600" spc="-70" dirty="0">
                <a:latin typeface="Trebuchet MS"/>
                <a:cs typeface="Trebuchet MS"/>
              </a:rPr>
              <a:t>num =</a:t>
            </a:r>
            <a:r>
              <a:rPr sz="2600" spc="-595" dirty="0">
                <a:latin typeface="Trebuchet MS"/>
                <a:cs typeface="Trebuchet MS"/>
              </a:rPr>
              <a:t> </a:t>
            </a:r>
            <a:r>
              <a:rPr sz="2600" spc="-110" dirty="0">
                <a:latin typeface="Trebuchet MS"/>
                <a:cs typeface="Trebuchet MS"/>
              </a:rPr>
              <a:t>float(input("Enter </a:t>
            </a:r>
            <a:r>
              <a:rPr sz="2600" spc="-125" dirty="0">
                <a:latin typeface="Trebuchet MS"/>
                <a:cs typeface="Trebuchet MS"/>
              </a:rPr>
              <a:t>a </a:t>
            </a:r>
            <a:r>
              <a:rPr sz="2600" spc="-114" dirty="0">
                <a:latin typeface="Trebuchet MS"/>
                <a:cs typeface="Trebuchet MS"/>
              </a:rPr>
              <a:t>number: </a:t>
            </a:r>
            <a:r>
              <a:rPr sz="2600" spc="-50" dirty="0">
                <a:latin typeface="Trebuchet MS"/>
                <a:cs typeface="Trebuchet MS"/>
              </a:rPr>
              <a:t>"))  </a:t>
            </a:r>
            <a:r>
              <a:rPr sz="2600" spc="-160" dirty="0">
                <a:solidFill>
                  <a:srgbClr val="FF0000"/>
                </a:solidFill>
                <a:latin typeface="Trebuchet MS"/>
                <a:cs typeface="Trebuchet MS"/>
              </a:rPr>
              <a:t>if </a:t>
            </a:r>
            <a:r>
              <a:rPr sz="2600" spc="-70" dirty="0">
                <a:solidFill>
                  <a:srgbClr val="FF0000"/>
                </a:solidFill>
                <a:latin typeface="Trebuchet MS"/>
                <a:cs typeface="Trebuchet MS"/>
              </a:rPr>
              <a:t>num &gt;=</a:t>
            </a:r>
            <a:r>
              <a:rPr sz="2600" spc="-37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600" spc="-160" dirty="0">
                <a:solidFill>
                  <a:srgbClr val="FF0000"/>
                </a:solidFill>
                <a:latin typeface="Trebuchet MS"/>
                <a:cs typeface="Trebuchet MS"/>
              </a:rPr>
              <a:t>0:</a:t>
            </a:r>
            <a:endParaRPr sz="2600">
              <a:latin typeface="Trebuchet MS"/>
              <a:cs typeface="Trebuchet MS"/>
            </a:endParaRPr>
          </a:p>
          <a:p>
            <a:pPr marL="927100">
              <a:lnSpc>
                <a:spcPts val="3085"/>
              </a:lnSpc>
            </a:pPr>
            <a:r>
              <a:rPr sz="2600" spc="-160" dirty="0">
                <a:solidFill>
                  <a:srgbClr val="0070C0"/>
                </a:solidFill>
                <a:latin typeface="Trebuchet MS"/>
                <a:cs typeface="Trebuchet MS"/>
              </a:rPr>
              <a:t>if </a:t>
            </a:r>
            <a:r>
              <a:rPr sz="2600" spc="-70" dirty="0">
                <a:solidFill>
                  <a:srgbClr val="0070C0"/>
                </a:solidFill>
                <a:latin typeface="Trebuchet MS"/>
                <a:cs typeface="Trebuchet MS"/>
              </a:rPr>
              <a:t>num ==</a:t>
            </a:r>
            <a:r>
              <a:rPr sz="2600" spc="-380" dirty="0">
                <a:solidFill>
                  <a:srgbClr val="0070C0"/>
                </a:solidFill>
                <a:latin typeface="Trebuchet MS"/>
                <a:cs typeface="Trebuchet MS"/>
              </a:rPr>
              <a:t> </a:t>
            </a:r>
            <a:r>
              <a:rPr sz="2600" spc="-160" dirty="0">
                <a:solidFill>
                  <a:srgbClr val="0070C0"/>
                </a:solidFill>
                <a:latin typeface="Trebuchet MS"/>
                <a:cs typeface="Trebuchet MS"/>
              </a:rPr>
              <a:t>0:</a:t>
            </a:r>
            <a:endParaRPr sz="2600">
              <a:latin typeface="Trebuchet MS"/>
              <a:cs typeface="Trebuchet MS"/>
            </a:endParaRPr>
          </a:p>
          <a:p>
            <a:pPr marL="1841500">
              <a:lnSpc>
                <a:spcPts val="3110"/>
              </a:lnSpc>
            </a:pPr>
            <a:r>
              <a:rPr sz="2600" spc="-85" dirty="0">
                <a:latin typeface="Trebuchet MS"/>
                <a:cs typeface="Trebuchet MS"/>
              </a:rPr>
              <a:t>print("Zero")</a:t>
            </a:r>
            <a:endParaRPr sz="2600">
              <a:latin typeface="Trebuchet MS"/>
              <a:cs typeface="Trebuchet MS"/>
            </a:endParaRPr>
          </a:p>
          <a:p>
            <a:pPr marL="927100">
              <a:lnSpc>
                <a:spcPts val="3110"/>
              </a:lnSpc>
            </a:pPr>
            <a:r>
              <a:rPr sz="2600" spc="-150" dirty="0">
                <a:solidFill>
                  <a:srgbClr val="0070C0"/>
                </a:solidFill>
                <a:latin typeface="Trebuchet MS"/>
                <a:cs typeface="Trebuchet MS"/>
              </a:rPr>
              <a:t>else:</a:t>
            </a:r>
            <a:endParaRPr sz="2600">
              <a:latin typeface="Trebuchet MS"/>
              <a:cs typeface="Trebuchet MS"/>
            </a:endParaRPr>
          </a:p>
          <a:p>
            <a:pPr marL="1841500">
              <a:lnSpc>
                <a:spcPts val="3110"/>
              </a:lnSpc>
            </a:pPr>
            <a:r>
              <a:rPr sz="2600" spc="-100" dirty="0">
                <a:latin typeface="Trebuchet MS"/>
                <a:cs typeface="Trebuchet MS"/>
              </a:rPr>
              <a:t>print("Positive</a:t>
            </a:r>
            <a:r>
              <a:rPr sz="2600" spc="-240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number")</a:t>
            </a:r>
            <a:endParaRPr sz="2600">
              <a:latin typeface="Trebuchet MS"/>
              <a:cs typeface="Trebuchet MS"/>
            </a:endParaRPr>
          </a:p>
          <a:p>
            <a:pPr marL="86995">
              <a:lnSpc>
                <a:spcPts val="3110"/>
              </a:lnSpc>
              <a:spcBef>
                <a:spcPts val="75"/>
              </a:spcBef>
            </a:pPr>
            <a:r>
              <a:rPr sz="2600" spc="-150" dirty="0">
                <a:solidFill>
                  <a:srgbClr val="FF0000"/>
                </a:solidFill>
                <a:latin typeface="Trebuchet MS"/>
                <a:cs typeface="Trebuchet MS"/>
              </a:rPr>
              <a:t>else:</a:t>
            </a:r>
            <a:endParaRPr sz="2600">
              <a:latin typeface="Trebuchet MS"/>
              <a:cs typeface="Trebuchet MS"/>
            </a:endParaRPr>
          </a:p>
          <a:p>
            <a:pPr marL="927100">
              <a:lnSpc>
                <a:spcPts val="3110"/>
              </a:lnSpc>
            </a:pPr>
            <a:r>
              <a:rPr sz="2600" spc="-100" dirty="0">
                <a:latin typeface="Trebuchet MS"/>
                <a:cs typeface="Trebuchet MS"/>
              </a:rPr>
              <a:t>print("Negative</a:t>
            </a:r>
            <a:r>
              <a:rPr sz="2600" spc="-215" dirty="0">
                <a:latin typeface="Trebuchet MS"/>
                <a:cs typeface="Trebuchet MS"/>
              </a:rPr>
              <a:t> </a:t>
            </a:r>
            <a:r>
              <a:rPr sz="2600" spc="-65" dirty="0">
                <a:latin typeface="Trebuchet MS"/>
                <a:cs typeface="Trebuchet MS"/>
              </a:rPr>
              <a:t>number")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208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K</a:t>
            </a:r>
            <a:r>
              <a:rPr spc="-290" dirty="0"/>
              <a:t>e</a:t>
            </a:r>
            <a:r>
              <a:rPr spc="-235" dirty="0"/>
              <a:t>y</a:t>
            </a:r>
            <a:r>
              <a:rPr spc="-170" dirty="0"/>
              <a:t>p</a:t>
            </a:r>
            <a:r>
              <a:rPr spc="-65" dirty="0"/>
              <a:t>o</a:t>
            </a:r>
            <a:r>
              <a:rPr spc="-280" dirty="0"/>
              <a:t>i</a:t>
            </a:r>
            <a:r>
              <a:rPr spc="-165" dirty="0"/>
              <a:t>n</a:t>
            </a:r>
            <a:r>
              <a:rPr spc="-300" dirty="0"/>
              <a:t>t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9993630" cy="325945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921385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2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statements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control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whether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or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not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block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code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05" dirty="0">
                <a:latin typeface="Trebuchet MS"/>
                <a:cs typeface="Trebuchet MS"/>
              </a:rPr>
              <a:t>is  </a:t>
            </a:r>
            <a:r>
              <a:rPr sz="2800" spc="-180" dirty="0">
                <a:latin typeface="Trebuchet MS"/>
                <a:cs typeface="Trebuchet MS"/>
              </a:rPr>
              <a:t>executed.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Conditionals</a:t>
            </a:r>
            <a:r>
              <a:rPr sz="2800" spc="-1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are </a:t>
            </a:r>
            <a:r>
              <a:rPr sz="2800" spc="-130" dirty="0">
                <a:latin typeface="Trebuchet MS"/>
                <a:cs typeface="Trebuchet MS"/>
              </a:rPr>
              <a:t>often </a:t>
            </a:r>
            <a:r>
              <a:rPr sz="2800" spc="-85" dirty="0">
                <a:latin typeface="Trebuchet MS"/>
                <a:cs typeface="Trebuchet MS"/>
              </a:rPr>
              <a:t>used </a:t>
            </a:r>
            <a:r>
              <a:rPr sz="2800" spc="-110" dirty="0">
                <a:latin typeface="Trebuchet MS"/>
                <a:cs typeface="Trebuchet MS"/>
              </a:rPr>
              <a:t>inside</a:t>
            </a:r>
            <a:r>
              <a:rPr sz="2800" spc="-585" dirty="0">
                <a:latin typeface="Trebuchet MS"/>
                <a:cs typeface="Trebuchet MS"/>
              </a:rPr>
              <a:t> </a:t>
            </a:r>
            <a:r>
              <a:rPr sz="2800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loops</a:t>
            </a:r>
            <a:r>
              <a:rPr sz="2800" spc="-120" dirty="0">
                <a:latin typeface="Trebuchet MS"/>
                <a:cs typeface="Trebuchet MS"/>
              </a:rPr>
              <a:t>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Trebuchet MS"/>
                <a:cs typeface="Trebuchet MS"/>
              </a:rPr>
              <a:t>else</a:t>
            </a:r>
            <a:r>
              <a:rPr sz="2800" spc="-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execute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block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code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when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an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Trebuchet MS"/>
                <a:cs typeface="Trebuchet MS"/>
              </a:rPr>
              <a:t>if</a:t>
            </a:r>
            <a:r>
              <a:rPr sz="2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condition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b="1" i="1" spc="-165" dirty="0">
                <a:latin typeface="Trebuchet MS"/>
                <a:cs typeface="Trebuchet MS"/>
              </a:rPr>
              <a:t>not</a:t>
            </a:r>
            <a:r>
              <a:rPr sz="2800" b="1" i="1" spc="-204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true.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 </a:t>
            </a:r>
            <a:r>
              <a:rPr sz="2800" spc="-170" dirty="0">
                <a:solidFill>
                  <a:srgbClr val="FFFFFF"/>
                </a:solidFill>
                <a:latin typeface="Trebuchet MS"/>
                <a:cs typeface="Trebuchet MS"/>
              </a:rPr>
              <a:t>elif </a:t>
            </a:r>
            <a:r>
              <a:rPr sz="2800" spc="-114" dirty="0">
                <a:latin typeface="Trebuchet MS"/>
                <a:cs typeface="Trebuchet MS"/>
              </a:rPr>
              <a:t>to </a:t>
            </a:r>
            <a:r>
              <a:rPr sz="2800" spc="-135" dirty="0">
                <a:latin typeface="Trebuchet MS"/>
                <a:cs typeface="Trebuchet MS"/>
              </a:rPr>
              <a:t>specify </a:t>
            </a:r>
            <a:r>
              <a:rPr sz="2800" spc="-125" dirty="0">
                <a:latin typeface="Trebuchet MS"/>
                <a:cs typeface="Trebuchet MS"/>
              </a:rPr>
              <a:t>additional</a:t>
            </a:r>
            <a:r>
              <a:rPr sz="2800" spc="-575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tests.</a:t>
            </a:r>
            <a:endParaRPr sz="2800">
              <a:latin typeface="Trebuchet MS"/>
              <a:cs typeface="Trebuchet MS"/>
            </a:endParaRPr>
          </a:p>
          <a:p>
            <a:pPr marL="241300" marR="1048385" indent="-228600">
              <a:lnSpc>
                <a:spcPts val="3000"/>
              </a:lnSpc>
              <a:spcBef>
                <a:spcPts val="10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5" dirty="0">
                <a:latin typeface="Trebuchet MS"/>
                <a:cs typeface="Trebuchet MS"/>
              </a:rPr>
              <a:t>Create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table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0" dirty="0">
                <a:latin typeface="Trebuchet MS"/>
                <a:cs typeface="Trebuchet MS"/>
              </a:rPr>
              <a:t>showing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variables’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values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trace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program’s  </a:t>
            </a:r>
            <a:r>
              <a:rPr sz="2800" spc="-165" dirty="0">
                <a:latin typeface="Trebuchet MS"/>
                <a:cs typeface="Trebuchet MS"/>
              </a:rPr>
              <a:t>execution.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208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K</a:t>
            </a:r>
            <a:r>
              <a:rPr spc="-290" dirty="0"/>
              <a:t>e</a:t>
            </a:r>
            <a:r>
              <a:rPr spc="-235" dirty="0"/>
              <a:t>y</a:t>
            </a:r>
            <a:r>
              <a:rPr spc="-170" dirty="0"/>
              <a:t>p</a:t>
            </a:r>
            <a:r>
              <a:rPr spc="-65" dirty="0"/>
              <a:t>o</a:t>
            </a:r>
            <a:r>
              <a:rPr spc="-280" dirty="0"/>
              <a:t>i</a:t>
            </a:r>
            <a:r>
              <a:rPr spc="-165" dirty="0"/>
              <a:t>n</a:t>
            </a:r>
            <a:r>
              <a:rPr spc="-300" dirty="0"/>
              <a:t>t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9728835" cy="39852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i="1" spc="-19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800" i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i="1" spc="-130" dirty="0">
                <a:latin typeface="Trebuchet MS"/>
                <a:cs typeface="Trebuchet MS"/>
              </a:rPr>
              <a:t>loop</a:t>
            </a:r>
            <a:r>
              <a:rPr sz="2800" i="1" spc="-21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executes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commands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once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for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each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value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collection.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35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2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loop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made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75" dirty="0">
                <a:latin typeface="Trebuchet MS"/>
                <a:cs typeface="Trebuchet MS"/>
              </a:rPr>
              <a:t>up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60" dirty="0">
                <a:latin typeface="Trebuchet MS"/>
                <a:cs typeface="Trebuchet MS"/>
              </a:rPr>
              <a:t>collection,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loop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65" dirty="0">
                <a:latin typeface="Trebuchet MS"/>
                <a:cs typeface="Trebuchet MS"/>
              </a:rPr>
              <a:t>variable,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body.</a:t>
            </a:r>
            <a:endParaRPr sz="2800">
              <a:latin typeface="Trebuchet MS"/>
              <a:cs typeface="Trebuchet MS"/>
            </a:endParaRPr>
          </a:p>
          <a:p>
            <a:pPr marL="241300" marR="171450" indent="-228600">
              <a:lnSpc>
                <a:spcPts val="3100"/>
              </a:lnSpc>
              <a:spcBef>
                <a:spcPts val="969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55" dirty="0">
                <a:latin typeface="Trebuchet MS"/>
                <a:cs typeface="Trebuchet MS"/>
              </a:rPr>
              <a:t>first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line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for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loop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must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end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with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colon,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body  </a:t>
            </a:r>
            <a:r>
              <a:rPr sz="2800" spc="-100" dirty="0">
                <a:latin typeface="Trebuchet MS"/>
                <a:cs typeface="Trebuchet MS"/>
              </a:rPr>
              <a:t>must </a:t>
            </a:r>
            <a:r>
              <a:rPr sz="2800" spc="-114" dirty="0">
                <a:latin typeface="Trebuchet MS"/>
                <a:cs typeface="Trebuchet MS"/>
              </a:rPr>
              <a:t>be</a:t>
            </a:r>
            <a:r>
              <a:rPr sz="2800" spc="-325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indented.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241300" algn="l"/>
              </a:tabLst>
            </a:pPr>
            <a:r>
              <a:rPr sz="2800" u="heavy" spc="-114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Indentation </a:t>
            </a:r>
            <a:r>
              <a:rPr sz="2800" u="heavy" spc="-10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is </a:t>
            </a:r>
            <a:r>
              <a:rPr sz="2800" u="heavy" spc="-14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always </a:t>
            </a:r>
            <a:r>
              <a:rPr sz="2800" u="heavy" spc="-12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meaningful </a:t>
            </a:r>
            <a:r>
              <a:rPr sz="2800" u="heavy" spc="-1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in</a:t>
            </a:r>
            <a:r>
              <a:rPr sz="2800" u="heavy" spc="-5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800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Python.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5" dirty="0">
                <a:latin typeface="Trebuchet MS"/>
                <a:cs typeface="Trebuchet MS"/>
              </a:rPr>
              <a:t>Make </a:t>
            </a:r>
            <a:r>
              <a:rPr sz="2800" spc="-120" dirty="0">
                <a:latin typeface="Trebuchet MS"/>
                <a:cs typeface="Trebuchet MS"/>
              </a:rPr>
              <a:t>meaningful </a:t>
            </a:r>
            <a:r>
              <a:rPr sz="2800" spc="-85" dirty="0">
                <a:latin typeface="Trebuchet MS"/>
                <a:cs typeface="Trebuchet MS"/>
              </a:rPr>
              <a:t>loop</a:t>
            </a:r>
            <a:r>
              <a:rPr sz="2800" spc="-49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variables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55" dirty="0">
                <a:latin typeface="Trebuchet MS"/>
                <a:cs typeface="Trebuchet MS"/>
              </a:rPr>
              <a:t>The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body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loop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can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contain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many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statements.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65" dirty="0">
                <a:latin typeface="Trebuchet MS"/>
                <a:cs typeface="Trebuchet MS"/>
              </a:rPr>
              <a:t>Use</a:t>
            </a:r>
            <a:r>
              <a:rPr sz="2800" spc="-22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range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iterate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over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sequence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numbers.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4183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Outline</a:t>
            </a:r>
            <a:r>
              <a:rPr spc="-370" dirty="0"/>
              <a:t> </a:t>
            </a:r>
            <a:r>
              <a:rPr spc="-180" dirty="0"/>
              <a:t>Wednesday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3982085" cy="3591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70" dirty="0">
                <a:latin typeface="Trebuchet MS"/>
                <a:cs typeface="Trebuchet MS"/>
              </a:rPr>
              <a:t>Jupyter </a:t>
            </a:r>
            <a:r>
              <a:rPr sz="2800" spc="-40" dirty="0">
                <a:latin typeface="Trebuchet MS"/>
                <a:cs typeface="Trebuchet MS"/>
              </a:rPr>
              <a:t>Magic</a:t>
            </a:r>
            <a:r>
              <a:rPr sz="2800" spc="-305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Commands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4" dirty="0">
                <a:latin typeface="Trebuchet MS"/>
                <a:cs typeface="Trebuchet MS"/>
              </a:rPr>
              <a:t>Indexing </a:t>
            </a:r>
            <a:r>
              <a:rPr sz="2800" spc="-95" dirty="0">
                <a:latin typeface="Trebuchet MS"/>
                <a:cs typeface="Trebuchet MS"/>
              </a:rPr>
              <a:t>and</a:t>
            </a:r>
            <a:r>
              <a:rPr sz="2800" spc="-320" dirty="0">
                <a:latin typeface="Trebuchet MS"/>
                <a:cs typeface="Trebuchet MS"/>
              </a:rPr>
              <a:t> </a:t>
            </a:r>
            <a:r>
              <a:rPr sz="2800" spc="-135" dirty="0">
                <a:latin typeface="Trebuchet MS"/>
                <a:cs typeface="Trebuchet MS"/>
              </a:rPr>
              <a:t>Slices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Lists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Built-in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Conditionals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90" dirty="0">
                <a:latin typeface="Trebuchet MS"/>
                <a:cs typeface="Trebuchet MS"/>
              </a:rPr>
              <a:t>Loops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10" dirty="0">
                <a:latin typeface="Trebuchet MS"/>
                <a:cs typeface="Trebuchet MS"/>
              </a:rPr>
              <a:t>Functions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22448" y="5002568"/>
            <a:ext cx="1280160" cy="228600"/>
          </a:xfrm>
          <a:custGeom>
            <a:avLst/>
            <a:gdLst/>
            <a:ahLst/>
            <a:cxnLst/>
            <a:rect l="l" t="t" r="r" b="b"/>
            <a:pathLst>
              <a:path w="1280160" h="228600">
                <a:moveTo>
                  <a:pt x="228600" y="0"/>
                </a:moveTo>
                <a:lnTo>
                  <a:pt x="0" y="114299"/>
                </a:lnTo>
                <a:lnTo>
                  <a:pt x="228600" y="228599"/>
                </a:lnTo>
                <a:lnTo>
                  <a:pt x="228600" y="152399"/>
                </a:lnTo>
                <a:lnTo>
                  <a:pt x="190500" y="152399"/>
                </a:lnTo>
                <a:lnTo>
                  <a:pt x="190500" y="76199"/>
                </a:lnTo>
                <a:lnTo>
                  <a:pt x="228600" y="76199"/>
                </a:lnTo>
                <a:lnTo>
                  <a:pt x="228600" y="0"/>
                </a:lnTo>
                <a:close/>
              </a:path>
              <a:path w="1280160" h="228600">
                <a:moveTo>
                  <a:pt x="228600" y="76199"/>
                </a:moveTo>
                <a:lnTo>
                  <a:pt x="190500" y="76199"/>
                </a:lnTo>
                <a:lnTo>
                  <a:pt x="190500" y="152399"/>
                </a:lnTo>
                <a:lnTo>
                  <a:pt x="228600" y="152399"/>
                </a:lnTo>
                <a:lnTo>
                  <a:pt x="228600" y="76199"/>
                </a:lnTo>
                <a:close/>
              </a:path>
              <a:path w="1280160" h="228600">
                <a:moveTo>
                  <a:pt x="228600" y="152399"/>
                </a:moveTo>
                <a:lnTo>
                  <a:pt x="190500" y="152399"/>
                </a:lnTo>
                <a:lnTo>
                  <a:pt x="228600" y="152399"/>
                </a:lnTo>
                <a:close/>
              </a:path>
              <a:path w="1280160" h="228600">
                <a:moveTo>
                  <a:pt x="1280160" y="76199"/>
                </a:moveTo>
                <a:lnTo>
                  <a:pt x="228600" y="76199"/>
                </a:lnTo>
                <a:lnTo>
                  <a:pt x="228600" y="152399"/>
                </a:lnTo>
                <a:lnTo>
                  <a:pt x="1280160" y="152387"/>
                </a:lnTo>
                <a:lnTo>
                  <a:pt x="1280160" y="7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6677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Functions</a:t>
            </a:r>
            <a:r>
              <a:rPr spc="-405" dirty="0"/>
              <a:t> </a:t>
            </a:r>
            <a:r>
              <a:rPr spc="150" dirty="0">
                <a:solidFill>
                  <a:srgbClr val="FFFFFF"/>
                </a:solidFill>
              </a:rPr>
              <a:t>def()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29057" y="1351788"/>
            <a:ext cx="10003155" cy="515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79770">
              <a:lnSpc>
                <a:spcPct val="100000"/>
              </a:lnSpc>
              <a:spcBef>
                <a:spcPts val="100"/>
              </a:spcBef>
            </a:pPr>
            <a:r>
              <a:rPr sz="2600" spc="10" dirty="0">
                <a:latin typeface="Trebuchet MS"/>
                <a:cs typeface="Trebuchet MS"/>
              </a:rPr>
              <a:t>***Functions </a:t>
            </a:r>
            <a:r>
              <a:rPr sz="2600" spc="-110" dirty="0">
                <a:latin typeface="Trebuchet MS"/>
                <a:cs typeface="Trebuchet MS"/>
              </a:rPr>
              <a:t>return</a:t>
            </a:r>
            <a:r>
              <a:rPr sz="2600" spc="-480" dirty="0">
                <a:latin typeface="Trebuchet MS"/>
                <a:cs typeface="Trebuchet MS"/>
              </a:rPr>
              <a:t> </a:t>
            </a:r>
            <a:r>
              <a:rPr sz="2600" spc="-90" dirty="0">
                <a:latin typeface="Trebuchet MS"/>
                <a:cs typeface="Trebuchet MS"/>
              </a:rPr>
              <a:t>something</a:t>
            </a:r>
            <a:endParaRPr sz="2600" dirty="0">
              <a:latin typeface="Trebuchet MS"/>
              <a:cs typeface="Trebuchet MS"/>
            </a:endParaRPr>
          </a:p>
          <a:p>
            <a:pPr marR="7252970" algn="r">
              <a:lnSpc>
                <a:spcPct val="100000"/>
              </a:lnSpc>
              <a:spcBef>
                <a:spcPts val="1895"/>
              </a:spcBef>
            </a:pPr>
            <a:r>
              <a:rPr sz="2600" b="1" spc="-155" dirty="0">
                <a:solidFill>
                  <a:srgbClr val="FFFFFF"/>
                </a:solidFill>
                <a:latin typeface="Trebuchet MS"/>
                <a:cs typeface="Trebuchet MS"/>
              </a:rPr>
              <a:t>def</a:t>
            </a:r>
            <a:r>
              <a:rPr sz="2600" b="1" spc="-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solidFill>
                  <a:srgbClr val="0000FF"/>
                </a:solidFill>
                <a:latin typeface="Trebuchet MS"/>
                <a:cs typeface="Trebuchet MS"/>
              </a:rPr>
              <a:t>print_greeting</a:t>
            </a:r>
            <a:r>
              <a:rPr sz="2600" spc="-130" dirty="0">
                <a:latin typeface="Trebuchet MS"/>
                <a:cs typeface="Trebuchet MS"/>
              </a:rPr>
              <a:t>():</a:t>
            </a:r>
            <a:endParaRPr sz="2600" dirty="0">
              <a:latin typeface="Trebuchet MS"/>
              <a:cs typeface="Trebuchet MS"/>
            </a:endParaRPr>
          </a:p>
          <a:p>
            <a:pPr marR="7251700" algn="r">
              <a:lnSpc>
                <a:spcPct val="100000"/>
              </a:lnSpc>
              <a:spcBef>
                <a:spcPts val="95"/>
              </a:spcBef>
            </a:pPr>
            <a:r>
              <a:rPr sz="2600" b="1" spc="-155" dirty="0">
                <a:solidFill>
                  <a:srgbClr val="FFFFFF"/>
                </a:solidFill>
                <a:latin typeface="Trebuchet MS"/>
                <a:cs typeface="Trebuchet MS"/>
              </a:rPr>
              <a:t>pr</a:t>
            </a:r>
            <a:r>
              <a:rPr sz="2600" b="1" spc="-145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2600" b="1" spc="-16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2600" b="1" spc="-13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2600" spc="-175" dirty="0">
                <a:latin typeface="Trebuchet MS"/>
                <a:cs typeface="Trebuchet MS"/>
              </a:rPr>
              <a:t>(</a:t>
            </a:r>
            <a:r>
              <a:rPr sz="2600" spc="15" dirty="0">
                <a:solidFill>
                  <a:srgbClr val="BA2121"/>
                </a:solidFill>
                <a:latin typeface="Trebuchet MS"/>
                <a:cs typeface="Trebuchet MS"/>
              </a:rPr>
              <a:t>'</a:t>
            </a:r>
            <a:r>
              <a:rPr sz="2600" spc="65" dirty="0">
                <a:solidFill>
                  <a:srgbClr val="BA2121"/>
                </a:solidFill>
                <a:latin typeface="Trebuchet MS"/>
                <a:cs typeface="Trebuchet MS"/>
              </a:rPr>
              <a:t>H</a:t>
            </a:r>
            <a:r>
              <a:rPr sz="2600" spc="-135" dirty="0">
                <a:solidFill>
                  <a:srgbClr val="BA2121"/>
                </a:solidFill>
                <a:latin typeface="Trebuchet MS"/>
                <a:cs typeface="Trebuchet MS"/>
              </a:rPr>
              <a:t>e</a:t>
            </a:r>
            <a:r>
              <a:rPr sz="2600" spc="-175" dirty="0">
                <a:solidFill>
                  <a:srgbClr val="BA2121"/>
                </a:solidFill>
                <a:latin typeface="Trebuchet MS"/>
                <a:cs typeface="Trebuchet MS"/>
              </a:rPr>
              <a:t>ll</a:t>
            </a:r>
            <a:r>
              <a:rPr sz="2600" spc="-25" dirty="0">
                <a:solidFill>
                  <a:srgbClr val="BA2121"/>
                </a:solidFill>
                <a:latin typeface="Trebuchet MS"/>
                <a:cs typeface="Trebuchet MS"/>
              </a:rPr>
              <a:t>o</a:t>
            </a:r>
            <a:r>
              <a:rPr sz="2600" spc="-110" dirty="0">
                <a:solidFill>
                  <a:srgbClr val="BA2121"/>
                </a:solidFill>
                <a:latin typeface="Trebuchet MS"/>
                <a:cs typeface="Trebuchet MS"/>
              </a:rPr>
              <a:t>!</a:t>
            </a:r>
            <a:r>
              <a:rPr sz="2600" spc="150" dirty="0">
                <a:solidFill>
                  <a:srgbClr val="BA2121"/>
                </a:solidFill>
                <a:latin typeface="Trebuchet MS"/>
                <a:cs typeface="Trebuchet MS"/>
              </a:rPr>
              <a:t>'</a:t>
            </a:r>
            <a:r>
              <a:rPr sz="2600" spc="-170" dirty="0">
                <a:latin typeface="Trebuchet MS"/>
                <a:cs typeface="Trebuchet MS"/>
              </a:rPr>
              <a:t>)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065"/>
              </a:spcBef>
            </a:pPr>
            <a:r>
              <a:rPr sz="2600" b="1" spc="-155" dirty="0">
                <a:solidFill>
                  <a:srgbClr val="FFFFFF"/>
                </a:solidFill>
                <a:latin typeface="Trebuchet MS"/>
                <a:cs typeface="Trebuchet MS"/>
              </a:rPr>
              <a:t>def </a:t>
            </a:r>
            <a:r>
              <a:rPr sz="2600" spc="-150" dirty="0">
                <a:solidFill>
                  <a:srgbClr val="0000FF"/>
                </a:solidFill>
                <a:latin typeface="Trebuchet MS"/>
                <a:cs typeface="Trebuchet MS"/>
              </a:rPr>
              <a:t>print_date</a:t>
            </a:r>
            <a:r>
              <a:rPr sz="2600" spc="-150" dirty="0">
                <a:latin typeface="Trebuchet MS"/>
                <a:cs typeface="Trebuchet MS"/>
              </a:rPr>
              <a:t>(year, </a:t>
            </a:r>
            <a:r>
              <a:rPr sz="2600" spc="-120" dirty="0">
                <a:latin typeface="Trebuchet MS"/>
                <a:cs typeface="Trebuchet MS"/>
              </a:rPr>
              <a:t>month,</a:t>
            </a:r>
            <a:r>
              <a:rPr sz="2600" spc="-295" dirty="0">
                <a:latin typeface="Trebuchet MS"/>
                <a:cs typeface="Trebuchet MS"/>
              </a:rPr>
              <a:t> </a:t>
            </a:r>
            <a:r>
              <a:rPr sz="2600" spc="-160" dirty="0">
                <a:latin typeface="Trebuchet MS"/>
                <a:cs typeface="Trebuchet MS"/>
              </a:rPr>
              <a:t>day):</a:t>
            </a:r>
            <a:endParaRPr sz="2600" dirty="0">
              <a:latin typeface="Trebuchet MS"/>
              <a:cs typeface="Trebuchet MS"/>
            </a:endParaRPr>
          </a:p>
          <a:p>
            <a:pPr marL="926465">
              <a:lnSpc>
                <a:spcPts val="3110"/>
              </a:lnSpc>
              <a:spcBef>
                <a:spcPts val="95"/>
              </a:spcBef>
            </a:pPr>
            <a:r>
              <a:rPr sz="2600" spc="-130" dirty="0">
                <a:latin typeface="Trebuchet MS"/>
                <a:cs typeface="Trebuchet MS"/>
              </a:rPr>
              <a:t>joined</a:t>
            </a:r>
            <a:r>
              <a:rPr sz="2600" spc="-204" dirty="0"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600" spc="-1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solidFill>
                  <a:srgbClr val="008000"/>
                </a:solidFill>
                <a:latin typeface="Trebuchet MS"/>
                <a:cs typeface="Trebuchet MS"/>
              </a:rPr>
              <a:t>str</a:t>
            </a:r>
            <a:r>
              <a:rPr sz="2600" spc="-130" dirty="0">
                <a:latin typeface="Trebuchet MS"/>
                <a:cs typeface="Trebuchet MS"/>
              </a:rPr>
              <a:t>(year)</a:t>
            </a:r>
            <a:r>
              <a:rPr sz="2600" spc="-195" dirty="0"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+</a:t>
            </a:r>
            <a:r>
              <a:rPr sz="2600" spc="-1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20" dirty="0">
                <a:solidFill>
                  <a:srgbClr val="BA2121"/>
                </a:solidFill>
                <a:latin typeface="Trebuchet MS"/>
                <a:cs typeface="Trebuchet MS"/>
              </a:rPr>
              <a:t>'/'</a:t>
            </a:r>
            <a:r>
              <a:rPr sz="2600" spc="-195" dirty="0">
                <a:solidFill>
                  <a:srgbClr val="BA2121"/>
                </a:solidFill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+</a:t>
            </a:r>
            <a:r>
              <a:rPr sz="2600" spc="-1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10" dirty="0">
                <a:solidFill>
                  <a:srgbClr val="008000"/>
                </a:solidFill>
                <a:latin typeface="Trebuchet MS"/>
                <a:cs typeface="Trebuchet MS"/>
              </a:rPr>
              <a:t>str</a:t>
            </a:r>
            <a:r>
              <a:rPr sz="2600" spc="-110" dirty="0">
                <a:latin typeface="Trebuchet MS"/>
                <a:cs typeface="Trebuchet MS"/>
              </a:rPr>
              <a:t>(month)</a:t>
            </a:r>
            <a:r>
              <a:rPr sz="2600" spc="-200" dirty="0"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+</a:t>
            </a:r>
            <a:r>
              <a:rPr sz="2600" spc="-19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75" dirty="0">
                <a:solidFill>
                  <a:srgbClr val="BA2121"/>
                </a:solidFill>
                <a:latin typeface="Trebuchet MS"/>
                <a:cs typeface="Trebuchet MS"/>
              </a:rPr>
              <a:t>'/’</a:t>
            </a:r>
            <a:r>
              <a:rPr sz="2600" spc="-195" dirty="0">
                <a:solidFill>
                  <a:srgbClr val="BA2121"/>
                </a:solidFill>
                <a:latin typeface="Trebuchet MS"/>
                <a:cs typeface="Trebuchet MS"/>
              </a:rPr>
              <a:t>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+</a:t>
            </a:r>
            <a:r>
              <a:rPr sz="2600" spc="-20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solidFill>
                  <a:srgbClr val="008000"/>
                </a:solidFill>
                <a:latin typeface="Trebuchet MS"/>
                <a:cs typeface="Trebuchet MS"/>
              </a:rPr>
              <a:t>str</a:t>
            </a:r>
            <a:r>
              <a:rPr sz="2600" spc="-130" dirty="0">
                <a:latin typeface="Trebuchet MS"/>
                <a:cs typeface="Trebuchet MS"/>
              </a:rPr>
              <a:t>(day)</a:t>
            </a:r>
            <a:endParaRPr sz="2600" dirty="0">
              <a:latin typeface="Trebuchet MS"/>
              <a:cs typeface="Trebuchet MS"/>
            </a:endParaRPr>
          </a:p>
          <a:p>
            <a:pPr marL="926465">
              <a:lnSpc>
                <a:spcPts val="3110"/>
              </a:lnSpc>
            </a:pPr>
            <a:r>
              <a:rPr sz="2600" b="1" spc="-140" dirty="0">
                <a:solidFill>
                  <a:srgbClr val="FFFFFF"/>
                </a:solidFill>
                <a:latin typeface="Trebuchet MS"/>
                <a:cs typeface="Trebuchet MS"/>
              </a:rPr>
              <a:t>print</a:t>
            </a:r>
            <a:r>
              <a:rPr sz="2600" spc="-140" dirty="0">
                <a:latin typeface="Trebuchet MS"/>
                <a:cs typeface="Trebuchet MS"/>
              </a:rPr>
              <a:t>(joined)</a:t>
            </a:r>
            <a:endParaRPr sz="2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43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600" b="1" spc="-155" dirty="0">
                <a:solidFill>
                  <a:srgbClr val="FFFFFF"/>
                </a:solidFill>
                <a:latin typeface="Trebuchet MS"/>
                <a:cs typeface="Trebuchet MS"/>
              </a:rPr>
              <a:t>def</a:t>
            </a:r>
            <a:r>
              <a:rPr sz="260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600" spc="-140" dirty="0">
                <a:solidFill>
                  <a:srgbClr val="0000FF"/>
                </a:solidFill>
                <a:latin typeface="Trebuchet MS"/>
                <a:cs typeface="Trebuchet MS"/>
              </a:rPr>
              <a:t>average</a:t>
            </a:r>
            <a:r>
              <a:rPr sz="2600" spc="-140" dirty="0">
                <a:latin typeface="Trebuchet MS"/>
                <a:cs typeface="Trebuchet MS"/>
              </a:rPr>
              <a:t>(values):</a:t>
            </a:r>
            <a:endParaRPr sz="2600" dirty="0">
              <a:latin typeface="Trebuchet MS"/>
              <a:cs typeface="Trebuchet MS"/>
            </a:endParaRPr>
          </a:p>
          <a:p>
            <a:pPr marL="12700">
              <a:lnSpc>
                <a:spcPts val="3110"/>
              </a:lnSpc>
              <a:spcBef>
                <a:spcPts val="70"/>
              </a:spcBef>
            </a:pPr>
            <a:r>
              <a:rPr sz="2600" b="1" spc="-145" dirty="0">
                <a:solidFill>
                  <a:srgbClr val="008000"/>
                </a:solidFill>
                <a:latin typeface="Trebuchet MS"/>
                <a:cs typeface="Trebuchet MS"/>
              </a:rPr>
              <a:t>if </a:t>
            </a:r>
            <a:r>
              <a:rPr sz="2600" spc="-125" dirty="0">
                <a:solidFill>
                  <a:srgbClr val="FF0000"/>
                </a:solidFill>
                <a:latin typeface="Trebuchet MS"/>
                <a:cs typeface="Trebuchet MS"/>
              </a:rPr>
              <a:t>len</a:t>
            </a:r>
            <a:r>
              <a:rPr sz="2600" spc="-125" dirty="0">
                <a:latin typeface="Trebuchet MS"/>
                <a:cs typeface="Trebuchet MS"/>
              </a:rPr>
              <a:t>(values)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==</a:t>
            </a:r>
            <a:r>
              <a:rPr sz="2600" spc="-32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60" dirty="0">
                <a:solidFill>
                  <a:srgbClr val="666666"/>
                </a:solidFill>
                <a:latin typeface="Trebuchet MS"/>
                <a:cs typeface="Trebuchet MS"/>
              </a:rPr>
              <a:t>0</a:t>
            </a:r>
            <a:r>
              <a:rPr sz="2600" spc="-160" dirty="0">
                <a:latin typeface="Trebuchet MS"/>
                <a:cs typeface="Trebuchet MS"/>
              </a:rPr>
              <a:t>:</a:t>
            </a:r>
            <a:endParaRPr sz="2600" dirty="0">
              <a:latin typeface="Trebuchet MS"/>
              <a:cs typeface="Trebuchet MS"/>
            </a:endParaRPr>
          </a:p>
          <a:p>
            <a:pPr marL="1001394">
              <a:lnSpc>
                <a:spcPts val="3110"/>
              </a:lnSpc>
            </a:pPr>
            <a:r>
              <a:rPr sz="2600" b="1" spc="-170" dirty="0">
                <a:solidFill>
                  <a:srgbClr val="008000"/>
                </a:solidFill>
                <a:latin typeface="Trebuchet MS"/>
                <a:cs typeface="Trebuchet MS"/>
              </a:rPr>
              <a:t>return</a:t>
            </a:r>
            <a:r>
              <a:rPr sz="2600" b="1" spc="-20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600" spc="-50" dirty="0">
                <a:latin typeface="Trebuchet MS"/>
                <a:cs typeface="Trebuchet MS"/>
              </a:rPr>
              <a:t>None</a:t>
            </a:r>
            <a:endParaRPr sz="2600" dirty="0">
              <a:latin typeface="Trebuchet MS"/>
              <a:cs typeface="Trebuchet MS"/>
            </a:endParaRPr>
          </a:p>
          <a:p>
            <a:pPr marL="86995">
              <a:lnSpc>
                <a:spcPct val="100000"/>
              </a:lnSpc>
            </a:pPr>
            <a:r>
              <a:rPr sz="2600" b="1" spc="-170" dirty="0">
                <a:solidFill>
                  <a:srgbClr val="008000"/>
                </a:solidFill>
                <a:latin typeface="Trebuchet MS"/>
                <a:cs typeface="Trebuchet MS"/>
              </a:rPr>
              <a:t>return </a:t>
            </a:r>
            <a:r>
              <a:rPr sz="2600" spc="-110" dirty="0">
                <a:solidFill>
                  <a:srgbClr val="FF0000"/>
                </a:solidFill>
                <a:latin typeface="Trebuchet MS"/>
                <a:cs typeface="Trebuchet MS"/>
              </a:rPr>
              <a:t>sum</a:t>
            </a:r>
            <a:r>
              <a:rPr sz="2600" spc="-110" dirty="0">
                <a:latin typeface="Trebuchet MS"/>
                <a:cs typeface="Trebuchet MS"/>
              </a:rPr>
              <a:t>(values) </a:t>
            </a:r>
            <a:r>
              <a:rPr sz="2600" spc="-360" dirty="0">
                <a:solidFill>
                  <a:srgbClr val="666666"/>
                </a:solidFill>
                <a:latin typeface="Trebuchet MS"/>
                <a:cs typeface="Trebuchet MS"/>
              </a:rPr>
              <a:t>/</a:t>
            </a:r>
            <a:r>
              <a:rPr sz="2600" spc="-31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25" dirty="0">
                <a:solidFill>
                  <a:srgbClr val="FF0000"/>
                </a:solidFill>
                <a:latin typeface="Trebuchet MS"/>
                <a:cs typeface="Trebuchet MS"/>
              </a:rPr>
              <a:t>len</a:t>
            </a:r>
            <a:r>
              <a:rPr sz="2600" spc="-125" dirty="0">
                <a:latin typeface="Trebuchet MS"/>
                <a:cs typeface="Trebuchet MS"/>
              </a:rPr>
              <a:t>(values)</a:t>
            </a:r>
            <a:endParaRPr sz="26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8091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10307320" cy="345186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0" dirty="0">
                <a:latin typeface="Trebuchet MS"/>
                <a:cs typeface="Trebuchet MS"/>
              </a:rPr>
              <a:t>Fill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blanks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create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function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takes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list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numbers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an  </a:t>
            </a:r>
            <a:r>
              <a:rPr sz="2800" spc="-120" dirty="0">
                <a:latin typeface="Trebuchet MS"/>
                <a:cs typeface="Trebuchet MS"/>
              </a:rPr>
              <a:t>argument </a:t>
            </a:r>
            <a:r>
              <a:rPr sz="2800" spc="-95" dirty="0">
                <a:latin typeface="Trebuchet MS"/>
                <a:cs typeface="Trebuchet MS"/>
              </a:rPr>
              <a:t>and </a:t>
            </a:r>
            <a:r>
              <a:rPr sz="2800" spc="-110" dirty="0">
                <a:latin typeface="Trebuchet MS"/>
                <a:cs typeface="Trebuchet MS"/>
              </a:rPr>
              <a:t>returns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55" dirty="0">
                <a:latin typeface="Trebuchet MS"/>
                <a:cs typeface="Trebuchet MS"/>
              </a:rPr>
              <a:t>first </a:t>
            </a:r>
            <a:r>
              <a:rPr sz="2800" spc="-145" dirty="0">
                <a:latin typeface="Trebuchet MS"/>
                <a:cs typeface="Trebuchet MS"/>
              </a:rPr>
              <a:t>negative </a:t>
            </a:r>
            <a:r>
              <a:rPr sz="2800" spc="-135" dirty="0">
                <a:latin typeface="Trebuchet MS"/>
                <a:cs typeface="Trebuchet MS"/>
              </a:rPr>
              <a:t>value </a:t>
            </a:r>
            <a:r>
              <a:rPr sz="2800" spc="-110" dirty="0">
                <a:latin typeface="Trebuchet MS"/>
                <a:cs typeface="Trebuchet MS"/>
              </a:rPr>
              <a:t>in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85" dirty="0">
                <a:latin typeface="Trebuchet MS"/>
                <a:cs typeface="Trebuchet MS"/>
              </a:rPr>
              <a:t>list. </a:t>
            </a:r>
            <a:r>
              <a:rPr sz="2800" spc="-75" dirty="0">
                <a:latin typeface="Trebuchet MS"/>
                <a:cs typeface="Trebuchet MS"/>
              </a:rPr>
              <a:t>What </a:t>
            </a:r>
            <a:r>
              <a:rPr sz="2800" spc="-80" dirty="0">
                <a:latin typeface="Trebuchet MS"/>
                <a:cs typeface="Trebuchet MS"/>
              </a:rPr>
              <a:t>does  </a:t>
            </a:r>
            <a:r>
              <a:rPr sz="2800" spc="-90" dirty="0">
                <a:latin typeface="Trebuchet MS"/>
                <a:cs typeface="Trebuchet MS"/>
              </a:rPr>
              <a:t>your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function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do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if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list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empty?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00">
              <a:latin typeface="Trebuchet MS"/>
              <a:cs typeface="Trebuchet MS"/>
            </a:endParaRPr>
          </a:p>
          <a:p>
            <a:pPr marR="175895" algn="ctr">
              <a:lnSpc>
                <a:spcPct val="100000"/>
              </a:lnSpc>
            </a:pPr>
            <a:r>
              <a:rPr sz="2800" b="1" spc="-170" dirty="0">
                <a:solidFill>
                  <a:srgbClr val="008000"/>
                </a:solidFill>
                <a:latin typeface="Trebuchet MS"/>
                <a:cs typeface="Trebuchet MS"/>
              </a:rPr>
              <a:t>def</a:t>
            </a:r>
            <a:r>
              <a:rPr sz="2800" b="1" spc="-215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800" spc="-145" dirty="0">
                <a:solidFill>
                  <a:srgbClr val="0000FF"/>
                </a:solidFill>
                <a:latin typeface="Trebuchet MS"/>
                <a:cs typeface="Trebuchet MS"/>
              </a:rPr>
              <a:t>first_negative</a:t>
            </a:r>
            <a:r>
              <a:rPr sz="2800" spc="-145" dirty="0">
                <a:latin typeface="Trebuchet MS"/>
                <a:cs typeface="Trebuchet MS"/>
              </a:rPr>
              <a:t>(values):</a:t>
            </a:r>
            <a:endParaRPr sz="2800">
              <a:latin typeface="Trebuchet MS"/>
              <a:cs typeface="Trebuchet MS"/>
            </a:endParaRPr>
          </a:p>
          <a:p>
            <a:pPr marR="4201160" algn="r">
              <a:lnSpc>
                <a:spcPts val="3325"/>
              </a:lnSpc>
              <a:spcBef>
                <a:spcPts val="50"/>
              </a:spcBef>
              <a:tabLst>
                <a:tab pos="1816735" algn="l"/>
              </a:tabLst>
            </a:pPr>
            <a:r>
              <a:rPr sz="2800" b="1" spc="-140" dirty="0">
                <a:solidFill>
                  <a:srgbClr val="008000"/>
                </a:solidFill>
                <a:latin typeface="Trebuchet MS"/>
                <a:cs typeface="Trebuchet MS"/>
              </a:rPr>
              <a:t>f</a:t>
            </a:r>
            <a:r>
              <a:rPr sz="2800" b="1" spc="-150" dirty="0">
                <a:solidFill>
                  <a:srgbClr val="008000"/>
                </a:solidFill>
                <a:latin typeface="Trebuchet MS"/>
                <a:cs typeface="Trebuchet MS"/>
              </a:rPr>
              <a:t>o</a:t>
            </a:r>
            <a:r>
              <a:rPr sz="2800" b="1" spc="-204" dirty="0">
                <a:solidFill>
                  <a:srgbClr val="008000"/>
                </a:solidFill>
                <a:latin typeface="Trebuchet MS"/>
                <a:cs typeface="Trebuchet MS"/>
              </a:rPr>
              <a:t>r</a:t>
            </a:r>
            <a:r>
              <a:rPr sz="2800" b="1" spc="-20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v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b="1" spc="-110" dirty="0">
                <a:solidFill>
                  <a:srgbClr val="AA22FF"/>
                </a:solidFill>
                <a:latin typeface="Trebuchet MS"/>
                <a:cs typeface="Trebuchet MS"/>
              </a:rPr>
              <a:t>i</a:t>
            </a:r>
            <a:r>
              <a:rPr sz="2800" b="1" spc="-200" dirty="0">
                <a:solidFill>
                  <a:srgbClr val="AA22FF"/>
                </a:solidFill>
                <a:latin typeface="Trebuchet MS"/>
                <a:cs typeface="Trebuchet MS"/>
              </a:rPr>
              <a:t>n</a:t>
            </a:r>
            <a:r>
              <a:rPr sz="2800" b="1" spc="-210" dirty="0">
                <a:solidFill>
                  <a:srgbClr val="AA22FF"/>
                </a:solidFill>
                <a:latin typeface="Trebuchet MS"/>
                <a:cs typeface="Trebuchet MS"/>
              </a:rPr>
              <a:t> </a:t>
            </a:r>
            <a:r>
              <a:rPr sz="2800" u="heavy" dirty="0">
                <a:solidFill>
                  <a:srgbClr val="AA22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spc="-275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R="4192270" algn="r">
              <a:lnSpc>
                <a:spcPts val="3325"/>
              </a:lnSpc>
              <a:tabLst>
                <a:tab pos="991869" algn="l"/>
              </a:tabLst>
            </a:pPr>
            <a:r>
              <a:rPr sz="2800" b="1" spc="-140" dirty="0">
                <a:solidFill>
                  <a:srgbClr val="008000"/>
                </a:solidFill>
                <a:latin typeface="Trebuchet MS"/>
                <a:cs typeface="Trebuchet MS"/>
              </a:rPr>
              <a:t>i</a:t>
            </a:r>
            <a:r>
              <a:rPr sz="2800" b="1" spc="-165" dirty="0">
                <a:solidFill>
                  <a:srgbClr val="008000"/>
                </a:solidFill>
                <a:latin typeface="Trebuchet MS"/>
                <a:cs typeface="Trebuchet MS"/>
              </a:rPr>
              <a:t>f</a:t>
            </a:r>
            <a:r>
              <a:rPr sz="2800" b="1" spc="-20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800" u="heavy" dirty="0"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800" spc="-275" dirty="0">
                <a:latin typeface="Trebuchet MS"/>
                <a:cs typeface="Trebuchet MS"/>
              </a:rPr>
              <a:t>:</a:t>
            </a:r>
            <a:endParaRPr sz="2800">
              <a:latin typeface="Trebuchet MS"/>
              <a:cs typeface="Trebuchet MS"/>
            </a:endParaRPr>
          </a:p>
          <a:p>
            <a:pPr marL="5932805">
              <a:lnSpc>
                <a:spcPct val="100000"/>
              </a:lnSpc>
              <a:spcBef>
                <a:spcPts val="50"/>
              </a:spcBef>
              <a:tabLst>
                <a:tab pos="7656195" algn="l"/>
              </a:tabLst>
            </a:pPr>
            <a:r>
              <a:rPr sz="2800" b="1" spc="-185" dirty="0">
                <a:solidFill>
                  <a:srgbClr val="008000"/>
                </a:solidFill>
                <a:latin typeface="Trebuchet MS"/>
                <a:cs typeface="Trebuchet MS"/>
              </a:rPr>
              <a:t>return</a:t>
            </a:r>
            <a:r>
              <a:rPr sz="2800" b="1" spc="-21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800" u="heavy" dirty="0">
                <a:solidFill>
                  <a:srgbClr val="008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80911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8"/>
            <a:ext cx="10307320" cy="329120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0" dirty="0">
                <a:latin typeface="Trebuchet MS"/>
                <a:cs typeface="Trebuchet MS"/>
              </a:rPr>
              <a:t>Fill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in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blanks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4" dirty="0">
                <a:latin typeface="Trebuchet MS"/>
                <a:cs typeface="Trebuchet MS"/>
              </a:rPr>
              <a:t>to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70" dirty="0">
                <a:latin typeface="Trebuchet MS"/>
                <a:cs typeface="Trebuchet MS"/>
              </a:rPr>
              <a:t>create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function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45" dirty="0">
                <a:latin typeface="Trebuchet MS"/>
                <a:cs typeface="Trebuchet MS"/>
              </a:rPr>
              <a:t>that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takes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30" dirty="0">
                <a:latin typeface="Trebuchet MS"/>
                <a:cs typeface="Trebuchet MS"/>
              </a:rPr>
              <a:t>a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list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10" dirty="0">
                <a:latin typeface="Trebuchet MS"/>
                <a:cs typeface="Trebuchet MS"/>
              </a:rPr>
              <a:t>of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5" dirty="0">
                <a:latin typeface="Trebuchet MS"/>
                <a:cs typeface="Trebuchet MS"/>
              </a:rPr>
              <a:t>numbers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as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an  </a:t>
            </a:r>
            <a:r>
              <a:rPr sz="2800" spc="-120" dirty="0">
                <a:latin typeface="Trebuchet MS"/>
                <a:cs typeface="Trebuchet MS"/>
              </a:rPr>
              <a:t>argument </a:t>
            </a:r>
            <a:r>
              <a:rPr sz="2800" spc="-95" dirty="0">
                <a:latin typeface="Trebuchet MS"/>
                <a:cs typeface="Trebuchet MS"/>
              </a:rPr>
              <a:t>and </a:t>
            </a:r>
            <a:r>
              <a:rPr sz="2800" spc="-110" dirty="0">
                <a:latin typeface="Trebuchet MS"/>
                <a:cs typeface="Trebuchet MS"/>
              </a:rPr>
              <a:t>returns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55" dirty="0">
                <a:latin typeface="Trebuchet MS"/>
                <a:cs typeface="Trebuchet MS"/>
              </a:rPr>
              <a:t>first </a:t>
            </a:r>
            <a:r>
              <a:rPr sz="2800" spc="-145" dirty="0">
                <a:latin typeface="Trebuchet MS"/>
                <a:cs typeface="Trebuchet MS"/>
              </a:rPr>
              <a:t>negative </a:t>
            </a:r>
            <a:r>
              <a:rPr sz="2800" spc="-135" dirty="0">
                <a:latin typeface="Trebuchet MS"/>
                <a:cs typeface="Trebuchet MS"/>
              </a:rPr>
              <a:t>value </a:t>
            </a:r>
            <a:r>
              <a:rPr sz="2800" spc="-110" dirty="0">
                <a:latin typeface="Trebuchet MS"/>
                <a:cs typeface="Trebuchet MS"/>
              </a:rPr>
              <a:t>in </a:t>
            </a:r>
            <a:r>
              <a:rPr sz="2800" spc="-125" dirty="0">
                <a:latin typeface="Trebuchet MS"/>
                <a:cs typeface="Trebuchet MS"/>
              </a:rPr>
              <a:t>the </a:t>
            </a:r>
            <a:r>
              <a:rPr sz="2800" spc="-185" dirty="0">
                <a:latin typeface="Trebuchet MS"/>
                <a:cs typeface="Trebuchet MS"/>
              </a:rPr>
              <a:t>list. </a:t>
            </a:r>
            <a:r>
              <a:rPr sz="2800" spc="-75" dirty="0">
                <a:latin typeface="Trebuchet MS"/>
                <a:cs typeface="Trebuchet MS"/>
              </a:rPr>
              <a:t>What </a:t>
            </a:r>
            <a:r>
              <a:rPr sz="2800" spc="-80" dirty="0">
                <a:latin typeface="Trebuchet MS"/>
                <a:cs typeface="Trebuchet MS"/>
              </a:rPr>
              <a:t>does  </a:t>
            </a:r>
            <a:r>
              <a:rPr sz="2800" spc="-90" dirty="0">
                <a:latin typeface="Trebuchet MS"/>
                <a:cs typeface="Trebuchet MS"/>
              </a:rPr>
              <a:t>your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function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do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75" dirty="0">
                <a:latin typeface="Trebuchet MS"/>
                <a:cs typeface="Trebuchet MS"/>
              </a:rPr>
              <a:t>if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the</a:t>
            </a:r>
            <a:r>
              <a:rPr sz="2800" spc="-21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list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100" dirty="0">
                <a:latin typeface="Trebuchet MS"/>
                <a:cs typeface="Trebuchet MS"/>
              </a:rPr>
              <a:t>is</a:t>
            </a:r>
            <a:r>
              <a:rPr sz="2800" spc="-200" dirty="0">
                <a:latin typeface="Trebuchet MS"/>
                <a:cs typeface="Trebuchet MS"/>
              </a:rPr>
              <a:t> </a:t>
            </a:r>
            <a:r>
              <a:rPr sz="2800" spc="-60" dirty="0">
                <a:latin typeface="Trebuchet MS"/>
                <a:cs typeface="Trebuchet MS"/>
              </a:rPr>
              <a:t>empty?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250">
              <a:latin typeface="Trebuchet MS"/>
              <a:cs typeface="Trebuchet MS"/>
            </a:endParaRPr>
          </a:p>
          <a:p>
            <a:pPr marL="51435" algn="ctr">
              <a:lnSpc>
                <a:spcPct val="100000"/>
              </a:lnSpc>
            </a:pPr>
            <a:r>
              <a:rPr sz="2600" b="1" spc="-155" dirty="0">
                <a:solidFill>
                  <a:srgbClr val="008000"/>
                </a:solidFill>
                <a:latin typeface="Trebuchet MS"/>
                <a:cs typeface="Trebuchet MS"/>
              </a:rPr>
              <a:t>def</a:t>
            </a:r>
            <a:r>
              <a:rPr sz="2600" b="1" spc="-20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600" spc="-135" dirty="0">
                <a:solidFill>
                  <a:srgbClr val="0000FF"/>
                </a:solidFill>
                <a:latin typeface="Trebuchet MS"/>
                <a:cs typeface="Trebuchet MS"/>
              </a:rPr>
              <a:t>first_negative</a:t>
            </a:r>
            <a:r>
              <a:rPr sz="2600" spc="-135" dirty="0">
                <a:latin typeface="Trebuchet MS"/>
                <a:cs typeface="Trebuchet MS"/>
              </a:rPr>
              <a:t>(values):</a:t>
            </a:r>
            <a:endParaRPr sz="2600">
              <a:latin typeface="Trebuchet MS"/>
              <a:cs typeface="Trebuchet MS"/>
            </a:endParaRPr>
          </a:p>
          <a:p>
            <a:pPr marL="360680" algn="ctr">
              <a:lnSpc>
                <a:spcPts val="3110"/>
              </a:lnSpc>
              <a:spcBef>
                <a:spcPts val="70"/>
              </a:spcBef>
            </a:pPr>
            <a:r>
              <a:rPr sz="2600" b="1" spc="-150" dirty="0">
                <a:solidFill>
                  <a:srgbClr val="008000"/>
                </a:solidFill>
                <a:latin typeface="Trebuchet MS"/>
                <a:cs typeface="Trebuchet MS"/>
              </a:rPr>
              <a:t>for </a:t>
            </a:r>
            <a:r>
              <a:rPr sz="2600" spc="-100" dirty="0">
                <a:latin typeface="Trebuchet MS"/>
                <a:cs typeface="Trebuchet MS"/>
              </a:rPr>
              <a:t>v </a:t>
            </a:r>
            <a:r>
              <a:rPr sz="2600" b="1" spc="-145" dirty="0">
                <a:solidFill>
                  <a:srgbClr val="AA22FF"/>
                </a:solidFill>
                <a:latin typeface="Trebuchet MS"/>
                <a:cs typeface="Trebuchet MS"/>
              </a:rPr>
              <a:t>in</a:t>
            </a:r>
            <a:r>
              <a:rPr sz="2600" b="1" spc="-345" dirty="0">
                <a:solidFill>
                  <a:srgbClr val="AA22FF"/>
                </a:solidFill>
                <a:latin typeface="Trebuchet MS"/>
                <a:cs typeface="Trebuchet MS"/>
              </a:rPr>
              <a:t> </a:t>
            </a:r>
            <a:r>
              <a:rPr sz="2600" spc="-135" dirty="0">
                <a:latin typeface="Trebuchet MS"/>
                <a:cs typeface="Trebuchet MS"/>
              </a:rPr>
              <a:t>values:</a:t>
            </a:r>
            <a:endParaRPr sz="2600">
              <a:latin typeface="Trebuchet MS"/>
              <a:cs typeface="Trebuchet MS"/>
            </a:endParaRPr>
          </a:p>
          <a:p>
            <a:pPr marL="1207770" algn="ctr">
              <a:lnSpc>
                <a:spcPts val="3110"/>
              </a:lnSpc>
            </a:pPr>
            <a:r>
              <a:rPr sz="2600" b="1" spc="-145" dirty="0">
                <a:solidFill>
                  <a:srgbClr val="008000"/>
                </a:solidFill>
                <a:latin typeface="Trebuchet MS"/>
                <a:cs typeface="Trebuchet MS"/>
              </a:rPr>
              <a:t>if</a:t>
            </a:r>
            <a:r>
              <a:rPr sz="2600" b="1" spc="-20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600" spc="-120" dirty="0">
                <a:latin typeface="Trebuchet MS"/>
                <a:cs typeface="Trebuchet MS"/>
              </a:rPr>
              <a:t>v</a:t>
            </a:r>
            <a:r>
              <a:rPr sz="2600" spc="-120" dirty="0">
                <a:solidFill>
                  <a:srgbClr val="666666"/>
                </a:solidFill>
                <a:latin typeface="Trebuchet MS"/>
                <a:cs typeface="Trebuchet MS"/>
              </a:rPr>
              <a:t>&lt;0</a:t>
            </a:r>
            <a:r>
              <a:rPr sz="2600" spc="-120" dirty="0">
                <a:latin typeface="Trebuchet MS"/>
                <a:cs typeface="Trebuchet MS"/>
              </a:rPr>
              <a:t>:</a:t>
            </a:r>
            <a:endParaRPr sz="2600">
              <a:latin typeface="Trebuchet MS"/>
              <a:cs typeface="Trebuchet MS"/>
            </a:endParaRPr>
          </a:p>
          <a:p>
            <a:pPr marL="3147060" algn="ctr">
              <a:lnSpc>
                <a:spcPct val="100000"/>
              </a:lnSpc>
            </a:pPr>
            <a:r>
              <a:rPr sz="2600" b="1" spc="-170" dirty="0">
                <a:solidFill>
                  <a:srgbClr val="008000"/>
                </a:solidFill>
                <a:latin typeface="Trebuchet MS"/>
                <a:cs typeface="Trebuchet MS"/>
              </a:rPr>
              <a:t>return</a:t>
            </a:r>
            <a:r>
              <a:rPr sz="2600" b="1" spc="-20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600" spc="-100" dirty="0">
                <a:latin typeface="Trebuchet MS"/>
                <a:cs typeface="Trebuchet MS"/>
              </a:rPr>
              <a:t>v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0242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Functions </a:t>
            </a:r>
            <a:r>
              <a:rPr spc="-120" dirty="0"/>
              <a:t>+ </a:t>
            </a:r>
            <a:r>
              <a:rPr spc="-260" dirty="0"/>
              <a:t>Variable</a:t>
            </a:r>
            <a:r>
              <a:rPr spc="-750" dirty="0"/>
              <a:t> </a:t>
            </a:r>
            <a:r>
              <a:rPr spc="-19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449996"/>
            <a:ext cx="4683760" cy="127508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b="1" i="1" spc="-215" dirty="0">
                <a:solidFill>
                  <a:srgbClr val="00B0F0"/>
                </a:solidFill>
                <a:latin typeface="Trebuchet MS"/>
                <a:cs typeface="Trebuchet MS"/>
              </a:rPr>
              <a:t>Local </a:t>
            </a:r>
            <a:r>
              <a:rPr sz="2800" b="1" i="1" spc="-210" dirty="0">
                <a:solidFill>
                  <a:srgbClr val="00B0F0"/>
                </a:solidFill>
                <a:latin typeface="Trebuchet MS"/>
                <a:cs typeface="Trebuchet MS"/>
              </a:rPr>
              <a:t>variable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95" dirty="0">
                <a:latin typeface="Trebuchet MS"/>
                <a:cs typeface="Trebuchet MS"/>
              </a:rPr>
              <a:t>Defined inside </a:t>
            </a:r>
            <a:r>
              <a:rPr sz="2400" spc="-110" dirty="0">
                <a:latin typeface="Trebuchet MS"/>
                <a:cs typeface="Trebuchet MS"/>
              </a:rPr>
              <a:t>the</a:t>
            </a:r>
            <a:r>
              <a:rPr sz="2400" spc="-409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function.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55" dirty="0">
                <a:latin typeface="Trebuchet MS"/>
                <a:cs typeface="Trebuchet MS"/>
              </a:rPr>
              <a:t>Not</a:t>
            </a:r>
            <a:r>
              <a:rPr sz="2400" spc="-57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visible </a:t>
            </a:r>
            <a:r>
              <a:rPr sz="2400" spc="-95" dirty="0">
                <a:latin typeface="Trebuchet MS"/>
                <a:cs typeface="Trebuchet MS"/>
              </a:rPr>
              <a:t>in </a:t>
            </a:r>
            <a:r>
              <a:rPr sz="2400" spc="-110" dirty="0">
                <a:latin typeface="Trebuchet MS"/>
                <a:cs typeface="Trebuchet MS"/>
              </a:rPr>
              <a:t>the </a:t>
            </a:r>
            <a:r>
              <a:rPr sz="2400" spc="-100" dirty="0">
                <a:latin typeface="Trebuchet MS"/>
                <a:cs typeface="Trebuchet MS"/>
              </a:rPr>
              <a:t>main </a:t>
            </a:r>
            <a:r>
              <a:rPr sz="2400" spc="-120" dirty="0">
                <a:latin typeface="Trebuchet MS"/>
                <a:cs typeface="Trebuchet MS"/>
              </a:rPr>
              <a:t>program.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21945" indent="-30988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321945" algn="l"/>
                <a:tab pos="322580" algn="l"/>
              </a:tabLst>
            </a:pPr>
            <a:r>
              <a:rPr spc="-175" dirty="0"/>
              <a:t>Global</a:t>
            </a:r>
            <a:r>
              <a:rPr spc="-215" dirty="0"/>
              <a:t> </a:t>
            </a:r>
            <a:r>
              <a:rPr spc="-210" dirty="0"/>
              <a:t>variable</a:t>
            </a: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95" dirty="0">
                <a:latin typeface="Trebuchet MS"/>
                <a:cs typeface="Trebuchet MS"/>
              </a:rPr>
              <a:t>Defined </a:t>
            </a:r>
            <a:r>
              <a:rPr sz="2400" spc="-90" dirty="0">
                <a:latin typeface="Trebuchet MS"/>
                <a:cs typeface="Trebuchet MS"/>
              </a:rPr>
              <a:t>outside </a:t>
            </a:r>
            <a:r>
              <a:rPr sz="2400" spc="-105" dirty="0">
                <a:latin typeface="Trebuchet MS"/>
                <a:cs typeface="Trebuchet MS"/>
              </a:rPr>
              <a:t>any </a:t>
            </a:r>
            <a:r>
              <a:rPr sz="2400" spc="-120" dirty="0">
                <a:latin typeface="Trebuchet MS"/>
                <a:cs typeface="Trebuchet MS"/>
              </a:rPr>
              <a:t>particular</a:t>
            </a:r>
            <a:r>
              <a:rPr sz="2400" spc="-45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function.</a:t>
            </a:r>
            <a:endParaRPr sz="24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105" dirty="0">
                <a:latin typeface="Trebuchet MS"/>
                <a:cs typeface="Trebuchet MS"/>
              </a:rPr>
              <a:t>Visible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everywhere.</a:t>
            </a:r>
            <a:endParaRPr sz="2400">
              <a:latin typeface="Trebuchet MS"/>
              <a:cs typeface="Trebuchet MS"/>
            </a:endParaRPr>
          </a:p>
          <a:p>
            <a:pPr marL="5194300">
              <a:lnSpc>
                <a:spcPct val="100000"/>
              </a:lnSpc>
              <a:spcBef>
                <a:spcPts val="1120"/>
              </a:spcBef>
            </a:pPr>
            <a:r>
              <a:rPr sz="2600" b="0" i="0" spc="-100" dirty="0">
                <a:latin typeface="Trebuchet MS"/>
                <a:cs typeface="Trebuchet MS"/>
              </a:rPr>
              <a:t>pressure </a:t>
            </a:r>
            <a:r>
              <a:rPr sz="2600" b="0" i="0" spc="-70" dirty="0">
                <a:solidFill>
                  <a:srgbClr val="666666"/>
                </a:solidFill>
                <a:latin typeface="Trebuchet MS"/>
                <a:cs typeface="Trebuchet MS"/>
              </a:rPr>
              <a:t>=</a:t>
            </a:r>
            <a:r>
              <a:rPr sz="2600" b="0" i="0" spc="-335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b="0" i="0" spc="-105" dirty="0">
                <a:solidFill>
                  <a:srgbClr val="666666"/>
                </a:solidFill>
                <a:latin typeface="Trebuchet MS"/>
                <a:cs typeface="Trebuchet MS"/>
              </a:rPr>
              <a:t>103.9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8540" y="3558540"/>
            <a:ext cx="5501640" cy="1211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110"/>
              </a:lnSpc>
              <a:spcBef>
                <a:spcPts val="100"/>
              </a:spcBef>
            </a:pPr>
            <a:r>
              <a:rPr sz="2600" b="1" spc="-155" dirty="0">
                <a:solidFill>
                  <a:srgbClr val="008000"/>
                </a:solidFill>
                <a:latin typeface="Trebuchet MS"/>
                <a:cs typeface="Trebuchet MS"/>
              </a:rPr>
              <a:t>def</a:t>
            </a:r>
            <a:r>
              <a:rPr sz="2600" b="1" spc="-204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600" spc="-160" dirty="0">
                <a:solidFill>
                  <a:srgbClr val="0000FF"/>
                </a:solidFill>
                <a:latin typeface="Trebuchet MS"/>
                <a:cs typeface="Trebuchet MS"/>
              </a:rPr>
              <a:t>adjust</a:t>
            </a:r>
            <a:r>
              <a:rPr sz="2600" spc="-160" dirty="0">
                <a:latin typeface="Trebuchet MS"/>
                <a:cs typeface="Trebuchet MS"/>
              </a:rPr>
              <a:t>(t):</a:t>
            </a:r>
            <a:endParaRPr sz="2600">
              <a:latin typeface="Trebuchet MS"/>
              <a:cs typeface="Trebuchet MS"/>
            </a:endParaRPr>
          </a:p>
          <a:p>
            <a:pPr marL="1001394">
              <a:lnSpc>
                <a:spcPts val="3110"/>
              </a:lnSpc>
            </a:pPr>
            <a:r>
              <a:rPr sz="2600" b="1" spc="-170" dirty="0">
                <a:solidFill>
                  <a:srgbClr val="00B0F0"/>
                </a:solidFill>
                <a:latin typeface="Trebuchet MS"/>
                <a:cs typeface="Trebuchet MS"/>
              </a:rPr>
              <a:t>temperature </a:t>
            </a:r>
            <a:r>
              <a:rPr sz="2600" spc="-70" dirty="0">
                <a:solidFill>
                  <a:srgbClr val="666666"/>
                </a:solidFill>
                <a:latin typeface="Trebuchet MS"/>
                <a:cs typeface="Trebuchet MS"/>
              </a:rPr>
              <a:t>= </a:t>
            </a:r>
            <a:r>
              <a:rPr sz="2600" spc="-160" dirty="0">
                <a:latin typeface="Trebuchet MS"/>
                <a:cs typeface="Trebuchet MS"/>
              </a:rPr>
              <a:t>t </a:t>
            </a:r>
            <a:r>
              <a:rPr sz="2600" spc="340" dirty="0">
                <a:solidFill>
                  <a:srgbClr val="666666"/>
                </a:solidFill>
                <a:latin typeface="Trebuchet MS"/>
                <a:cs typeface="Trebuchet MS"/>
              </a:rPr>
              <a:t>*</a:t>
            </a:r>
            <a:r>
              <a:rPr sz="2600" spc="-320" dirty="0">
                <a:solidFill>
                  <a:srgbClr val="666666"/>
                </a:solidFill>
                <a:latin typeface="Trebuchet MS"/>
                <a:cs typeface="Trebuchet MS"/>
              </a:rPr>
              <a:t> </a:t>
            </a:r>
            <a:r>
              <a:rPr sz="2600" spc="-114" dirty="0">
                <a:solidFill>
                  <a:srgbClr val="666666"/>
                </a:solidFill>
                <a:latin typeface="Trebuchet MS"/>
                <a:cs typeface="Trebuchet MS"/>
              </a:rPr>
              <a:t>1.43 </a:t>
            </a:r>
            <a:r>
              <a:rPr sz="2600" spc="-360" dirty="0">
                <a:solidFill>
                  <a:srgbClr val="666666"/>
                </a:solidFill>
                <a:latin typeface="Trebuchet MS"/>
                <a:cs typeface="Trebuchet MS"/>
              </a:rPr>
              <a:t>/ </a:t>
            </a:r>
            <a:r>
              <a:rPr sz="2600" spc="-100" dirty="0">
                <a:latin typeface="Trebuchet MS"/>
                <a:cs typeface="Trebuchet MS"/>
              </a:rPr>
              <a:t>pressure</a:t>
            </a:r>
            <a:endParaRPr sz="26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2600" b="1" spc="-170" dirty="0">
                <a:solidFill>
                  <a:srgbClr val="008000"/>
                </a:solidFill>
                <a:latin typeface="Trebuchet MS"/>
                <a:cs typeface="Trebuchet MS"/>
              </a:rPr>
              <a:t>return</a:t>
            </a:r>
            <a:r>
              <a:rPr sz="2600" b="1" spc="-200" dirty="0">
                <a:solidFill>
                  <a:srgbClr val="008000"/>
                </a:solidFill>
                <a:latin typeface="Trebuchet MS"/>
                <a:cs typeface="Trebuchet MS"/>
              </a:rPr>
              <a:t> </a:t>
            </a:r>
            <a:r>
              <a:rPr sz="2600" spc="-130" dirty="0">
                <a:latin typeface="Trebuchet MS"/>
                <a:cs typeface="Trebuchet MS"/>
              </a:rPr>
              <a:t>temperature</a:t>
            </a:r>
            <a:endParaRPr sz="2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232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Python</a:t>
            </a:r>
            <a:r>
              <a:rPr spc="-395" dirty="0"/>
              <a:t> </a:t>
            </a:r>
            <a:r>
              <a:rPr spc="-215" dirty="0"/>
              <a:t>Scripts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1404"/>
            <a:ext cx="5904865" cy="20643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0" dirty="0">
                <a:latin typeface="Trebuchet MS"/>
                <a:cs typeface="Trebuchet MS"/>
              </a:rPr>
              <a:t>Run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0" dirty="0">
                <a:latin typeface="Trebuchet MS"/>
                <a:cs typeface="Trebuchet MS"/>
              </a:rPr>
              <a:t>scripts</a:t>
            </a:r>
            <a:r>
              <a:rPr sz="2800" spc="-204" dirty="0">
                <a:latin typeface="Trebuchet MS"/>
                <a:cs typeface="Trebuchet MS"/>
              </a:rPr>
              <a:t> </a:t>
            </a:r>
            <a:r>
              <a:rPr sz="2800" spc="-45" dirty="0">
                <a:latin typeface="Trebuchet MS"/>
                <a:cs typeface="Trebuchet MS"/>
              </a:rPr>
              <a:t>on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90" dirty="0">
                <a:latin typeface="Trebuchet MS"/>
                <a:cs typeface="Trebuchet MS"/>
              </a:rPr>
              <a:t>your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85" dirty="0">
                <a:latin typeface="Trebuchet MS"/>
                <a:cs typeface="Trebuchet MS"/>
              </a:rPr>
              <a:t>bash</a:t>
            </a:r>
            <a:r>
              <a:rPr sz="2800" spc="-21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shell</a:t>
            </a:r>
            <a:endParaRPr sz="2800">
              <a:latin typeface="Trebuchet MS"/>
              <a:cs typeface="Trebuchet MS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98500" algn="l"/>
              </a:tabLst>
            </a:pPr>
            <a:r>
              <a:rPr sz="2400" spc="-75" dirty="0">
                <a:latin typeface="Trebuchet MS"/>
                <a:cs typeface="Trebuchet MS"/>
              </a:rPr>
              <a:t>$python</a:t>
            </a:r>
            <a:endParaRPr sz="24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215"/>
              </a:spcBef>
            </a:pPr>
            <a:r>
              <a:rPr sz="2400" spc="-65" dirty="0">
                <a:latin typeface="Trebuchet MS"/>
                <a:cs typeface="Trebuchet MS"/>
              </a:rPr>
              <a:t>&gt;&gt;&gt;</a:t>
            </a:r>
            <a:endParaRPr sz="24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219"/>
              </a:spcBef>
            </a:pPr>
            <a:r>
              <a:rPr sz="2400" spc="-114" dirty="0">
                <a:latin typeface="Trebuchet MS"/>
                <a:cs typeface="Trebuchet MS"/>
              </a:rPr>
              <a:t>&gt;&gt;&gt;print(‘hello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world’)</a:t>
            </a:r>
            <a:endParaRPr sz="2400">
              <a:latin typeface="Trebuchet MS"/>
              <a:cs typeface="Trebuchet MS"/>
            </a:endParaRPr>
          </a:p>
          <a:p>
            <a:pPr marL="926465">
              <a:lnSpc>
                <a:spcPct val="100000"/>
              </a:lnSpc>
              <a:spcBef>
                <a:spcPts val="240"/>
              </a:spcBef>
            </a:pPr>
            <a:r>
              <a:rPr sz="2400" spc="-125" dirty="0">
                <a:latin typeface="Trebuchet MS"/>
                <a:cs typeface="Trebuchet MS"/>
              </a:rPr>
              <a:t>&gt;&gt;&gt;exit()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#Go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back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your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bash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shell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($)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188460"/>
            <a:ext cx="3702685" cy="15525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50" dirty="0">
                <a:latin typeface="Trebuchet MS"/>
                <a:cs typeface="Trebuchet MS"/>
              </a:rPr>
              <a:t>$ </a:t>
            </a:r>
            <a:r>
              <a:rPr sz="2800" spc="-120" dirty="0">
                <a:latin typeface="Trebuchet MS"/>
                <a:cs typeface="Trebuchet MS"/>
              </a:rPr>
              <a:t>vim</a:t>
            </a:r>
            <a:r>
              <a:rPr sz="2800" spc="-39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hello_world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.py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45" dirty="0">
                <a:latin typeface="Trebuchet MS"/>
                <a:cs typeface="Trebuchet MS"/>
              </a:rPr>
              <a:t>print(‘hello</a:t>
            </a:r>
            <a:r>
              <a:rPr sz="2800" spc="-225" dirty="0">
                <a:latin typeface="Trebuchet MS"/>
                <a:cs typeface="Trebuchet MS"/>
              </a:rPr>
              <a:t> </a:t>
            </a:r>
            <a:r>
              <a:rPr sz="2800" spc="-150" dirty="0">
                <a:latin typeface="Trebuchet MS"/>
                <a:cs typeface="Trebuchet MS"/>
              </a:rPr>
              <a:t>world’)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85" dirty="0">
                <a:latin typeface="Trebuchet MS"/>
                <a:cs typeface="Trebuchet MS"/>
              </a:rPr>
              <a:t>$python</a:t>
            </a:r>
            <a:r>
              <a:rPr sz="2800" spc="-270" dirty="0">
                <a:latin typeface="Trebuchet MS"/>
                <a:cs typeface="Trebuchet MS"/>
              </a:rPr>
              <a:t> </a:t>
            </a:r>
            <a:r>
              <a:rPr sz="2800" spc="-125" dirty="0">
                <a:latin typeface="Trebuchet MS"/>
                <a:cs typeface="Trebuchet MS"/>
              </a:rPr>
              <a:t>hello_world</a:t>
            </a: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.py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7486" y="4063492"/>
            <a:ext cx="3495040" cy="257365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u="heavy" spc="-1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vim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05" dirty="0">
                <a:latin typeface="Trebuchet MS"/>
                <a:cs typeface="Trebuchet MS"/>
              </a:rPr>
              <a:t>Insert </a:t>
            </a:r>
            <a:r>
              <a:rPr sz="2800" spc="-85" dirty="0">
                <a:latin typeface="Trebuchet MS"/>
                <a:cs typeface="Trebuchet MS"/>
              </a:rPr>
              <a:t>mode</a:t>
            </a:r>
            <a:r>
              <a:rPr sz="2800" spc="-330" dirty="0">
                <a:latin typeface="Trebuchet MS"/>
                <a:cs typeface="Trebuchet MS"/>
              </a:rPr>
              <a:t> </a:t>
            </a:r>
            <a:r>
              <a:rPr sz="2800" spc="-175" dirty="0">
                <a:solidFill>
                  <a:srgbClr val="FFFFFF"/>
                </a:solidFill>
                <a:latin typeface="Trebuchet MS"/>
                <a:cs typeface="Trebuchet MS"/>
              </a:rPr>
              <a:t>(i)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85" dirty="0">
                <a:latin typeface="Trebuchet MS"/>
                <a:cs typeface="Trebuchet MS"/>
              </a:rPr>
              <a:t>Type </a:t>
            </a:r>
            <a:r>
              <a:rPr sz="2800" spc="-90" dirty="0">
                <a:latin typeface="Trebuchet MS"/>
                <a:cs typeface="Trebuchet MS"/>
              </a:rPr>
              <a:t>your</a:t>
            </a:r>
            <a:r>
              <a:rPr sz="2800" spc="-290" dirty="0">
                <a:latin typeface="Trebuchet MS"/>
                <a:cs typeface="Trebuchet MS"/>
              </a:rPr>
              <a:t> </a:t>
            </a:r>
            <a:r>
              <a:rPr sz="2800" spc="-140" dirty="0">
                <a:latin typeface="Trebuchet MS"/>
                <a:cs typeface="Trebuchet MS"/>
              </a:rPr>
              <a:t>script/notes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25" dirty="0">
                <a:solidFill>
                  <a:srgbClr val="FFFFFF"/>
                </a:solidFill>
                <a:latin typeface="Trebuchet MS"/>
                <a:cs typeface="Trebuchet MS"/>
              </a:rPr>
              <a:t>esc</a:t>
            </a:r>
            <a:endParaRPr sz="2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620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160" dirty="0">
                <a:solidFill>
                  <a:srgbClr val="FFFFFF"/>
                </a:solidFill>
                <a:latin typeface="Trebuchet MS"/>
                <a:cs typeface="Trebuchet MS"/>
              </a:rPr>
              <a:t>:wq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208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K</a:t>
            </a:r>
            <a:r>
              <a:rPr spc="-290" dirty="0"/>
              <a:t>e</a:t>
            </a:r>
            <a:r>
              <a:rPr spc="-235" dirty="0"/>
              <a:t>y</a:t>
            </a:r>
            <a:r>
              <a:rPr spc="-170" dirty="0"/>
              <a:t>p</a:t>
            </a:r>
            <a:r>
              <a:rPr spc="-65" dirty="0"/>
              <a:t>o</a:t>
            </a:r>
            <a:r>
              <a:rPr spc="-280" dirty="0"/>
              <a:t>i</a:t>
            </a:r>
            <a:r>
              <a:rPr spc="-165" dirty="0"/>
              <a:t>n</a:t>
            </a:r>
            <a:r>
              <a:rPr spc="-300" dirty="0"/>
              <a:t>t</a:t>
            </a:r>
            <a:r>
              <a:rPr spc="-8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2947"/>
            <a:ext cx="9359265" cy="269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110" dirty="0">
                <a:latin typeface="Trebuchet MS"/>
                <a:cs typeface="Trebuchet MS"/>
              </a:rPr>
              <a:t>Break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programs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down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into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functions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make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them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easier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understand.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6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100" dirty="0">
                <a:latin typeface="Trebuchet MS"/>
                <a:cs typeface="Trebuchet MS"/>
              </a:rPr>
              <a:t>Define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function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using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5" dirty="0">
                <a:solidFill>
                  <a:srgbClr val="FFFFFF"/>
                </a:solidFill>
                <a:latin typeface="Trebuchet MS"/>
                <a:cs typeface="Trebuchet MS"/>
              </a:rPr>
              <a:t>def</a:t>
            </a:r>
            <a:r>
              <a:rPr sz="24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with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name,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30" dirty="0">
                <a:latin typeface="Trebuchet MS"/>
                <a:cs typeface="Trebuchet MS"/>
              </a:rPr>
              <a:t>parameters,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block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of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Trebuchet MS"/>
                <a:cs typeface="Trebuchet MS"/>
              </a:rPr>
              <a:t>code.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27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95" dirty="0">
                <a:latin typeface="Trebuchet MS"/>
                <a:cs typeface="Trebuchet MS"/>
              </a:rPr>
              <a:t>Defining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function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does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not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run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90" dirty="0">
                <a:latin typeface="Trebuchet MS"/>
                <a:cs typeface="Trebuchet MS"/>
              </a:rPr>
              <a:t>it.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65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spc="-85" dirty="0">
                <a:latin typeface="Trebuchet MS"/>
                <a:cs typeface="Trebuchet MS"/>
              </a:rPr>
              <a:t>Arguments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call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are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matched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parameters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definition.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7136B6-D27E-ECF1-7B83-348F6148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82273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71970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Python </a:t>
            </a:r>
            <a:r>
              <a:rPr spc="-300" dirty="0"/>
              <a:t>Scripts-Atom/Text</a:t>
            </a:r>
            <a:r>
              <a:rPr spc="-480" dirty="0"/>
              <a:t> </a:t>
            </a:r>
            <a:r>
              <a:rPr spc="-225" dirty="0"/>
              <a:t>Editor</a:t>
            </a:r>
          </a:p>
        </p:txBody>
      </p:sp>
      <p:sp>
        <p:nvSpPr>
          <p:cNvPr id="3" name="object 3"/>
          <p:cNvSpPr/>
          <p:nvPr/>
        </p:nvSpPr>
        <p:spPr>
          <a:xfrm>
            <a:off x="201168" y="1517903"/>
            <a:ext cx="11789664" cy="23439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8448" y="4655821"/>
            <a:ext cx="5853430" cy="1491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15"/>
              </a:lnSpc>
              <a:spcBef>
                <a:spcPts val="100"/>
              </a:spcBef>
            </a:pPr>
            <a:r>
              <a:rPr sz="3200" spc="-50" dirty="0">
                <a:latin typeface="Trebuchet MS"/>
                <a:cs typeface="Trebuchet MS"/>
              </a:rPr>
              <a:t>On </a:t>
            </a:r>
            <a:r>
              <a:rPr sz="3200" spc="-100" dirty="0">
                <a:latin typeface="Trebuchet MS"/>
                <a:cs typeface="Trebuchet MS"/>
              </a:rPr>
              <a:t>your </a:t>
            </a:r>
            <a:r>
              <a:rPr sz="3200" spc="-95" dirty="0">
                <a:latin typeface="Trebuchet MS"/>
                <a:cs typeface="Trebuchet MS"/>
              </a:rPr>
              <a:t>bash</a:t>
            </a:r>
            <a:r>
              <a:rPr sz="3200" spc="-580" dirty="0">
                <a:latin typeface="Trebuchet MS"/>
                <a:cs typeface="Trebuchet MS"/>
              </a:rPr>
              <a:t> </a:t>
            </a:r>
            <a:r>
              <a:rPr sz="3200" spc="-140" dirty="0">
                <a:latin typeface="Trebuchet MS"/>
                <a:cs typeface="Trebuchet MS"/>
              </a:rPr>
              <a:t>shell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ts val="3910"/>
              </a:lnSpc>
              <a:spcBef>
                <a:spcPts val="45"/>
              </a:spcBef>
            </a:pPr>
            <a:r>
              <a:rPr sz="3200" spc="-95" dirty="0">
                <a:latin typeface="Trebuchet MS"/>
                <a:cs typeface="Trebuchet MS"/>
              </a:rPr>
              <a:t>$python</a:t>
            </a:r>
            <a:r>
              <a:rPr sz="3200" spc="-260" dirty="0">
                <a:latin typeface="Trebuchet MS"/>
                <a:cs typeface="Trebuchet MS"/>
              </a:rPr>
              <a:t> </a:t>
            </a:r>
            <a:r>
              <a:rPr sz="3200" spc="-135" dirty="0">
                <a:latin typeface="Trebuchet MS"/>
                <a:cs typeface="Trebuchet MS"/>
              </a:rPr>
              <a:t>hello_world_bootcamp</a:t>
            </a:r>
            <a:r>
              <a:rPr sz="3200" spc="-135" dirty="0">
                <a:solidFill>
                  <a:srgbClr val="FFFFFF"/>
                </a:solidFill>
                <a:latin typeface="Trebuchet MS"/>
                <a:cs typeface="Trebuchet MS"/>
              </a:rPr>
              <a:t>.py  hello</a:t>
            </a:r>
            <a:r>
              <a:rPr sz="3200" spc="-2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spc="-125" dirty="0">
                <a:solidFill>
                  <a:srgbClr val="FFFFFF"/>
                </a:solidFill>
                <a:latin typeface="Trebuchet MS"/>
                <a:cs typeface="Trebuchet MS"/>
              </a:rPr>
              <a:t>world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</TotalTime>
  <Words>3308</Words>
  <Application>Microsoft Macintosh PowerPoint</Application>
  <PresentationFormat>Widescreen</PresentationFormat>
  <Paragraphs>627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Arial</vt:lpstr>
      <vt:lpstr>Calibri</vt:lpstr>
      <vt:lpstr>Courier New</vt:lpstr>
      <vt:lpstr>Times New Roman</vt:lpstr>
      <vt:lpstr>Trebuchet MS</vt:lpstr>
      <vt:lpstr>Office Theme</vt:lpstr>
      <vt:lpstr>Python Bootcamp 2023</vt:lpstr>
      <vt:lpstr>Outline for today</vt:lpstr>
      <vt:lpstr>Outline for today</vt:lpstr>
      <vt:lpstr>Setup Anaconda</vt:lpstr>
      <vt:lpstr>Setup Anaconda</vt:lpstr>
      <vt:lpstr>Setup Anaconda</vt:lpstr>
      <vt:lpstr>Scripts /Spyder/Jupyter Notebook/JupyterLab</vt:lpstr>
      <vt:lpstr>Python Scripts</vt:lpstr>
      <vt:lpstr>Python Scripts-Atom/Text Editor</vt:lpstr>
      <vt:lpstr>Spyder</vt:lpstr>
      <vt:lpstr>PowerPoint Presentation</vt:lpstr>
      <vt:lpstr>PowerPoint Presentation</vt:lpstr>
      <vt:lpstr>Jupyter Lab (.ipynb)</vt:lpstr>
      <vt:lpstr>$ jupyter notebook</vt:lpstr>
      <vt:lpstr>Jupyter notebook (.ipynb)</vt:lpstr>
      <vt:lpstr>Markdown – html</vt:lpstr>
      <vt:lpstr>Outline for today</vt:lpstr>
      <vt:lpstr>Variables and Assignments</vt:lpstr>
      <vt:lpstr>Variables and Assignments</vt:lpstr>
      <vt:lpstr>Outline Friday</vt:lpstr>
      <vt:lpstr>Key Points</vt:lpstr>
      <vt:lpstr>Jupyter Magic Commands</vt:lpstr>
      <vt:lpstr>Jupyter Magic Commands</vt:lpstr>
      <vt:lpstr>Data Types</vt:lpstr>
      <vt:lpstr>Math</vt:lpstr>
      <vt:lpstr>Operators</vt:lpstr>
      <vt:lpstr>Operators</vt:lpstr>
      <vt:lpstr>Outline Friday</vt:lpstr>
      <vt:lpstr>Indexing and Slices</vt:lpstr>
      <vt:lpstr>Outline Friday</vt:lpstr>
      <vt:lpstr>Lists</vt:lpstr>
      <vt:lpstr>Lists – Appending</vt:lpstr>
      <vt:lpstr>Lists – Deleting</vt:lpstr>
      <vt:lpstr>List- Empty []</vt:lpstr>
      <vt:lpstr>Practice:</vt:lpstr>
      <vt:lpstr>Key Points</vt:lpstr>
      <vt:lpstr>Dictionaries {} or dict()</vt:lpstr>
      <vt:lpstr>Dictionaries</vt:lpstr>
      <vt:lpstr>Tuple – ()</vt:lpstr>
      <vt:lpstr>Sets – {}</vt:lpstr>
      <vt:lpstr>Python Collections</vt:lpstr>
      <vt:lpstr>Outline Friday</vt:lpstr>
      <vt:lpstr>Built-in functions</vt:lpstr>
      <vt:lpstr>Built-in functions</vt:lpstr>
      <vt:lpstr>Functions attached to objects are called  methods</vt:lpstr>
      <vt:lpstr>Outline Friday</vt:lpstr>
      <vt:lpstr>Conditionals</vt:lpstr>
      <vt:lpstr>Conditionals – Lets Practice</vt:lpstr>
      <vt:lpstr>Conditionals – Try it out</vt:lpstr>
      <vt:lpstr>Conditionals</vt:lpstr>
      <vt:lpstr>Outline Friday</vt:lpstr>
      <vt:lpstr>Loops</vt:lpstr>
      <vt:lpstr>Loops</vt:lpstr>
      <vt:lpstr>Loops</vt:lpstr>
      <vt:lpstr>Loops</vt:lpstr>
      <vt:lpstr>Loops – Practice</vt:lpstr>
      <vt:lpstr>Loops – Practice</vt:lpstr>
      <vt:lpstr>Loops – Practice</vt:lpstr>
      <vt:lpstr>Loops – Practice</vt:lpstr>
      <vt:lpstr>Practice</vt:lpstr>
      <vt:lpstr>Practice</vt:lpstr>
      <vt:lpstr>Calculator project</vt:lpstr>
      <vt:lpstr>Outline- Monday</vt:lpstr>
      <vt:lpstr>Practice</vt:lpstr>
      <vt:lpstr>Practice</vt:lpstr>
      <vt:lpstr>While Loops</vt:lpstr>
      <vt:lpstr>Conditionals + Loops</vt:lpstr>
      <vt:lpstr>Loops</vt:lpstr>
      <vt:lpstr>Loops</vt:lpstr>
      <vt:lpstr>Loops</vt:lpstr>
      <vt:lpstr>Nested Loops</vt:lpstr>
      <vt:lpstr>Nested Conditionals</vt:lpstr>
      <vt:lpstr>Keypoints</vt:lpstr>
      <vt:lpstr>Keypoints</vt:lpstr>
      <vt:lpstr>Outline Wednesday</vt:lpstr>
      <vt:lpstr>Functions def()</vt:lpstr>
      <vt:lpstr>Practice</vt:lpstr>
      <vt:lpstr>Practice</vt:lpstr>
      <vt:lpstr>Functions + Variable Scope</vt:lpstr>
      <vt:lpstr>Keypoints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Bootcamp 2023</dc:title>
  <cp:lastModifiedBy>Carrillo, Edgar</cp:lastModifiedBy>
  <cp:revision>5</cp:revision>
  <dcterms:created xsi:type="dcterms:W3CDTF">2023-08-03T22:13:14Z</dcterms:created>
  <dcterms:modified xsi:type="dcterms:W3CDTF">2023-08-05T01:29:54Z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2023-08-03T00:00:00Z</vt:filetime>
  </property>
</Properties>
</file>