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9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/>
    <p:restoredTop sz="94648"/>
  </p:normalViewPr>
  <p:slideViewPr>
    <p:cSldViewPr>
      <p:cViewPr varScale="1">
        <p:scale>
          <a:sx n="87" d="100"/>
          <a:sy n="87" d="100"/>
        </p:scale>
        <p:origin x="224" y="8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276" y="2168492"/>
            <a:ext cx="4827447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532"/>
            <a:ext cx="10358120" cy="2957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9147" y="2489708"/>
            <a:ext cx="5113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Python</a:t>
            </a:r>
            <a:r>
              <a:rPr spc="-509" dirty="0"/>
              <a:t> </a:t>
            </a:r>
            <a:r>
              <a:rPr spc="-335" dirty="0"/>
              <a:t>Packages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55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np.</a:t>
            </a:r>
            <a:r>
              <a:rPr sz="4400" spc="-390" dirty="0"/>
              <a:t> </a:t>
            </a:r>
            <a:r>
              <a:rPr sz="4400" spc="-240" dirty="0" err="1"/>
              <a:t>linspace</a:t>
            </a:r>
            <a:r>
              <a:rPr sz="4400" spc="-240" dirty="0"/>
              <a:t>()</a:t>
            </a:r>
            <a:r>
              <a:rPr lang="en-US" sz="4400" spc="-240" dirty="0"/>
              <a:t> vs </a:t>
            </a:r>
            <a:r>
              <a:rPr lang="en-US" sz="4400" spc="-240" dirty="0" err="1"/>
              <a:t>np.arange</a:t>
            </a:r>
            <a:r>
              <a:rPr lang="en-US" sz="4400" spc="-240" dirty="0"/>
              <a:t>()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846061" cy="104387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40" dirty="0">
                <a:latin typeface="Trebuchet MS"/>
                <a:cs typeface="Trebuchet MS"/>
              </a:rPr>
              <a:t>Can define </a:t>
            </a:r>
            <a:r>
              <a:rPr lang="en-US" sz="2800" spc="-140" dirty="0" err="1">
                <a:latin typeface="Trebuchet MS"/>
                <a:cs typeface="Trebuchet MS"/>
              </a:rPr>
              <a:t>stepzie</a:t>
            </a:r>
            <a:r>
              <a:rPr lang="en-US" sz="2800" spc="-140" dirty="0">
                <a:latin typeface="Trebuchet MS"/>
                <a:cs typeface="Trebuchet MS"/>
              </a:rPr>
              <a:t> with </a:t>
            </a:r>
            <a:r>
              <a:rPr lang="en-US" sz="2800" spc="-140" dirty="0" err="1">
                <a:latin typeface="Trebuchet MS"/>
                <a:cs typeface="Trebuchet MS"/>
              </a:rPr>
              <a:t>arange</a:t>
            </a:r>
            <a:r>
              <a:rPr lang="en-US" sz="2800" spc="-140" dirty="0">
                <a:latin typeface="Trebuchet MS"/>
                <a:cs typeface="Trebuchet MS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40" dirty="0">
                <a:latin typeface="Trebuchet MS"/>
                <a:cs typeface="Trebuchet MS"/>
              </a:rPr>
              <a:t>Can define number of steps with </a:t>
            </a:r>
            <a:r>
              <a:rPr lang="en-US" sz="2800" spc="-140" dirty="0" err="1">
                <a:latin typeface="Trebuchet MS"/>
                <a:cs typeface="Trebuchet MS"/>
              </a:rPr>
              <a:t>linspace</a:t>
            </a:r>
            <a:endParaRPr lang="en-US" sz="2800" spc="-14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7942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74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5" dirty="0"/>
              <a:t>np.where()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97637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x_5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05" dirty="0">
                <a:latin typeface="Trebuchet MS"/>
                <a:cs typeface="Trebuchet MS"/>
              </a:rPr>
              <a:t>np.where(x%5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r>
              <a:rPr sz="2800" spc="-60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0)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print(x_5)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print(x[x_5])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23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np. savetxt() </a:t>
            </a:r>
            <a:r>
              <a:rPr sz="4400" spc="-320" dirty="0"/>
              <a:t>|</a:t>
            </a:r>
            <a:r>
              <a:rPr sz="4400" spc="-515" dirty="0"/>
              <a:t> </a:t>
            </a:r>
            <a:r>
              <a:rPr sz="4400" spc="-265" dirty="0"/>
              <a:t>np.loadtxt()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1446" y="1787653"/>
            <a:ext cx="5750560" cy="478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sz="2600" spc="-130" dirty="0">
                <a:latin typeface="Trebuchet MS"/>
                <a:cs typeface="Trebuchet MS"/>
              </a:rPr>
              <a:t>start	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0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  <a:spcBef>
                <a:spcPts val="70"/>
              </a:spcBef>
              <a:tabLst>
                <a:tab pos="816610" algn="l"/>
              </a:tabLst>
            </a:pPr>
            <a:r>
              <a:rPr sz="2600" spc="-95" dirty="0">
                <a:latin typeface="Trebuchet MS"/>
                <a:cs typeface="Trebuchet MS"/>
              </a:rPr>
              <a:t>stop	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100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</a:pPr>
            <a:r>
              <a:rPr sz="2600" spc="-110" dirty="0" err="1">
                <a:latin typeface="Trebuchet MS"/>
                <a:cs typeface="Trebuchet MS"/>
              </a:rPr>
              <a:t>n_elem</a:t>
            </a:r>
            <a:r>
              <a:rPr sz="2600" spc="-11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90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501</a:t>
            </a:r>
            <a:endParaRPr sz="2600" dirty="0">
              <a:latin typeface="Trebuchet MS"/>
              <a:cs typeface="Trebuchet MS"/>
            </a:endParaRPr>
          </a:p>
          <a:p>
            <a:pPr marL="12700" marR="1035685">
              <a:lnSpc>
                <a:spcPts val="6290"/>
              </a:lnSpc>
              <a:spcBef>
                <a:spcPts val="665"/>
              </a:spcBef>
            </a:pPr>
            <a:r>
              <a:rPr sz="2600" spc="-180" dirty="0">
                <a:latin typeface="Trebuchet MS"/>
                <a:cs typeface="Trebuchet MS"/>
              </a:rPr>
              <a:t>x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40" dirty="0" err="1">
                <a:latin typeface="Trebuchet MS"/>
                <a:cs typeface="Trebuchet MS"/>
              </a:rPr>
              <a:t>np.linspace</a:t>
            </a:r>
            <a:r>
              <a:rPr sz="2600" spc="-140" dirty="0">
                <a:latin typeface="Trebuchet MS"/>
                <a:cs typeface="Trebuchet MS"/>
              </a:rPr>
              <a:t>(start, </a:t>
            </a:r>
            <a:r>
              <a:rPr sz="2600" spc="-135" dirty="0">
                <a:latin typeface="Trebuchet MS"/>
                <a:cs typeface="Trebuchet MS"/>
              </a:rPr>
              <a:t>stop,</a:t>
            </a:r>
            <a:r>
              <a:rPr sz="2600" spc="-455" dirty="0">
                <a:latin typeface="Trebuchet MS"/>
                <a:cs typeface="Trebuchet MS"/>
              </a:rPr>
              <a:t> </a:t>
            </a:r>
            <a:r>
              <a:rPr sz="2600" spc="-120" dirty="0" err="1">
                <a:latin typeface="Trebuchet MS"/>
                <a:cs typeface="Trebuchet MS"/>
              </a:rPr>
              <a:t>n_elem</a:t>
            </a:r>
            <a:r>
              <a:rPr sz="2600" spc="-120" dirty="0">
                <a:latin typeface="Trebuchet MS"/>
                <a:cs typeface="Trebuchet MS"/>
              </a:rPr>
              <a:t>)  </a:t>
            </a:r>
            <a:r>
              <a:rPr sz="2600" spc="-110" dirty="0">
                <a:latin typeface="Trebuchet MS"/>
                <a:cs typeface="Trebuchet MS"/>
              </a:rPr>
              <a:t>y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10" dirty="0">
                <a:latin typeface="Trebuchet MS"/>
                <a:cs typeface="Trebuchet MS"/>
              </a:rPr>
              <a:t>(.1*x)**2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-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(5*x)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0" dirty="0">
                <a:latin typeface="Trebuchet MS"/>
                <a:cs typeface="Trebuchet MS"/>
              </a:rPr>
              <a:t>+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3</a:t>
            </a:r>
            <a:endParaRPr sz="2600" dirty="0">
              <a:latin typeface="Trebuchet MS"/>
              <a:cs typeface="Trebuchet MS"/>
            </a:endParaRPr>
          </a:p>
          <a:p>
            <a:pPr marL="12700" marR="5080">
              <a:lnSpc>
                <a:spcPts val="6190"/>
              </a:lnSpc>
              <a:spcBef>
                <a:spcPts val="5"/>
              </a:spcBef>
            </a:pPr>
            <a:r>
              <a:rPr sz="2600" b="1" spc="-145" dirty="0" err="1">
                <a:latin typeface="Trebuchet MS"/>
                <a:cs typeface="Trebuchet MS"/>
              </a:rPr>
              <a:t>np.savetxt</a:t>
            </a:r>
            <a:r>
              <a:rPr sz="2600" spc="-145" dirty="0">
                <a:latin typeface="Trebuchet MS"/>
                <a:cs typeface="Trebuchet MS"/>
              </a:rPr>
              <a:t>('</a:t>
            </a:r>
            <a:r>
              <a:rPr sz="2600" spc="-145" dirty="0" err="1">
                <a:latin typeface="Trebuchet MS"/>
                <a:cs typeface="Trebuchet MS"/>
              </a:rPr>
              <a:t>myfile.txt</a:t>
            </a:r>
            <a:r>
              <a:rPr sz="2600" spc="-145" dirty="0">
                <a:latin typeface="Trebuchet MS"/>
                <a:cs typeface="Trebuchet MS"/>
              </a:rPr>
              <a:t>', </a:t>
            </a:r>
            <a:r>
              <a:rPr sz="2600" spc="-140" dirty="0" err="1">
                <a:latin typeface="Trebuchet MS"/>
                <a:cs typeface="Trebuchet MS"/>
              </a:rPr>
              <a:t>np.transpose</a:t>
            </a:r>
            <a:r>
              <a:rPr sz="2600" spc="-140" dirty="0">
                <a:latin typeface="Trebuchet MS"/>
                <a:cs typeface="Trebuchet MS"/>
              </a:rPr>
              <a:t>([</a:t>
            </a:r>
            <a:r>
              <a:rPr sz="2600" spc="-140" dirty="0" err="1">
                <a:latin typeface="Trebuchet MS"/>
                <a:cs typeface="Trebuchet MS"/>
              </a:rPr>
              <a:t>x,y</a:t>
            </a:r>
            <a:r>
              <a:rPr sz="2600" spc="-140" dirty="0">
                <a:latin typeface="Trebuchet MS"/>
                <a:cs typeface="Trebuchet MS"/>
              </a:rPr>
              <a:t>]))  </a:t>
            </a:r>
            <a:r>
              <a:rPr sz="2600" spc="-135" dirty="0">
                <a:latin typeface="Trebuchet MS"/>
                <a:cs typeface="Trebuchet MS"/>
              </a:rPr>
              <a:t>data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60" dirty="0">
                <a:latin typeface="Trebuchet MS"/>
                <a:cs typeface="Trebuchet MS"/>
              </a:rPr>
              <a:t> </a:t>
            </a:r>
            <a:r>
              <a:rPr sz="2600" b="1" spc="-135" dirty="0" err="1">
                <a:latin typeface="Trebuchet MS"/>
                <a:cs typeface="Trebuchet MS"/>
              </a:rPr>
              <a:t>np.loadtxt</a:t>
            </a:r>
            <a:r>
              <a:rPr sz="2600" spc="-135" dirty="0">
                <a:latin typeface="Trebuchet MS"/>
                <a:cs typeface="Trebuchet MS"/>
              </a:rPr>
              <a:t>('</a:t>
            </a:r>
            <a:r>
              <a:rPr sz="2600" spc="-135" dirty="0" err="1">
                <a:latin typeface="Trebuchet MS"/>
                <a:cs typeface="Trebuchet MS"/>
              </a:rPr>
              <a:t>myfile.txt</a:t>
            </a:r>
            <a:r>
              <a:rPr sz="2600" spc="-135" dirty="0">
                <a:latin typeface="Trebuchet MS"/>
                <a:cs typeface="Trebuchet MS"/>
              </a:rPr>
              <a:t>')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2475"/>
              </a:lnSpc>
            </a:pPr>
            <a:r>
              <a:rPr sz="2600" spc="-135" dirty="0">
                <a:latin typeface="Trebuchet MS"/>
                <a:cs typeface="Trebuchet MS"/>
              </a:rPr>
              <a:t>print(data)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6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Some </a:t>
            </a:r>
            <a:r>
              <a:rPr sz="4400" spc="-170" dirty="0"/>
              <a:t>numpy</a:t>
            </a:r>
            <a:r>
              <a:rPr sz="4400" spc="-585" dirty="0"/>
              <a:t> </a:t>
            </a:r>
            <a:r>
              <a:rPr sz="4400" spc="-165" dirty="0"/>
              <a:t>methods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86967" y="2045207"/>
            <a:ext cx="10607040" cy="3803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86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Some </a:t>
            </a:r>
            <a:r>
              <a:rPr sz="4400" spc="-170" dirty="0"/>
              <a:t>numpy</a:t>
            </a:r>
            <a:r>
              <a:rPr sz="4400" spc="-585" dirty="0"/>
              <a:t> </a:t>
            </a:r>
            <a:r>
              <a:rPr sz="4400" spc="-165" dirty="0"/>
              <a:t>methods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32560" y="2953511"/>
            <a:ext cx="8464296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918" y="1607821"/>
            <a:ext cx="11483340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0" dirty="0">
                <a:latin typeface="Trebuchet MS"/>
                <a:cs typeface="Trebuchet MS"/>
              </a:rPr>
              <a:t>c=np.random.normal(10,3,(2,4))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spc="-135" dirty="0">
                <a:latin typeface="Trebuchet MS"/>
                <a:cs typeface="Trebuchet MS"/>
              </a:rPr>
              <a:t>Creates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2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x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4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array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with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normally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distributed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numbers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with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mean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10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and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variance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3.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585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Indexing</a:t>
            </a:r>
            <a:r>
              <a:rPr sz="4400" spc="-360" dirty="0"/>
              <a:t> </a:t>
            </a:r>
            <a:r>
              <a:rPr sz="4400" spc="-240" dirty="0"/>
              <a:t>revisited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432560" y="1965960"/>
            <a:ext cx="9863328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836" rIns="0" bIns="0" rtlCol="0">
            <a:spAutoFit/>
          </a:bodyPr>
          <a:lstStyle/>
          <a:p>
            <a:pPr marR="18415" algn="ctr">
              <a:lnSpc>
                <a:spcPct val="100000"/>
              </a:lnSpc>
              <a:spcBef>
                <a:spcPts val="1240"/>
              </a:spcBef>
            </a:pPr>
            <a:r>
              <a:rPr spc="-265" dirty="0"/>
              <a:t>Pandas</a:t>
            </a: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2400" b="1" spc="-125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400" b="1" spc="-105" dirty="0">
                <a:solidFill>
                  <a:srgbClr val="0000FF"/>
                </a:solidFill>
                <a:latin typeface="Trebuchet MS"/>
                <a:cs typeface="Trebuchet MS"/>
              </a:rPr>
              <a:t>pandas </a:t>
            </a:r>
            <a:r>
              <a:rPr sz="2400" b="1" spc="-85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2400" b="1" spc="-38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400" spc="-80" dirty="0"/>
              <a:t>pd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4451135"/>
            <a:ext cx="4383455" cy="234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3397" y="130619"/>
            <a:ext cx="3833126" cy="2390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20" y="161544"/>
            <a:ext cx="1082040" cy="1085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1297" y="6345428"/>
            <a:ext cx="4081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https://pandas.pydata.org/docs/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83411" y="3403403"/>
            <a:ext cx="2614930" cy="2260600"/>
          </a:xfrm>
          <a:custGeom>
            <a:avLst/>
            <a:gdLst/>
            <a:ahLst/>
            <a:cxnLst/>
            <a:rect l="l" t="t" r="r" b="b"/>
            <a:pathLst>
              <a:path w="2614929" h="2260600">
                <a:moveTo>
                  <a:pt x="1509554" y="2247899"/>
                </a:moveTo>
                <a:lnTo>
                  <a:pt x="1105172" y="2247899"/>
                </a:lnTo>
                <a:lnTo>
                  <a:pt x="1154895" y="2260599"/>
                </a:lnTo>
                <a:lnTo>
                  <a:pt x="1459831" y="2260599"/>
                </a:lnTo>
                <a:lnTo>
                  <a:pt x="1509554" y="2247899"/>
                </a:lnTo>
                <a:close/>
              </a:path>
              <a:path w="2614929" h="2260600">
                <a:moveTo>
                  <a:pt x="1607133" y="25400"/>
                </a:moveTo>
                <a:lnTo>
                  <a:pt x="1007594" y="25400"/>
                </a:lnTo>
                <a:lnTo>
                  <a:pt x="820924" y="76200"/>
                </a:lnTo>
                <a:lnTo>
                  <a:pt x="776236" y="101600"/>
                </a:lnTo>
                <a:lnTo>
                  <a:pt x="689492" y="127000"/>
                </a:lnTo>
                <a:lnTo>
                  <a:pt x="647508" y="152400"/>
                </a:lnTo>
                <a:lnTo>
                  <a:pt x="606497" y="177800"/>
                </a:lnTo>
                <a:lnTo>
                  <a:pt x="566496" y="203200"/>
                </a:lnTo>
                <a:lnTo>
                  <a:pt x="527542" y="228599"/>
                </a:lnTo>
                <a:lnTo>
                  <a:pt x="489670" y="253999"/>
                </a:lnTo>
                <a:lnTo>
                  <a:pt x="452917" y="279399"/>
                </a:lnTo>
                <a:lnTo>
                  <a:pt x="417320" y="304799"/>
                </a:lnTo>
                <a:lnTo>
                  <a:pt x="382914" y="330199"/>
                </a:lnTo>
                <a:lnTo>
                  <a:pt x="349736" y="355599"/>
                </a:lnTo>
                <a:lnTo>
                  <a:pt x="317823" y="393699"/>
                </a:lnTo>
                <a:lnTo>
                  <a:pt x="287210" y="419099"/>
                </a:lnTo>
                <a:lnTo>
                  <a:pt x="257934" y="457199"/>
                </a:lnTo>
                <a:lnTo>
                  <a:pt x="230031" y="495299"/>
                </a:lnTo>
                <a:lnTo>
                  <a:pt x="203538" y="520699"/>
                </a:lnTo>
                <a:lnTo>
                  <a:pt x="178491" y="558799"/>
                </a:lnTo>
                <a:lnTo>
                  <a:pt x="154926" y="596899"/>
                </a:lnTo>
                <a:lnTo>
                  <a:pt x="132880" y="634999"/>
                </a:lnTo>
                <a:lnTo>
                  <a:pt x="112389" y="673099"/>
                </a:lnTo>
                <a:lnTo>
                  <a:pt x="93488" y="711199"/>
                </a:lnTo>
                <a:lnTo>
                  <a:pt x="76216" y="749299"/>
                </a:lnTo>
                <a:lnTo>
                  <a:pt x="60607" y="787399"/>
                </a:lnTo>
                <a:lnTo>
                  <a:pt x="46699" y="825499"/>
                </a:lnTo>
                <a:lnTo>
                  <a:pt x="34527" y="876299"/>
                </a:lnTo>
                <a:lnTo>
                  <a:pt x="24129" y="914399"/>
                </a:lnTo>
                <a:lnTo>
                  <a:pt x="15539" y="952499"/>
                </a:lnTo>
                <a:lnTo>
                  <a:pt x="8795" y="1003299"/>
                </a:lnTo>
                <a:lnTo>
                  <a:pt x="3933" y="1041399"/>
                </a:lnTo>
                <a:lnTo>
                  <a:pt x="989" y="1092199"/>
                </a:lnTo>
                <a:lnTo>
                  <a:pt x="0" y="1130299"/>
                </a:lnTo>
                <a:lnTo>
                  <a:pt x="989" y="1181099"/>
                </a:lnTo>
                <a:lnTo>
                  <a:pt x="3933" y="1219199"/>
                </a:lnTo>
                <a:lnTo>
                  <a:pt x="8795" y="1269999"/>
                </a:lnTo>
                <a:lnTo>
                  <a:pt x="15539" y="1308099"/>
                </a:lnTo>
                <a:lnTo>
                  <a:pt x="24129" y="1346199"/>
                </a:lnTo>
                <a:lnTo>
                  <a:pt x="34527" y="1396999"/>
                </a:lnTo>
                <a:lnTo>
                  <a:pt x="46699" y="1435099"/>
                </a:lnTo>
                <a:lnTo>
                  <a:pt x="60607" y="1473199"/>
                </a:lnTo>
                <a:lnTo>
                  <a:pt x="76216" y="1511299"/>
                </a:lnTo>
                <a:lnTo>
                  <a:pt x="93488" y="1549399"/>
                </a:lnTo>
                <a:lnTo>
                  <a:pt x="112389" y="1587499"/>
                </a:lnTo>
                <a:lnTo>
                  <a:pt x="132880" y="1625599"/>
                </a:lnTo>
                <a:lnTo>
                  <a:pt x="154926" y="1663699"/>
                </a:lnTo>
                <a:lnTo>
                  <a:pt x="178491" y="1701799"/>
                </a:lnTo>
                <a:lnTo>
                  <a:pt x="203538" y="1739899"/>
                </a:lnTo>
                <a:lnTo>
                  <a:pt x="230031" y="1777999"/>
                </a:lnTo>
                <a:lnTo>
                  <a:pt x="257934" y="1803399"/>
                </a:lnTo>
                <a:lnTo>
                  <a:pt x="287210" y="1841499"/>
                </a:lnTo>
                <a:lnTo>
                  <a:pt x="317823" y="1879599"/>
                </a:lnTo>
                <a:lnTo>
                  <a:pt x="349736" y="1904999"/>
                </a:lnTo>
                <a:lnTo>
                  <a:pt x="382914" y="1930399"/>
                </a:lnTo>
                <a:lnTo>
                  <a:pt x="417320" y="1968499"/>
                </a:lnTo>
                <a:lnTo>
                  <a:pt x="452917" y="1993899"/>
                </a:lnTo>
                <a:lnTo>
                  <a:pt x="489670" y="2019299"/>
                </a:lnTo>
                <a:lnTo>
                  <a:pt x="527542" y="2044699"/>
                </a:lnTo>
                <a:lnTo>
                  <a:pt x="566496" y="2070099"/>
                </a:lnTo>
                <a:lnTo>
                  <a:pt x="606497" y="2095499"/>
                </a:lnTo>
                <a:lnTo>
                  <a:pt x="647508" y="2108199"/>
                </a:lnTo>
                <a:lnTo>
                  <a:pt x="689492" y="2133599"/>
                </a:lnTo>
                <a:lnTo>
                  <a:pt x="732414" y="2146299"/>
                </a:lnTo>
                <a:lnTo>
                  <a:pt x="776236" y="2171699"/>
                </a:lnTo>
                <a:lnTo>
                  <a:pt x="866440" y="2197099"/>
                </a:lnTo>
                <a:lnTo>
                  <a:pt x="1056060" y="2247899"/>
                </a:lnTo>
                <a:lnTo>
                  <a:pt x="1558667" y="2247899"/>
                </a:lnTo>
                <a:lnTo>
                  <a:pt x="1748288" y="2197099"/>
                </a:lnTo>
                <a:lnTo>
                  <a:pt x="1838492" y="2171699"/>
                </a:lnTo>
                <a:lnTo>
                  <a:pt x="1882315" y="2146299"/>
                </a:lnTo>
                <a:lnTo>
                  <a:pt x="1925237" y="2133599"/>
                </a:lnTo>
                <a:lnTo>
                  <a:pt x="1967222" y="2108199"/>
                </a:lnTo>
                <a:lnTo>
                  <a:pt x="2008233" y="2095499"/>
                </a:lnTo>
                <a:lnTo>
                  <a:pt x="2048234" y="2070099"/>
                </a:lnTo>
                <a:lnTo>
                  <a:pt x="2087189" y="2044699"/>
                </a:lnTo>
                <a:lnTo>
                  <a:pt x="2125061" y="2019299"/>
                </a:lnTo>
                <a:lnTo>
                  <a:pt x="2161814" y="1993899"/>
                </a:lnTo>
                <a:lnTo>
                  <a:pt x="2197412" y="1968499"/>
                </a:lnTo>
                <a:lnTo>
                  <a:pt x="2231818" y="1930399"/>
                </a:lnTo>
                <a:lnTo>
                  <a:pt x="2264996" y="1904999"/>
                </a:lnTo>
                <a:lnTo>
                  <a:pt x="2296910" y="1879599"/>
                </a:lnTo>
                <a:lnTo>
                  <a:pt x="2327524" y="1841499"/>
                </a:lnTo>
                <a:lnTo>
                  <a:pt x="1236331" y="1841499"/>
                </a:lnTo>
                <a:lnTo>
                  <a:pt x="1186084" y="1828799"/>
                </a:lnTo>
                <a:lnTo>
                  <a:pt x="1136162" y="1828799"/>
                </a:lnTo>
                <a:lnTo>
                  <a:pt x="942280" y="1777999"/>
                </a:lnTo>
                <a:lnTo>
                  <a:pt x="895903" y="1765299"/>
                </a:lnTo>
                <a:lnTo>
                  <a:pt x="850620" y="1739899"/>
                </a:lnTo>
                <a:lnTo>
                  <a:pt x="803798" y="1714499"/>
                </a:lnTo>
                <a:lnTo>
                  <a:pt x="759527" y="1689099"/>
                </a:lnTo>
                <a:lnTo>
                  <a:pt x="717840" y="1663699"/>
                </a:lnTo>
                <a:lnTo>
                  <a:pt x="678774" y="1625599"/>
                </a:lnTo>
                <a:lnTo>
                  <a:pt x="642362" y="1600199"/>
                </a:lnTo>
                <a:lnTo>
                  <a:pt x="608641" y="1562099"/>
                </a:lnTo>
                <a:lnTo>
                  <a:pt x="577643" y="1536699"/>
                </a:lnTo>
                <a:lnTo>
                  <a:pt x="549406" y="1498599"/>
                </a:lnTo>
                <a:lnTo>
                  <a:pt x="523962" y="1460499"/>
                </a:lnTo>
                <a:lnTo>
                  <a:pt x="501349" y="1422399"/>
                </a:lnTo>
                <a:lnTo>
                  <a:pt x="481599" y="1384299"/>
                </a:lnTo>
                <a:lnTo>
                  <a:pt x="464749" y="1346199"/>
                </a:lnTo>
                <a:lnTo>
                  <a:pt x="450832" y="1308099"/>
                </a:lnTo>
                <a:lnTo>
                  <a:pt x="439884" y="1257299"/>
                </a:lnTo>
                <a:lnTo>
                  <a:pt x="431941" y="1219199"/>
                </a:lnTo>
                <a:lnTo>
                  <a:pt x="427036" y="1181099"/>
                </a:lnTo>
                <a:lnTo>
                  <a:pt x="425204" y="1130299"/>
                </a:lnTo>
                <a:lnTo>
                  <a:pt x="426482" y="1092199"/>
                </a:lnTo>
                <a:lnTo>
                  <a:pt x="430902" y="1054099"/>
                </a:lnTo>
                <a:lnTo>
                  <a:pt x="438501" y="1003299"/>
                </a:lnTo>
                <a:lnTo>
                  <a:pt x="449313" y="965199"/>
                </a:lnTo>
                <a:lnTo>
                  <a:pt x="463373" y="927099"/>
                </a:lnTo>
                <a:lnTo>
                  <a:pt x="480716" y="888999"/>
                </a:lnTo>
                <a:lnTo>
                  <a:pt x="501377" y="850899"/>
                </a:lnTo>
                <a:lnTo>
                  <a:pt x="525391" y="800099"/>
                </a:lnTo>
                <a:lnTo>
                  <a:pt x="552792" y="761999"/>
                </a:lnTo>
                <a:lnTo>
                  <a:pt x="1187781" y="761999"/>
                </a:lnTo>
                <a:lnTo>
                  <a:pt x="886345" y="507999"/>
                </a:lnTo>
                <a:lnTo>
                  <a:pt x="932774" y="495299"/>
                </a:lnTo>
                <a:lnTo>
                  <a:pt x="980162" y="469899"/>
                </a:lnTo>
                <a:lnTo>
                  <a:pt x="1077301" y="444499"/>
                </a:lnTo>
                <a:lnTo>
                  <a:pt x="1126797" y="444499"/>
                </a:lnTo>
                <a:lnTo>
                  <a:pt x="1176738" y="431799"/>
                </a:lnTo>
                <a:lnTo>
                  <a:pt x="1226997" y="431799"/>
                </a:lnTo>
                <a:lnTo>
                  <a:pt x="1277445" y="419099"/>
                </a:lnTo>
                <a:lnTo>
                  <a:pt x="2327524" y="419099"/>
                </a:lnTo>
                <a:lnTo>
                  <a:pt x="2296910" y="393699"/>
                </a:lnTo>
                <a:lnTo>
                  <a:pt x="2264996" y="355599"/>
                </a:lnTo>
                <a:lnTo>
                  <a:pt x="2231818" y="330199"/>
                </a:lnTo>
                <a:lnTo>
                  <a:pt x="2197412" y="304799"/>
                </a:lnTo>
                <a:lnTo>
                  <a:pt x="2161814" y="279399"/>
                </a:lnTo>
                <a:lnTo>
                  <a:pt x="2125061" y="253999"/>
                </a:lnTo>
                <a:lnTo>
                  <a:pt x="2087189" y="228599"/>
                </a:lnTo>
                <a:lnTo>
                  <a:pt x="2048234" y="203200"/>
                </a:lnTo>
                <a:lnTo>
                  <a:pt x="2008233" y="177800"/>
                </a:lnTo>
                <a:lnTo>
                  <a:pt x="1967222" y="152400"/>
                </a:lnTo>
                <a:lnTo>
                  <a:pt x="1925237" y="127000"/>
                </a:lnTo>
                <a:lnTo>
                  <a:pt x="1838492" y="101600"/>
                </a:lnTo>
                <a:lnTo>
                  <a:pt x="1793804" y="76200"/>
                </a:lnTo>
                <a:lnTo>
                  <a:pt x="1607133" y="25400"/>
                </a:lnTo>
                <a:close/>
              </a:path>
              <a:path w="2614929" h="2260600">
                <a:moveTo>
                  <a:pt x="1187781" y="761999"/>
                </a:moveTo>
                <a:lnTo>
                  <a:pt x="552792" y="761999"/>
                </a:lnTo>
                <a:lnTo>
                  <a:pt x="1728393" y="1752599"/>
                </a:lnTo>
                <a:lnTo>
                  <a:pt x="1681963" y="1777999"/>
                </a:lnTo>
                <a:lnTo>
                  <a:pt x="1487934" y="1828799"/>
                </a:lnTo>
                <a:lnTo>
                  <a:pt x="1437991" y="1828799"/>
                </a:lnTo>
                <a:lnTo>
                  <a:pt x="1387732" y="1841499"/>
                </a:lnTo>
                <a:lnTo>
                  <a:pt x="2327524" y="1841499"/>
                </a:lnTo>
                <a:lnTo>
                  <a:pt x="2356800" y="1803399"/>
                </a:lnTo>
                <a:lnTo>
                  <a:pt x="2384703" y="1777999"/>
                </a:lnTo>
                <a:lnTo>
                  <a:pt x="2411197" y="1739899"/>
                </a:lnTo>
                <a:lnTo>
                  <a:pt x="2436244" y="1701799"/>
                </a:lnTo>
                <a:lnTo>
                  <a:pt x="2459810" y="1663699"/>
                </a:lnTo>
                <a:lnTo>
                  <a:pt x="2481856" y="1625599"/>
                </a:lnTo>
                <a:lnTo>
                  <a:pt x="2502348" y="1587499"/>
                </a:lnTo>
                <a:lnTo>
                  <a:pt x="2521248" y="1549399"/>
                </a:lnTo>
                <a:lnTo>
                  <a:pt x="2538521" y="1511299"/>
                </a:lnTo>
                <a:lnTo>
                  <a:pt x="2543724" y="1498599"/>
                </a:lnTo>
                <a:lnTo>
                  <a:pt x="2061946" y="1498599"/>
                </a:lnTo>
                <a:lnTo>
                  <a:pt x="1187781" y="761999"/>
                </a:lnTo>
                <a:close/>
              </a:path>
              <a:path w="2614929" h="2260600">
                <a:moveTo>
                  <a:pt x="2327524" y="419099"/>
                </a:moveTo>
                <a:lnTo>
                  <a:pt x="1327954" y="419099"/>
                </a:lnTo>
                <a:lnTo>
                  <a:pt x="1378396" y="431799"/>
                </a:lnTo>
                <a:lnTo>
                  <a:pt x="1478564" y="431799"/>
                </a:lnTo>
                <a:lnTo>
                  <a:pt x="1672445" y="482599"/>
                </a:lnTo>
                <a:lnTo>
                  <a:pt x="1718823" y="507999"/>
                </a:lnTo>
                <a:lnTo>
                  <a:pt x="1764106" y="520699"/>
                </a:lnTo>
                <a:lnTo>
                  <a:pt x="1810927" y="546099"/>
                </a:lnTo>
                <a:lnTo>
                  <a:pt x="1855199" y="571499"/>
                </a:lnTo>
                <a:lnTo>
                  <a:pt x="1896885" y="609599"/>
                </a:lnTo>
                <a:lnTo>
                  <a:pt x="1935952" y="634999"/>
                </a:lnTo>
                <a:lnTo>
                  <a:pt x="1972363" y="673099"/>
                </a:lnTo>
                <a:lnTo>
                  <a:pt x="2006085" y="698499"/>
                </a:lnTo>
                <a:lnTo>
                  <a:pt x="2037083" y="736599"/>
                </a:lnTo>
                <a:lnTo>
                  <a:pt x="2065320" y="774699"/>
                </a:lnTo>
                <a:lnTo>
                  <a:pt x="2090764" y="812799"/>
                </a:lnTo>
                <a:lnTo>
                  <a:pt x="2113378" y="850899"/>
                </a:lnTo>
                <a:lnTo>
                  <a:pt x="2133128" y="888999"/>
                </a:lnTo>
                <a:lnTo>
                  <a:pt x="2149979" y="927099"/>
                </a:lnTo>
                <a:lnTo>
                  <a:pt x="2163895" y="965199"/>
                </a:lnTo>
                <a:lnTo>
                  <a:pt x="2174843" y="1003299"/>
                </a:lnTo>
                <a:lnTo>
                  <a:pt x="2182787" y="1041399"/>
                </a:lnTo>
                <a:lnTo>
                  <a:pt x="2187693" y="1092199"/>
                </a:lnTo>
                <a:lnTo>
                  <a:pt x="2189525" y="1130299"/>
                </a:lnTo>
                <a:lnTo>
                  <a:pt x="2188248" y="1168399"/>
                </a:lnTo>
                <a:lnTo>
                  <a:pt x="2183829" y="1219199"/>
                </a:lnTo>
                <a:lnTo>
                  <a:pt x="2176231" y="1257299"/>
                </a:lnTo>
                <a:lnTo>
                  <a:pt x="2165420" y="1295399"/>
                </a:lnTo>
                <a:lnTo>
                  <a:pt x="2151360" y="1333499"/>
                </a:lnTo>
                <a:lnTo>
                  <a:pt x="2134018" y="1384299"/>
                </a:lnTo>
                <a:lnTo>
                  <a:pt x="2113359" y="1422399"/>
                </a:lnTo>
                <a:lnTo>
                  <a:pt x="2089346" y="1460499"/>
                </a:lnTo>
                <a:lnTo>
                  <a:pt x="2061946" y="1498599"/>
                </a:lnTo>
                <a:lnTo>
                  <a:pt x="2543724" y="1498599"/>
                </a:lnTo>
                <a:lnTo>
                  <a:pt x="2554130" y="1473199"/>
                </a:lnTo>
                <a:lnTo>
                  <a:pt x="2568038" y="1435099"/>
                </a:lnTo>
                <a:lnTo>
                  <a:pt x="2580210" y="1396999"/>
                </a:lnTo>
                <a:lnTo>
                  <a:pt x="2590609" y="1346199"/>
                </a:lnTo>
                <a:lnTo>
                  <a:pt x="2599199" y="1308099"/>
                </a:lnTo>
                <a:lnTo>
                  <a:pt x="2605943" y="1269999"/>
                </a:lnTo>
                <a:lnTo>
                  <a:pt x="2610806" y="1219199"/>
                </a:lnTo>
                <a:lnTo>
                  <a:pt x="2613750" y="1181099"/>
                </a:lnTo>
                <a:lnTo>
                  <a:pt x="2614739" y="1130299"/>
                </a:lnTo>
                <a:lnTo>
                  <a:pt x="2613750" y="1092199"/>
                </a:lnTo>
                <a:lnTo>
                  <a:pt x="2610806" y="1041399"/>
                </a:lnTo>
                <a:lnTo>
                  <a:pt x="2605943" y="1003299"/>
                </a:lnTo>
                <a:lnTo>
                  <a:pt x="2599199" y="952499"/>
                </a:lnTo>
                <a:lnTo>
                  <a:pt x="2590609" y="914399"/>
                </a:lnTo>
                <a:lnTo>
                  <a:pt x="2580210" y="876299"/>
                </a:lnTo>
                <a:lnTo>
                  <a:pt x="2568038" y="825499"/>
                </a:lnTo>
                <a:lnTo>
                  <a:pt x="2554130" y="787399"/>
                </a:lnTo>
                <a:lnTo>
                  <a:pt x="2538521" y="749299"/>
                </a:lnTo>
                <a:lnTo>
                  <a:pt x="2521248" y="711199"/>
                </a:lnTo>
                <a:lnTo>
                  <a:pt x="2502348" y="673099"/>
                </a:lnTo>
                <a:lnTo>
                  <a:pt x="2481856" y="634999"/>
                </a:lnTo>
                <a:lnTo>
                  <a:pt x="2459810" y="596899"/>
                </a:lnTo>
                <a:lnTo>
                  <a:pt x="2436244" y="558799"/>
                </a:lnTo>
                <a:lnTo>
                  <a:pt x="2411197" y="520699"/>
                </a:lnTo>
                <a:lnTo>
                  <a:pt x="2384703" y="495299"/>
                </a:lnTo>
                <a:lnTo>
                  <a:pt x="2356800" y="457199"/>
                </a:lnTo>
                <a:lnTo>
                  <a:pt x="2327524" y="419099"/>
                </a:lnTo>
                <a:close/>
              </a:path>
              <a:path w="2614929" h="2260600">
                <a:moveTo>
                  <a:pt x="1459831" y="0"/>
                </a:moveTo>
                <a:lnTo>
                  <a:pt x="1154895" y="0"/>
                </a:lnTo>
                <a:lnTo>
                  <a:pt x="1056060" y="25400"/>
                </a:lnTo>
                <a:lnTo>
                  <a:pt x="1558667" y="25400"/>
                </a:lnTo>
                <a:lnTo>
                  <a:pt x="14598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211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35" dirty="0"/>
              <a:t>P</a:t>
            </a:r>
            <a:r>
              <a:rPr sz="4400" spc="-225" dirty="0"/>
              <a:t>a</a:t>
            </a:r>
            <a:r>
              <a:rPr sz="4400" spc="-120" dirty="0"/>
              <a:t>n</a:t>
            </a:r>
            <a:r>
              <a:rPr sz="4400" spc="-170" dirty="0"/>
              <a:t>d</a:t>
            </a:r>
            <a:r>
              <a:rPr sz="4400" spc="-245" dirty="0"/>
              <a:t>a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16939" y="1716532"/>
            <a:ext cx="6598920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 </a:t>
            </a:r>
            <a:r>
              <a:rPr sz="2800" spc="-130" dirty="0">
                <a:latin typeface="Trebuchet MS"/>
                <a:cs typeface="Trebuchet MS"/>
              </a:rPr>
              <a:t>for </a:t>
            </a:r>
            <a:r>
              <a:rPr sz="2800" spc="-120" dirty="0">
                <a:latin typeface="Trebuchet MS"/>
                <a:cs typeface="Trebuchet MS"/>
              </a:rPr>
              <a:t>reading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 </a:t>
            </a:r>
            <a:r>
              <a:rPr sz="2800" spc="-114" dirty="0">
                <a:latin typeface="Trebuchet MS"/>
                <a:cs typeface="Trebuchet MS"/>
              </a:rPr>
              <a:t>manipulation </a:t>
            </a:r>
            <a:r>
              <a:rPr sz="2800" spc="-125" dirty="0">
                <a:latin typeface="Trebuchet MS"/>
                <a:cs typeface="Trebuchet MS"/>
              </a:rPr>
              <a:t>with </a:t>
            </a:r>
            <a:r>
              <a:rPr sz="2800" spc="-150" dirty="0">
                <a:latin typeface="Trebuchet MS"/>
                <a:cs typeface="Trebuchet MS"/>
              </a:rPr>
              <a:t>integrated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indexing.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1985" y="2785734"/>
            <a:ext cx="4901095" cy="3955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0275" y="4218938"/>
            <a:ext cx="40246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Trebuchet MS"/>
                <a:cs typeface="Trebuchet MS"/>
              </a:rPr>
              <a:t>Type </a:t>
            </a:r>
            <a:r>
              <a:rPr sz="2800" spc="-170" dirty="0">
                <a:latin typeface="Trebuchet MS"/>
                <a:cs typeface="Trebuchet MS"/>
              </a:rPr>
              <a:t>all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table???????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929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Pandas-</a:t>
            </a:r>
            <a:r>
              <a:rPr sz="4400" spc="-370" dirty="0"/>
              <a:t> </a:t>
            </a:r>
            <a:r>
              <a:rPr sz="4400" spc="-225" dirty="0"/>
              <a:t>DataFrames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18019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63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DataFrame</a:t>
            </a:r>
            <a:r>
              <a:rPr sz="2800" spc="-13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5" dirty="0">
                <a:latin typeface="Trebuchet MS"/>
                <a:cs typeface="Trebuchet MS"/>
              </a:rPr>
              <a:t>collection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11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1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Series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DataFrame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way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Pandas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represents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Series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data-structure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Pandas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represent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column.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Built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Numpy</a:t>
            </a:r>
            <a:r>
              <a:rPr sz="2800" spc="-22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Access </a:t>
            </a:r>
            <a:r>
              <a:rPr sz="2800" spc="-125" dirty="0">
                <a:latin typeface="Trebuchet MS"/>
                <a:cs typeface="Trebuchet MS"/>
              </a:rPr>
              <a:t>individual </a:t>
            </a:r>
            <a:r>
              <a:rPr sz="2800" spc="-120" dirty="0">
                <a:latin typeface="Trebuchet MS"/>
                <a:cs typeface="Trebuchet MS"/>
              </a:rPr>
              <a:t>records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Handling of </a:t>
            </a:r>
            <a:r>
              <a:rPr sz="2800" spc="-95" dirty="0">
                <a:latin typeface="Trebuchet MS"/>
                <a:cs typeface="Trebuchet MS"/>
              </a:rPr>
              <a:t>missing</a:t>
            </a:r>
            <a:r>
              <a:rPr sz="2800" spc="-42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Databases </a:t>
            </a:r>
            <a:r>
              <a:rPr sz="2800" spc="-110" dirty="0">
                <a:latin typeface="Trebuchet MS"/>
                <a:cs typeface="Trebuchet MS"/>
              </a:rPr>
              <a:t>operations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DataFrames.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09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Pandas-Read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2737" y="1828800"/>
            <a:ext cx="10585718" cy="4646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30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600" b="1" spc="-110" dirty="0">
                <a:solidFill>
                  <a:srgbClr val="0000FF"/>
                </a:solidFill>
                <a:latin typeface="Trebuchet MS"/>
                <a:cs typeface="Trebuchet MS"/>
              </a:rPr>
              <a:t>pandas </a:t>
            </a:r>
            <a:r>
              <a:rPr sz="2600" b="1" spc="-95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2600" b="1" spc="-36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pd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spc="-140" dirty="0">
                <a:latin typeface="Trebuchet MS"/>
                <a:cs typeface="Trebuchet MS"/>
              </a:rPr>
              <a:t>data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254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4" dirty="0" err="1">
                <a:latin typeface="Trebuchet MS"/>
                <a:cs typeface="Trebuchet MS"/>
              </a:rPr>
              <a:t>pd.read_csv</a:t>
            </a:r>
            <a:r>
              <a:rPr sz="2600" spc="-114" dirty="0">
                <a:latin typeface="Trebuchet MS"/>
                <a:cs typeface="Trebuchet MS"/>
              </a:rPr>
              <a:t>(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‘</a:t>
            </a:r>
            <a:r>
              <a:rPr lang="en-US" sz="2600" spc="-114" dirty="0" err="1">
                <a:solidFill>
                  <a:srgbClr val="BA2121"/>
                </a:solidFill>
                <a:latin typeface="Trebuchet MS"/>
                <a:cs typeface="Trebuchet MS"/>
              </a:rPr>
              <a:t>gapminder_</a:t>
            </a:r>
            <a:r>
              <a:rPr sz="2600" spc="-114" dirty="0" err="1">
                <a:solidFill>
                  <a:srgbClr val="BA2121"/>
                </a:solidFill>
                <a:latin typeface="Trebuchet MS"/>
                <a:cs typeface="Trebuchet MS"/>
              </a:rPr>
              <a:t>data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/gapminder_gdp_oceania.csv'</a:t>
            </a:r>
            <a:r>
              <a:rPr sz="2600" spc="-114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15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50" dirty="0">
                <a:latin typeface="Trebuchet MS"/>
                <a:cs typeface="Trebuchet MS"/>
              </a:rPr>
              <a:t>(data)</a:t>
            </a:r>
            <a:endParaRPr lang="en-US" sz="2600" spc="-1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sz="4250" dirty="0">
              <a:latin typeface="Trebuchet MS"/>
              <a:cs typeface="Trebuchet MS"/>
            </a:endParaRPr>
          </a:p>
          <a:p>
            <a:pPr marL="12700" marR="5080">
              <a:lnSpc>
                <a:spcPts val="3100"/>
              </a:lnSpc>
            </a:pPr>
            <a:r>
              <a:rPr sz="2600" spc="-150" dirty="0">
                <a:latin typeface="Trebuchet MS"/>
                <a:cs typeface="Trebuchet MS"/>
              </a:rPr>
              <a:t>data.info() </a:t>
            </a:r>
            <a:endParaRPr lang="en-US" sz="2600" spc="-150" dirty="0">
              <a:latin typeface="Trebuchet MS"/>
              <a:cs typeface="Trebuchet MS"/>
            </a:endParaRPr>
          </a:p>
          <a:p>
            <a:pPr marL="12700" marR="5080">
              <a:lnSpc>
                <a:spcPts val="3100"/>
              </a:lnSpc>
            </a:pPr>
            <a:endParaRPr lang="en-US" sz="2600" spc="-140" dirty="0">
              <a:latin typeface="Trebuchet MS"/>
              <a:cs typeface="Trebuchet MS"/>
            </a:endParaRPr>
          </a:p>
          <a:p>
            <a:pPr marL="12700" marR="5080">
              <a:lnSpc>
                <a:spcPts val="3100"/>
              </a:lnSpc>
            </a:pPr>
            <a:r>
              <a:rPr sz="2600" spc="-140" dirty="0">
                <a:latin typeface="Trebuchet MS"/>
                <a:cs typeface="Trebuchet MS"/>
              </a:rPr>
              <a:t>data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2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20" dirty="0" err="1">
                <a:latin typeface="Trebuchet MS"/>
                <a:cs typeface="Trebuchet MS"/>
              </a:rPr>
              <a:t>pd.read_csv</a:t>
            </a:r>
            <a:r>
              <a:rPr sz="2600" spc="-120" dirty="0">
                <a:latin typeface="Trebuchet MS"/>
                <a:cs typeface="Trebuchet MS"/>
              </a:rPr>
              <a:t>(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‘</a:t>
            </a:r>
            <a:r>
              <a:rPr lang="en-US" sz="2600" spc="-120" dirty="0" err="1">
                <a:solidFill>
                  <a:srgbClr val="BA2121"/>
                </a:solidFill>
                <a:latin typeface="Trebuchet MS"/>
                <a:cs typeface="Trebuchet MS"/>
              </a:rPr>
              <a:t>gapminder_</a:t>
            </a:r>
            <a:r>
              <a:rPr sz="2600" spc="-120" dirty="0" err="1">
                <a:solidFill>
                  <a:srgbClr val="BA2121"/>
                </a:solidFill>
                <a:latin typeface="Trebuchet MS"/>
                <a:cs typeface="Trebuchet MS"/>
              </a:rPr>
              <a:t>data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/gapminder_gdp_oceania.csv'</a:t>
            </a:r>
            <a:r>
              <a:rPr sz="2600" spc="-120" dirty="0">
                <a:latin typeface="Trebuchet MS"/>
                <a:cs typeface="Trebuchet MS"/>
              </a:rPr>
              <a:t>,  </a:t>
            </a:r>
            <a:r>
              <a:rPr sz="2600" spc="-110" dirty="0">
                <a:latin typeface="Trebuchet MS"/>
                <a:cs typeface="Trebuchet MS"/>
              </a:rPr>
              <a:t>index_col</a:t>
            </a:r>
            <a:r>
              <a:rPr sz="2600" spc="-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'country’</a:t>
            </a:r>
            <a:r>
              <a:rPr sz="2600" spc="-11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Trebuchet MS"/>
              <a:cs typeface="Trebuchet MS"/>
            </a:endParaRPr>
          </a:p>
          <a:p>
            <a:pPr marL="12700" marR="5980430">
              <a:lnSpc>
                <a:spcPct val="100800"/>
              </a:lnSpc>
            </a:pPr>
            <a:r>
              <a:rPr sz="2600" b="1" spc="-135" dirty="0">
                <a:latin typeface="Trebuchet MS"/>
                <a:cs typeface="Trebuchet MS"/>
              </a:rPr>
              <a:t>print</a:t>
            </a:r>
            <a:r>
              <a:rPr sz="2600" spc="-135" dirty="0">
                <a:latin typeface="Trebuchet MS"/>
                <a:cs typeface="Trebuchet MS"/>
              </a:rPr>
              <a:t>(data.columns)  </a:t>
            </a:r>
            <a:r>
              <a:rPr sz="2600" b="1" spc="-185" dirty="0">
                <a:latin typeface="Trebuchet MS"/>
                <a:cs typeface="Trebuchet MS"/>
              </a:rPr>
              <a:t>print</a:t>
            </a:r>
            <a:r>
              <a:rPr sz="2600" spc="-185" dirty="0">
                <a:latin typeface="Trebuchet MS"/>
                <a:cs typeface="Trebuchet MS"/>
              </a:rPr>
              <a:t>(data.T)  </a:t>
            </a:r>
            <a:r>
              <a:rPr sz="2600" b="1" spc="-155" dirty="0">
                <a:latin typeface="Trebuchet MS"/>
                <a:cs typeface="Trebuchet MS"/>
              </a:rPr>
              <a:t>pr</a:t>
            </a:r>
            <a:r>
              <a:rPr sz="2600" b="1" spc="-145" dirty="0">
                <a:latin typeface="Trebuchet MS"/>
                <a:cs typeface="Trebuchet MS"/>
              </a:rPr>
              <a:t>i</a:t>
            </a:r>
            <a:r>
              <a:rPr sz="2600" b="1" spc="-160" dirty="0">
                <a:latin typeface="Trebuchet MS"/>
                <a:cs typeface="Trebuchet MS"/>
              </a:rPr>
              <a:t>n</a:t>
            </a:r>
            <a:r>
              <a:rPr sz="2600" b="1" spc="-135" dirty="0"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(</a:t>
            </a:r>
            <a:r>
              <a:rPr sz="2600" spc="-90" dirty="0">
                <a:latin typeface="Trebuchet MS"/>
                <a:cs typeface="Trebuchet MS"/>
              </a:rPr>
              <a:t>d</a:t>
            </a:r>
            <a:r>
              <a:rPr sz="2600" spc="-150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t</a:t>
            </a:r>
            <a:r>
              <a:rPr sz="2600" spc="-120" dirty="0">
                <a:latin typeface="Trebuchet MS"/>
                <a:cs typeface="Trebuchet MS"/>
              </a:rPr>
              <a:t>a</a:t>
            </a:r>
            <a:r>
              <a:rPr sz="2600" spc="-295" dirty="0">
                <a:latin typeface="Trebuchet MS"/>
                <a:cs typeface="Trebuchet MS"/>
              </a:rPr>
              <a:t>.</a:t>
            </a:r>
            <a:r>
              <a:rPr sz="2600" spc="-90" dirty="0">
                <a:latin typeface="Trebuchet MS"/>
                <a:cs typeface="Trebuchet MS"/>
              </a:rPr>
              <a:t>d</a:t>
            </a:r>
            <a:r>
              <a:rPr sz="2600" spc="-135" dirty="0">
                <a:latin typeface="Trebuchet MS"/>
                <a:cs typeface="Trebuchet MS"/>
              </a:rPr>
              <a:t>e</a:t>
            </a:r>
            <a:r>
              <a:rPr sz="2600" spc="-50" dirty="0">
                <a:latin typeface="Trebuchet MS"/>
                <a:cs typeface="Trebuchet MS"/>
              </a:rPr>
              <a:t>s</a:t>
            </a:r>
            <a:r>
              <a:rPr sz="2600" spc="-165" dirty="0">
                <a:latin typeface="Trebuchet MS"/>
                <a:cs typeface="Trebuchet MS"/>
              </a:rPr>
              <a:t>c</a:t>
            </a:r>
            <a:r>
              <a:rPr sz="2600" spc="-125" dirty="0">
                <a:latin typeface="Trebuchet MS"/>
                <a:cs typeface="Trebuchet MS"/>
              </a:rPr>
              <a:t>r</a:t>
            </a:r>
            <a:r>
              <a:rPr sz="2600" spc="-145" dirty="0">
                <a:latin typeface="Trebuchet MS"/>
                <a:cs typeface="Trebuchet MS"/>
              </a:rPr>
              <a:t>i</a:t>
            </a:r>
            <a:r>
              <a:rPr sz="2600" spc="-90" dirty="0">
                <a:latin typeface="Trebuchet MS"/>
                <a:cs typeface="Trebuchet MS"/>
              </a:rPr>
              <a:t>b</a:t>
            </a:r>
            <a:r>
              <a:rPr sz="2600" spc="-130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())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795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20" dirty="0"/>
              <a:t>O</a:t>
            </a:r>
            <a:r>
              <a:rPr sz="4400" spc="-95" dirty="0"/>
              <a:t>u</a:t>
            </a:r>
            <a:r>
              <a:rPr sz="4400" spc="-300" dirty="0"/>
              <a:t>t</a:t>
            </a:r>
            <a:r>
              <a:rPr sz="4400" spc="-330" dirty="0"/>
              <a:t>l</a:t>
            </a:r>
            <a:r>
              <a:rPr sz="4400" spc="-285" dirty="0"/>
              <a:t>i</a:t>
            </a:r>
            <a:r>
              <a:rPr sz="4400" spc="-120" dirty="0"/>
              <a:t>n</a:t>
            </a:r>
            <a:r>
              <a:rPr sz="4400" spc="-229" dirty="0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757929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How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10" dirty="0">
                <a:latin typeface="Trebuchet MS"/>
                <a:cs typeface="Trebuchet MS"/>
              </a:rPr>
              <a:t>import</a:t>
            </a:r>
            <a:r>
              <a:rPr sz="2800" spc="-5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packages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Numpy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Pandas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Matplotlib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576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Pandas-Practice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650095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8133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Read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solidFill>
                  <a:srgbClr val="00B0F0"/>
                </a:solidFill>
                <a:latin typeface="Trebuchet MS"/>
                <a:cs typeface="Trebuchet MS"/>
              </a:rPr>
              <a:t>gapminder_gdp_americas.csv </a:t>
            </a:r>
            <a:r>
              <a:rPr sz="2800" spc="-120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0" dirty="0">
                <a:latin typeface="Trebuchet MS"/>
                <a:cs typeface="Trebuchet MS"/>
              </a:rPr>
              <a:t>variable  </a:t>
            </a:r>
            <a:r>
              <a:rPr sz="2800" spc="-165" dirty="0">
                <a:latin typeface="Trebuchet MS"/>
                <a:cs typeface="Trebuchet MS"/>
              </a:rPr>
              <a:t>called </a:t>
            </a:r>
            <a:r>
              <a:rPr sz="2800" spc="-135" dirty="0">
                <a:latin typeface="Trebuchet MS"/>
                <a:cs typeface="Trebuchet MS"/>
              </a:rPr>
              <a:t>americas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25" dirty="0">
                <a:latin typeface="Trebuchet MS"/>
                <a:cs typeface="Trebuchet MS"/>
              </a:rPr>
              <a:t>display </a:t>
            </a:r>
            <a:r>
              <a:rPr sz="2800" spc="-130" dirty="0">
                <a:latin typeface="Trebuchet MS"/>
                <a:cs typeface="Trebuchet MS"/>
              </a:rPr>
              <a:t>its </a:t>
            </a:r>
            <a:r>
              <a:rPr sz="2800" spc="-95" dirty="0">
                <a:latin typeface="Trebuchet MS"/>
                <a:cs typeface="Trebuchet MS"/>
              </a:rPr>
              <a:t>summary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statistics.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What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will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first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three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rows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data?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What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will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last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three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columns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this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data?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576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45" dirty="0"/>
              <a:t>Pandas-Practice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85466"/>
            <a:ext cx="9678670" cy="540532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9905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Read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solidFill>
                  <a:srgbClr val="00B0F0"/>
                </a:solidFill>
                <a:latin typeface="Trebuchet MS"/>
                <a:cs typeface="Trebuchet MS"/>
              </a:rPr>
              <a:t>gapminder_gdp_americas.csv </a:t>
            </a:r>
            <a:r>
              <a:rPr sz="2800" spc="-120" dirty="0">
                <a:latin typeface="Trebuchet MS"/>
                <a:cs typeface="Trebuchet MS"/>
              </a:rPr>
              <a:t>into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0" dirty="0">
                <a:latin typeface="Trebuchet MS"/>
                <a:cs typeface="Trebuchet MS"/>
              </a:rPr>
              <a:t>variable  </a:t>
            </a:r>
            <a:r>
              <a:rPr sz="2800" spc="-165" dirty="0">
                <a:latin typeface="Trebuchet MS"/>
                <a:cs typeface="Trebuchet MS"/>
              </a:rPr>
              <a:t>called </a:t>
            </a:r>
            <a:r>
              <a:rPr sz="2800" spc="-135" dirty="0">
                <a:latin typeface="Trebuchet MS"/>
                <a:cs typeface="Trebuchet MS"/>
              </a:rPr>
              <a:t>americas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25" dirty="0">
                <a:latin typeface="Trebuchet MS"/>
                <a:cs typeface="Trebuchet MS"/>
              </a:rPr>
              <a:t>display </a:t>
            </a:r>
            <a:r>
              <a:rPr sz="2800" spc="-130" dirty="0">
                <a:latin typeface="Trebuchet MS"/>
                <a:cs typeface="Trebuchet MS"/>
              </a:rPr>
              <a:t>its </a:t>
            </a:r>
            <a:r>
              <a:rPr sz="2800" spc="-95" dirty="0">
                <a:latin typeface="Trebuchet MS"/>
                <a:cs typeface="Trebuchet MS"/>
              </a:rPr>
              <a:t>summary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statistics.</a:t>
            </a:r>
            <a:endParaRPr sz="2800" dirty="0">
              <a:latin typeface="Trebuchet MS"/>
              <a:cs typeface="Trebuchet MS"/>
            </a:endParaRPr>
          </a:p>
          <a:p>
            <a:pPr marL="698500" marR="1454150" lvl="1" indent="-228600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solidFill>
                  <a:srgbClr val="00B050"/>
                </a:solidFill>
                <a:latin typeface="Trebuchet MS"/>
                <a:cs typeface="Trebuchet MS"/>
              </a:rPr>
              <a:t>americas </a:t>
            </a:r>
            <a:r>
              <a:rPr sz="2400" spc="-65" dirty="0">
                <a:solidFill>
                  <a:srgbClr val="00B050"/>
                </a:solidFill>
                <a:latin typeface="Trebuchet MS"/>
                <a:cs typeface="Trebuchet MS"/>
              </a:rPr>
              <a:t>=</a:t>
            </a:r>
            <a:r>
              <a:rPr sz="2400" spc="-35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00B050"/>
                </a:solidFill>
                <a:latin typeface="Trebuchet MS"/>
                <a:cs typeface="Trebuchet MS"/>
              </a:rPr>
              <a:t>pd.read_csv('data/gapminder_gdp_americas.csv',  </a:t>
            </a:r>
            <a:r>
              <a:rPr sz="2400" spc="-100" dirty="0">
                <a:solidFill>
                  <a:srgbClr val="00B050"/>
                </a:solidFill>
                <a:latin typeface="Trebuchet MS"/>
                <a:cs typeface="Trebuchet MS"/>
              </a:rPr>
              <a:t>index_col='country’)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1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solidFill>
                  <a:srgbClr val="00B050"/>
                </a:solidFill>
                <a:latin typeface="Trebuchet MS"/>
                <a:cs typeface="Trebuchet MS"/>
              </a:rPr>
              <a:t>americas.describe()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0B050"/>
              </a:buClr>
              <a:buFont typeface="Arial"/>
              <a:buChar char="•"/>
            </a:pPr>
            <a:endParaRPr sz="2650" dirty="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What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will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first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three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rows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data?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50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solidFill>
                  <a:srgbClr val="00B050"/>
                </a:solidFill>
                <a:latin typeface="Trebuchet MS"/>
                <a:cs typeface="Trebuchet MS"/>
              </a:rPr>
              <a:t>americas.head(n=3)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00B050"/>
              </a:buClr>
              <a:buFont typeface="Arial"/>
              <a:buChar char="•"/>
            </a:pPr>
            <a:endParaRPr sz="3450" dirty="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What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method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call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will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last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three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b="1" spc="-150" dirty="0">
                <a:latin typeface="Trebuchet MS"/>
                <a:cs typeface="Trebuchet MS"/>
              </a:rPr>
              <a:t>columns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this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data?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0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solidFill>
                  <a:srgbClr val="00B050"/>
                </a:solidFill>
                <a:latin typeface="Trebuchet MS"/>
                <a:cs typeface="Trebuchet MS"/>
              </a:rPr>
              <a:t>americas_flipped </a:t>
            </a:r>
            <a:r>
              <a:rPr sz="2400" spc="-65" dirty="0">
                <a:solidFill>
                  <a:srgbClr val="00B050"/>
                </a:solidFill>
                <a:latin typeface="Trebuchet MS"/>
                <a:cs typeface="Trebuchet MS"/>
              </a:rPr>
              <a:t>=</a:t>
            </a:r>
            <a:r>
              <a:rPr sz="2400" spc="-27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00B050"/>
                </a:solidFill>
                <a:latin typeface="Trebuchet MS"/>
                <a:cs typeface="Trebuchet MS"/>
              </a:rPr>
              <a:t>americas.T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79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solidFill>
                  <a:srgbClr val="00B050"/>
                </a:solidFill>
                <a:latin typeface="Trebuchet MS"/>
                <a:cs typeface="Trebuchet MS"/>
              </a:rPr>
              <a:t>americas_flipped.tail(n=3)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40" dirty="0">
                <a:solidFill>
                  <a:srgbClr val="00B050"/>
                </a:solidFill>
                <a:latin typeface="Trebuchet MS"/>
                <a:cs typeface="Trebuchet MS"/>
              </a:rPr>
              <a:t>americas_flipped.tail(n=3).T</a:t>
            </a:r>
            <a:endParaRPr lang="en-US" sz="2400" spc="-140" dirty="0">
              <a:solidFill>
                <a:srgbClr val="00B050"/>
              </a:solidFill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F31F0-26BC-C3FF-E503-CA1046701765}"/>
              </a:ext>
            </a:extLst>
          </p:cNvPr>
          <p:cNvSpPr txBox="1"/>
          <p:nvPr/>
        </p:nvSpPr>
        <p:spPr>
          <a:xfrm>
            <a:off x="5486400" y="5791200"/>
            <a:ext cx="6097772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lvl="1">
              <a:lnSpc>
                <a:spcPts val="2845"/>
              </a:lnSpc>
              <a:tabLst>
                <a:tab pos="698500" algn="l"/>
              </a:tabLst>
            </a:pPr>
            <a:r>
              <a:rPr lang="en-US" dirty="0">
                <a:latin typeface="Trebuchet MS"/>
                <a:cs typeface="Trebuchet MS"/>
              </a:rPr>
              <a:t>or… </a:t>
            </a:r>
            <a:r>
              <a:rPr lang="en-US" sz="1800" dirty="0" err="1">
                <a:solidFill>
                  <a:srgbClr val="00B050"/>
                </a:solidFill>
                <a:latin typeface="Trebuchet MS"/>
                <a:cs typeface="Trebuchet MS"/>
              </a:rPr>
              <a:t>americas.iloc</a:t>
            </a:r>
            <a:r>
              <a:rPr lang="en-US" sz="1800" dirty="0">
                <a:solidFill>
                  <a:srgbClr val="00B050"/>
                </a:solidFill>
                <a:latin typeface="Trebuchet MS"/>
                <a:cs typeface="Trebuchet MS"/>
              </a:rPr>
              <a:t>[:, [-3,-2,-1]]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37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Pandas-</a:t>
            </a:r>
            <a:r>
              <a:rPr sz="4400" spc="-409" dirty="0"/>
              <a:t> </a:t>
            </a:r>
            <a:r>
              <a:rPr sz="4400" spc="-235" dirty="0"/>
              <a:t>DataFrame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9365"/>
            <a:ext cx="10347325" cy="371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65" dirty="0">
                <a:latin typeface="Trebuchet MS"/>
                <a:cs typeface="Trebuchet MS"/>
              </a:rPr>
              <a:t>Use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75" dirty="0">
                <a:solidFill>
                  <a:srgbClr val="00B0F0"/>
                </a:solidFill>
                <a:latin typeface="Trebuchet MS"/>
                <a:cs typeface="Trebuchet MS"/>
              </a:rPr>
              <a:t>DataFrame.iloc[...,</a:t>
            </a:r>
            <a:r>
              <a:rPr sz="2600" spc="-195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600" spc="-260" dirty="0">
                <a:solidFill>
                  <a:srgbClr val="00B0F0"/>
                </a:solidFill>
                <a:latin typeface="Trebuchet MS"/>
                <a:cs typeface="Trebuchet MS"/>
              </a:rPr>
              <a:t>...]</a:t>
            </a:r>
            <a:r>
              <a:rPr sz="2600" spc="-195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select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values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their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(entry)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position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40" dirty="0">
                <a:latin typeface="Trebuchet MS"/>
                <a:cs typeface="Trebuchet MS"/>
              </a:rPr>
              <a:t>data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20" dirty="0">
                <a:latin typeface="Trebuchet MS"/>
                <a:cs typeface="Trebuchet MS"/>
              </a:rPr>
              <a:t>pd.read_csv('data/</a:t>
            </a:r>
            <a:r>
              <a:rPr sz="2600" spc="-120" dirty="0">
                <a:solidFill>
                  <a:srgbClr val="70AD47"/>
                </a:solidFill>
                <a:latin typeface="Trebuchet MS"/>
                <a:cs typeface="Trebuchet MS"/>
              </a:rPr>
              <a:t>gapminder_gdp_europe.csv</a:t>
            </a:r>
            <a:r>
              <a:rPr sz="2600" spc="-120" dirty="0">
                <a:latin typeface="Trebuchet MS"/>
                <a:cs typeface="Trebuchet MS"/>
              </a:rPr>
              <a:t>',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index_col='country')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b="1" spc="-160" dirty="0">
                <a:latin typeface="Trebuchet MS"/>
                <a:cs typeface="Trebuchet MS"/>
              </a:rPr>
              <a:t>print</a:t>
            </a:r>
            <a:r>
              <a:rPr sz="2600" spc="-160" dirty="0">
                <a:latin typeface="Trebuchet MS"/>
                <a:cs typeface="Trebuchet MS"/>
              </a:rPr>
              <a:t>(data.iloc[0,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0])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20" dirty="0">
                <a:latin typeface="Trebuchet MS"/>
                <a:cs typeface="Trebuchet MS"/>
              </a:rPr>
              <a:t>print</a:t>
            </a:r>
            <a:r>
              <a:rPr sz="2600" spc="-120" dirty="0">
                <a:latin typeface="Trebuchet MS"/>
                <a:cs typeface="Trebuchet MS"/>
              </a:rPr>
              <a:t>(data.loc["Albania",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"gdpPercap_1952"])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600" dirty="0">
                <a:latin typeface="Arial"/>
                <a:cs typeface="Arial"/>
              </a:rPr>
              <a:t>•</a:t>
            </a:r>
          </a:p>
          <a:p>
            <a:pPr>
              <a:lnSpc>
                <a:spcPct val="100000"/>
              </a:lnSpc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•</a:t>
            </a: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Pandas-DataFrame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39965"/>
            <a:ext cx="7244715" cy="267843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3500" spc="-350" dirty="0">
                <a:solidFill>
                  <a:srgbClr val="00B0F0"/>
                </a:solidFill>
                <a:latin typeface="Trebuchet MS"/>
                <a:cs typeface="Trebuchet MS"/>
              </a:rPr>
              <a:t>:</a:t>
            </a:r>
            <a:r>
              <a:rPr sz="3500" spc="-42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own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mean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columns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rows.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0" dirty="0">
                <a:latin typeface="Trebuchet MS"/>
                <a:cs typeface="Trebuchet MS"/>
              </a:rPr>
              <a:t>print</a:t>
            </a:r>
            <a:r>
              <a:rPr sz="2800" spc="-130" dirty="0">
                <a:latin typeface="Trebuchet MS"/>
                <a:cs typeface="Trebuchet MS"/>
              </a:rPr>
              <a:t>(data.loc["Albania",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4000" b="1" spc="-240" dirty="0">
                <a:latin typeface="Trebuchet MS"/>
                <a:cs typeface="Trebuchet MS"/>
              </a:rPr>
              <a:t>:</a:t>
            </a:r>
            <a:r>
              <a:rPr sz="2800" spc="-240" dirty="0">
                <a:latin typeface="Trebuchet MS"/>
                <a:cs typeface="Trebuchet MS"/>
              </a:rPr>
              <a:t>])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67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85" dirty="0">
                <a:latin typeface="Trebuchet MS"/>
                <a:cs typeface="Trebuchet MS"/>
              </a:rPr>
              <a:t>print</a:t>
            </a:r>
            <a:r>
              <a:rPr sz="2800" spc="-185" dirty="0">
                <a:latin typeface="Trebuchet MS"/>
                <a:cs typeface="Trebuchet MS"/>
              </a:rPr>
              <a:t>(data.loc[:,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"gdpPercap_1952"])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37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/>
              <a:t>Pandas-</a:t>
            </a:r>
            <a:r>
              <a:rPr sz="4400" spc="-409" dirty="0"/>
              <a:t> </a:t>
            </a:r>
            <a:r>
              <a:rPr sz="4400" spc="-235" dirty="0"/>
              <a:t>DataFrame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973945" cy="1860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4097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Select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multiple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columns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rows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00B0F0"/>
                </a:solidFill>
                <a:latin typeface="Trebuchet MS"/>
                <a:cs typeface="Trebuchet MS"/>
              </a:rPr>
              <a:t>DataFrame.loc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named  </a:t>
            </a:r>
            <a:r>
              <a:rPr sz="2800" spc="-175" dirty="0">
                <a:latin typeface="Trebuchet MS"/>
                <a:cs typeface="Trebuchet MS"/>
              </a:rPr>
              <a:t>slice.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25" dirty="0">
                <a:latin typeface="Trebuchet MS"/>
                <a:cs typeface="Trebuchet MS"/>
              </a:rPr>
              <a:t>print</a:t>
            </a:r>
            <a:r>
              <a:rPr sz="2800" spc="-125" dirty="0">
                <a:latin typeface="Trebuchet MS"/>
                <a:cs typeface="Trebuchet MS"/>
              </a:rPr>
              <a:t>(data.loc['Italy':'Poland',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'gdpPercap_1962':'gdpPercap_1972'])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Pandas-DataFrame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6310" y="1769365"/>
            <a:ext cx="9382125" cy="480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-70" dirty="0">
                <a:solidFill>
                  <a:srgbClr val="387D7D"/>
                </a:solidFill>
                <a:latin typeface="Trebuchet MS"/>
                <a:cs typeface="Trebuchet MS"/>
              </a:rPr>
              <a:t>#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75" dirty="0">
                <a:solidFill>
                  <a:srgbClr val="387D7D"/>
                </a:solidFill>
                <a:latin typeface="Trebuchet MS"/>
                <a:cs typeface="Trebuchet MS"/>
              </a:rPr>
              <a:t>Use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30" dirty="0">
                <a:solidFill>
                  <a:srgbClr val="387D7D"/>
                </a:solidFill>
                <a:latin typeface="Trebuchet MS"/>
                <a:cs typeface="Trebuchet MS"/>
              </a:rPr>
              <a:t>a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20" dirty="0">
                <a:solidFill>
                  <a:srgbClr val="387D7D"/>
                </a:solidFill>
                <a:latin typeface="Trebuchet MS"/>
                <a:cs typeface="Trebuchet MS"/>
              </a:rPr>
              <a:t>subset</a:t>
            </a:r>
            <a:r>
              <a:rPr sz="2600" i="1" spc="-195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60" dirty="0">
                <a:solidFill>
                  <a:srgbClr val="387D7D"/>
                </a:solidFill>
                <a:latin typeface="Trebuchet MS"/>
                <a:cs typeface="Trebuchet MS"/>
              </a:rPr>
              <a:t>of</a:t>
            </a:r>
            <a:r>
              <a:rPr sz="2600" i="1" spc="-204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10" dirty="0">
                <a:solidFill>
                  <a:srgbClr val="387D7D"/>
                </a:solidFill>
                <a:latin typeface="Trebuchet MS"/>
                <a:cs typeface="Trebuchet MS"/>
              </a:rPr>
              <a:t>data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60" dirty="0">
                <a:solidFill>
                  <a:srgbClr val="387D7D"/>
                </a:solidFill>
                <a:latin typeface="Trebuchet MS"/>
                <a:cs typeface="Trebuchet MS"/>
              </a:rPr>
              <a:t>to</a:t>
            </a:r>
            <a:r>
              <a:rPr sz="2600" i="1" spc="-195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65" dirty="0">
                <a:solidFill>
                  <a:srgbClr val="387D7D"/>
                </a:solidFill>
                <a:latin typeface="Trebuchet MS"/>
                <a:cs typeface="Trebuchet MS"/>
              </a:rPr>
              <a:t>keep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40" dirty="0">
                <a:solidFill>
                  <a:srgbClr val="387D7D"/>
                </a:solidFill>
                <a:latin typeface="Trebuchet MS"/>
                <a:cs typeface="Trebuchet MS"/>
              </a:rPr>
              <a:t>output</a:t>
            </a:r>
            <a:r>
              <a:rPr sz="2600" i="1" spc="-195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50" dirty="0">
                <a:solidFill>
                  <a:srgbClr val="387D7D"/>
                </a:solidFill>
                <a:latin typeface="Trebuchet MS"/>
                <a:cs typeface="Trebuchet MS"/>
              </a:rPr>
              <a:t>readable.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sz="2600" spc="-95" dirty="0">
                <a:latin typeface="Trebuchet MS"/>
                <a:cs typeface="Trebuchet MS"/>
              </a:rPr>
              <a:t>subset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00" dirty="0">
                <a:latin typeface="Trebuchet MS"/>
                <a:cs typeface="Trebuchet MS"/>
              </a:rPr>
              <a:t>data.loc[</a:t>
            </a:r>
            <a:r>
              <a:rPr sz="2600" spc="-100" dirty="0">
                <a:solidFill>
                  <a:srgbClr val="BA2121"/>
                </a:solidFill>
                <a:latin typeface="Trebuchet MS"/>
                <a:cs typeface="Trebuchet MS"/>
              </a:rPr>
              <a:t>'Italy'</a:t>
            </a:r>
            <a:r>
              <a:rPr sz="2600" spc="-100" dirty="0">
                <a:latin typeface="Trebuchet MS"/>
                <a:cs typeface="Trebuchet MS"/>
              </a:rPr>
              <a:t>:</a:t>
            </a:r>
            <a:r>
              <a:rPr sz="2600" spc="-100" dirty="0">
                <a:solidFill>
                  <a:srgbClr val="BA2121"/>
                </a:solidFill>
                <a:latin typeface="Trebuchet MS"/>
                <a:cs typeface="Trebuchet MS"/>
              </a:rPr>
              <a:t>'Poland'</a:t>
            </a:r>
            <a:r>
              <a:rPr sz="2600" spc="-100" dirty="0">
                <a:latin typeface="Trebuchet MS"/>
                <a:cs typeface="Trebuchet MS"/>
              </a:rPr>
              <a:t>,</a:t>
            </a:r>
            <a:r>
              <a:rPr sz="2600" spc="-345" dirty="0"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'gdpPercap_1962'</a:t>
            </a:r>
            <a:r>
              <a:rPr sz="2600" spc="-95" dirty="0">
                <a:latin typeface="Trebuchet MS"/>
                <a:cs typeface="Trebuchet MS"/>
              </a:rPr>
              <a:t>: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'gdpPercap_1972’</a:t>
            </a:r>
            <a:r>
              <a:rPr sz="2600" spc="-95" dirty="0">
                <a:latin typeface="Trebuchet MS"/>
                <a:cs typeface="Trebuchet MS"/>
              </a:rPr>
              <a:t>]</a:t>
            </a:r>
            <a:endParaRPr sz="2600" dirty="0">
              <a:latin typeface="Trebuchet MS"/>
              <a:cs typeface="Trebuchet MS"/>
            </a:endParaRPr>
          </a:p>
          <a:p>
            <a:pPr marL="86995">
              <a:lnSpc>
                <a:spcPts val="3110"/>
              </a:lnSpc>
            </a:pPr>
            <a:r>
              <a:rPr sz="2600" b="1" spc="-105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</a:t>
            </a:r>
            <a:r>
              <a:rPr sz="2600" spc="-105" dirty="0">
                <a:solidFill>
                  <a:srgbClr val="BA2121"/>
                </a:solidFill>
                <a:latin typeface="Trebuchet MS"/>
                <a:cs typeface="Trebuchet MS"/>
              </a:rPr>
              <a:t>'Subset </a:t>
            </a:r>
            <a:r>
              <a:rPr sz="2600" spc="-100" dirty="0">
                <a:solidFill>
                  <a:srgbClr val="BA2121"/>
                </a:solidFill>
                <a:latin typeface="Trebuchet MS"/>
                <a:cs typeface="Trebuchet MS"/>
              </a:rPr>
              <a:t>of data:</a:t>
            </a:r>
            <a:r>
              <a:rPr sz="2600" b="1" spc="-100" dirty="0">
                <a:solidFill>
                  <a:srgbClr val="BB6622"/>
                </a:solidFill>
                <a:latin typeface="Trebuchet MS"/>
                <a:cs typeface="Trebuchet MS"/>
              </a:rPr>
              <a:t>\n</a:t>
            </a:r>
            <a:r>
              <a:rPr sz="2600" spc="-10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-100" dirty="0">
                <a:latin typeface="Trebuchet MS"/>
                <a:cs typeface="Trebuchet MS"/>
              </a:rPr>
              <a:t>,</a:t>
            </a:r>
            <a:r>
              <a:rPr sz="2600" spc="-3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subset)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Trebuchet MS"/>
              <a:cs typeface="Trebuchet MS"/>
            </a:endParaRPr>
          </a:p>
          <a:p>
            <a:pPr marL="86995">
              <a:lnSpc>
                <a:spcPts val="3110"/>
              </a:lnSpc>
              <a:spcBef>
                <a:spcPts val="5"/>
              </a:spcBef>
            </a:pPr>
            <a:r>
              <a:rPr sz="2600" i="1" spc="-70" dirty="0">
                <a:solidFill>
                  <a:srgbClr val="387D7D"/>
                </a:solidFill>
                <a:latin typeface="Trebuchet MS"/>
                <a:cs typeface="Trebuchet MS"/>
              </a:rPr>
              <a:t>#</a:t>
            </a:r>
            <a:r>
              <a:rPr sz="2600" i="1" spc="-195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90" dirty="0">
                <a:solidFill>
                  <a:srgbClr val="387D7D"/>
                </a:solidFill>
                <a:latin typeface="Trebuchet MS"/>
                <a:cs typeface="Trebuchet MS"/>
              </a:rPr>
              <a:t>Which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20" dirty="0">
                <a:solidFill>
                  <a:srgbClr val="387D7D"/>
                </a:solidFill>
                <a:latin typeface="Trebuchet MS"/>
                <a:cs typeface="Trebuchet MS"/>
              </a:rPr>
              <a:t>values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50" dirty="0">
                <a:solidFill>
                  <a:srgbClr val="387D7D"/>
                </a:solidFill>
                <a:latin typeface="Trebuchet MS"/>
                <a:cs typeface="Trebuchet MS"/>
              </a:rPr>
              <a:t>were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40" dirty="0">
                <a:solidFill>
                  <a:srgbClr val="387D7D"/>
                </a:solidFill>
                <a:latin typeface="Trebuchet MS"/>
                <a:cs typeface="Trebuchet MS"/>
              </a:rPr>
              <a:t>greater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14" dirty="0">
                <a:solidFill>
                  <a:srgbClr val="387D7D"/>
                </a:solidFill>
                <a:latin typeface="Trebuchet MS"/>
                <a:cs typeface="Trebuchet MS"/>
              </a:rPr>
              <a:t>than</a:t>
            </a:r>
            <a:r>
              <a:rPr sz="2600" i="1" spc="-20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55" dirty="0">
                <a:solidFill>
                  <a:srgbClr val="387D7D"/>
                </a:solidFill>
                <a:latin typeface="Trebuchet MS"/>
                <a:cs typeface="Trebuchet MS"/>
              </a:rPr>
              <a:t>10000</a:t>
            </a:r>
            <a:r>
              <a:rPr sz="2600" i="1" spc="-204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250" dirty="0">
                <a:solidFill>
                  <a:srgbClr val="387D7D"/>
                </a:solidFill>
                <a:latin typeface="Trebuchet MS"/>
                <a:cs typeface="Trebuchet MS"/>
              </a:rPr>
              <a:t>?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</a:pPr>
            <a:r>
              <a:rPr sz="2600" b="1" spc="-8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80" dirty="0">
                <a:latin typeface="Trebuchet MS"/>
                <a:cs typeface="Trebuchet MS"/>
              </a:rPr>
              <a:t>(</a:t>
            </a:r>
            <a:r>
              <a:rPr sz="2600" spc="-8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b="1" spc="-80" dirty="0">
                <a:solidFill>
                  <a:srgbClr val="BB6622"/>
                </a:solidFill>
                <a:latin typeface="Trebuchet MS"/>
                <a:cs typeface="Trebuchet MS"/>
              </a:rPr>
              <a:t>\n</a:t>
            </a:r>
            <a:r>
              <a:rPr sz="2600" spc="-80" dirty="0">
                <a:solidFill>
                  <a:srgbClr val="BA2121"/>
                </a:solidFill>
                <a:latin typeface="Trebuchet MS"/>
                <a:cs typeface="Trebuchet MS"/>
              </a:rPr>
              <a:t>Where</a:t>
            </a:r>
            <a:r>
              <a:rPr sz="2600" spc="-204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BA2121"/>
                </a:solidFill>
                <a:latin typeface="Trebuchet MS"/>
                <a:cs typeface="Trebuchet MS"/>
              </a:rPr>
              <a:t>are</a:t>
            </a:r>
            <a:r>
              <a:rPr sz="2600" spc="-204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values</a:t>
            </a:r>
            <a:r>
              <a:rPr sz="2600" spc="-204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BA2121"/>
                </a:solidFill>
                <a:latin typeface="Trebuchet MS"/>
                <a:cs typeface="Trebuchet MS"/>
              </a:rPr>
              <a:t>large?</a:t>
            </a:r>
            <a:r>
              <a:rPr sz="2600" b="1" spc="-55" dirty="0">
                <a:solidFill>
                  <a:srgbClr val="BB6622"/>
                </a:solidFill>
                <a:latin typeface="Trebuchet MS"/>
                <a:cs typeface="Trebuchet MS"/>
              </a:rPr>
              <a:t>\n</a:t>
            </a:r>
            <a:r>
              <a:rPr sz="2600" spc="-55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-55" dirty="0">
                <a:latin typeface="Trebuchet MS"/>
                <a:cs typeface="Trebuchet MS"/>
              </a:rPr>
              <a:t>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subset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&gt;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666666"/>
                </a:solidFill>
                <a:latin typeface="Trebuchet MS"/>
                <a:cs typeface="Trebuchet MS"/>
              </a:rPr>
              <a:t>10000</a:t>
            </a:r>
            <a:r>
              <a:rPr sz="2600" spc="-75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spc="-95" dirty="0">
                <a:latin typeface="Trebuchet MS"/>
                <a:cs typeface="Trebuchet MS"/>
              </a:rPr>
              <a:t>mask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95" dirty="0">
                <a:latin typeface="Trebuchet MS"/>
                <a:cs typeface="Trebuchet MS"/>
              </a:rPr>
              <a:t>subset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&gt;</a:t>
            </a:r>
            <a:r>
              <a:rPr sz="2600" spc="-52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60" dirty="0">
                <a:solidFill>
                  <a:srgbClr val="666666"/>
                </a:solidFill>
                <a:latin typeface="Trebuchet MS"/>
                <a:cs typeface="Trebuchet MS"/>
              </a:rPr>
              <a:t>10000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b="1" spc="-125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25" dirty="0">
                <a:latin typeface="Trebuchet MS"/>
                <a:cs typeface="Trebuchet MS"/>
              </a:rPr>
              <a:t>(subset[mask])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600" b="1" spc="-5" dirty="0">
                <a:solidFill>
                  <a:srgbClr val="008000"/>
                </a:solidFill>
                <a:latin typeface="Arial"/>
                <a:cs typeface="Arial"/>
              </a:rPr>
              <a:t>print</a:t>
            </a:r>
            <a:r>
              <a:rPr sz="2600" spc="-5" dirty="0">
                <a:solidFill>
                  <a:srgbClr val="360084"/>
                </a:solidFill>
                <a:latin typeface="Arial"/>
                <a:cs typeface="Arial"/>
              </a:rPr>
              <a:t>(subset[subset </a:t>
            </a:r>
            <a:r>
              <a:rPr sz="2600" spc="40" dirty="0">
                <a:solidFill>
                  <a:srgbClr val="666666"/>
                </a:solidFill>
                <a:latin typeface="Arial"/>
                <a:cs typeface="Arial"/>
              </a:rPr>
              <a:t>&gt;</a:t>
            </a:r>
            <a:r>
              <a:rPr sz="2600" spc="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2600" spc="-30" dirty="0">
                <a:solidFill>
                  <a:srgbClr val="666666"/>
                </a:solidFill>
                <a:latin typeface="Arial"/>
                <a:cs typeface="Arial"/>
              </a:rPr>
              <a:t>10000</a:t>
            </a:r>
            <a:r>
              <a:rPr sz="2600" spc="-30" dirty="0">
                <a:solidFill>
                  <a:srgbClr val="360084"/>
                </a:solidFill>
                <a:latin typeface="Arial"/>
                <a:cs typeface="Arial"/>
              </a:rPr>
              <a:t>].describe())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6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Pandas-DataFrame</a:t>
            </a:r>
            <a:r>
              <a:rPr sz="4400" spc="-345" dirty="0"/>
              <a:t> </a:t>
            </a:r>
            <a:r>
              <a:rPr sz="4400" spc="-280" dirty="0"/>
              <a:t>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0596"/>
            <a:ext cx="10073640" cy="4332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110" dirty="0">
                <a:latin typeface="Trebuchet MS"/>
                <a:cs typeface="Trebuchet MS"/>
              </a:rPr>
              <a:t>Write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an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expression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find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Serbia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2007.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10" dirty="0">
                <a:latin typeface="Trebuchet MS"/>
                <a:cs typeface="Trebuchet MS"/>
              </a:rPr>
              <a:t>Do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two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statements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below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produce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same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output?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rebuchet MS"/>
              <a:buAutoNum type="arabicPeriod"/>
            </a:pPr>
            <a:endParaRPr sz="255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70" dirty="0">
                <a:latin typeface="Trebuchet MS"/>
                <a:cs typeface="Trebuchet MS"/>
              </a:rPr>
              <a:t>(df.iloc[</a:t>
            </a:r>
            <a:r>
              <a:rPr sz="2600" spc="-17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70" dirty="0">
                <a:latin typeface="Trebuchet MS"/>
                <a:cs typeface="Trebuchet MS"/>
              </a:rPr>
              <a:t>:</a:t>
            </a:r>
            <a:r>
              <a:rPr sz="2600" spc="-17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600" spc="-170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40" dirty="0">
                <a:latin typeface="Trebuchet MS"/>
                <a:cs typeface="Trebuchet MS"/>
              </a:rPr>
              <a:t>:</a:t>
            </a:r>
            <a:r>
              <a:rPr sz="2600" spc="-14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600" spc="-140" dirty="0">
                <a:latin typeface="Trebuchet MS"/>
                <a:cs typeface="Trebuchet MS"/>
              </a:rPr>
              <a:t>])</a:t>
            </a:r>
            <a:endParaRPr sz="260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  <a:spcBef>
                <a:spcPts val="75"/>
              </a:spcBef>
            </a:pPr>
            <a:r>
              <a:rPr sz="2600" b="1" spc="-11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0" dirty="0">
                <a:latin typeface="Trebuchet MS"/>
                <a:cs typeface="Trebuchet MS"/>
              </a:rPr>
              <a:t>(df.loc[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'Albania'</a:t>
            </a:r>
            <a:r>
              <a:rPr sz="2600" spc="-110" dirty="0">
                <a:latin typeface="Trebuchet MS"/>
                <a:cs typeface="Trebuchet MS"/>
              </a:rPr>
              <a:t>: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'Belgium'</a:t>
            </a:r>
            <a:r>
              <a:rPr sz="2600" spc="-110" dirty="0">
                <a:latin typeface="Trebuchet MS"/>
                <a:cs typeface="Trebuchet MS"/>
              </a:rPr>
              <a:t>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'gdpPercap_1952'</a:t>
            </a:r>
            <a:r>
              <a:rPr sz="2600" spc="-95" dirty="0">
                <a:latin typeface="Trebuchet MS"/>
                <a:cs typeface="Trebuchet MS"/>
              </a:rPr>
              <a:t>: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'gdpPercap_1962’</a:t>
            </a:r>
            <a:r>
              <a:rPr sz="2600" spc="-95" dirty="0">
                <a:latin typeface="Trebuchet MS"/>
                <a:cs typeface="Trebuchet MS"/>
              </a:rPr>
              <a:t>])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156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countries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1982.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61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 </a:t>
            </a:r>
            <a:r>
              <a:rPr sz="2600" spc="-150" dirty="0">
                <a:latin typeface="Trebuchet MS"/>
                <a:cs typeface="Trebuchet MS"/>
              </a:rPr>
              <a:t>capita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90" dirty="0">
                <a:latin typeface="Trebuchet MS"/>
                <a:cs typeface="Trebuchet MS"/>
              </a:rPr>
              <a:t>Denmark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155" dirty="0">
                <a:latin typeface="Trebuchet MS"/>
                <a:cs typeface="Trebuchet MS"/>
              </a:rPr>
              <a:t>all </a:t>
            </a:r>
            <a:r>
              <a:rPr sz="2600" spc="-150" dirty="0">
                <a:latin typeface="Trebuchet MS"/>
                <a:cs typeface="Trebuchet MS"/>
              </a:rPr>
              <a:t>years.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countries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years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i="1" spc="-180" dirty="0">
                <a:latin typeface="Trebuchet MS"/>
                <a:cs typeface="Trebuchet MS"/>
              </a:rPr>
              <a:t>after</a:t>
            </a:r>
            <a:r>
              <a:rPr sz="2600" i="1" spc="-20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1985.</a:t>
            </a:r>
            <a:endParaRPr sz="2600">
              <a:latin typeface="Trebuchet MS"/>
              <a:cs typeface="Trebuchet MS"/>
            </a:endParaRPr>
          </a:p>
          <a:p>
            <a:pPr marL="527050" marR="5080" indent="-514350">
              <a:lnSpc>
                <a:spcPct val="80000"/>
              </a:lnSpc>
              <a:spcBef>
                <a:spcPts val="1010"/>
              </a:spcBef>
              <a:buAutoNum type="arabicPeriod" startAt="3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each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2007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as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multiple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 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130" dirty="0">
                <a:latin typeface="Trebuchet MS"/>
                <a:cs typeface="Trebuchet MS"/>
              </a:rPr>
              <a:t>that </a:t>
            </a:r>
            <a:r>
              <a:rPr sz="2600" spc="-110" dirty="0">
                <a:latin typeface="Trebuchet MS"/>
                <a:cs typeface="Trebuchet MS"/>
              </a:rPr>
              <a:t>country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42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1952.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6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Pandas-DataFrame</a:t>
            </a:r>
            <a:r>
              <a:rPr sz="4400" spc="-345" dirty="0"/>
              <a:t> </a:t>
            </a:r>
            <a:r>
              <a:rPr sz="4400" spc="-280" dirty="0"/>
              <a:t>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196195" cy="42589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expression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Per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Capita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GDP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Serbia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2007.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20" dirty="0">
                <a:solidFill>
                  <a:srgbClr val="70AD47"/>
                </a:solidFill>
                <a:latin typeface="Trebuchet MS"/>
                <a:cs typeface="Trebuchet MS"/>
              </a:rPr>
              <a:t>print</a:t>
            </a:r>
            <a:r>
              <a:rPr sz="2400" spc="-120" dirty="0">
                <a:solidFill>
                  <a:srgbClr val="70AD47"/>
                </a:solidFill>
                <a:latin typeface="Trebuchet MS"/>
                <a:cs typeface="Trebuchet MS"/>
              </a:rPr>
              <a:t>(df.loc['Serbia',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70AD47"/>
                </a:solidFill>
                <a:latin typeface="Trebuchet MS"/>
                <a:cs typeface="Trebuchet MS"/>
              </a:rPr>
              <a:t>'gdpPercap_2007’])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70AD47"/>
              </a:buClr>
              <a:buFont typeface="Arial"/>
              <a:buChar char="•"/>
            </a:pPr>
            <a:endParaRPr sz="3200" dirty="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buAutoNum type="arabicPeriod"/>
              <a:tabLst>
                <a:tab pos="526415" algn="l"/>
                <a:tab pos="527050" algn="l"/>
              </a:tabLst>
            </a:pPr>
            <a:r>
              <a:rPr sz="2800" spc="-15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two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statements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below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produce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same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output?</a:t>
            </a:r>
            <a:endParaRPr sz="2800" dirty="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  <a:spcBef>
                <a:spcPts val="1205"/>
              </a:spcBef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70" dirty="0">
                <a:latin typeface="Trebuchet MS"/>
                <a:cs typeface="Trebuchet MS"/>
              </a:rPr>
              <a:t>(df.iloc[</a:t>
            </a:r>
            <a:r>
              <a:rPr sz="2600" spc="-17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70" dirty="0">
                <a:latin typeface="Trebuchet MS"/>
                <a:cs typeface="Trebuchet MS"/>
              </a:rPr>
              <a:t>:</a:t>
            </a:r>
            <a:r>
              <a:rPr sz="2600" spc="-17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600" spc="-170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40" dirty="0">
                <a:latin typeface="Trebuchet MS"/>
                <a:cs typeface="Trebuchet MS"/>
              </a:rPr>
              <a:t>:</a:t>
            </a:r>
            <a:r>
              <a:rPr sz="2600" spc="-140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600" spc="-140" dirty="0">
                <a:latin typeface="Trebuchet MS"/>
                <a:cs typeface="Trebuchet MS"/>
              </a:rPr>
              <a:t>])</a:t>
            </a:r>
            <a:endParaRPr sz="2600" dirty="0">
              <a:latin typeface="Trebuchet MS"/>
              <a:cs typeface="Trebuchet MS"/>
            </a:endParaRPr>
          </a:p>
          <a:p>
            <a:pPr marL="308610">
              <a:lnSpc>
                <a:spcPct val="100000"/>
              </a:lnSpc>
              <a:spcBef>
                <a:spcPts val="75"/>
              </a:spcBef>
            </a:pPr>
            <a:r>
              <a:rPr sz="2600" b="1" spc="-11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0" dirty="0">
                <a:latin typeface="Trebuchet MS"/>
                <a:cs typeface="Trebuchet MS"/>
              </a:rPr>
              <a:t>(df.loc[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'Albania'</a:t>
            </a:r>
            <a:r>
              <a:rPr sz="2600" spc="-110" dirty="0">
                <a:latin typeface="Trebuchet MS"/>
                <a:cs typeface="Trebuchet MS"/>
              </a:rPr>
              <a:t>: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'Belgium'</a:t>
            </a:r>
            <a:r>
              <a:rPr sz="2600" spc="-110" dirty="0">
                <a:latin typeface="Trebuchet MS"/>
                <a:cs typeface="Trebuchet MS"/>
              </a:rPr>
              <a:t>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'gdpPercap_1952'</a:t>
            </a:r>
            <a:r>
              <a:rPr sz="2600" spc="-95" dirty="0">
                <a:latin typeface="Trebuchet MS"/>
                <a:cs typeface="Trebuchet MS"/>
              </a:rPr>
              <a:t>:</a:t>
            </a:r>
            <a:r>
              <a:rPr sz="2600" spc="-95" dirty="0">
                <a:solidFill>
                  <a:srgbClr val="BA2121"/>
                </a:solidFill>
                <a:latin typeface="Trebuchet MS"/>
                <a:cs typeface="Trebuchet MS"/>
              </a:rPr>
              <a:t>'gdpPercap_1962’</a:t>
            </a:r>
            <a:r>
              <a:rPr sz="2600" spc="-95" dirty="0">
                <a:latin typeface="Trebuchet MS"/>
                <a:cs typeface="Trebuchet MS"/>
              </a:rPr>
              <a:t>])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solidFill>
                  <a:srgbClr val="70AD47"/>
                </a:solidFill>
                <a:latin typeface="Trebuchet MS"/>
                <a:cs typeface="Trebuchet MS"/>
              </a:rPr>
              <a:t>No,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they</a:t>
            </a:r>
            <a:r>
              <a:rPr sz="2400" spc="-18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70AD47"/>
                </a:solidFill>
                <a:latin typeface="Trebuchet MS"/>
                <a:cs typeface="Trebuchet MS"/>
              </a:rPr>
              <a:t>do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70AD47"/>
                </a:solidFill>
                <a:latin typeface="Trebuchet MS"/>
                <a:cs typeface="Trebuchet MS"/>
              </a:rPr>
              <a:t>not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AD47"/>
                </a:solidFill>
                <a:latin typeface="Trebuchet MS"/>
                <a:cs typeface="Trebuchet MS"/>
              </a:rPr>
              <a:t>produce</a:t>
            </a:r>
            <a:r>
              <a:rPr sz="2400" spc="-18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the</a:t>
            </a:r>
            <a:r>
              <a:rPr sz="2400" spc="-18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70AD47"/>
                </a:solidFill>
                <a:latin typeface="Trebuchet MS"/>
                <a:cs typeface="Trebuchet MS"/>
              </a:rPr>
              <a:t>same</a:t>
            </a:r>
            <a:r>
              <a:rPr sz="2400" spc="-18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70AD47"/>
                </a:solidFill>
                <a:latin typeface="Trebuchet MS"/>
                <a:cs typeface="Trebuchet MS"/>
              </a:rPr>
              <a:t>output!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numerical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70AD47"/>
                </a:solidFill>
                <a:latin typeface="Trebuchet MS"/>
                <a:cs typeface="Trebuchet MS"/>
              </a:rPr>
              <a:t>slice,</a:t>
            </a:r>
            <a:r>
              <a:rPr sz="2400" spc="-18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70AD47"/>
                </a:solidFill>
                <a:latin typeface="Trebuchet MS"/>
                <a:cs typeface="Trebuchet MS"/>
              </a:rPr>
              <a:t>0:2,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i="1" spc="-120" dirty="0">
                <a:solidFill>
                  <a:srgbClr val="70AD47"/>
                </a:solidFill>
                <a:latin typeface="Trebuchet MS"/>
                <a:cs typeface="Trebuchet MS"/>
              </a:rPr>
              <a:t>omits</a:t>
            </a:r>
            <a:r>
              <a:rPr sz="2400" i="1" spc="-18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the</a:t>
            </a:r>
            <a:r>
              <a:rPr sz="2400" spc="-17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70AD47"/>
                </a:solidFill>
                <a:latin typeface="Trebuchet MS"/>
                <a:cs typeface="Trebuchet MS"/>
              </a:rPr>
              <a:t>final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70AD47"/>
                </a:solidFill>
                <a:latin typeface="Trebuchet MS"/>
                <a:cs typeface="Trebuchet MS"/>
              </a:rPr>
              <a:t>index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95" dirty="0">
                <a:solidFill>
                  <a:srgbClr val="70AD47"/>
                </a:solidFill>
                <a:latin typeface="Trebuchet MS"/>
                <a:cs typeface="Trebuchet MS"/>
              </a:rPr>
              <a:t>(i.e. </a:t>
            </a:r>
            <a:r>
              <a:rPr sz="2400" spc="-120" dirty="0">
                <a:solidFill>
                  <a:srgbClr val="70AD47"/>
                </a:solidFill>
                <a:latin typeface="Trebuchet MS"/>
                <a:cs typeface="Trebuchet MS"/>
              </a:rPr>
              <a:t>index</a:t>
            </a:r>
            <a:r>
              <a:rPr sz="2400" spc="-19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2)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solidFill>
                  <a:srgbClr val="70AD47"/>
                </a:solidFill>
                <a:latin typeface="Trebuchet MS"/>
                <a:cs typeface="Trebuchet MS"/>
              </a:rPr>
              <a:t>named </a:t>
            </a:r>
            <a:r>
              <a:rPr sz="2400" spc="-155" dirty="0">
                <a:solidFill>
                  <a:srgbClr val="70AD47"/>
                </a:solidFill>
                <a:latin typeface="Trebuchet MS"/>
                <a:cs typeface="Trebuchet MS"/>
              </a:rPr>
              <a:t>slice, </a:t>
            </a:r>
            <a:r>
              <a:rPr sz="2400" spc="-140" dirty="0">
                <a:solidFill>
                  <a:srgbClr val="70AD47"/>
                </a:solidFill>
                <a:latin typeface="Trebuchet MS"/>
                <a:cs typeface="Trebuchet MS"/>
              </a:rPr>
              <a:t>‘gdpPercap_1952’:’gdpPercap_1962’, </a:t>
            </a:r>
            <a:r>
              <a:rPr sz="2400" i="1" spc="-125" dirty="0">
                <a:solidFill>
                  <a:srgbClr val="70AD47"/>
                </a:solidFill>
                <a:latin typeface="Trebuchet MS"/>
                <a:cs typeface="Trebuchet MS"/>
              </a:rPr>
              <a:t>includes </a:t>
            </a:r>
            <a:r>
              <a:rPr sz="2400" spc="-110" dirty="0">
                <a:solidFill>
                  <a:srgbClr val="70AD47"/>
                </a:solidFill>
                <a:latin typeface="Trebuchet MS"/>
                <a:cs typeface="Trebuchet MS"/>
              </a:rPr>
              <a:t>the </a:t>
            </a:r>
            <a:r>
              <a:rPr sz="2400" spc="-125" dirty="0">
                <a:solidFill>
                  <a:srgbClr val="70AD47"/>
                </a:solidFill>
                <a:latin typeface="Trebuchet MS"/>
                <a:cs typeface="Trebuchet MS"/>
              </a:rPr>
              <a:t>final</a:t>
            </a:r>
            <a:r>
              <a:rPr sz="2400" spc="-46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70AD47"/>
                </a:solidFill>
                <a:latin typeface="Trebuchet MS"/>
                <a:cs typeface="Trebuchet MS"/>
              </a:rPr>
              <a:t>element.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60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Pandas-DataFrame</a:t>
            </a:r>
            <a:r>
              <a:rPr sz="4400" spc="-345" dirty="0"/>
              <a:t> </a:t>
            </a:r>
            <a:r>
              <a:rPr sz="4400" spc="-280" dirty="0"/>
              <a:t>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6315"/>
            <a:ext cx="9902190" cy="393954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countries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1982.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90" dirty="0">
                <a:solidFill>
                  <a:srgbClr val="70AD47"/>
                </a:solidFill>
                <a:latin typeface="Trebuchet MS"/>
                <a:cs typeface="Trebuchet MS"/>
              </a:rPr>
              <a:t>data['gdpPercap_1982']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61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 </a:t>
            </a:r>
            <a:r>
              <a:rPr sz="2600" spc="-150" dirty="0">
                <a:latin typeface="Trebuchet MS"/>
                <a:cs typeface="Trebuchet MS"/>
              </a:rPr>
              <a:t>capita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90" dirty="0">
                <a:latin typeface="Trebuchet MS"/>
                <a:cs typeface="Trebuchet MS"/>
              </a:rPr>
              <a:t>Denmark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155" dirty="0">
                <a:latin typeface="Trebuchet MS"/>
                <a:cs typeface="Trebuchet MS"/>
              </a:rPr>
              <a:t>all </a:t>
            </a:r>
            <a:r>
              <a:rPr sz="2600" spc="-150" dirty="0">
                <a:latin typeface="Trebuchet MS"/>
                <a:cs typeface="Trebuchet MS"/>
              </a:rPr>
              <a:t>years.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14" dirty="0">
                <a:solidFill>
                  <a:srgbClr val="70AD47"/>
                </a:solidFill>
                <a:latin typeface="Trebuchet MS"/>
                <a:cs typeface="Trebuchet MS"/>
              </a:rPr>
              <a:t>data.loc['Denmark',:]</a:t>
            </a:r>
            <a:endParaRPr sz="2600">
              <a:latin typeface="Trebuchet MS"/>
              <a:cs typeface="Trebuchet MS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countries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years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i="1" spc="-180" dirty="0">
                <a:latin typeface="Trebuchet MS"/>
                <a:cs typeface="Trebuchet MS"/>
              </a:rPr>
              <a:t>after</a:t>
            </a:r>
            <a:r>
              <a:rPr sz="2600" i="1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1985.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140" dirty="0">
                <a:solidFill>
                  <a:srgbClr val="70AD47"/>
                </a:solidFill>
                <a:latin typeface="Trebuchet MS"/>
                <a:cs typeface="Trebuchet MS"/>
              </a:rPr>
              <a:t>data.loc[:,'gdpPercap_1985’:]</a:t>
            </a: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ts val="2810"/>
              </a:lnSpc>
              <a:spcBef>
                <a:spcPts val="1025"/>
              </a:spcBef>
              <a:buAutoNum type="arabicPeriod"/>
              <a:tabLst>
                <a:tab pos="355600" algn="l"/>
              </a:tabLst>
            </a:pP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each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2007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as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multiple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of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  </a:t>
            </a:r>
            <a:r>
              <a:rPr sz="2600" spc="-125" dirty="0">
                <a:latin typeface="Trebuchet MS"/>
                <a:cs typeface="Trebuchet MS"/>
              </a:rPr>
              <a:t>for </a:t>
            </a:r>
            <a:r>
              <a:rPr sz="2600" spc="-130" dirty="0">
                <a:latin typeface="Trebuchet MS"/>
                <a:cs typeface="Trebuchet MS"/>
              </a:rPr>
              <a:t>that </a:t>
            </a:r>
            <a:r>
              <a:rPr sz="2600" spc="-110" dirty="0">
                <a:latin typeface="Trebuchet MS"/>
                <a:cs typeface="Trebuchet MS"/>
              </a:rPr>
              <a:t>country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42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1952.</a:t>
            </a:r>
            <a:endParaRPr sz="26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95" dirty="0">
                <a:solidFill>
                  <a:srgbClr val="70AD47"/>
                </a:solidFill>
                <a:latin typeface="Trebuchet MS"/>
                <a:cs typeface="Trebuchet MS"/>
              </a:rPr>
              <a:t>data['gdpPercap_2007']/data['gdpPercap_1952']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K</a:t>
            </a:r>
            <a:r>
              <a:rPr sz="4400" spc="-290" dirty="0"/>
              <a:t>e</a:t>
            </a:r>
            <a:r>
              <a:rPr sz="4400" spc="-235" dirty="0"/>
              <a:t>y</a:t>
            </a:r>
            <a:r>
              <a:rPr sz="4400" spc="-170" dirty="0"/>
              <a:t>p</a:t>
            </a:r>
            <a:r>
              <a:rPr sz="4400" spc="-65" dirty="0"/>
              <a:t>o</a:t>
            </a:r>
            <a:r>
              <a:rPr sz="4400" spc="-280" dirty="0"/>
              <a:t>i</a:t>
            </a:r>
            <a:r>
              <a:rPr sz="4400" spc="-165" dirty="0"/>
              <a:t>n</a:t>
            </a:r>
            <a:r>
              <a:rPr sz="4400" spc="-300" dirty="0"/>
              <a:t>t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301605" cy="3856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Pandas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get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basic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statistics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out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tabular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70AD47"/>
                </a:solidFill>
                <a:latin typeface="Trebuchet MS"/>
                <a:cs typeface="Trebuchet MS"/>
              </a:rPr>
              <a:t>index_col</a:t>
            </a:r>
            <a:r>
              <a:rPr sz="2800" spc="-21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specify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column’s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should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used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row  </a:t>
            </a:r>
            <a:r>
              <a:rPr sz="2800" spc="-125" dirty="0">
                <a:latin typeface="Trebuchet MS"/>
                <a:cs typeface="Trebuchet MS"/>
              </a:rPr>
              <a:t>headings.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70AD47"/>
                </a:solidFill>
                <a:latin typeface="Trebuchet MS"/>
                <a:cs typeface="Trebuchet MS"/>
              </a:rPr>
              <a:t>DataFrame.info</a:t>
            </a:r>
            <a:r>
              <a:rPr sz="2800" spc="-21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out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more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about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dataframe.</a:t>
            </a:r>
            <a:endParaRPr sz="2800">
              <a:latin typeface="Trebuchet MS"/>
              <a:cs typeface="Trebuchet MS"/>
            </a:endParaRPr>
          </a:p>
          <a:p>
            <a:pPr marL="241300" marR="1085215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 </a:t>
            </a:r>
            <a:r>
              <a:rPr sz="2800" spc="-135" dirty="0">
                <a:solidFill>
                  <a:srgbClr val="70AD47"/>
                </a:solidFill>
                <a:latin typeface="Trebuchet MS"/>
                <a:cs typeface="Trebuchet MS"/>
              </a:rPr>
              <a:t>DataFrame.columns </a:t>
            </a:r>
            <a:r>
              <a:rPr sz="2800" spc="-140" dirty="0">
                <a:latin typeface="Trebuchet MS"/>
                <a:cs typeface="Trebuchet MS"/>
              </a:rPr>
              <a:t>variable </a:t>
            </a:r>
            <a:r>
              <a:rPr sz="2800" spc="-110" dirty="0">
                <a:latin typeface="Trebuchet MS"/>
                <a:cs typeface="Trebuchet MS"/>
              </a:rPr>
              <a:t>stores </a:t>
            </a:r>
            <a:r>
              <a:rPr sz="2800" spc="-120" dirty="0">
                <a:latin typeface="Trebuchet MS"/>
                <a:cs typeface="Trebuchet MS"/>
              </a:rPr>
              <a:t>information </a:t>
            </a:r>
            <a:r>
              <a:rPr sz="2800" spc="-100" dirty="0">
                <a:latin typeface="Trebuchet MS"/>
                <a:cs typeface="Trebuchet MS"/>
              </a:rPr>
              <a:t>about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  </a:t>
            </a:r>
            <a:r>
              <a:rPr sz="2800" spc="-175" dirty="0">
                <a:latin typeface="Trebuchet MS"/>
                <a:cs typeface="Trebuchet MS"/>
              </a:rPr>
              <a:t>dataframe’s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columns.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85" dirty="0">
                <a:solidFill>
                  <a:srgbClr val="70AD47"/>
                </a:solidFill>
                <a:latin typeface="Trebuchet MS"/>
                <a:cs typeface="Trebuchet MS"/>
              </a:rPr>
              <a:t>DataFrame.T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00" dirty="0">
                <a:latin typeface="Trebuchet MS"/>
                <a:cs typeface="Trebuchet MS"/>
              </a:rPr>
              <a:t>transpose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60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dataframe.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70AD47"/>
                </a:solidFill>
                <a:latin typeface="Trebuchet MS"/>
                <a:cs typeface="Trebuchet MS"/>
              </a:rPr>
              <a:t>DataFrame.describe</a:t>
            </a:r>
            <a:r>
              <a:rPr sz="2800" spc="-215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get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summary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statistics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about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data.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25911" y="316991"/>
            <a:ext cx="1085088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6532"/>
            <a:ext cx="10102215" cy="3856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import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load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module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into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program’s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memory.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Then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refer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module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00B0F0"/>
                </a:solidFill>
                <a:latin typeface="Trebuchet MS"/>
                <a:cs typeface="Trebuchet MS"/>
              </a:rPr>
              <a:t>module_name.thing_name.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80" dirty="0">
                <a:latin typeface="Trebuchet MS"/>
                <a:cs typeface="Trebuchet MS"/>
              </a:rPr>
              <a:t>Python </a:t>
            </a:r>
            <a:r>
              <a:rPr sz="2400" spc="-60" dirty="0">
                <a:latin typeface="Trebuchet MS"/>
                <a:cs typeface="Trebuchet MS"/>
              </a:rPr>
              <a:t>uses </a:t>
            </a:r>
            <a:r>
              <a:rPr sz="2400" spc="-280" dirty="0">
                <a:latin typeface="Trebuchet MS"/>
                <a:cs typeface="Trebuchet MS"/>
              </a:rPr>
              <a:t>. </a:t>
            </a:r>
            <a:r>
              <a:rPr sz="2400" spc="-100" dirty="0">
                <a:latin typeface="Trebuchet MS"/>
                <a:cs typeface="Trebuchet MS"/>
              </a:rPr>
              <a:t>to </a:t>
            </a:r>
            <a:r>
              <a:rPr sz="2400" spc="-90" dirty="0">
                <a:latin typeface="Trebuchet MS"/>
                <a:cs typeface="Trebuchet MS"/>
              </a:rPr>
              <a:t>mean </a:t>
            </a:r>
            <a:r>
              <a:rPr sz="2400" spc="-140" dirty="0">
                <a:latin typeface="Trebuchet MS"/>
                <a:cs typeface="Trebuchet MS"/>
              </a:rPr>
              <a:t>“part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of”.</a:t>
            </a:r>
            <a:endParaRPr sz="2400">
              <a:latin typeface="Trebuchet MS"/>
              <a:cs typeface="Trebuchet MS"/>
            </a:endParaRPr>
          </a:p>
          <a:p>
            <a:pPr marL="241300" marR="906144" indent="-228600">
              <a:lnSpc>
                <a:spcPts val="3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00B0F0"/>
                </a:solidFill>
                <a:latin typeface="Trebuchet MS"/>
                <a:cs typeface="Trebuchet MS"/>
              </a:rPr>
              <a:t>from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320" dirty="0">
                <a:solidFill>
                  <a:srgbClr val="00B0F0"/>
                </a:solidFill>
                <a:latin typeface="Trebuchet MS"/>
                <a:cs typeface="Trebuchet MS"/>
              </a:rPr>
              <a:t>...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00B0F0"/>
                </a:solidFill>
                <a:latin typeface="Trebuchet MS"/>
                <a:cs typeface="Trebuchet MS"/>
              </a:rPr>
              <a:t>import</a:t>
            </a:r>
            <a:r>
              <a:rPr sz="2800" spc="-204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320" dirty="0">
                <a:solidFill>
                  <a:srgbClr val="00B0F0"/>
                </a:solidFill>
                <a:latin typeface="Trebuchet MS"/>
                <a:cs typeface="Trebuchet MS"/>
              </a:rPr>
              <a:t>...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load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only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specific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  </a:t>
            </a:r>
            <a:r>
              <a:rPr sz="2800" spc="-130" dirty="0">
                <a:latin typeface="Trebuchet MS"/>
                <a:cs typeface="Trebuchet MS"/>
              </a:rPr>
              <a:t>module.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Then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refer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directly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without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prefix.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00B0F0"/>
                </a:solidFill>
                <a:latin typeface="Trebuchet MS"/>
                <a:cs typeface="Trebuchet MS"/>
              </a:rPr>
              <a:t>import</a:t>
            </a:r>
            <a:r>
              <a:rPr sz="2800" spc="-204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320" dirty="0">
                <a:solidFill>
                  <a:srgbClr val="00B0F0"/>
                </a:solidFill>
                <a:latin typeface="Trebuchet MS"/>
                <a:cs typeface="Trebuchet MS"/>
              </a:rPr>
              <a:t>...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90" dirty="0">
                <a:solidFill>
                  <a:srgbClr val="00B0F0"/>
                </a:solidFill>
                <a:latin typeface="Trebuchet MS"/>
                <a:cs typeface="Trebuchet MS"/>
              </a:rPr>
              <a:t>as</a:t>
            </a:r>
            <a:r>
              <a:rPr sz="2800" spc="-200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320" dirty="0">
                <a:solidFill>
                  <a:srgbClr val="00B0F0"/>
                </a:solidFill>
                <a:latin typeface="Trebuchet MS"/>
                <a:cs typeface="Trebuchet MS"/>
              </a:rPr>
              <a:t>...</a:t>
            </a:r>
            <a:r>
              <a:rPr sz="2800" spc="-204" dirty="0">
                <a:solidFill>
                  <a:srgbClr val="00B0F0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give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short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i="1" spc="-125" dirty="0">
                <a:latin typeface="Trebuchet MS"/>
                <a:cs typeface="Trebuchet MS"/>
              </a:rPr>
              <a:t>alias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while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importing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225" dirty="0">
                <a:latin typeface="Trebuchet MS"/>
                <a:cs typeface="Trebuchet MS"/>
              </a:rPr>
              <a:t>it.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Then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refer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shortened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name.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K</a:t>
            </a:r>
            <a:r>
              <a:rPr sz="4400" spc="-290" dirty="0"/>
              <a:t>e</a:t>
            </a:r>
            <a:r>
              <a:rPr sz="4400" spc="-235" dirty="0"/>
              <a:t>y</a:t>
            </a:r>
            <a:r>
              <a:rPr sz="4400" spc="-170" dirty="0"/>
              <a:t>p</a:t>
            </a:r>
            <a:r>
              <a:rPr sz="4400" spc="-65" dirty="0"/>
              <a:t>o</a:t>
            </a:r>
            <a:r>
              <a:rPr sz="4400" spc="-280" dirty="0"/>
              <a:t>i</a:t>
            </a:r>
            <a:r>
              <a:rPr sz="4400" spc="-165" dirty="0"/>
              <a:t>n</a:t>
            </a:r>
            <a:r>
              <a:rPr sz="4400" spc="-300" dirty="0"/>
              <a:t>t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374"/>
            <a:ext cx="9838055" cy="35877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90" dirty="0">
                <a:solidFill>
                  <a:srgbClr val="70AD47"/>
                </a:solidFill>
                <a:latin typeface="Trebuchet MS"/>
                <a:cs typeface="Trebuchet MS"/>
              </a:rPr>
              <a:t>DataFrame.iloc[..., </a:t>
            </a:r>
            <a:r>
              <a:rPr sz="2800" spc="-280" dirty="0">
                <a:solidFill>
                  <a:srgbClr val="70AD47"/>
                </a:solidFill>
                <a:latin typeface="Trebuchet MS"/>
                <a:cs typeface="Trebuchet MS"/>
              </a:rPr>
              <a:t>...]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50" dirty="0">
                <a:latin typeface="Trebuchet MS"/>
                <a:cs typeface="Trebuchet MS"/>
              </a:rPr>
              <a:t>select </a:t>
            </a:r>
            <a:r>
              <a:rPr sz="2800" spc="-120" dirty="0">
                <a:latin typeface="Trebuchet MS"/>
                <a:cs typeface="Trebuchet MS"/>
              </a:rPr>
              <a:t>values </a:t>
            </a:r>
            <a:r>
              <a:rPr sz="2800" spc="-110" dirty="0">
                <a:latin typeface="Trebuchet MS"/>
                <a:cs typeface="Trebuchet MS"/>
              </a:rPr>
              <a:t>by </a:t>
            </a:r>
            <a:r>
              <a:rPr sz="2800" spc="-140" dirty="0">
                <a:latin typeface="Trebuchet MS"/>
                <a:cs typeface="Trebuchet MS"/>
              </a:rPr>
              <a:t>integer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location.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4000" b="1" spc="-370" dirty="0">
                <a:solidFill>
                  <a:srgbClr val="70AD47"/>
                </a:solidFill>
                <a:latin typeface="Trebuchet MS"/>
                <a:cs typeface="Trebuchet MS"/>
              </a:rPr>
              <a:t>:</a:t>
            </a:r>
            <a:r>
              <a:rPr sz="4000" b="1" spc="-31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own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mean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columns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rows.</a:t>
            </a:r>
            <a:endParaRPr sz="2800">
              <a:latin typeface="Trebuchet MS"/>
              <a:cs typeface="Trebuchet MS"/>
            </a:endParaRPr>
          </a:p>
          <a:p>
            <a:pPr marL="241300" marR="5080" indent="-228600">
              <a:lnSpc>
                <a:spcPts val="310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Select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multiple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columns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rows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solidFill>
                  <a:srgbClr val="70AD47"/>
                </a:solidFill>
                <a:latin typeface="Trebuchet MS"/>
                <a:cs typeface="Trebuchet MS"/>
              </a:rPr>
              <a:t>DataFrame.loc</a:t>
            </a:r>
            <a:r>
              <a:rPr sz="2800" spc="-200" dirty="0">
                <a:solidFill>
                  <a:srgbClr val="70AD47"/>
                </a:solidFill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named  </a:t>
            </a:r>
            <a:r>
              <a:rPr sz="2800" spc="-175" dirty="0">
                <a:latin typeface="Trebuchet MS"/>
                <a:cs typeface="Trebuchet MS"/>
              </a:rPr>
              <a:t>slice.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Result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slicing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further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operations.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comparisons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select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data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based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value.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Select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NaN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Boolean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mask.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03505" marR="94615" algn="ctr">
              <a:lnSpc>
                <a:spcPct val="100000"/>
              </a:lnSpc>
              <a:spcBef>
                <a:spcPts val="2630"/>
              </a:spcBef>
            </a:pPr>
            <a:r>
              <a:rPr spc="-225" dirty="0"/>
              <a:t>Matplotlib</a:t>
            </a:r>
          </a:p>
          <a:p>
            <a:pPr marL="116205">
              <a:lnSpc>
                <a:spcPct val="100000"/>
              </a:lnSpc>
              <a:spcBef>
                <a:spcPts val="1095"/>
              </a:spcBef>
            </a:pPr>
            <a:r>
              <a:rPr sz="2600" b="1" dirty="0">
                <a:solidFill>
                  <a:srgbClr val="008000"/>
                </a:solidFill>
                <a:latin typeface="Arial"/>
                <a:cs typeface="Arial"/>
              </a:rPr>
              <a:t>import </a:t>
            </a:r>
            <a:r>
              <a:rPr sz="2600" b="1" spc="-10" dirty="0">
                <a:solidFill>
                  <a:srgbClr val="0000FF"/>
                </a:solidFill>
                <a:latin typeface="Arial"/>
                <a:cs typeface="Arial"/>
              </a:rPr>
              <a:t>matplotlib.pyplot </a:t>
            </a:r>
            <a:r>
              <a:rPr sz="2600" b="1" spc="-5" dirty="0">
                <a:solidFill>
                  <a:srgbClr val="008000"/>
                </a:solidFill>
                <a:latin typeface="Arial"/>
                <a:cs typeface="Arial"/>
              </a:rPr>
              <a:t>as</a:t>
            </a:r>
            <a:r>
              <a:rPr sz="26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spc="60" dirty="0">
                <a:solidFill>
                  <a:srgbClr val="360084"/>
                </a:solidFill>
                <a:latin typeface="Arial"/>
                <a:cs typeface="Arial"/>
              </a:rPr>
              <a:t>plt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806" y="5862828"/>
            <a:ext cx="4995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u="sng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https://matplotlib.org/stable/index.html </a:t>
            </a:r>
            <a:r>
              <a:rPr sz="2000" spc="-12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https://matplotlib.org/stable/gallery/index.html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62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Plotting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4945" y="2641092"/>
            <a:ext cx="6335139" cy="246439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lang="en-US" sz="2800" dirty="0">
                <a:solidFill>
                  <a:srgbClr val="00B050"/>
                </a:solidFill>
              </a:rPr>
              <a:t>import</a:t>
            </a:r>
            <a:r>
              <a:rPr lang="en-US" sz="2800" dirty="0"/>
              <a:t> </a:t>
            </a:r>
            <a:r>
              <a:rPr lang="en-US" sz="2800" dirty="0" err="1"/>
              <a:t>matplotlib.pyplot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as</a:t>
            </a:r>
            <a:r>
              <a:rPr lang="en-US" sz="2800" dirty="0"/>
              <a:t> </a:t>
            </a:r>
            <a:r>
              <a:rPr lang="en-US" sz="2800" dirty="0" err="1"/>
              <a:t>plt</a:t>
            </a:r>
            <a:endParaRPr lang="en-US" sz="2600" spc="-130" dirty="0">
              <a:latin typeface="Trebuchet MS"/>
              <a:cs typeface="Trebuchet MS"/>
            </a:endParaRPr>
          </a:p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z="2600" spc="-130" dirty="0">
                <a:latin typeface="Trebuchet MS"/>
                <a:cs typeface="Trebuchet MS"/>
              </a:rPr>
              <a:t>time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[</a:t>
            </a:r>
            <a:r>
              <a:rPr sz="2600" spc="-175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75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666666"/>
                </a:solidFill>
                <a:latin typeface="Trebuchet MS"/>
                <a:cs typeface="Trebuchet MS"/>
              </a:rPr>
              <a:t>1</a:t>
            </a:r>
            <a:r>
              <a:rPr sz="2600" spc="-185" dirty="0">
                <a:latin typeface="Trebuchet MS"/>
                <a:cs typeface="Trebuchet MS"/>
              </a:rPr>
              <a:t>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666666"/>
                </a:solidFill>
                <a:latin typeface="Trebuchet MS"/>
                <a:cs typeface="Trebuchet MS"/>
              </a:rPr>
              <a:t>2</a:t>
            </a:r>
            <a:r>
              <a:rPr sz="2600" spc="-185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666666"/>
                </a:solidFill>
                <a:latin typeface="Trebuchet MS"/>
                <a:cs typeface="Trebuchet MS"/>
              </a:rPr>
              <a:t>3</a:t>
            </a:r>
            <a:r>
              <a:rPr sz="2600" spc="-110" dirty="0">
                <a:latin typeface="Trebuchet MS"/>
                <a:cs typeface="Trebuchet MS"/>
              </a:rPr>
              <a:t>]</a:t>
            </a:r>
            <a:r>
              <a:rPr lang="en-US" sz="2600" spc="-110" dirty="0">
                <a:latin typeface="Trebuchet MS"/>
                <a:cs typeface="Trebuchet MS"/>
              </a:rPr>
              <a:t>;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position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latin typeface="Trebuchet MS"/>
                <a:cs typeface="Trebuchet MS"/>
              </a:rPr>
              <a:t>[</a:t>
            </a:r>
            <a:r>
              <a:rPr sz="2600" spc="-175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75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100</a:t>
            </a:r>
            <a:r>
              <a:rPr sz="2600" spc="-120" dirty="0">
                <a:latin typeface="Trebuchet MS"/>
                <a:cs typeface="Trebuchet MS"/>
              </a:rPr>
              <a:t>,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200</a:t>
            </a:r>
            <a:r>
              <a:rPr sz="2600" spc="-120" dirty="0">
                <a:latin typeface="Trebuchet MS"/>
                <a:cs typeface="Trebuchet MS"/>
              </a:rPr>
              <a:t>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666666"/>
                </a:solidFill>
                <a:latin typeface="Trebuchet MS"/>
                <a:cs typeface="Trebuchet MS"/>
              </a:rPr>
              <a:t>300</a:t>
            </a:r>
            <a:r>
              <a:rPr sz="2600" spc="-85" dirty="0">
                <a:latin typeface="Trebuchet MS"/>
                <a:cs typeface="Trebuchet MS"/>
              </a:rPr>
              <a:t>]  </a:t>
            </a:r>
            <a:r>
              <a:rPr sz="2600" spc="-155" dirty="0">
                <a:solidFill>
                  <a:srgbClr val="00B0F0"/>
                </a:solidFill>
                <a:latin typeface="Trebuchet MS"/>
                <a:cs typeface="Trebuchet MS"/>
              </a:rPr>
              <a:t>plt</a:t>
            </a:r>
            <a:r>
              <a:rPr sz="2600" spc="-155" dirty="0">
                <a:latin typeface="Trebuchet MS"/>
                <a:cs typeface="Trebuchet MS"/>
              </a:rPr>
              <a:t>.plot(time,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position)</a:t>
            </a:r>
            <a:endParaRPr sz="2600" dirty="0">
              <a:latin typeface="Trebuchet MS"/>
              <a:cs typeface="Trebuchet MS"/>
            </a:endParaRPr>
          </a:p>
          <a:p>
            <a:pPr marL="12700" marR="2741295">
              <a:lnSpc>
                <a:spcPts val="3100"/>
              </a:lnSpc>
              <a:spcBef>
                <a:spcPts val="120"/>
              </a:spcBef>
            </a:pPr>
            <a:r>
              <a:rPr sz="2600" spc="-140" dirty="0">
                <a:solidFill>
                  <a:srgbClr val="00B0F0"/>
                </a:solidFill>
                <a:latin typeface="Trebuchet MS"/>
                <a:cs typeface="Trebuchet MS"/>
              </a:rPr>
              <a:t>plt</a:t>
            </a:r>
            <a:r>
              <a:rPr sz="2600" spc="-140" dirty="0">
                <a:latin typeface="Trebuchet MS"/>
                <a:cs typeface="Trebuchet MS"/>
              </a:rPr>
              <a:t>.xlabel(</a:t>
            </a:r>
            <a:r>
              <a:rPr sz="2600" spc="-140" dirty="0">
                <a:solidFill>
                  <a:srgbClr val="BA2121"/>
                </a:solidFill>
                <a:latin typeface="Trebuchet MS"/>
                <a:cs typeface="Trebuchet MS"/>
              </a:rPr>
              <a:t>'Time </a:t>
            </a:r>
            <a:r>
              <a:rPr sz="2600" spc="-165" dirty="0">
                <a:solidFill>
                  <a:srgbClr val="BA2121"/>
                </a:solidFill>
                <a:latin typeface="Trebuchet MS"/>
                <a:cs typeface="Trebuchet MS"/>
              </a:rPr>
              <a:t>(hr)’</a:t>
            </a:r>
            <a:r>
              <a:rPr sz="2600" spc="-165" dirty="0">
                <a:latin typeface="Trebuchet MS"/>
                <a:cs typeface="Trebuchet MS"/>
              </a:rPr>
              <a:t>)  </a:t>
            </a:r>
            <a:r>
              <a:rPr sz="2600" spc="-120" dirty="0">
                <a:solidFill>
                  <a:srgbClr val="00B0F0"/>
                </a:solidFill>
                <a:latin typeface="Trebuchet MS"/>
                <a:cs typeface="Trebuchet MS"/>
              </a:rPr>
              <a:t>plt</a:t>
            </a:r>
            <a:r>
              <a:rPr sz="2600" spc="-120" dirty="0">
                <a:latin typeface="Trebuchet MS"/>
                <a:cs typeface="Trebuchet MS"/>
              </a:rPr>
              <a:t>.ylabel(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'Position</a:t>
            </a:r>
            <a:r>
              <a:rPr sz="2600" spc="-24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(km)’</a:t>
            </a:r>
            <a:r>
              <a:rPr sz="2600" spc="-175" dirty="0">
                <a:latin typeface="Trebuchet MS"/>
                <a:cs typeface="Trebuchet MS"/>
              </a:rPr>
              <a:t>)  </a:t>
            </a:r>
            <a:r>
              <a:rPr sz="2600" spc="-130" dirty="0">
                <a:solidFill>
                  <a:srgbClr val="00B0F0"/>
                </a:solidFill>
                <a:latin typeface="Trebuchet MS"/>
                <a:cs typeface="Trebuchet MS"/>
              </a:rPr>
              <a:t>plt</a:t>
            </a:r>
            <a:r>
              <a:rPr sz="2600" spc="-130" dirty="0">
                <a:latin typeface="Trebuchet MS"/>
                <a:cs typeface="Trebuchet MS"/>
              </a:rPr>
              <a:t>.show()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0919" y="2301239"/>
            <a:ext cx="4136136" cy="3084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751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Plotting </a:t>
            </a:r>
            <a:r>
              <a:rPr sz="4400" spc="-120" dirty="0"/>
              <a:t>+</a:t>
            </a:r>
            <a:r>
              <a:rPr sz="4400" spc="-505" dirty="0"/>
              <a:t> </a:t>
            </a:r>
            <a:r>
              <a:rPr sz="4400" spc="-235" dirty="0"/>
              <a:t>DataFrame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00" y="1590547"/>
            <a:ext cx="12344400" cy="263713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328035">
              <a:lnSpc>
                <a:spcPct val="100800"/>
              </a:lnSpc>
              <a:spcBef>
                <a:spcPts val="75"/>
              </a:spcBef>
            </a:pPr>
            <a:r>
              <a:rPr sz="2400" b="1" spc="-125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400" b="1" spc="-105" dirty="0">
                <a:solidFill>
                  <a:srgbClr val="0000FF"/>
                </a:solidFill>
                <a:latin typeface="Trebuchet MS"/>
                <a:cs typeface="Trebuchet MS"/>
              </a:rPr>
              <a:t>pandas </a:t>
            </a:r>
            <a:r>
              <a:rPr sz="2400" b="1" spc="-85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2400" b="1" spc="-38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pd  </a:t>
            </a:r>
            <a:endParaRPr lang="en-US" sz="2400" spc="-80" dirty="0">
              <a:latin typeface="Trebuchet MS"/>
              <a:cs typeface="Trebuchet MS"/>
            </a:endParaRPr>
          </a:p>
          <a:p>
            <a:pPr marL="12700" marR="3328035">
              <a:lnSpc>
                <a:spcPct val="100800"/>
              </a:lnSpc>
              <a:spcBef>
                <a:spcPts val="75"/>
              </a:spcBef>
            </a:pPr>
            <a:endParaRPr lang="en-US" sz="2400" spc="-80" dirty="0">
              <a:latin typeface="Trebuchet MS"/>
              <a:cs typeface="Trebuchet MS"/>
            </a:endParaRPr>
          </a:p>
          <a:p>
            <a:pPr marL="12700" marR="3328035">
              <a:lnSpc>
                <a:spcPct val="100800"/>
              </a:lnSpc>
              <a:spcBef>
                <a:spcPts val="75"/>
              </a:spcBef>
            </a:pPr>
            <a:r>
              <a:rPr lang="en-US" sz="2400" spc="-65" dirty="0">
                <a:solidFill>
                  <a:srgbClr val="666666"/>
                </a:solidFill>
                <a:latin typeface="Trebuchet MS"/>
                <a:cs typeface="Trebuchet MS"/>
              </a:rPr>
              <a:t>data =</a:t>
            </a:r>
            <a:r>
              <a:rPr sz="2400" spc="-110" dirty="0" err="1">
                <a:latin typeface="Trebuchet MS"/>
                <a:cs typeface="Trebuchet MS"/>
              </a:rPr>
              <a:t>pd.read_csv</a:t>
            </a:r>
            <a:r>
              <a:rPr sz="2400" spc="-110" dirty="0">
                <a:latin typeface="Trebuchet MS"/>
                <a:cs typeface="Trebuchet MS"/>
              </a:rPr>
              <a:t>(</a:t>
            </a:r>
            <a:r>
              <a:rPr sz="2400" spc="-110" dirty="0">
                <a:solidFill>
                  <a:srgbClr val="BA2121"/>
                </a:solidFill>
                <a:latin typeface="Trebuchet MS"/>
                <a:cs typeface="Trebuchet MS"/>
              </a:rPr>
              <a:t>‘</a:t>
            </a:r>
            <a:r>
              <a:rPr lang="en-US" sz="2400" spc="-110" dirty="0" err="1">
                <a:solidFill>
                  <a:srgbClr val="BA2121"/>
                </a:solidFill>
                <a:latin typeface="Trebuchet MS"/>
                <a:cs typeface="Trebuchet MS"/>
              </a:rPr>
              <a:t>gapminder</a:t>
            </a:r>
            <a:r>
              <a:rPr sz="2400" spc="-110" dirty="0" err="1">
                <a:solidFill>
                  <a:srgbClr val="BA2121"/>
                </a:solidFill>
                <a:latin typeface="Trebuchet MS"/>
                <a:cs typeface="Trebuchet MS"/>
              </a:rPr>
              <a:t>data</a:t>
            </a:r>
            <a:r>
              <a:rPr sz="2400" spc="-110" dirty="0">
                <a:solidFill>
                  <a:srgbClr val="BA2121"/>
                </a:solidFill>
                <a:latin typeface="Trebuchet MS"/>
                <a:cs typeface="Trebuchet MS"/>
              </a:rPr>
              <a:t>/</a:t>
            </a:r>
            <a:r>
              <a:rPr sz="2400" spc="-110" dirty="0" err="1">
                <a:solidFill>
                  <a:srgbClr val="BA2121"/>
                </a:solidFill>
                <a:latin typeface="Trebuchet MS"/>
                <a:cs typeface="Trebuchet MS"/>
              </a:rPr>
              <a:t>gapminder_gdp_oceania.csv</a:t>
            </a:r>
            <a:r>
              <a:rPr sz="2400" spc="-11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2400" spc="-285" dirty="0">
                <a:latin typeface="Trebuchet MS"/>
                <a:cs typeface="Trebuchet MS"/>
              </a:rPr>
              <a:t>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endParaRPr lang="en-US" sz="2400" spc="-190" dirty="0">
              <a:latin typeface="Trebuchet MS"/>
              <a:cs typeface="Trebuchet MS"/>
            </a:endParaRPr>
          </a:p>
          <a:p>
            <a:pPr marL="12700" marR="3328035">
              <a:lnSpc>
                <a:spcPct val="100800"/>
              </a:lnSpc>
              <a:spcBef>
                <a:spcPts val="75"/>
              </a:spcBef>
            </a:pPr>
            <a:r>
              <a:rPr lang="en-US" sz="2400" spc="-100" dirty="0">
                <a:latin typeface="Trebuchet MS"/>
                <a:cs typeface="Trebuchet MS"/>
              </a:rPr>
              <a:t>			</a:t>
            </a:r>
            <a:r>
              <a:rPr sz="2400" spc="-100" dirty="0" err="1">
                <a:latin typeface="Trebuchet MS"/>
                <a:cs typeface="Trebuchet MS"/>
              </a:rPr>
              <a:t>index_col</a:t>
            </a:r>
            <a:r>
              <a:rPr sz="2400" spc="-10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400" spc="-100" dirty="0">
                <a:solidFill>
                  <a:srgbClr val="BA2121"/>
                </a:solidFill>
                <a:latin typeface="Trebuchet MS"/>
                <a:cs typeface="Trebuchet MS"/>
              </a:rPr>
              <a:t>'country’</a:t>
            </a:r>
            <a:r>
              <a:rPr sz="2400" spc="-100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12700" marR="532130">
              <a:lnSpc>
                <a:spcPct val="99200"/>
              </a:lnSpc>
              <a:spcBef>
                <a:spcPts val="45"/>
              </a:spcBef>
            </a:pPr>
            <a:r>
              <a:rPr sz="2400" spc="-110" dirty="0">
                <a:latin typeface="Trebuchet MS"/>
                <a:cs typeface="Trebuchet MS"/>
              </a:rPr>
              <a:t>years </a:t>
            </a:r>
            <a:r>
              <a:rPr sz="2400" spc="-6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400" spc="-204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data.columns.</a:t>
            </a:r>
            <a:r>
              <a:rPr sz="2400" spc="-12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400" spc="-120" dirty="0">
                <a:latin typeface="Trebuchet MS"/>
                <a:cs typeface="Trebuchet MS"/>
              </a:rPr>
              <a:t>.strip(</a:t>
            </a:r>
            <a:r>
              <a:rPr sz="2400" spc="-120" dirty="0">
                <a:solidFill>
                  <a:srgbClr val="BA2121"/>
                </a:solidFill>
                <a:latin typeface="Trebuchet MS"/>
                <a:cs typeface="Trebuchet MS"/>
              </a:rPr>
              <a:t>'gdpPercap_'</a:t>
            </a:r>
            <a:r>
              <a:rPr sz="2400" spc="-120" dirty="0">
                <a:latin typeface="Trebuchet MS"/>
                <a:cs typeface="Trebuchet MS"/>
              </a:rPr>
              <a:t>)  </a:t>
            </a:r>
            <a:endParaRPr lang="en-US" sz="2400" spc="-120" dirty="0">
              <a:latin typeface="Trebuchet MS"/>
              <a:cs typeface="Trebuchet MS"/>
            </a:endParaRPr>
          </a:p>
          <a:p>
            <a:pPr marL="12700" marR="532130">
              <a:lnSpc>
                <a:spcPct val="99200"/>
              </a:lnSpc>
              <a:spcBef>
                <a:spcPts val="45"/>
              </a:spcBef>
            </a:pPr>
            <a:r>
              <a:rPr sz="2400" spc="-120" dirty="0" err="1">
                <a:latin typeface="Trebuchet MS"/>
                <a:cs typeface="Trebuchet MS"/>
              </a:rPr>
              <a:t>data.columns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400" spc="-125" dirty="0">
                <a:latin typeface="Trebuchet MS"/>
                <a:cs typeface="Trebuchet MS"/>
              </a:rPr>
              <a:t>years.astype(</a:t>
            </a:r>
            <a:r>
              <a:rPr sz="2400" spc="-125" dirty="0">
                <a:solidFill>
                  <a:srgbClr val="008000"/>
                </a:solidFill>
                <a:latin typeface="Trebuchet MS"/>
                <a:cs typeface="Trebuchet MS"/>
              </a:rPr>
              <a:t>int</a:t>
            </a:r>
            <a:r>
              <a:rPr sz="2400" spc="-125" dirty="0">
                <a:latin typeface="Trebuchet MS"/>
                <a:cs typeface="Trebuchet MS"/>
              </a:rPr>
              <a:t>) </a:t>
            </a:r>
            <a:endParaRPr lang="en-US" sz="2400" spc="-125" dirty="0">
              <a:latin typeface="Trebuchet MS"/>
              <a:cs typeface="Trebuchet MS"/>
            </a:endParaRPr>
          </a:p>
          <a:p>
            <a:pPr marL="12700" marR="532130">
              <a:lnSpc>
                <a:spcPct val="99200"/>
              </a:lnSpc>
              <a:spcBef>
                <a:spcPts val="45"/>
              </a:spcBef>
            </a:pPr>
            <a:r>
              <a:rPr sz="2400" spc="-114" dirty="0" err="1">
                <a:latin typeface="Trebuchet MS"/>
                <a:cs typeface="Trebuchet MS"/>
              </a:rPr>
              <a:t>data.loc</a:t>
            </a:r>
            <a:r>
              <a:rPr sz="2400" spc="-114" dirty="0">
                <a:latin typeface="Trebuchet MS"/>
                <a:cs typeface="Trebuchet MS"/>
              </a:rPr>
              <a:t>[</a:t>
            </a:r>
            <a:r>
              <a:rPr sz="2400" spc="-114" dirty="0">
                <a:solidFill>
                  <a:srgbClr val="BA2121"/>
                </a:solidFill>
                <a:latin typeface="Trebuchet MS"/>
                <a:cs typeface="Trebuchet MS"/>
              </a:rPr>
              <a:t>'Australia'</a:t>
            </a:r>
            <a:r>
              <a:rPr sz="2400" spc="-114" dirty="0">
                <a:latin typeface="Trebuchet MS"/>
                <a:cs typeface="Trebuchet MS"/>
              </a:rPr>
              <a:t>].plot()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4400" y="673299"/>
            <a:ext cx="3307080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182" y="5116574"/>
            <a:ext cx="34582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200" dirty="0">
                <a:latin typeface="Trebuchet MS"/>
                <a:cs typeface="Trebuchet MS"/>
              </a:rPr>
              <a:t>data.T.plot()  </a:t>
            </a:r>
            <a:r>
              <a:rPr sz="2500" spc="-120" dirty="0">
                <a:latin typeface="Trebuchet MS"/>
                <a:cs typeface="Trebuchet MS"/>
              </a:rPr>
              <a:t>plt.ylabel(</a:t>
            </a:r>
            <a:r>
              <a:rPr sz="2500" spc="-120" dirty="0">
                <a:solidFill>
                  <a:srgbClr val="BA2121"/>
                </a:solidFill>
                <a:latin typeface="Trebuchet MS"/>
                <a:cs typeface="Trebuchet MS"/>
              </a:rPr>
              <a:t>'GDP </a:t>
            </a:r>
            <a:r>
              <a:rPr sz="2500" spc="-105" dirty="0">
                <a:solidFill>
                  <a:srgbClr val="BA2121"/>
                </a:solidFill>
                <a:latin typeface="Trebuchet MS"/>
                <a:cs typeface="Trebuchet MS"/>
              </a:rPr>
              <a:t>per</a:t>
            </a:r>
            <a:r>
              <a:rPr sz="2500" spc="-2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500" spc="-110" dirty="0">
                <a:solidFill>
                  <a:srgbClr val="BA2121"/>
                </a:solidFill>
                <a:latin typeface="Trebuchet MS"/>
                <a:cs typeface="Trebuchet MS"/>
              </a:rPr>
              <a:t>capita'</a:t>
            </a:r>
            <a:r>
              <a:rPr sz="2500" spc="-110" dirty="0">
                <a:latin typeface="Trebuchet MS"/>
                <a:cs typeface="Trebuchet MS"/>
              </a:rPr>
              <a:t>)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0" y="3811515"/>
            <a:ext cx="3480816" cy="23957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966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Plotting </a:t>
            </a:r>
            <a:r>
              <a:rPr sz="4400" spc="-120" dirty="0"/>
              <a:t>+</a:t>
            </a:r>
            <a:r>
              <a:rPr sz="4400" spc="-465" dirty="0"/>
              <a:t> </a:t>
            </a:r>
            <a:r>
              <a:rPr sz="4400" spc="-225" dirty="0"/>
              <a:t>DataFrames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99260"/>
            <a:ext cx="3594100" cy="12204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600" spc="-125" dirty="0">
                <a:latin typeface="Trebuchet MS"/>
                <a:cs typeface="Trebuchet MS"/>
              </a:rPr>
              <a:t>plt.style.use(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'ggplot’</a:t>
            </a:r>
            <a:r>
              <a:rPr sz="2600" spc="-125" dirty="0">
                <a:latin typeface="Trebuchet MS"/>
                <a:cs typeface="Trebuchet MS"/>
              </a:rPr>
              <a:t>)  </a:t>
            </a:r>
            <a:r>
              <a:rPr sz="2600" spc="-150" dirty="0">
                <a:latin typeface="Trebuchet MS"/>
                <a:cs typeface="Trebuchet MS"/>
              </a:rPr>
              <a:t>data.T.plot(kind</a:t>
            </a:r>
            <a:r>
              <a:rPr sz="2600" spc="-15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50" dirty="0">
                <a:solidFill>
                  <a:srgbClr val="BA2121"/>
                </a:solidFill>
                <a:latin typeface="Trebuchet MS"/>
                <a:cs typeface="Trebuchet MS"/>
              </a:rPr>
              <a:t>'bar’</a:t>
            </a:r>
            <a:r>
              <a:rPr sz="2600" spc="-150" dirty="0">
                <a:latin typeface="Trebuchet MS"/>
                <a:cs typeface="Trebuchet MS"/>
              </a:rPr>
              <a:t>)  </a:t>
            </a:r>
            <a:r>
              <a:rPr sz="2600" spc="-125" dirty="0">
                <a:latin typeface="Trebuchet MS"/>
                <a:cs typeface="Trebuchet MS"/>
              </a:rPr>
              <a:t>plt.ylabel(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'GDP 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per</a:t>
            </a:r>
            <a:r>
              <a:rPr sz="2600" spc="-28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capita'</a:t>
            </a:r>
            <a:r>
              <a:rPr sz="2600" spc="-114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3968" y="774191"/>
            <a:ext cx="4041648" cy="2916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8721" y="4622293"/>
            <a:ext cx="475678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4" dirty="0">
                <a:latin typeface="Trebuchet MS"/>
                <a:cs typeface="Trebuchet MS"/>
              </a:rPr>
              <a:t>years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2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data.columns</a:t>
            </a:r>
            <a:endParaRPr sz="2600">
              <a:latin typeface="Trebuchet MS"/>
              <a:cs typeface="Trebuchet MS"/>
            </a:endParaRPr>
          </a:p>
          <a:p>
            <a:pPr marL="12700" marR="5080">
              <a:lnSpc>
                <a:spcPts val="3100"/>
              </a:lnSpc>
              <a:spcBef>
                <a:spcPts val="215"/>
              </a:spcBef>
            </a:pPr>
            <a:r>
              <a:rPr sz="2600" spc="-114" dirty="0">
                <a:latin typeface="Trebuchet MS"/>
                <a:cs typeface="Trebuchet MS"/>
              </a:rPr>
              <a:t>gdp_australia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data.loc[</a:t>
            </a:r>
            <a:r>
              <a:rPr sz="2600" spc="-130" dirty="0">
                <a:solidFill>
                  <a:srgbClr val="BA2121"/>
                </a:solidFill>
                <a:latin typeface="Trebuchet MS"/>
                <a:cs typeface="Trebuchet MS"/>
              </a:rPr>
              <a:t>'Australia’</a:t>
            </a:r>
            <a:r>
              <a:rPr sz="2600" spc="-130" dirty="0">
                <a:latin typeface="Trebuchet MS"/>
                <a:cs typeface="Trebuchet MS"/>
              </a:rPr>
              <a:t>]  </a:t>
            </a:r>
            <a:r>
              <a:rPr sz="2600" spc="-150" dirty="0">
                <a:latin typeface="Trebuchet MS"/>
                <a:cs typeface="Trebuchet MS"/>
              </a:rPr>
              <a:t>plt.plot(years, </a:t>
            </a:r>
            <a:r>
              <a:rPr sz="2600" spc="-130" dirty="0">
                <a:latin typeface="Trebuchet MS"/>
                <a:cs typeface="Trebuchet MS"/>
              </a:rPr>
              <a:t>gdp_australia,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45" dirty="0">
                <a:solidFill>
                  <a:srgbClr val="BA2121"/>
                </a:solidFill>
                <a:latin typeface="Trebuchet MS"/>
                <a:cs typeface="Trebuchet MS"/>
              </a:rPr>
              <a:t>'g--'</a:t>
            </a:r>
            <a:r>
              <a:rPr sz="2600" spc="-45" dirty="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383" y="4099559"/>
            <a:ext cx="3901439" cy="2572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61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Plotting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699260"/>
            <a:ext cx="6761480" cy="44780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1750695">
              <a:lnSpc>
                <a:spcPct val="100800"/>
              </a:lnSpc>
              <a:spcBef>
                <a:spcPts val="75"/>
              </a:spcBef>
            </a:pPr>
            <a:r>
              <a:rPr sz="2600" i="1" spc="-70" dirty="0">
                <a:solidFill>
                  <a:srgbClr val="387D7D"/>
                </a:solidFill>
                <a:latin typeface="Trebuchet MS"/>
                <a:cs typeface="Trebuchet MS"/>
              </a:rPr>
              <a:t># </a:t>
            </a:r>
            <a:r>
              <a:rPr sz="2600" i="1" spc="-165" dirty="0">
                <a:solidFill>
                  <a:srgbClr val="387D7D"/>
                </a:solidFill>
                <a:latin typeface="Trebuchet MS"/>
                <a:cs typeface="Trebuchet MS"/>
              </a:rPr>
              <a:t>Select </a:t>
            </a:r>
            <a:r>
              <a:rPr sz="2600" i="1" spc="-120" dirty="0">
                <a:solidFill>
                  <a:srgbClr val="387D7D"/>
                </a:solidFill>
                <a:latin typeface="Trebuchet MS"/>
                <a:cs typeface="Trebuchet MS"/>
              </a:rPr>
              <a:t>two </a:t>
            </a:r>
            <a:r>
              <a:rPr sz="2600" i="1" spc="-110" dirty="0">
                <a:solidFill>
                  <a:srgbClr val="387D7D"/>
                </a:solidFill>
                <a:latin typeface="Trebuchet MS"/>
                <a:cs typeface="Trebuchet MS"/>
              </a:rPr>
              <a:t>countries' </a:t>
            </a:r>
            <a:r>
              <a:rPr sz="2600" i="1" spc="-135" dirty="0">
                <a:solidFill>
                  <a:srgbClr val="387D7D"/>
                </a:solidFill>
                <a:latin typeface="Trebuchet MS"/>
                <a:cs typeface="Trebuchet MS"/>
              </a:rPr>
              <a:t>worth</a:t>
            </a:r>
            <a:r>
              <a:rPr sz="2600" i="1" spc="-590" dirty="0">
                <a:solidFill>
                  <a:srgbClr val="387D7D"/>
                </a:solidFill>
                <a:latin typeface="Trebuchet MS"/>
                <a:cs typeface="Trebuchet MS"/>
              </a:rPr>
              <a:t> </a:t>
            </a:r>
            <a:r>
              <a:rPr sz="2600" i="1" spc="-160" dirty="0">
                <a:solidFill>
                  <a:srgbClr val="387D7D"/>
                </a:solidFill>
                <a:latin typeface="Trebuchet MS"/>
                <a:cs typeface="Trebuchet MS"/>
              </a:rPr>
              <a:t>of </a:t>
            </a:r>
            <a:r>
              <a:rPr sz="2600" i="1" spc="-145" dirty="0">
                <a:solidFill>
                  <a:srgbClr val="387D7D"/>
                </a:solidFill>
                <a:latin typeface="Trebuchet MS"/>
                <a:cs typeface="Trebuchet MS"/>
              </a:rPr>
              <a:t>data.  </a:t>
            </a:r>
            <a:endParaRPr lang="en-US" sz="2600" i="1" spc="-145" dirty="0">
              <a:solidFill>
                <a:srgbClr val="387D7D"/>
              </a:solidFill>
              <a:latin typeface="Trebuchet MS"/>
              <a:cs typeface="Trebuchet MS"/>
            </a:endParaRPr>
          </a:p>
          <a:p>
            <a:pPr marL="12700" marR="1750695">
              <a:lnSpc>
                <a:spcPct val="100800"/>
              </a:lnSpc>
              <a:spcBef>
                <a:spcPts val="75"/>
              </a:spcBef>
            </a:pPr>
            <a:r>
              <a:rPr lang="en-US" sz="2600" spc="-125" dirty="0" err="1">
                <a:latin typeface="Trebuchet MS"/>
                <a:cs typeface="Trebuchet MS"/>
              </a:rPr>
              <a:t>plt.style.use</a:t>
            </a:r>
            <a:r>
              <a:rPr lang="en-US" sz="2600" spc="-125" dirty="0">
                <a:latin typeface="Trebuchet MS"/>
                <a:cs typeface="Trebuchet MS"/>
              </a:rPr>
              <a:t>(</a:t>
            </a:r>
            <a:r>
              <a:rPr lang="en-US"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lang="en-US" sz="2600" spc="-125" dirty="0" err="1">
                <a:solidFill>
                  <a:srgbClr val="BA2121"/>
                </a:solidFill>
                <a:latin typeface="Trebuchet MS"/>
                <a:cs typeface="Trebuchet MS"/>
              </a:rPr>
              <a:t>ggplot</a:t>
            </a:r>
            <a:r>
              <a:rPr lang="en-US" sz="2600" spc="-125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lang="en-US" sz="2600" spc="-125" dirty="0">
                <a:latin typeface="Trebuchet MS"/>
                <a:cs typeface="Trebuchet MS"/>
              </a:rPr>
              <a:t>)</a:t>
            </a:r>
            <a:endParaRPr lang="en-US" sz="2600" i="1" spc="-145" dirty="0">
              <a:solidFill>
                <a:srgbClr val="387D7D"/>
              </a:solidFill>
              <a:latin typeface="Trebuchet MS"/>
              <a:cs typeface="Trebuchet MS"/>
            </a:endParaRPr>
          </a:p>
          <a:p>
            <a:pPr marL="12700" marR="1750695">
              <a:lnSpc>
                <a:spcPct val="100800"/>
              </a:lnSpc>
              <a:spcBef>
                <a:spcPts val="75"/>
              </a:spcBef>
            </a:pPr>
            <a:r>
              <a:rPr sz="2600" spc="-114" dirty="0" err="1">
                <a:latin typeface="Trebuchet MS"/>
                <a:cs typeface="Trebuchet MS"/>
              </a:rPr>
              <a:t>gdp_australia</a:t>
            </a:r>
            <a:r>
              <a:rPr sz="2600" spc="-114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30" dirty="0">
                <a:latin typeface="Trebuchet MS"/>
                <a:cs typeface="Trebuchet MS"/>
              </a:rPr>
              <a:t>data.loc[</a:t>
            </a:r>
            <a:r>
              <a:rPr sz="2600" spc="-130" dirty="0">
                <a:solidFill>
                  <a:srgbClr val="BA2121"/>
                </a:solidFill>
                <a:latin typeface="Trebuchet MS"/>
                <a:cs typeface="Trebuchet MS"/>
              </a:rPr>
              <a:t>'Australia’</a:t>
            </a:r>
            <a:r>
              <a:rPr sz="2600" spc="-130" dirty="0">
                <a:latin typeface="Trebuchet MS"/>
                <a:cs typeface="Trebuchet MS"/>
              </a:rPr>
              <a:t>]  </a:t>
            </a:r>
            <a:r>
              <a:rPr sz="2600" spc="-105" dirty="0">
                <a:latin typeface="Trebuchet MS"/>
                <a:cs typeface="Trebuchet MS"/>
              </a:rPr>
              <a:t>gdp_nz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10" dirty="0">
                <a:latin typeface="Trebuchet MS"/>
                <a:cs typeface="Trebuchet MS"/>
              </a:rPr>
              <a:t>data.loc[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'New</a:t>
            </a:r>
            <a:r>
              <a:rPr sz="2600" spc="-430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BA2121"/>
                </a:solidFill>
                <a:latin typeface="Trebuchet MS"/>
                <a:cs typeface="Trebuchet MS"/>
              </a:rPr>
              <a:t>Zealand’</a:t>
            </a:r>
            <a:r>
              <a:rPr sz="2600" spc="-160" dirty="0">
                <a:latin typeface="Trebuchet MS"/>
                <a:cs typeface="Trebuchet MS"/>
              </a:rPr>
              <a:t>]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 dirty="0">
              <a:latin typeface="Trebuchet MS"/>
              <a:cs typeface="Trebuchet MS"/>
            </a:endParaRPr>
          </a:p>
          <a:p>
            <a:pPr marL="12700" marR="5080">
              <a:lnSpc>
                <a:spcPts val="3100"/>
              </a:lnSpc>
            </a:pPr>
            <a:r>
              <a:rPr sz="2600" spc="-150" dirty="0">
                <a:latin typeface="Trebuchet MS"/>
                <a:cs typeface="Trebuchet MS"/>
              </a:rPr>
              <a:t>plt.plot(years, </a:t>
            </a:r>
            <a:r>
              <a:rPr sz="2600" spc="-130" dirty="0">
                <a:latin typeface="Trebuchet MS"/>
                <a:cs typeface="Trebuchet MS"/>
              </a:rPr>
              <a:t>gdp_australia, </a:t>
            </a:r>
            <a:r>
              <a:rPr sz="2600" spc="-50" dirty="0">
                <a:solidFill>
                  <a:srgbClr val="BA2121"/>
                </a:solidFill>
                <a:latin typeface="Trebuchet MS"/>
                <a:cs typeface="Trebuchet MS"/>
              </a:rPr>
              <a:t>'b-'</a:t>
            </a:r>
            <a:r>
              <a:rPr sz="2600" spc="-50" dirty="0">
                <a:latin typeface="Trebuchet MS"/>
                <a:cs typeface="Trebuchet MS"/>
              </a:rPr>
              <a:t>,</a:t>
            </a:r>
            <a:r>
              <a:rPr sz="2600" spc="-23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label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'Australia’</a:t>
            </a:r>
            <a:r>
              <a:rPr sz="2600" spc="-120" dirty="0">
                <a:latin typeface="Trebuchet MS"/>
                <a:cs typeface="Trebuchet MS"/>
              </a:rPr>
              <a:t>)  </a:t>
            </a:r>
            <a:r>
              <a:rPr sz="2600" spc="-150" dirty="0">
                <a:latin typeface="Trebuchet MS"/>
                <a:cs typeface="Trebuchet MS"/>
              </a:rPr>
              <a:t>plt.plot(years, </a:t>
            </a:r>
            <a:r>
              <a:rPr sz="2600" spc="-135" dirty="0">
                <a:latin typeface="Trebuchet MS"/>
                <a:cs typeface="Trebuchet MS"/>
              </a:rPr>
              <a:t>gdp_nz, </a:t>
            </a:r>
            <a:r>
              <a:rPr sz="2600" spc="-50" dirty="0">
                <a:solidFill>
                  <a:srgbClr val="BA2121"/>
                </a:solidFill>
                <a:latin typeface="Trebuchet MS"/>
                <a:cs typeface="Trebuchet MS"/>
              </a:rPr>
              <a:t>'g-'</a:t>
            </a:r>
            <a:r>
              <a:rPr sz="2600" spc="-50" dirty="0">
                <a:latin typeface="Trebuchet MS"/>
                <a:cs typeface="Trebuchet MS"/>
              </a:rPr>
              <a:t>, </a:t>
            </a:r>
            <a:r>
              <a:rPr sz="2600" spc="-80" dirty="0">
                <a:latin typeface="Trebuchet MS"/>
                <a:cs typeface="Trebuchet MS"/>
              </a:rPr>
              <a:t>label</a:t>
            </a:r>
            <a:r>
              <a:rPr sz="2600" spc="-8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80" dirty="0">
                <a:solidFill>
                  <a:srgbClr val="BA2121"/>
                </a:solidFill>
                <a:latin typeface="Trebuchet MS"/>
                <a:cs typeface="Trebuchet MS"/>
              </a:rPr>
              <a:t>'New</a:t>
            </a:r>
            <a:r>
              <a:rPr sz="2600" spc="-44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BA2121"/>
                </a:solidFill>
                <a:latin typeface="Trebuchet MS"/>
                <a:cs typeface="Trebuchet MS"/>
              </a:rPr>
              <a:t>Zealand’</a:t>
            </a:r>
            <a:r>
              <a:rPr sz="2600" spc="-16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650" dirty="0">
              <a:latin typeface="Trebuchet MS"/>
              <a:cs typeface="Trebuchet MS"/>
            </a:endParaRPr>
          </a:p>
          <a:p>
            <a:pPr marL="12700" marR="2730500">
              <a:lnSpc>
                <a:spcPct val="99600"/>
              </a:lnSpc>
            </a:pPr>
            <a:r>
              <a:rPr sz="2600" spc="-114" dirty="0">
                <a:latin typeface="Trebuchet MS"/>
                <a:cs typeface="Trebuchet MS"/>
              </a:rPr>
              <a:t>plt.legend(loc</a:t>
            </a:r>
            <a:r>
              <a:rPr sz="2600" spc="-114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'upper 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left’</a:t>
            </a:r>
            <a:r>
              <a:rPr sz="2600" spc="-175" dirty="0">
                <a:latin typeface="Trebuchet MS"/>
                <a:cs typeface="Trebuchet MS"/>
              </a:rPr>
              <a:t>)  </a:t>
            </a:r>
            <a:r>
              <a:rPr sz="2600" spc="-150" dirty="0">
                <a:latin typeface="Trebuchet MS"/>
                <a:cs typeface="Trebuchet MS"/>
              </a:rPr>
              <a:t>plt.xlabel(</a:t>
            </a:r>
            <a:r>
              <a:rPr sz="2600" spc="-150" dirty="0">
                <a:solidFill>
                  <a:srgbClr val="BA2121"/>
                </a:solidFill>
                <a:latin typeface="Trebuchet MS"/>
                <a:cs typeface="Trebuchet MS"/>
              </a:rPr>
              <a:t>'Year’</a:t>
            </a:r>
            <a:r>
              <a:rPr sz="2600" spc="-150" dirty="0">
                <a:latin typeface="Trebuchet MS"/>
                <a:cs typeface="Trebuchet MS"/>
              </a:rPr>
              <a:t>)  </a:t>
            </a:r>
            <a:r>
              <a:rPr sz="2600" spc="-125" dirty="0">
                <a:latin typeface="Trebuchet MS"/>
                <a:cs typeface="Trebuchet MS"/>
              </a:rPr>
              <a:t>plt.ylabel(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'GDP 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per </a:t>
            </a:r>
            <a:r>
              <a:rPr sz="2600" spc="-150" dirty="0">
                <a:solidFill>
                  <a:srgbClr val="BA2121"/>
                </a:solidFill>
                <a:latin typeface="Trebuchet MS"/>
                <a:cs typeface="Trebuchet MS"/>
              </a:rPr>
              <a:t>capita</a:t>
            </a:r>
            <a:r>
              <a:rPr sz="2600" spc="-360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BA2121"/>
                </a:solidFill>
                <a:latin typeface="Trebuchet MS"/>
                <a:cs typeface="Trebuchet MS"/>
              </a:rPr>
              <a:t>($)'</a:t>
            </a:r>
            <a:r>
              <a:rPr sz="2600" spc="-85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9352" y="1978151"/>
            <a:ext cx="4270248" cy="3060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614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9" dirty="0"/>
              <a:t>Plotting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23644"/>
            <a:ext cx="4939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360084"/>
                </a:solidFill>
                <a:latin typeface="Arial"/>
                <a:cs typeface="Arial"/>
              </a:rPr>
              <a:t>plt.scatter(gdp_australia,</a:t>
            </a:r>
            <a:r>
              <a:rPr sz="2600" spc="-2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360084"/>
                </a:solidFill>
                <a:latin typeface="Arial"/>
                <a:cs typeface="Arial"/>
              </a:rPr>
              <a:t>gdp_nz)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6807" y="835152"/>
            <a:ext cx="3105911" cy="2215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2395" y="4786884"/>
            <a:ext cx="77406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360084"/>
                </a:solidFill>
                <a:latin typeface="Arial"/>
                <a:cs typeface="Arial"/>
              </a:rPr>
              <a:t>data.T.plot.scatter(x </a:t>
            </a:r>
            <a:r>
              <a:rPr sz="2600" spc="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2600" spc="30" dirty="0">
                <a:solidFill>
                  <a:srgbClr val="BA2121"/>
                </a:solidFill>
                <a:latin typeface="Arial"/>
                <a:cs typeface="Arial"/>
              </a:rPr>
              <a:t>'Australia'</a:t>
            </a:r>
            <a:r>
              <a:rPr sz="2600" spc="30" dirty="0">
                <a:solidFill>
                  <a:srgbClr val="360084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60084"/>
                </a:solidFill>
                <a:latin typeface="Arial"/>
                <a:cs typeface="Arial"/>
              </a:rPr>
              <a:t>y </a:t>
            </a:r>
            <a:r>
              <a:rPr sz="2600" spc="40" dirty="0">
                <a:solidFill>
                  <a:srgbClr val="666666"/>
                </a:solidFill>
                <a:latin typeface="Arial"/>
                <a:cs typeface="Arial"/>
              </a:rPr>
              <a:t>= </a:t>
            </a:r>
            <a:r>
              <a:rPr sz="2600" spc="65" dirty="0">
                <a:solidFill>
                  <a:srgbClr val="BA2121"/>
                </a:solidFill>
                <a:latin typeface="Arial"/>
                <a:cs typeface="Arial"/>
              </a:rPr>
              <a:t>'New</a:t>
            </a:r>
            <a:r>
              <a:rPr sz="2600" spc="-60" dirty="0">
                <a:solidFill>
                  <a:srgbClr val="BA2121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BA2121"/>
                </a:solidFill>
                <a:latin typeface="Arial"/>
                <a:cs typeface="Arial"/>
              </a:rPr>
              <a:t>Zealand'</a:t>
            </a:r>
            <a:r>
              <a:rPr sz="2600" spc="-5" dirty="0">
                <a:solidFill>
                  <a:srgbClr val="360084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17992" y="4126991"/>
            <a:ext cx="3520440" cy="2502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7166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Plotting-Practice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1376" y="1528572"/>
            <a:ext cx="10291445" cy="47898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200"/>
              </a:lnSpc>
              <a:spcBef>
                <a:spcPts val="60"/>
              </a:spcBef>
            </a:pPr>
            <a:r>
              <a:rPr sz="2600" spc="-165" dirty="0">
                <a:latin typeface="Trebuchet MS"/>
                <a:cs typeface="Trebuchet MS"/>
              </a:rPr>
              <a:t>Fill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blanks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below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plot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minimum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over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time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all 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countries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Europe.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Modify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it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again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plot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maximum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GDP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capita  </a:t>
            </a:r>
            <a:r>
              <a:rPr sz="2600" spc="-100" dirty="0">
                <a:latin typeface="Trebuchet MS"/>
                <a:cs typeface="Trebuchet MS"/>
              </a:rPr>
              <a:t>over </a:t>
            </a:r>
            <a:r>
              <a:rPr sz="2600" spc="-130" dirty="0">
                <a:latin typeface="Trebuchet MS"/>
                <a:cs typeface="Trebuchet MS"/>
              </a:rPr>
              <a:t>time </a:t>
            </a:r>
            <a:r>
              <a:rPr sz="2600" spc="-125" dirty="0">
                <a:latin typeface="Trebuchet MS"/>
                <a:cs typeface="Trebuchet MS"/>
              </a:rPr>
              <a:t>for</a:t>
            </a:r>
            <a:r>
              <a:rPr sz="2600" spc="-36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Europe.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 dirty="0">
              <a:latin typeface="Trebuchet MS"/>
              <a:cs typeface="Trebuchet MS"/>
            </a:endParaRPr>
          </a:p>
          <a:p>
            <a:pPr marL="12700" marR="1849120">
              <a:lnSpc>
                <a:spcPct val="102299"/>
              </a:lnSpc>
              <a:spcBef>
                <a:spcPts val="2500"/>
              </a:spcBef>
            </a:pPr>
            <a:r>
              <a:rPr sz="2600" spc="-110" dirty="0">
                <a:latin typeface="Trebuchet MS"/>
                <a:cs typeface="Trebuchet MS"/>
              </a:rPr>
              <a:t>data_europe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20" dirty="0">
                <a:latin typeface="Trebuchet MS"/>
                <a:cs typeface="Trebuchet MS"/>
              </a:rPr>
              <a:t>pd.read_csv(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'data/gapminder_gdp_europe.csv'</a:t>
            </a:r>
            <a:r>
              <a:rPr sz="2600" spc="-120" dirty="0">
                <a:latin typeface="Trebuchet MS"/>
                <a:cs typeface="Trebuchet MS"/>
              </a:rPr>
              <a:t>,  </a:t>
            </a:r>
            <a:r>
              <a:rPr sz="2600" spc="-110" dirty="0">
                <a:latin typeface="Trebuchet MS"/>
                <a:cs typeface="Trebuchet MS"/>
              </a:rPr>
              <a:t>index_col</a:t>
            </a:r>
            <a:r>
              <a:rPr sz="2600" spc="-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'country’</a:t>
            </a:r>
            <a:r>
              <a:rPr sz="2600" spc="-11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2700" marR="5507355">
              <a:lnSpc>
                <a:spcPct val="100299"/>
              </a:lnSpc>
              <a:tabLst>
                <a:tab pos="2473960" algn="l"/>
              </a:tabLst>
            </a:pPr>
            <a:r>
              <a:rPr sz="2600" spc="-125" dirty="0">
                <a:latin typeface="Trebuchet MS"/>
                <a:cs typeface="Trebuchet MS"/>
              </a:rPr>
              <a:t>data_europe.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600" spc="-130" dirty="0">
                <a:latin typeface="Trebuchet MS"/>
                <a:cs typeface="Trebuchet MS"/>
              </a:rPr>
              <a:t>.plot(label</a:t>
            </a:r>
            <a:r>
              <a:rPr sz="2600" spc="-13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30" dirty="0">
                <a:solidFill>
                  <a:srgbClr val="BA2121"/>
                </a:solidFill>
                <a:latin typeface="Trebuchet MS"/>
                <a:cs typeface="Trebuchet MS"/>
              </a:rPr>
              <a:t>'min’</a:t>
            </a:r>
            <a:r>
              <a:rPr sz="2600" spc="-130" dirty="0">
                <a:latin typeface="Trebuchet MS"/>
                <a:cs typeface="Trebuchet MS"/>
              </a:rPr>
              <a:t>)  </a:t>
            </a:r>
            <a:r>
              <a:rPr sz="2600" spc="-125" dirty="0">
                <a:latin typeface="Trebuchet MS"/>
                <a:cs typeface="Trebuchet MS"/>
              </a:rPr>
              <a:t>data_europe. 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260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plt.legend(loc</a:t>
            </a:r>
            <a:r>
              <a:rPr sz="2600" spc="-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'best’</a:t>
            </a:r>
            <a:r>
              <a:rPr sz="2600" spc="-125" dirty="0">
                <a:latin typeface="Trebuchet MS"/>
                <a:cs typeface="Trebuchet MS"/>
              </a:rPr>
              <a:t>)  </a:t>
            </a:r>
            <a:r>
              <a:rPr sz="2600" spc="-130" dirty="0">
                <a:latin typeface="Trebuchet MS"/>
                <a:cs typeface="Trebuchet MS"/>
              </a:rPr>
              <a:t>plt.xticks(rotation</a:t>
            </a:r>
            <a:r>
              <a:rPr sz="2600" spc="-130" dirty="0">
                <a:solidFill>
                  <a:srgbClr val="666666"/>
                </a:solidFill>
                <a:latin typeface="Trebuchet MS"/>
                <a:cs typeface="Trebuchet MS"/>
              </a:rPr>
              <a:t>=90</a:t>
            </a:r>
            <a:r>
              <a:rPr sz="2600" spc="-13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0" y="3923474"/>
            <a:ext cx="2623457" cy="256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7166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4" dirty="0"/>
              <a:t>Plotting-Practice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11376" y="2022348"/>
            <a:ext cx="8447405" cy="28086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z="2600" spc="-110" dirty="0">
                <a:latin typeface="Trebuchet MS"/>
                <a:cs typeface="Trebuchet MS"/>
              </a:rPr>
              <a:t>data_europe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20" dirty="0">
                <a:latin typeface="Trebuchet MS"/>
                <a:cs typeface="Trebuchet MS"/>
              </a:rPr>
              <a:t>pd.read_csv(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'data/gapminder_gdp_europe.csv'</a:t>
            </a:r>
            <a:r>
              <a:rPr sz="2600" spc="-120" dirty="0">
                <a:latin typeface="Trebuchet MS"/>
                <a:cs typeface="Trebuchet MS"/>
              </a:rPr>
              <a:t>,  </a:t>
            </a:r>
            <a:r>
              <a:rPr sz="2600" spc="-110" dirty="0">
                <a:latin typeface="Trebuchet MS"/>
                <a:cs typeface="Trebuchet MS"/>
              </a:rPr>
              <a:t>index_col</a:t>
            </a:r>
            <a:r>
              <a:rPr sz="2600" spc="-11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'country’</a:t>
            </a:r>
            <a:r>
              <a:rPr sz="2600" spc="-110" dirty="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rebuchet MS"/>
              <a:cs typeface="Trebuchet MS"/>
            </a:endParaRPr>
          </a:p>
          <a:p>
            <a:pPr marL="12700" marR="3503929">
              <a:lnSpc>
                <a:spcPct val="100499"/>
              </a:lnSpc>
            </a:pPr>
            <a:r>
              <a:rPr sz="2600" spc="-125" dirty="0">
                <a:latin typeface="Trebuchet MS"/>
                <a:cs typeface="Trebuchet MS"/>
              </a:rPr>
              <a:t>data_europe.</a:t>
            </a:r>
            <a:r>
              <a:rPr sz="2600" spc="-125" dirty="0">
                <a:solidFill>
                  <a:srgbClr val="008000"/>
                </a:solidFill>
                <a:latin typeface="Trebuchet MS"/>
                <a:cs typeface="Trebuchet MS"/>
              </a:rPr>
              <a:t>min</a:t>
            </a:r>
            <a:r>
              <a:rPr sz="2600" spc="-125" dirty="0">
                <a:latin typeface="Trebuchet MS"/>
                <a:cs typeface="Trebuchet MS"/>
              </a:rPr>
              <a:t>().plot(label</a:t>
            </a:r>
            <a:r>
              <a:rPr sz="2600" spc="-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'min’</a:t>
            </a:r>
            <a:r>
              <a:rPr sz="2600" spc="-125" dirty="0">
                <a:latin typeface="Trebuchet MS"/>
                <a:cs typeface="Trebuchet MS"/>
              </a:rPr>
              <a:t>)  </a:t>
            </a:r>
            <a:r>
              <a:rPr sz="2600" spc="-110" dirty="0">
                <a:latin typeface="Trebuchet MS"/>
                <a:cs typeface="Trebuchet MS"/>
              </a:rPr>
              <a:t>d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t</a:t>
            </a:r>
            <a:r>
              <a:rPr sz="2600" spc="-120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_</a:t>
            </a:r>
            <a:r>
              <a:rPr sz="2600" spc="-135" dirty="0">
                <a:latin typeface="Trebuchet MS"/>
                <a:cs typeface="Trebuchet MS"/>
              </a:rPr>
              <a:t>e</a:t>
            </a:r>
            <a:r>
              <a:rPr sz="2600" spc="-100" dirty="0">
                <a:latin typeface="Trebuchet MS"/>
                <a:cs typeface="Trebuchet MS"/>
              </a:rPr>
              <a:t>u</a:t>
            </a:r>
            <a:r>
              <a:rPr sz="2600" spc="-110" dirty="0">
                <a:latin typeface="Trebuchet MS"/>
                <a:cs typeface="Trebuchet MS"/>
              </a:rPr>
              <a:t>r</a:t>
            </a:r>
            <a:r>
              <a:rPr sz="2600" spc="-25" dirty="0">
                <a:latin typeface="Trebuchet MS"/>
                <a:cs typeface="Trebuchet MS"/>
              </a:rPr>
              <a:t>o</a:t>
            </a:r>
            <a:r>
              <a:rPr sz="2600" spc="-110" dirty="0">
                <a:latin typeface="Trebuchet MS"/>
                <a:cs typeface="Trebuchet MS"/>
              </a:rPr>
              <a:t>p</a:t>
            </a:r>
            <a:r>
              <a:rPr sz="2600" spc="-114" dirty="0">
                <a:latin typeface="Trebuchet MS"/>
                <a:cs typeface="Trebuchet MS"/>
              </a:rPr>
              <a:t>e</a:t>
            </a:r>
            <a:r>
              <a:rPr sz="2600" spc="-290" dirty="0">
                <a:latin typeface="Trebuchet MS"/>
                <a:cs typeface="Trebuchet MS"/>
              </a:rPr>
              <a:t>.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m</a:t>
            </a:r>
            <a:r>
              <a:rPr sz="2600" spc="-105" dirty="0">
                <a:solidFill>
                  <a:srgbClr val="008000"/>
                </a:solidFill>
                <a:latin typeface="Trebuchet MS"/>
                <a:cs typeface="Trebuchet MS"/>
              </a:rPr>
              <a:t>a</a:t>
            </a:r>
            <a:r>
              <a:rPr sz="2600" spc="-185" dirty="0">
                <a:solidFill>
                  <a:srgbClr val="008000"/>
                </a:solidFill>
                <a:latin typeface="Trebuchet MS"/>
                <a:cs typeface="Trebuchet MS"/>
              </a:rPr>
              <a:t>x</a:t>
            </a:r>
            <a:r>
              <a:rPr sz="2600" spc="-220" dirty="0">
                <a:latin typeface="Trebuchet MS"/>
                <a:cs typeface="Trebuchet MS"/>
              </a:rPr>
              <a:t>()</a:t>
            </a:r>
            <a:r>
              <a:rPr sz="2600" spc="-210" dirty="0">
                <a:latin typeface="Trebuchet MS"/>
                <a:cs typeface="Trebuchet MS"/>
              </a:rPr>
              <a:t>.</a:t>
            </a:r>
            <a:r>
              <a:rPr sz="2600" spc="-90" dirty="0">
                <a:latin typeface="Trebuchet MS"/>
                <a:cs typeface="Trebuchet MS"/>
              </a:rPr>
              <a:t>p</a:t>
            </a:r>
            <a:r>
              <a:rPr sz="2600" spc="-175" dirty="0">
                <a:latin typeface="Trebuchet MS"/>
                <a:cs typeface="Trebuchet MS"/>
              </a:rPr>
              <a:t>l</a:t>
            </a:r>
            <a:r>
              <a:rPr sz="2600" spc="-25" dirty="0">
                <a:latin typeface="Trebuchet MS"/>
                <a:cs typeface="Trebuchet MS"/>
              </a:rPr>
              <a:t>o</a:t>
            </a:r>
            <a:r>
              <a:rPr sz="2600" spc="-155" dirty="0">
                <a:latin typeface="Trebuchet MS"/>
                <a:cs typeface="Trebuchet MS"/>
              </a:rPr>
              <a:t>t</a:t>
            </a:r>
            <a:r>
              <a:rPr sz="2600" spc="-195" dirty="0">
                <a:latin typeface="Trebuchet MS"/>
                <a:cs typeface="Trebuchet MS"/>
              </a:rPr>
              <a:t>(</a:t>
            </a:r>
            <a:r>
              <a:rPr sz="2600" spc="-150" dirty="0">
                <a:latin typeface="Trebuchet MS"/>
                <a:cs typeface="Trebuchet MS"/>
              </a:rPr>
              <a:t>l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90" dirty="0">
                <a:latin typeface="Trebuchet MS"/>
                <a:cs typeface="Trebuchet MS"/>
              </a:rPr>
              <a:t>b</a:t>
            </a:r>
            <a:r>
              <a:rPr sz="2600" spc="-135" dirty="0">
                <a:latin typeface="Trebuchet MS"/>
                <a:cs typeface="Trebuchet MS"/>
              </a:rPr>
              <a:t>e</a:t>
            </a:r>
            <a:r>
              <a:rPr sz="2600" spc="-175" dirty="0">
                <a:latin typeface="Trebuchet MS"/>
                <a:cs typeface="Trebuchet MS"/>
              </a:rPr>
              <a:t>l</a:t>
            </a:r>
            <a:r>
              <a:rPr sz="2600" spc="-6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1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55" dirty="0">
                <a:solidFill>
                  <a:srgbClr val="BA2121"/>
                </a:solidFill>
                <a:latin typeface="Trebuchet MS"/>
                <a:cs typeface="Trebuchet MS"/>
              </a:rPr>
              <a:t>m</a:t>
            </a:r>
            <a:r>
              <a:rPr sz="2600" spc="-150" dirty="0">
                <a:solidFill>
                  <a:srgbClr val="BA2121"/>
                </a:solidFill>
                <a:latin typeface="Trebuchet MS"/>
                <a:cs typeface="Trebuchet MS"/>
              </a:rPr>
              <a:t>a</a:t>
            </a:r>
            <a:r>
              <a:rPr sz="2600" spc="-120" dirty="0">
                <a:solidFill>
                  <a:srgbClr val="BA2121"/>
                </a:solidFill>
                <a:latin typeface="Trebuchet MS"/>
                <a:cs typeface="Trebuchet MS"/>
              </a:rPr>
              <a:t>x</a:t>
            </a:r>
            <a:r>
              <a:rPr sz="2600" spc="-310" dirty="0">
                <a:solidFill>
                  <a:srgbClr val="BA2121"/>
                </a:solidFill>
                <a:latin typeface="Trebuchet MS"/>
                <a:cs typeface="Trebuchet MS"/>
              </a:rPr>
              <a:t>’</a:t>
            </a:r>
            <a:r>
              <a:rPr sz="2600" spc="-150" dirty="0">
                <a:latin typeface="Trebuchet MS"/>
                <a:cs typeface="Trebuchet MS"/>
              </a:rPr>
              <a:t>)  </a:t>
            </a:r>
            <a:r>
              <a:rPr sz="2600" spc="-125" dirty="0">
                <a:latin typeface="Trebuchet MS"/>
                <a:cs typeface="Trebuchet MS"/>
              </a:rPr>
              <a:t>plt.legend(loc</a:t>
            </a:r>
            <a:r>
              <a:rPr sz="2600" spc="-125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25" dirty="0">
                <a:solidFill>
                  <a:srgbClr val="BA2121"/>
                </a:solidFill>
                <a:latin typeface="Trebuchet MS"/>
                <a:cs typeface="Trebuchet MS"/>
              </a:rPr>
              <a:t>'best’</a:t>
            </a:r>
            <a:r>
              <a:rPr sz="2600" spc="-125" dirty="0">
                <a:latin typeface="Trebuchet MS"/>
                <a:cs typeface="Trebuchet MS"/>
              </a:rPr>
              <a:t>)  </a:t>
            </a:r>
            <a:r>
              <a:rPr sz="2600" spc="-130" dirty="0">
                <a:latin typeface="Trebuchet MS"/>
                <a:cs typeface="Trebuchet MS"/>
              </a:rPr>
              <a:t>plt.xticks(rotation</a:t>
            </a:r>
            <a:r>
              <a:rPr sz="2600" spc="-130" dirty="0">
                <a:solidFill>
                  <a:srgbClr val="666666"/>
                </a:solidFill>
                <a:latin typeface="Trebuchet MS"/>
                <a:cs typeface="Trebuchet MS"/>
              </a:rPr>
              <a:t>=90</a:t>
            </a:r>
            <a:r>
              <a:rPr sz="2600" spc="-130" dirty="0">
                <a:latin typeface="Trebuchet MS"/>
                <a:cs typeface="Trebuchet MS"/>
              </a:rPr>
              <a:t>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17955" y="3284709"/>
            <a:ext cx="4524131" cy="3190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62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Plotting-Saving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9365"/>
            <a:ext cx="10169525" cy="415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30" dirty="0">
                <a:latin typeface="Trebuchet MS"/>
                <a:cs typeface="Trebuchet MS"/>
              </a:rPr>
              <a:t>plt.savefig('my_figure.png’)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850">
              <a:latin typeface="Trebuchet MS"/>
              <a:cs typeface="Trebuchet MS"/>
            </a:endParaRPr>
          </a:p>
          <a:p>
            <a:pPr marL="241300" marR="5080" indent="-228600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40" dirty="0">
                <a:latin typeface="Trebuchet MS"/>
                <a:cs typeface="Trebuchet MS"/>
              </a:rPr>
              <a:t>plt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refer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global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figure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variable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and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after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a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figure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has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been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displayed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 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screen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3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50" dirty="0">
                <a:latin typeface="Trebuchet MS"/>
                <a:cs typeface="Trebuchet MS"/>
              </a:rPr>
              <a:t>*Make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sure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you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70" dirty="0">
                <a:latin typeface="Trebuchet MS"/>
                <a:cs typeface="Trebuchet MS"/>
              </a:rPr>
              <a:t>call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plt.savefig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before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the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14" dirty="0">
                <a:latin typeface="Trebuchet MS"/>
                <a:cs typeface="Trebuchet MS"/>
              </a:rPr>
              <a:t>plot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is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displayed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5" dirty="0">
                <a:latin typeface="Trebuchet MS"/>
                <a:cs typeface="Trebuchet MS"/>
              </a:rPr>
              <a:t>to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5" dirty="0">
                <a:latin typeface="Trebuchet MS"/>
                <a:cs typeface="Trebuchet MS"/>
              </a:rPr>
              <a:t>the*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screen,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35" dirty="0">
                <a:latin typeface="Trebuchet MS"/>
                <a:cs typeface="Trebuchet MS"/>
              </a:rPr>
              <a:t>fig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65" dirty="0">
                <a:latin typeface="Trebuchet MS"/>
                <a:cs typeface="Trebuchet MS"/>
              </a:rPr>
              <a:t>plt.gcf() </a:t>
            </a:r>
            <a:r>
              <a:rPr sz="2600" i="1" spc="-70" dirty="0">
                <a:latin typeface="Trebuchet MS"/>
                <a:cs typeface="Trebuchet MS"/>
              </a:rPr>
              <a:t># </a:t>
            </a:r>
            <a:r>
              <a:rPr sz="2600" i="1" spc="-125" dirty="0">
                <a:latin typeface="Trebuchet MS"/>
                <a:cs typeface="Trebuchet MS"/>
              </a:rPr>
              <a:t>get</a:t>
            </a:r>
            <a:r>
              <a:rPr sz="2600" i="1" spc="-585" dirty="0">
                <a:latin typeface="Trebuchet MS"/>
                <a:cs typeface="Trebuchet MS"/>
              </a:rPr>
              <a:t> </a:t>
            </a:r>
            <a:r>
              <a:rPr sz="2600" i="1" spc="-160" dirty="0">
                <a:latin typeface="Trebuchet MS"/>
                <a:cs typeface="Trebuchet MS"/>
              </a:rPr>
              <a:t>current </a:t>
            </a:r>
            <a:r>
              <a:rPr sz="2600" i="1" spc="-150" dirty="0">
                <a:latin typeface="Trebuchet MS"/>
                <a:cs typeface="Trebuchet MS"/>
              </a:rPr>
              <a:t>figure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data.plot(kind='bar’)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4" dirty="0">
                <a:latin typeface="Trebuchet MS"/>
                <a:cs typeface="Trebuchet MS"/>
              </a:rPr>
              <a:t>fig.savefig('my_figure.png')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839" y="763524"/>
            <a:ext cx="3416935" cy="2927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62305">
              <a:lnSpc>
                <a:spcPct val="100499"/>
              </a:lnSpc>
              <a:spcBef>
                <a:spcPts val="85"/>
              </a:spcBef>
            </a:pPr>
            <a:r>
              <a:rPr sz="2600" b="1" spc="-130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600" b="1" spc="-135" dirty="0">
                <a:solidFill>
                  <a:srgbClr val="0000FF"/>
                </a:solidFill>
                <a:latin typeface="Trebuchet MS"/>
                <a:cs typeface="Trebuchet MS"/>
              </a:rPr>
              <a:t>math  </a:t>
            </a:r>
            <a:r>
              <a:rPr sz="2600" b="1" spc="-110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0" dirty="0">
                <a:latin typeface="Trebuchet MS"/>
                <a:cs typeface="Trebuchet MS"/>
              </a:rPr>
              <a:t>(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'pi </a:t>
            </a:r>
            <a:r>
              <a:rPr sz="2600" spc="-85" dirty="0">
                <a:solidFill>
                  <a:srgbClr val="BA2121"/>
                </a:solidFill>
                <a:latin typeface="Trebuchet MS"/>
                <a:cs typeface="Trebuchet MS"/>
              </a:rPr>
              <a:t>is'</a:t>
            </a:r>
            <a:r>
              <a:rPr sz="2600" spc="-85" dirty="0">
                <a:latin typeface="Trebuchet MS"/>
                <a:cs typeface="Trebuchet MS"/>
              </a:rPr>
              <a:t>,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45" dirty="0">
                <a:latin typeface="Trebuchet MS"/>
                <a:cs typeface="Trebuchet MS"/>
              </a:rPr>
              <a:t>math.pi)  </a:t>
            </a:r>
            <a:r>
              <a:rPr sz="2600" b="1" spc="-114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4" dirty="0">
                <a:latin typeface="Trebuchet MS"/>
                <a:cs typeface="Trebuchet MS"/>
              </a:rPr>
              <a:t>(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'cos(pi) </a:t>
            </a:r>
            <a:r>
              <a:rPr sz="2600" spc="-85" dirty="0">
                <a:solidFill>
                  <a:srgbClr val="BA2121"/>
                </a:solidFill>
                <a:latin typeface="Trebuchet MS"/>
                <a:cs typeface="Trebuchet MS"/>
              </a:rPr>
              <a:t>is'</a:t>
            </a:r>
            <a:r>
              <a:rPr sz="2600" spc="-85" dirty="0">
                <a:latin typeface="Trebuchet MS"/>
                <a:cs typeface="Trebuchet MS"/>
              </a:rPr>
              <a:t>,  </a:t>
            </a:r>
            <a:r>
              <a:rPr sz="2600" spc="-140" dirty="0">
                <a:latin typeface="Trebuchet MS"/>
                <a:cs typeface="Trebuchet MS"/>
              </a:rPr>
              <a:t>math.cos(math.pi))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140" dirty="0">
                <a:solidFill>
                  <a:srgbClr val="008000"/>
                </a:solidFill>
                <a:latin typeface="Trebuchet MS"/>
                <a:cs typeface="Trebuchet MS"/>
              </a:rPr>
              <a:t>from </a:t>
            </a:r>
            <a:r>
              <a:rPr sz="2600" b="1" spc="-135" dirty="0">
                <a:solidFill>
                  <a:srgbClr val="0000FF"/>
                </a:solidFill>
                <a:latin typeface="Trebuchet MS"/>
                <a:cs typeface="Trebuchet MS"/>
              </a:rPr>
              <a:t>math </a:t>
            </a:r>
            <a:r>
              <a:rPr sz="2600" b="1" spc="-130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600" spc="-145" dirty="0">
                <a:latin typeface="Trebuchet MS"/>
                <a:cs typeface="Trebuchet MS"/>
              </a:rPr>
              <a:t>cos,</a:t>
            </a:r>
            <a:r>
              <a:rPr sz="2600" spc="-459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pi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600" b="1" spc="-114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4" dirty="0">
                <a:latin typeface="Trebuchet MS"/>
                <a:cs typeface="Trebuchet MS"/>
              </a:rPr>
              <a:t>(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'cos(pi) </a:t>
            </a:r>
            <a:r>
              <a:rPr sz="2600" spc="-85" dirty="0">
                <a:solidFill>
                  <a:srgbClr val="BA2121"/>
                </a:solidFill>
                <a:latin typeface="Trebuchet MS"/>
                <a:cs typeface="Trebuchet MS"/>
              </a:rPr>
              <a:t>is'</a:t>
            </a:r>
            <a:r>
              <a:rPr sz="2600" spc="-85" dirty="0">
                <a:latin typeface="Trebuchet MS"/>
                <a:cs typeface="Trebuchet MS"/>
              </a:rPr>
              <a:t>,</a:t>
            </a:r>
            <a:r>
              <a:rPr sz="2600" spc="-31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cos(pi))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411" y="4683252"/>
            <a:ext cx="394779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30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600" b="1" spc="-135" dirty="0">
                <a:solidFill>
                  <a:srgbClr val="0000FF"/>
                </a:solidFill>
                <a:latin typeface="Trebuchet MS"/>
                <a:cs typeface="Trebuchet MS"/>
              </a:rPr>
              <a:t>math </a:t>
            </a:r>
            <a:r>
              <a:rPr sz="2600" b="1" spc="-95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2600" b="1" spc="-33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latin typeface="Trebuchet MS"/>
                <a:cs typeface="Trebuchet MS"/>
              </a:rPr>
              <a:t>m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114" dirty="0">
                <a:solidFill>
                  <a:srgbClr val="008000"/>
                </a:solidFill>
                <a:latin typeface="Trebuchet MS"/>
                <a:cs typeface="Trebuchet MS"/>
              </a:rPr>
              <a:t>print</a:t>
            </a:r>
            <a:r>
              <a:rPr sz="2600" spc="-114" dirty="0">
                <a:latin typeface="Trebuchet MS"/>
                <a:cs typeface="Trebuchet MS"/>
              </a:rPr>
              <a:t>(</a:t>
            </a:r>
            <a:r>
              <a:rPr sz="2600" spc="-114" dirty="0">
                <a:solidFill>
                  <a:srgbClr val="BA2121"/>
                </a:solidFill>
                <a:latin typeface="Trebuchet MS"/>
                <a:cs typeface="Trebuchet MS"/>
              </a:rPr>
              <a:t>'cos(pi) </a:t>
            </a:r>
            <a:r>
              <a:rPr sz="2600" spc="-85" dirty="0">
                <a:solidFill>
                  <a:srgbClr val="BA2121"/>
                </a:solidFill>
                <a:latin typeface="Trebuchet MS"/>
                <a:cs typeface="Trebuchet MS"/>
              </a:rPr>
              <a:t>is'</a:t>
            </a:r>
            <a:r>
              <a:rPr sz="2600" spc="-85" dirty="0">
                <a:latin typeface="Trebuchet MS"/>
                <a:cs typeface="Trebuchet MS"/>
              </a:rPr>
              <a:t>,</a:t>
            </a:r>
            <a:r>
              <a:rPr sz="2600" spc="-345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m.cos(m.pi))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65" dirty="0"/>
              <a:t>K</a:t>
            </a:r>
            <a:r>
              <a:rPr sz="4400" spc="-290" dirty="0"/>
              <a:t>e</a:t>
            </a:r>
            <a:r>
              <a:rPr sz="4400" spc="-235" dirty="0"/>
              <a:t>y</a:t>
            </a:r>
            <a:r>
              <a:rPr sz="4400" spc="-170" dirty="0"/>
              <a:t>p</a:t>
            </a:r>
            <a:r>
              <a:rPr sz="4400" spc="-65" dirty="0"/>
              <a:t>o</a:t>
            </a:r>
            <a:r>
              <a:rPr sz="4400" spc="-280" dirty="0"/>
              <a:t>i</a:t>
            </a:r>
            <a:r>
              <a:rPr sz="4400" spc="-165" dirty="0"/>
              <a:t>n</a:t>
            </a:r>
            <a:r>
              <a:rPr sz="4400" spc="-300" dirty="0"/>
              <a:t>t</a:t>
            </a:r>
            <a:r>
              <a:rPr sz="4400" spc="-8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319385" cy="2957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matplotlib</a:t>
            </a:r>
            <a:r>
              <a:rPr sz="2800" spc="-204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most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widely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scientific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plotting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library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Python.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Plot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55" dirty="0">
                <a:latin typeface="Trebuchet MS"/>
                <a:cs typeface="Trebuchet MS"/>
              </a:rPr>
              <a:t>directly </a:t>
            </a:r>
            <a:r>
              <a:rPr sz="2800" spc="-120" dirty="0">
                <a:latin typeface="Trebuchet MS"/>
                <a:cs typeface="Trebuchet MS"/>
              </a:rPr>
              <a:t>from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10" dirty="0">
                <a:latin typeface="Trebuchet MS"/>
                <a:cs typeface="Trebuchet MS"/>
              </a:rPr>
              <a:t>Pandas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dataframe.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Select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25" dirty="0">
                <a:latin typeface="Trebuchet MS"/>
                <a:cs typeface="Trebuchet MS"/>
              </a:rPr>
              <a:t>transform </a:t>
            </a:r>
            <a:r>
              <a:rPr sz="2800" spc="-185" dirty="0">
                <a:latin typeface="Trebuchet MS"/>
                <a:cs typeface="Trebuchet MS"/>
              </a:rPr>
              <a:t>data, </a:t>
            </a:r>
            <a:r>
              <a:rPr sz="2800" spc="-110" dirty="0">
                <a:latin typeface="Trebuchet MS"/>
                <a:cs typeface="Trebuchet MS"/>
              </a:rPr>
              <a:t>then </a:t>
            </a:r>
            <a:r>
              <a:rPr sz="2800" spc="-125" dirty="0">
                <a:latin typeface="Trebuchet MS"/>
                <a:cs typeface="Trebuchet MS"/>
              </a:rPr>
              <a:t>plot</a:t>
            </a:r>
            <a:r>
              <a:rPr sz="2800" spc="-58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it.</a:t>
            </a:r>
            <a:endParaRPr sz="2800">
              <a:latin typeface="Trebuchet MS"/>
              <a:cs typeface="Trebuchet MS"/>
            </a:endParaRPr>
          </a:p>
          <a:p>
            <a:pPr marL="241300" marR="537210" indent="-228600">
              <a:lnSpc>
                <a:spcPts val="3000"/>
              </a:lnSpc>
              <a:spcBef>
                <a:spcPts val="11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Trebuchet MS"/>
                <a:cs typeface="Trebuchet MS"/>
              </a:rPr>
              <a:t>Many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styles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plot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available: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see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9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9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Python</a:t>
            </a:r>
            <a:r>
              <a:rPr sz="2800" u="heavy" spc="-1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Graph</a:t>
            </a:r>
            <a:r>
              <a:rPr sz="2800" u="heavy" spc="-2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Gallery</a:t>
            </a:r>
            <a:r>
              <a:rPr sz="2800" spc="-210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  </a:t>
            </a:r>
            <a:r>
              <a:rPr sz="2800" spc="-100" dirty="0">
                <a:latin typeface="Trebuchet MS"/>
                <a:cs typeface="Trebuchet MS"/>
              </a:rPr>
              <a:t>more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options.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Can </a:t>
            </a:r>
            <a:r>
              <a:rPr sz="2800" spc="-120" dirty="0">
                <a:latin typeface="Trebuchet MS"/>
                <a:cs typeface="Trebuchet MS"/>
              </a:rPr>
              <a:t>plot </a:t>
            </a:r>
            <a:r>
              <a:rPr sz="2800" spc="-114" dirty="0">
                <a:latin typeface="Trebuchet MS"/>
                <a:cs typeface="Trebuchet MS"/>
              </a:rPr>
              <a:t>many </a:t>
            </a:r>
            <a:r>
              <a:rPr sz="2800" spc="-105" dirty="0">
                <a:latin typeface="Trebuchet MS"/>
                <a:cs typeface="Trebuchet MS"/>
              </a:rPr>
              <a:t>sets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62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80" dirty="0">
                <a:latin typeface="Trebuchet MS"/>
                <a:cs typeface="Trebuchet MS"/>
              </a:rPr>
              <a:t>together.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16834"/>
            <a:ext cx="12268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365" dirty="0"/>
              <a:t>That’s it, that was the basics of python packages for scientists!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20422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1738" y="2040128"/>
            <a:ext cx="2568575" cy="1935480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640"/>
              </a:spcBef>
            </a:pPr>
            <a:r>
              <a:rPr spc="-200" dirty="0"/>
              <a:t>Numpy</a:t>
            </a: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b="1" spc="-125" dirty="0">
                <a:solidFill>
                  <a:srgbClr val="008000"/>
                </a:solidFill>
                <a:latin typeface="Trebuchet MS"/>
                <a:cs typeface="Trebuchet MS"/>
              </a:rPr>
              <a:t>import </a:t>
            </a:r>
            <a:r>
              <a:rPr sz="2400" b="1" spc="-135" dirty="0">
                <a:solidFill>
                  <a:srgbClr val="0000FF"/>
                </a:solidFill>
                <a:latin typeface="Trebuchet MS"/>
                <a:cs typeface="Trebuchet MS"/>
              </a:rPr>
              <a:t>numpy </a:t>
            </a:r>
            <a:r>
              <a:rPr sz="2400" b="1" spc="-85" dirty="0">
                <a:solidFill>
                  <a:srgbClr val="008000"/>
                </a:solidFill>
                <a:latin typeface="Trebuchet MS"/>
                <a:cs typeface="Trebuchet MS"/>
              </a:rPr>
              <a:t>as</a:t>
            </a:r>
            <a:r>
              <a:rPr sz="2400" b="1" spc="-35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400" spc="-65" dirty="0"/>
              <a:t>np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37" y="6226555"/>
            <a:ext cx="646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https://numpy.org/doc/stable/reference/index.html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31BC-808A-0434-D196-02FE5C9A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4827447" cy="923330"/>
          </a:xfrm>
        </p:spPr>
        <p:txBody>
          <a:bodyPr/>
          <a:lstStyle/>
          <a:p>
            <a:r>
              <a:rPr lang="en-US" dirty="0"/>
              <a:t>Array?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08762-1F62-A5DF-584B-C08952A9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10358120" cy="3447098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703020202090204" pitchFamily="34" charset="0"/>
              </a:rPr>
              <a:t>An array is a central data structure of the NumPy library.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703020202090204" pitchFamily="34" charset="0"/>
              </a:rPr>
              <a:t>Is a grid of values and…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703020202090204" pitchFamily="34" charset="0"/>
              </a:rPr>
              <a:t>Contains information about the raw data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703020202090204" pitchFamily="34" charset="0"/>
              </a:rPr>
              <a:t>how to locate an element,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703020202090204" pitchFamily="34" charset="0"/>
              </a:rPr>
              <a:t>how to interpret an element. </a:t>
            </a:r>
          </a:p>
          <a:p>
            <a:pPr algn="l"/>
            <a:br>
              <a:rPr lang="en-US" sz="2800" dirty="0">
                <a:latin typeface="Trebuchet MS" panose="020B0703020202090204" pitchFamily="34" charset="0"/>
              </a:rPr>
            </a:br>
            <a:endParaRPr lang="en-US" sz="2800" dirty="0">
              <a:latin typeface="Trebuchet MS" panose="020B0703020202090204" pitchFamily="34" charset="0"/>
            </a:endParaRPr>
          </a:p>
          <a:p>
            <a:endParaRPr lang="en-US" sz="28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490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0" dirty="0"/>
              <a:t>Nu</a:t>
            </a:r>
            <a:r>
              <a:rPr sz="4400" spc="-180" dirty="0"/>
              <a:t>m</a:t>
            </a:r>
            <a:r>
              <a:rPr sz="4400" spc="-190" dirty="0"/>
              <a:t>p</a:t>
            </a:r>
            <a:r>
              <a:rPr sz="4400" spc="-229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8" y="1795778"/>
            <a:ext cx="10817861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np.array([Arrays </a:t>
            </a:r>
            <a:r>
              <a:rPr sz="2800" spc="-120" dirty="0">
                <a:latin typeface="Trebuchet MS"/>
                <a:cs typeface="Trebuchet MS"/>
              </a:rPr>
              <a:t>Arrays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Arrays])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b="1" spc="-250" dirty="0">
                <a:latin typeface="Trebuchet MS"/>
                <a:cs typeface="Trebuchet MS"/>
              </a:rPr>
              <a:t>= </a:t>
            </a:r>
            <a:r>
              <a:rPr sz="2800" spc="-175" dirty="0">
                <a:latin typeface="Trebuchet MS"/>
                <a:cs typeface="Trebuchet MS"/>
              </a:rPr>
              <a:t>np</a:t>
            </a:r>
            <a:r>
              <a:rPr sz="2800" b="1" spc="-175" dirty="0">
                <a:latin typeface="Trebuchet MS"/>
                <a:cs typeface="Trebuchet MS"/>
              </a:rPr>
              <a:t>.</a:t>
            </a:r>
            <a:r>
              <a:rPr sz="2800" spc="-175" dirty="0">
                <a:latin typeface="Trebuchet MS"/>
                <a:cs typeface="Trebuchet MS"/>
              </a:rPr>
              <a:t>array</a:t>
            </a:r>
            <a:r>
              <a:rPr sz="2800" b="1" spc="-175" dirty="0">
                <a:latin typeface="Trebuchet MS"/>
                <a:cs typeface="Trebuchet MS"/>
              </a:rPr>
              <a:t>([1, </a:t>
            </a:r>
            <a:r>
              <a:rPr sz="2800" b="1" spc="-265" dirty="0">
                <a:latin typeface="Trebuchet MS"/>
                <a:cs typeface="Trebuchet MS"/>
              </a:rPr>
              <a:t>2, 3, 4, 5,</a:t>
            </a:r>
            <a:r>
              <a:rPr sz="2800" b="1" spc="-220" dirty="0">
                <a:latin typeface="Trebuchet MS"/>
                <a:cs typeface="Trebuchet MS"/>
              </a:rPr>
              <a:t> </a:t>
            </a:r>
            <a:r>
              <a:rPr sz="2800" b="1" spc="-200" dirty="0">
                <a:latin typeface="Trebuchet MS"/>
                <a:cs typeface="Trebuchet MS"/>
              </a:rPr>
              <a:t>6])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b="1" spc="-250" dirty="0">
                <a:latin typeface="Trebuchet MS"/>
                <a:cs typeface="Trebuchet MS"/>
              </a:rPr>
              <a:t>= </a:t>
            </a:r>
            <a:r>
              <a:rPr sz="2800" spc="-175" dirty="0">
                <a:latin typeface="Trebuchet MS"/>
                <a:cs typeface="Trebuchet MS"/>
              </a:rPr>
              <a:t>np</a:t>
            </a:r>
            <a:r>
              <a:rPr sz="2800" b="1" spc="-175" dirty="0">
                <a:latin typeface="Trebuchet MS"/>
                <a:cs typeface="Trebuchet MS"/>
              </a:rPr>
              <a:t>.</a:t>
            </a:r>
            <a:r>
              <a:rPr sz="2800" spc="-175" dirty="0">
                <a:latin typeface="Trebuchet MS"/>
                <a:cs typeface="Trebuchet MS"/>
              </a:rPr>
              <a:t>array</a:t>
            </a:r>
            <a:r>
              <a:rPr sz="2800" b="1" spc="-175" dirty="0">
                <a:latin typeface="Trebuchet MS"/>
                <a:cs typeface="Trebuchet MS"/>
              </a:rPr>
              <a:t>([[1, </a:t>
            </a:r>
            <a:r>
              <a:rPr sz="2800" b="1" spc="-265" dirty="0">
                <a:latin typeface="Trebuchet MS"/>
                <a:cs typeface="Trebuchet MS"/>
              </a:rPr>
              <a:t>2, 3, </a:t>
            </a:r>
            <a:r>
              <a:rPr sz="2800" b="1" spc="-250" dirty="0">
                <a:latin typeface="Trebuchet MS"/>
                <a:cs typeface="Trebuchet MS"/>
              </a:rPr>
              <a:t>4], [5, </a:t>
            </a:r>
            <a:r>
              <a:rPr sz="2800" b="1" spc="-265" dirty="0">
                <a:latin typeface="Trebuchet MS"/>
                <a:cs typeface="Trebuchet MS"/>
              </a:rPr>
              <a:t>6, 7, </a:t>
            </a:r>
            <a:r>
              <a:rPr sz="2800" b="1" spc="-250" dirty="0">
                <a:latin typeface="Trebuchet MS"/>
                <a:cs typeface="Trebuchet MS"/>
              </a:rPr>
              <a:t>8], [9, 10, 11,</a:t>
            </a:r>
            <a:r>
              <a:rPr sz="2800" b="1" spc="85" dirty="0">
                <a:latin typeface="Trebuchet MS"/>
                <a:cs typeface="Trebuchet MS"/>
              </a:rPr>
              <a:t> </a:t>
            </a:r>
            <a:r>
              <a:rPr sz="2800" b="1" spc="-204" dirty="0">
                <a:latin typeface="Trebuchet MS"/>
                <a:cs typeface="Trebuchet MS"/>
              </a:rPr>
              <a:t>12]]</a:t>
            </a:r>
            <a:r>
              <a:rPr lang="en-US" sz="2800" b="1" spc="-204" dirty="0">
                <a:latin typeface="Trebuchet MS"/>
                <a:cs typeface="Trebuchet MS"/>
              </a:rPr>
              <a:t>, </a:t>
            </a:r>
            <a:r>
              <a:rPr lang="en-US" sz="2800" b="1" spc="-204" dirty="0" err="1">
                <a:latin typeface="Trebuchet MS"/>
                <a:cs typeface="Trebuchet MS"/>
              </a:rPr>
              <a:t>dtype</a:t>
            </a:r>
            <a:r>
              <a:rPr lang="en-US" sz="2800" b="1" spc="-204" dirty="0">
                <a:latin typeface="Trebuchet MS"/>
                <a:cs typeface="Trebuchet MS"/>
              </a:rPr>
              <a:t> = object</a:t>
            </a:r>
            <a:r>
              <a:rPr sz="2800" b="1" spc="-204" dirty="0">
                <a:latin typeface="Trebuchet MS"/>
                <a:cs typeface="Trebuchet MS"/>
              </a:rPr>
              <a:t>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2471" y="4327690"/>
            <a:ext cx="8261329" cy="2530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09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np.arange()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4339590" cy="3716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30" dirty="0">
                <a:latin typeface="Trebuchet MS"/>
                <a:cs typeface="Trebuchet MS"/>
              </a:rPr>
              <a:t>start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65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95" dirty="0">
                <a:latin typeface="Trebuchet MS"/>
                <a:cs typeface="Trebuchet MS"/>
              </a:rPr>
              <a:t>stop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409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11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step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36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80" dirty="0">
                <a:latin typeface="Trebuchet MS"/>
                <a:cs typeface="Trebuchet MS"/>
              </a:rPr>
              <a:t>x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45" dirty="0">
                <a:latin typeface="Trebuchet MS"/>
                <a:cs typeface="Trebuchet MS"/>
              </a:rPr>
              <a:t>np.arange(start, </a:t>
            </a:r>
            <a:r>
              <a:rPr sz="2600" spc="-135" dirty="0">
                <a:latin typeface="Trebuchet MS"/>
                <a:cs typeface="Trebuchet MS"/>
              </a:rPr>
              <a:t>stop,</a:t>
            </a:r>
            <a:r>
              <a:rPr sz="2600" spc="-40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step)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40" dirty="0">
                <a:latin typeface="Trebuchet MS"/>
                <a:cs typeface="Trebuchet MS"/>
              </a:rPr>
              <a:t>print(x)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241300" algn="l"/>
              </a:tabLst>
            </a:pPr>
            <a:r>
              <a:rPr lang="en-US" sz="2600" spc="-160" dirty="0">
                <a:latin typeface="Trebuchet MS"/>
                <a:cs typeface="Trebuchet MS"/>
              </a:rPr>
              <a:t>&gt;&gt;&gt; </a:t>
            </a:r>
            <a:r>
              <a:rPr sz="2600" spc="-160" dirty="0">
                <a:latin typeface="Trebuchet MS"/>
                <a:cs typeface="Trebuchet MS"/>
              </a:rPr>
              <a:t>[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1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2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3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4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5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6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7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8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9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10]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25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np.</a:t>
            </a:r>
            <a:r>
              <a:rPr sz="4400" spc="-390" dirty="0"/>
              <a:t> </a:t>
            </a:r>
            <a:r>
              <a:rPr sz="4400" spc="-240" dirty="0"/>
              <a:t>linspace()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932805" cy="365741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start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  <a:tab pos="1028700" algn="l"/>
              </a:tabLst>
            </a:pPr>
            <a:r>
              <a:rPr sz="2800" spc="-100" dirty="0">
                <a:latin typeface="Trebuchet MS"/>
                <a:cs typeface="Trebuchet MS"/>
              </a:rPr>
              <a:t>stop	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100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n_elements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lang="en-US" sz="2800" spc="-45" dirty="0">
                <a:latin typeface="Trebuchet MS"/>
                <a:cs typeface="Trebuchet MS"/>
              </a:rPr>
              <a:t>1</a:t>
            </a:r>
            <a:r>
              <a:rPr sz="2800" spc="-45" dirty="0">
                <a:latin typeface="Trebuchet MS"/>
                <a:cs typeface="Trebuchet MS"/>
              </a:rPr>
              <a:t>01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50" dirty="0">
                <a:latin typeface="Trebuchet MS"/>
                <a:cs typeface="Trebuchet MS"/>
              </a:rPr>
              <a:t>np.linspace(start, </a:t>
            </a:r>
            <a:r>
              <a:rPr sz="2800" spc="-145" dirty="0">
                <a:latin typeface="Trebuchet MS"/>
                <a:cs typeface="Trebuchet MS"/>
              </a:rPr>
              <a:t>stop,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n_elements)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print(x)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2188</Words>
  <Application>Microsoft Macintosh PowerPoint</Application>
  <PresentationFormat>Widescreen</PresentationFormat>
  <Paragraphs>251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Trebuchet MS</vt:lpstr>
      <vt:lpstr>Office Theme</vt:lpstr>
      <vt:lpstr>Python Packages</vt:lpstr>
      <vt:lpstr>Outline</vt:lpstr>
      <vt:lpstr>PowerPoint Presentation</vt:lpstr>
      <vt:lpstr>PowerPoint Presentation</vt:lpstr>
      <vt:lpstr>Numpy import numpy as np</vt:lpstr>
      <vt:lpstr>Array?</vt:lpstr>
      <vt:lpstr>Numpy</vt:lpstr>
      <vt:lpstr>np.arange()</vt:lpstr>
      <vt:lpstr>np. linspace()</vt:lpstr>
      <vt:lpstr>np. linspace() vs np.arange()</vt:lpstr>
      <vt:lpstr>np.where()</vt:lpstr>
      <vt:lpstr>np. savetxt() | np.loadtxt()</vt:lpstr>
      <vt:lpstr>Some numpy methods</vt:lpstr>
      <vt:lpstr>Some numpy methods</vt:lpstr>
      <vt:lpstr>Indexing revisited</vt:lpstr>
      <vt:lpstr>Pandas import pandas as pd</vt:lpstr>
      <vt:lpstr>Pandas</vt:lpstr>
      <vt:lpstr>Pandas- DataFrames</vt:lpstr>
      <vt:lpstr>Pandas-Read</vt:lpstr>
      <vt:lpstr>Pandas-Practice</vt:lpstr>
      <vt:lpstr>Pandas-Practice</vt:lpstr>
      <vt:lpstr>Pandas- DataFrame</vt:lpstr>
      <vt:lpstr>Pandas-DataFrame</vt:lpstr>
      <vt:lpstr>Pandas- DataFrame</vt:lpstr>
      <vt:lpstr>Pandas-DataFrame</vt:lpstr>
      <vt:lpstr>Pandas-DataFrame Practice</vt:lpstr>
      <vt:lpstr>Pandas-DataFrame Practice</vt:lpstr>
      <vt:lpstr>Pandas-DataFrame Practice</vt:lpstr>
      <vt:lpstr>Keypoints</vt:lpstr>
      <vt:lpstr>Keypoints</vt:lpstr>
      <vt:lpstr>Matplotlib import matplotlib.pyplot as plt</vt:lpstr>
      <vt:lpstr>Plotting</vt:lpstr>
      <vt:lpstr>Plotting + DataFrame</vt:lpstr>
      <vt:lpstr>Plotting + DataFrames</vt:lpstr>
      <vt:lpstr>Plotting</vt:lpstr>
      <vt:lpstr>Plotting</vt:lpstr>
      <vt:lpstr>Plotting-Practice</vt:lpstr>
      <vt:lpstr>Plotting-Practice</vt:lpstr>
      <vt:lpstr>Plotting-Saving</vt:lpstr>
      <vt:lpstr>Keypoints</vt:lpstr>
      <vt:lpstr>That’s it, that was the basics of python packages for scientists!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Packages</dc:title>
  <cp:lastModifiedBy>Carrillo, Edgar</cp:lastModifiedBy>
  <cp:revision>5</cp:revision>
  <dcterms:created xsi:type="dcterms:W3CDTF">2023-08-04T18:39:30Z</dcterms:created>
  <dcterms:modified xsi:type="dcterms:W3CDTF">2023-08-08T22:10:49Z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2023-08-04T00:00:00Z</vt:filetime>
  </property>
</Properties>
</file>