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86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85FD-EDDA-4C83-8308-06EBB3182E08}" type="datetimeFigureOut">
              <a:rPr lang="ru-RU" smtClean="0"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724-C18B-47E5-BA98-3CB392956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6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85FD-EDDA-4C83-8308-06EBB3182E08}" type="datetimeFigureOut">
              <a:rPr lang="ru-RU" smtClean="0"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724-C18B-47E5-BA98-3CB392956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28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85FD-EDDA-4C83-8308-06EBB3182E08}" type="datetimeFigureOut">
              <a:rPr lang="ru-RU" smtClean="0"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724-C18B-47E5-BA98-3CB392956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77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85FD-EDDA-4C83-8308-06EBB3182E08}" type="datetimeFigureOut">
              <a:rPr lang="ru-RU" smtClean="0"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724-C18B-47E5-BA98-3CB392956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85FD-EDDA-4C83-8308-06EBB3182E08}" type="datetimeFigureOut">
              <a:rPr lang="ru-RU" smtClean="0"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724-C18B-47E5-BA98-3CB392956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84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85FD-EDDA-4C83-8308-06EBB3182E08}" type="datetimeFigureOut">
              <a:rPr lang="ru-RU" smtClean="0"/>
              <a:t>08.07.2018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724-C18B-47E5-BA98-3CB392956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25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85FD-EDDA-4C83-8308-06EBB3182E08}" type="datetimeFigureOut">
              <a:rPr lang="ru-RU" smtClean="0"/>
              <a:t>08.07.2018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724-C18B-47E5-BA98-3CB392956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22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85FD-EDDA-4C83-8308-06EBB3182E08}" type="datetimeFigureOut">
              <a:rPr lang="ru-RU" smtClean="0"/>
              <a:t>08.07.2018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724-C18B-47E5-BA98-3CB392956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89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85FD-EDDA-4C83-8308-06EBB3182E08}" type="datetimeFigureOut">
              <a:rPr lang="ru-RU" smtClean="0"/>
              <a:t>08.07.2018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724-C18B-47E5-BA98-3CB392956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77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85FD-EDDA-4C83-8308-06EBB3182E08}" type="datetimeFigureOut">
              <a:rPr lang="ru-RU" smtClean="0"/>
              <a:t>08.07.2018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724-C18B-47E5-BA98-3CB392956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40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85FD-EDDA-4C83-8308-06EBB3182E08}" type="datetimeFigureOut">
              <a:rPr lang="ru-RU" smtClean="0"/>
              <a:t>08.07.2018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724-C18B-47E5-BA98-3CB392956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53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B85FD-EDDA-4C83-8308-06EBB3182E08}" type="datetimeFigureOut">
              <a:rPr lang="ru-RU" smtClean="0"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8724-C18B-47E5-BA98-3CB392956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34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066" y="1349115"/>
            <a:ext cx="9243934" cy="2953062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lv-LV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lv-LV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v-LV" sz="4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lv-LV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v-LV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lv-LV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v-LV" sz="4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lv-LV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v-LV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lv-LV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v-LV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lv-LV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</a:t>
            </a:r>
            <a:r>
              <a:rPr lang="lv-LV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ABS BONUS-ELC</a:t>
            </a:r>
            <a:br>
              <a:rPr lang="lv-LV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v-LV" sz="4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lv-LV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4066" y="5872766"/>
            <a:ext cx="9243933" cy="386366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Рига, 2018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64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295275"/>
          </a:xfrm>
        </p:spPr>
        <p:txBody>
          <a:bodyPr>
            <a:noAutofit/>
          </a:bodyPr>
          <a:lstStyle/>
          <a:p>
            <a:pPr algn="ctr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Модули работы с платежами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38150"/>
            <a:ext cx="10515600" cy="5738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С помощью модуля собственных платежей формируется стандартное платежное поручение, которое посредством интерфейса взаимодействия с Интернет-приложением банка, где у компании открыты счета, передается в банк. В дальнейшем, при получении компанией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BIC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 подключением к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SEPA,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необходимы интерфейсы формирования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SWIFT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SEPA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-сообщений.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обработки выписки из банка(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REMINV),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сверки выписки из банка(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STARECON)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предназначены для контроля операций по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Nostro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счетам компании. Модуль обработки выписки из компании может при необходимости производить обработку пришедших внешних входящих платежей на предмет корректного зачисления средств, а также определения тех платежей, по которым нельзя определить получателя средств и зачисления этих средств на счета невыясненных средств. При определении получателя могут использоваться различные методы поиска: по счету, по названию получателя, по неточному названию получателя, используя Алгоритм Левенштейна. Модуль сверки используется для контроля зачисления/списания средств по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Nostro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счетам.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ведения невыясненных средств(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REMUNF)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отражения в балансе операций, по которым не выяснен получатель. Связан с модулем обработки выписки из банка(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REMINV),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а также с Модулем собственных платежей, посредством которого производится возврат средств отправителю.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выравнивания остатков по счетам хозяйственной деятельности и клиентским счетам(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STAMOV)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контроля правильности учета по хозяйственным и клиентским счетам компании согласно нормативам. Его задача – рассчитать на заданный момент остатки по счетам клиентских средств, рассчитать остатки по клиентским счетам, а затем при необходимости произвести перераспределение средств между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Nostro-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счетами. В модуле должна быть возможность просмотреть это перераспределение детализировано для контроля правильности.</a:t>
            </a: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ru-R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676"/>
            <a:ext cx="10515600" cy="228600"/>
          </a:xfrm>
        </p:spPr>
        <p:txBody>
          <a:bodyPr>
            <a:noAutofit/>
          </a:bodyPr>
          <a:lstStyle/>
          <a:p>
            <a:pPr algn="ctr"/>
            <a:r>
              <a:rPr lang="lv-LV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Forex, Treasury &amp; Money Market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5276"/>
            <a:ext cx="10515600" cy="58816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функция </a:t>
            </a:r>
            <a:r>
              <a:rPr lang="ru-RU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форексного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блока – возможность обеспечения со стороны компании продажи  клиентам конвертаций: контроль открытой валютной позиции, проведения операций закрытия валютных позиций(межбанковские конвертации), перераспределение средств между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Nostro-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счетами для возможности выполнения обязательств по сделкам, контроль перспективных остатков по платежам с учетом клиентских внешних исходящих платежей. Кроме этого, в дальнейшем возможно предоставление функционала размещения средств на межбанковском рынке с целью получения процентного дохода. </a:t>
            </a:r>
            <a:r>
              <a:rPr lang="ru-RU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Форексный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блок состоит из Модуля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FX(FXMOD),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Модуля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Treasury(TRSMOD),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Модуля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Money Market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MMMOD)* -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в перспективе, Модуля закачки курсов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ECB(RATLOAD) –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в перспективе, модуль закачки коммерческих курсов, а также Модуля контроля открытой валютной позиции(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OPENPOS)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 Модуля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On-line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контроля перспективных и текущих остатков по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Nostro-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банкам(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DFBPBAL).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FX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заведения межбанковских конвертаций для закрытия валютной позиции. Эти конвертации заключаются с контрагентом. В модуле настраиваются специальные платежные инструкции для расчетов с контрагентом. В дальнейшем возможна интеграция с контрагентом для закачки сделок. Кроме этого, для возможности контроля открытой валютной позиции в режиме 24/7 возможна интеграция робота контроля позиции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Angela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или подобного.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Модуль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FX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связан с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Модулем 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контроля валютной позиции(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OPENPOS)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основной задачей которого является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On-line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отражение открытой валютной позиции на основании пришедших клиентских конвертаций, карточных операций, в которых происходит конвертация, а также с учетом межбанковских операций. Информация в этом модуле должна постоянно обновляться, а в случае, если открытая валютная позиция превышает заданный лимит, отправлять сообщение(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SMS,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E-Mail)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работнику, который отвечает за этот процесс.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Tresury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предназначен для перераспределения средств между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Nostro-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счетами компании для выполнения сделок и возможности осуществления внешних исходящих клиентских или хозяйственных платежей и контроля за распределением ресурсов.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ru-R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816" y="356550"/>
            <a:ext cx="5650367" cy="218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219075"/>
          </a:xfrm>
        </p:spPr>
        <p:txBody>
          <a:bodyPr>
            <a:noAutofit/>
          </a:bodyPr>
          <a:lstStyle/>
          <a:p>
            <a:pPr algn="ctr"/>
            <a:r>
              <a:rPr lang="lv-LV" sz="1800" dirty="0">
                <a:latin typeface="Arial" panose="020B0604020202020204" pitchFamily="34" charset="0"/>
                <a:cs typeface="Arial" panose="020B0604020202020204" pitchFamily="34" charset="0"/>
              </a:rPr>
              <a:t>Forex, Treasury &amp; Money Market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5275"/>
            <a:ext cx="10515600" cy="58816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Модуль 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Treasury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связан с </a:t>
            </a:r>
            <a:r>
              <a:rPr lang="ru-RU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Модулем </a:t>
            </a:r>
            <a:r>
              <a:rPr lang="lv-LV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ru-RU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контроля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перспективных остатков по клиентским и хозяйственным 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Nostro-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счетам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(DFBPBAL)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основной задачей которого является отслеживание остатков по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Nostro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с целью своевременного пополнения для выполнения условий по сделкам или платежам.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 Market(MMMOD)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размещения или привлечения средств компании с целью эффективного заработка процентного дохода для компании и использования ресурсов. Модуль предполагается разработать в перспективе.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закачки курсов 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ECB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RATLOAD)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закачки курсов со страницы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ECB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ведения валют и курсов(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SSCUR)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с целью консолидации остатков в валютах, отличных от базовой, а также расчета дохода от проведенных конвертаций. В случае отсутствия на странице соответствующих курсов необходимо иметь возможность вручную занести информацию в модуль ведения валют и курсов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lv-LV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257175"/>
          </a:xfrm>
        </p:spPr>
        <p:txBody>
          <a:bodyPr>
            <a:noAutofit/>
          </a:bodyPr>
          <a:lstStyle/>
          <a:p>
            <a:pPr algn="ctr"/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Внутренние хозяйственные модули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5748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функция блока внутренних хозяйственных модулей – обеспечение отражения операций, связанных с внутренними процессами и несвязанными с основным бизнесом компании. Еще одной функцией является передача необходимой информации в модуль подготовки финансовой отчетности для регулятора и контролирующих финансовых органов. Блок внутренних хозяйственных модулей состоит из Модуля «Главный журнал транзакций»(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GLLED),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Модуля основных средств(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FAMOD)*,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Модуля выплаты зарплаты(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SALMOD)*,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Модуля выставления счетов(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INVMOD)*,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Модуля оплаты счетов(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EXPMOD)*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 Модуля обмена информацией с программой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BOOKKEAPER(EXPBKM). * -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модули, которые будут при необходимости разработаны на втором этапе. 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«Главный журнал транзакций»(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GLLED)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предназначен для проведения внутренних транзакций компании, несвязанными с основным бизнесом компании, а также различных коррекций, перераспределений остатков по счетам, в общем, абсолютно любых транзакций, которые нельзя сделать с помощью других модулей.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основных средств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(FAMOD)*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хранения информации по основным средствам компании. Модуль содержит возможность постановки на учет, списания с учета, проведение амортизации и другие необходимые функции.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выплаты зарплаты(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Salary)(SALMOD)*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может быть разработан в случае необходимости при отсутствии соответствующего модуля в программе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Bookkeaper.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 должен содержать функции расчета заработной платы, удержания налогов, учетов рабочего времени и необходимую отчетность.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выставления счетов(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INVMOD)*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учета выставленных счетов партнерам компании. Модуль может быть разработан при необходимости при отсутствии необходимого функционала в программе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Bookkeaper.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Модуль формирует транзакции по учету дебиторской </a:t>
            </a:r>
          </a:p>
          <a:p>
            <a:pPr marL="0" indent="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ru-R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16" y="444000"/>
            <a:ext cx="565036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5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200025"/>
          </a:xfrm>
        </p:spPr>
        <p:txBody>
          <a:bodyPr>
            <a:noAutofit/>
          </a:bodyPr>
          <a:lstStyle/>
          <a:p>
            <a:pPr algn="ctr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Внутренние хозяйственные модули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425"/>
            <a:ext cx="10515600" cy="58245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задолженности, а также формирует транзакции по погашению задолженности при оплате счетов.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оплаты счетов(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EXPMOD)*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модуль оплаты расходов. Предназначен для формирования транзакций расходов, как текущих, так и расходов будущих периодов, по выставленным компании счетам. 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обмена информации с модулем 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Bookkeaper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передачи необходимой информации в программу формирования необходимой отчетности компании перед регулятором и финансовыми контролирующими органами.</a:t>
            </a: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ru-R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13 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31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6201"/>
            <a:ext cx="10515600" cy="238124"/>
          </a:xfrm>
        </p:spPr>
        <p:txBody>
          <a:bodyPr>
            <a:noAutofit/>
          </a:bodyPr>
          <a:lstStyle/>
          <a:p>
            <a:pPr algn="ctr"/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Карточный модуль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4325"/>
            <a:ext cx="10515600" cy="58626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функция блока карточных операций – получение финансовых подтверждений из </a:t>
            </a:r>
            <a:r>
              <a:rPr lang="ru-RU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бэк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-офисной части программы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SmartVista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 формирование транзакций в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ABS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по карточным операциям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Блок состоит из Модуля настройки карточных транзакций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(CRDTMPL),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Модуля импорта транзакций из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SV(CRDTRX)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и Модуля сверки карточных транзакций(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CRDRECON).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импорта карточных транзакций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SV(CRDTRX)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настройки карточных транзакций(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CRDTMPL)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предназначены для получения финансовых подтверждений из программы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SV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 формирования транзакций по карточным операциям.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В модуль входит интерфейс обмена информации между 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SV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ABS –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SVIP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и/или 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MQ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Rabbit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С помощью модуля настроек необходимо выделить все доходы и расходы от операций для возможности формирования необходимой управленческой отчетности.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сверки карточных транзакций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(CRDRECON)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предназначен для сверки обмена информации между системами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SV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ABS. 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ru-R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80" y="423825"/>
            <a:ext cx="3811889" cy="13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4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6201"/>
            <a:ext cx="10515600" cy="190499"/>
          </a:xfrm>
        </p:spPr>
        <p:txBody>
          <a:bodyPr>
            <a:noAutofit/>
          </a:bodyPr>
          <a:lstStyle/>
          <a:p>
            <a:pPr algn="ctr"/>
            <a:r>
              <a:rPr lang="lv-LV" sz="1800" dirty="0">
                <a:latin typeface="Arial" panose="020B0604020202020204" pitchFamily="34" charset="0"/>
                <a:cs typeface="Arial" panose="020B0604020202020204" pitchFamily="34" charset="0"/>
              </a:rPr>
              <a:t>Reporting, Budget, MBO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3375"/>
            <a:ext cx="10515600" cy="5843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функция блока отчетности – предоставление необходимой управленческой отчетности. Отчетность предполагает наличие статистической базы данных (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DWH).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Блок отчетности представлен Модулем ведения продуктов(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PRDMOD)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Модулем отчетности по платежам, клиентам, счетам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(REPORTS)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Модулем контроля бюджета(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BUDGET)*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Модулем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 MBO(MBOMOD)*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Management by Objectives.</a:t>
            </a:r>
          </a:p>
          <a:p>
            <a:pPr marL="0" indent="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 на блок отчетности предполагается на втором этапе, когда будет понятно, какая управленческая отчетность необходима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lv-LV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441" y="360600"/>
            <a:ext cx="5650367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6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/>
          </a:bodyPr>
          <a:lstStyle/>
          <a:p>
            <a:pPr algn="ctr"/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</a:t>
            </a:r>
            <a:r>
              <a:rPr lang="lv-LV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ABS BONUS-ELC 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75764"/>
            <a:ext cx="10515600" cy="5666704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endParaRPr lang="lv-LV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lv-LV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lv-LV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СОДЕРЖАНИЕ:</a:t>
            </a:r>
          </a:p>
          <a:p>
            <a:pPr marL="0" indent="0" algn="ctr">
              <a:buNone/>
            </a:pPr>
            <a:endParaRPr lang="ru-RU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Общая структура</a:t>
            </a:r>
            <a:r>
              <a:rPr lang="lv-LV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 описание</a:t>
            </a:r>
            <a:r>
              <a:rPr lang="lv-LV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................................................................................... </a:t>
            </a:r>
            <a:r>
              <a:rPr lang="lv-LV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Структура ядра системы</a:t>
            </a:r>
            <a:r>
              <a:rPr lang="lv-LV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........................................................................................... 4</a:t>
            </a:r>
            <a:endParaRPr lang="ru-RU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 Клиенты, клиентские счета и карточки</a:t>
            </a:r>
            <a:r>
              <a:rPr lang="lv-LV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..................................................................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 Платежи</a:t>
            </a:r>
            <a:r>
              <a:rPr lang="lv-LV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....................................................................................................................... 9</a:t>
            </a:r>
            <a:endParaRPr lang="ru-RU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 </a:t>
            </a:r>
            <a:r>
              <a:rPr lang="lv-LV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Forex, Treasury, Money Market  ................................................................................. 11</a:t>
            </a:r>
          </a:p>
          <a:p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  Внутренние хозяйственные модули</a:t>
            </a:r>
            <a:r>
              <a:rPr lang="lv-LV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..................................................................... 12</a:t>
            </a:r>
            <a:endParaRPr lang="ru-RU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7.  Карточный модуль</a:t>
            </a:r>
            <a:r>
              <a:rPr lang="lv-LV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................................................................................................... 14</a:t>
            </a:r>
            <a:endParaRPr lang="ru-RU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8.  Модуль отчетности, бюджетирования и </a:t>
            </a:r>
            <a:r>
              <a:rPr lang="lv-LV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MBO  ..................................................... </a:t>
            </a:r>
            <a:r>
              <a:rPr lang="lv-LV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lv-LV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lv-LV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0152"/>
            <a:ext cx="10515600" cy="425003"/>
          </a:xfrm>
        </p:spPr>
        <p:txBody>
          <a:bodyPr>
            <a:normAutofit/>
          </a:bodyPr>
          <a:lstStyle/>
          <a:p>
            <a:pPr algn="ctr"/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Общая структура и описание</a:t>
            </a:r>
            <a:r>
              <a:rPr lang="lv-LV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35" y="515155"/>
            <a:ext cx="11243256" cy="488109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359999" y="637390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6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1669"/>
            <a:ext cx="10515600" cy="347728"/>
          </a:xfrm>
        </p:spPr>
        <p:txBody>
          <a:bodyPr>
            <a:normAutofit/>
          </a:bodyPr>
          <a:lstStyle/>
          <a:p>
            <a:pPr algn="ctr"/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Общая структура и описание</a:t>
            </a:r>
            <a:r>
              <a:rPr lang="lv-LV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25" y="581025"/>
            <a:ext cx="11866943" cy="5962650"/>
          </a:xfrm>
        </p:spPr>
        <p:txBody>
          <a:bodyPr>
            <a:normAutofit lnSpcReduction="10000"/>
          </a:bodyPr>
          <a:lstStyle/>
          <a:p>
            <a:endParaRPr lang="lv-LV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lv-L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ABS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lv-LV" sz="1600" dirty="0">
                <a:latin typeface="Arial" panose="020B0604020202020204" pitchFamily="34" charset="0"/>
                <a:cs typeface="Arial" panose="020B0604020202020204" pitchFamily="34" charset="0"/>
              </a:rPr>
              <a:t>BONUS-ELC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»  является вспомогательной информационной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системой, в которой формирует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я баланс компании. Для этого необходима интеграция с основной системой проведения клиентских операций </a:t>
            </a:r>
            <a:r>
              <a:rPr lang="lv-L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SmartVista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а также системой хранения информации по клиентам </a:t>
            </a:r>
            <a:r>
              <a:rPr lang="lv-L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CRM.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Кроме этого, </a:t>
            </a:r>
            <a:r>
              <a:rPr lang="lv-L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ABS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обеспечивает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продажу клиентам продуктов, не поддерживаемых основной информационной системой </a:t>
            </a:r>
            <a:r>
              <a:rPr lang="lv-LV" sz="1600" dirty="0">
                <a:latin typeface="Arial" panose="020B0604020202020204" pitchFamily="34" charset="0"/>
                <a:cs typeface="Arial" panose="020B0604020202020204" pitchFamily="34" charset="0"/>
              </a:rPr>
              <a:t>SmartVista –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форексные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операции, операции управления ресурсами компании(</a:t>
            </a:r>
            <a:r>
              <a:rPr lang="lv-LV" sz="1600" dirty="0">
                <a:latin typeface="Arial" panose="020B0604020202020204" pitchFamily="34" charset="0"/>
                <a:cs typeface="Arial" panose="020B0604020202020204" pitchFamily="34" charset="0"/>
              </a:rPr>
              <a:t>Treasury),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расчет и хранение курсов валют, необходимых для конверсионных операций клиентов</a:t>
            </a:r>
            <a:r>
              <a:rPr lang="lv-LV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Другое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предназначение данной системы – полное хранилище информации по клиентам, счетам, картам, кошелькам клиентов, операциям для формирования внутреннего баланса, контроля валютной позиции компании,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контроль состояния </a:t>
            </a:r>
            <a:r>
              <a:rPr lang="lv-L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Nostro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счетов, а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также получения необходимой статистики по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операциям.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lv-LV" sz="1600" dirty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хранится информация по внутренней бухгалтерии компании (зарплаты, основные средства,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выставление и оплата счетов).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lv-L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ABS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lv-LV" sz="1600" dirty="0">
                <a:latin typeface="Arial" panose="020B0604020202020204" pitchFamily="34" charset="0"/>
                <a:cs typeface="Arial" panose="020B0604020202020204" pitchFamily="34" charset="0"/>
              </a:rPr>
              <a:t>BONUS-ELC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» построена по модульному типу. Кроме внутренних модулей системы, должны быть разработаны интерфейсы для обмена информацией с информационными системами </a:t>
            </a:r>
            <a:r>
              <a:rPr lang="lv-L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SmartVista, CRM, RATES, BOOKKEAPER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и другими.</a:t>
            </a:r>
          </a:p>
          <a:p>
            <a:r>
              <a:rPr lang="lv-L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ABS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разработана на </a:t>
            </a:r>
            <a:r>
              <a:rPr lang="lv-L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PROGRESS Open Edge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lv-LV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На следующих слайдах изображены основные модули системы.</a:t>
            </a:r>
            <a:endParaRPr lang="lv-LV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lv-LV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lv-LV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lv-LV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lv-LV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lv-LV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lv-LV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3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775" y="66676"/>
            <a:ext cx="11249025" cy="285750"/>
          </a:xfrm>
        </p:spPr>
        <p:txBody>
          <a:bodyPr>
            <a:noAutofit/>
          </a:bodyPr>
          <a:lstStyle/>
          <a:p>
            <a:pPr algn="ctr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Структура ядра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 </a:t>
            </a:r>
            <a:r>
              <a:rPr lang="lv-LV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838200" y="457200"/>
            <a:ext cx="10106025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функция ядра системы – обеспечение работоспособности остальных модулей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ABS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 обеспечение формирования баланса компании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Ядро системы состоит из нескольких модулей, которые в свою очередь состоят из </a:t>
            </a:r>
            <a:r>
              <a:rPr lang="ru-RU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субмодулей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Ядро системы состоит из Модуля поддержки меню системы(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NMENU),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Модуля ведения организационной структуры(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SSDPT),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Модуля ведения пользователей системы(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SSOFC),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Модуля присвоения полномочий(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С), Модуля ведения системных параметров(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SSP),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Модуля ведения балансовых счетов(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SSGL),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Модуль ведения </a:t>
            </a:r>
            <a:r>
              <a:rPr lang="ru-RU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субсчетов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SSSUBL),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Модуль ведения валют и курсов(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SSCUR),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а также Модуль закрытия дня и формирования баланса(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DAYCLOSE).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</a:t>
            </a:r>
            <a:r>
              <a:rPr lang="ru-RU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поддержки меню системы(</a:t>
            </a:r>
            <a:r>
              <a:rPr lang="lv-LV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NMENU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предназначен для хранения структуры меню пользователей. Позволяет сформировать иерархическое построение пользовательского меню. Содержит таблицы локализации названий пунктов и подпунктов меню и системных сообщений для возможности отражения информации на разных языках.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ведения организационной структуры(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SSDPT)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хранения организационной структуры компании. Поддерживается иерархический принцип построения организации: отдел -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управление -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правление. Каждый работник компании имеет привязку к своему структурному подразделению.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ведения пользователей системы(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SSOFC)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хранения информации о пользователях системы – 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ID, login,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имя и фамилия, структурное подразделение, должность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статус. Данная информация используется для возможности получения доступа работы с модулями системами и проведения операций.</a:t>
            </a:r>
          </a:p>
          <a:p>
            <a:pPr marL="0" indent="0">
              <a:buNone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705" y="520200"/>
            <a:ext cx="667923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5726"/>
            <a:ext cx="10515600" cy="342900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Структура ядра системы </a:t>
            </a:r>
            <a:r>
              <a:rPr lang="lv-LV" sz="18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42925"/>
            <a:ext cx="10515600" cy="57626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sz="12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присвоения полномочий(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SEC) 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возможности предоставления пользователям возможности работать с модулями системы, возможности проведения операций, а также получения различной информации.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Данная информация используется для возможности получения доступа работы с модулями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 проведения операций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ведения системных параметров(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SSP)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– предназначен для хранения внутренних параметров системы, необходимых для ее корректного функционирования. Это различные системные переменные, структуры внутренних </a:t>
            </a:r>
            <a:r>
              <a:rPr lang="ru-RU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референсов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клиентов, структуры </a:t>
            </a:r>
            <a:r>
              <a:rPr lang="ru-RU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референсов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платежей и номеров транзакций, внутренних справочников системы и т.п. Ответственным за ведение этих параметров является Администратор системы.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ведения балансовых счетов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(SSGL)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хранения балансовых счетов компании(Главная книга), остатков за текущий день и исторической информации для возможности создания баланса компании.</a:t>
            </a:r>
          </a:p>
          <a:p>
            <a:pPr marL="0" indent="0">
              <a:buNone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Модуль поддерживает иерархический принцип построения Главной книги. Внутренний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балансовый учет компании будет строиться по банковскому типу: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Активы(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Assets),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Пассивы(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Liabilities), </a:t>
            </a:r>
            <a:r>
              <a:rPr lang="ru-RU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Забалансовые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счета(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Off-Balance),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Собственный капитал(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Owner’s Equity),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Доходы(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Incomes),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Расходы(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Expenes)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Номера балансовых счетов в системе будут 4-значными. </a:t>
            </a:r>
          </a:p>
          <a:p>
            <a:pPr marL="0" indent="0">
              <a:buNone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некоторых счетах Главной книги возможны аналитические счета –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субсчета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Sub-accounts).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Длина номеров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субсчетов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и их структура зависит от формата хранения этой информации в системе 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SmartVista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(12-знаков)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Балансовые счета – мультивалютные и хранятся в тех валютах, в которых работает компания. Если компания начинает работать в новой валюте, балансовые счета в ней автоматически открываются.</a:t>
            </a:r>
          </a:p>
          <a:p>
            <a:pPr marL="0" indent="0">
              <a:buNone/>
            </a:pP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Валюта консолидации(главная валюта) – </a:t>
            </a:r>
            <a:r>
              <a:rPr lang="lv-LV" sz="1300" dirty="0">
                <a:latin typeface="Arial" panose="020B0604020202020204" pitchFamily="34" charset="0"/>
                <a:cs typeface="Arial" panose="020B0604020202020204" pitchFamily="34" charset="0"/>
              </a:rPr>
              <a:t>GBP.</a:t>
            </a:r>
            <a:endParaRPr lang="ru-RU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Предлагаемая 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нумерация балансовых счетов:</a:t>
            </a:r>
          </a:p>
          <a:p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lv-LV" sz="1300" dirty="0">
                <a:latin typeface="Arial" panose="020B0604020202020204" pitchFamily="34" charset="0"/>
                <a:cs typeface="Arial" panose="020B0604020202020204" pitchFamily="34" charset="0"/>
              </a:rPr>
              <a:t>XXX, 2XXX – 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Активы(</a:t>
            </a:r>
            <a:r>
              <a:rPr lang="lv-LV" sz="1300" dirty="0">
                <a:latin typeface="Arial" panose="020B0604020202020204" pitchFamily="34" charset="0"/>
                <a:cs typeface="Arial" panose="020B0604020202020204" pitchFamily="34" charset="0"/>
              </a:rPr>
              <a:t>Assets)</a:t>
            </a:r>
            <a:endParaRPr lang="ru-RU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lv-LV" sz="1300" dirty="0">
                <a:latin typeface="Arial" panose="020B0604020202020204" pitchFamily="34" charset="0"/>
                <a:cs typeface="Arial" panose="020B0604020202020204" pitchFamily="34" charset="0"/>
              </a:rPr>
              <a:t>3XXX – </a:t>
            </a:r>
            <a:r>
              <a:rPr lang="ru-RU" sz="1300" dirty="0" err="1">
                <a:latin typeface="Arial" panose="020B0604020202020204" pitchFamily="34" charset="0"/>
                <a:cs typeface="Arial" panose="020B0604020202020204" pitchFamily="34" charset="0"/>
              </a:rPr>
              <a:t>Забалансовые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 счета(активные)</a:t>
            </a:r>
          </a:p>
          <a:p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lv-LV" sz="1300" dirty="0">
                <a:latin typeface="Arial" panose="020B0604020202020204" pitchFamily="34" charset="0"/>
                <a:cs typeface="Arial" panose="020B0604020202020204" pitchFamily="34" charset="0"/>
              </a:rPr>
              <a:t>XXX – 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Пассивы(</a:t>
            </a:r>
            <a:r>
              <a:rPr lang="lv-LV" sz="1300" dirty="0">
                <a:latin typeface="Arial" panose="020B0604020202020204" pitchFamily="34" charset="0"/>
                <a:cs typeface="Arial" panose="020B0604020202020204" pitchFamily="34" charset="0"/>
              </a:rPr>
              <a:t>Liabilities)</a:t>
            </a:r>
            <a:endParaRPr lang="ru-RU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lv-LV" sz="1300" dirty="0">
                <a:latin typeface="Arial" panose="020B0604020202020204" pitchFamily="34" charset="0"/>
                <a:cs typeface="Arial" panose="020B0604020202020204" pitchFamily="34" charset="0"/>
              </a:rPr>
              <a:t>5XXX – 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Уставной капитал и резервы(</a:t>
            </a:r>
            <a:r>
              <a:rPr lang="lv-LV" sz="1300" dirty="0">
                <a:latin typeface="Arial" panose="020B0604020202020204" pitchFamily="34" charset="0"/>
                <a:cs typeface="Arial" panose="020B0604020202020204" pitchFamily="34" charset="0"/>
              </a:rPr>
              <a:t>Owner’s Equity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lv-LV" sz="1300" dirty="0">
                <a:latin typeface="Arial" panose="020B0604020202020204" pitchFamily="34" charset="0"/>
                <a:cs typeface="Arial" panose="020B0604020202020204" pitchFamily="34" charset="0"/>
              </a:rPr>
              <a:t>XXX– </a:t>
            </a:r>
            <a:r>
              <a:rPr lang="ru-RU" sz="1300" dirty="0" err="1">
                <a:latin typeface="Arial" panose="020B0604020202020204" pitchFamily="34" charset="0"/>
                <a:cs typeface="Arial" panose="020B0604020202020204" pitchFamily="34" charset="0"/>
              </a:rPr>
              <a:t>Забалансовые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 счета(пассивные)</a:t>
            </a:r>
          </a:p>
          <a:p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lv-LV" sz="1300" dirty="0">
                <a:latin typeface="Arial" panose="020B0604020202020204" pitchFamily="34" charset="0"/>
                <a:cs typeface="Arial" panose="020B0604020202020204" pitchFamily="34" charset="0"/>
              </a:rPr>
              <a:t>XXX – 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Доходные счета</a:t>
            </a:r>
            <a:r>
              <a:rPr lang="lv-LV" sz="1300" dirty="0">
                <a:latin typeface="Arial" panose="020B0604020202020204" pitchFamily="34" charset="0"/>
                <a:cs typeface="Arial" panose="020B0604020202020204" pitchFamily="34" charset="0"/>
              </a:rPr>
              <a:t>(Incomes)</a:t>
            </a:r>
            <a:endParaRPr lang="ru-RU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lv-LV" sz="1300" dirty="0">
                <a:latin typeface="Arial" panose="020B0604020202020204" pitchFamily="34" charset="0"/>
                <a:cs typeface="Arial" panose="020B0604020202020204" pitchFamily="34" charset="0"/>
              </a:rPr>
              <a:t>XXX – 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Расходные счета(</a:t>
            </a:r>
            <a:r>
              <a:rPr lang="lv-LV" sz="1300" dirty="0">
                <a:latin typeface="Arial" panose="020B0604020202020204" pitchFamily="34" charset="0"/>
                <a:cs typeface="Arial" panose="020B0604020202020204" pitchFamily="34" charset="0"/>
              </a:rPr>
              <a:t>Expences</a:t>
            </a:r>
            <a:r>
              <a:rPr lang="lv-LV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lv-LV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676"/>
            <a:ext cx="10515600" cy="228600"/>
          </a:xfrm>
        </p:spPr>
        <p:txBody>
          <a:bodyPr>
            <a:noAutofit/>
          </a:bodyPr>
          <a:lstStyle/>
          <a:p>
            <a:pPr algn="ctr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Структура ядра системы </a:t>
            </a:r>
            <a:r>
              <a:rPr lang="lv-LV" sz="18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0" y="400051"/>
            <a:ext cx="10534650" cy="53530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По результатам операций за каждый день формируется баланс. Формирование остатков по балансовым счетам происходит автоматически в момент операций.</a:t>
            </a:r>
          </a:p>
          <a:p>
            <a:pPr marL="0" indent="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Если компания получила доход/ понесла расход в отличной от 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GBP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валюте, то происходит конвертация данного дохода или расхода в 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GBP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по курсу Банка Англии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ведения </a:t>
            </a:r>
            <a:r>
              <a:rPr lang="ru-RU" sz="12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субсчетов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(SSSUBL)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хранения информации по </a:t>
            </a:r>
            <a:r>
              <a:rPr lang="ru-RU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субсчетам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– аналитики, которая может присутствовать на некоторых балансовых счетах. В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ABS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предполагается использование 4 видов </a:t>
            </a:r>
            <a:r>
              <a:rPr lang="ru-RU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субсчетов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клиентские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ACC),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Nostro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DFB),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внутренние(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ARP),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расходные(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EPS).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В случае необходимости в дальнейшем могут быть использованы и другие виды </a:t>
            </a:r>
            <a:r>
              <a:rPr lang="ru-RU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субсчетов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Также модуль подразумевает структуру хранения текущей и исторической информации по остаткам </a:t>
            </a:r>
            <a:r>
              <a:rPr lang="ru-RU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субсчетов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ведения валют и курсов(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SSCUR)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хранения информации о валютах, в которых осуществляются расчеты в компании. При необходимости число валют может быть расширено. Кроме информации о валютах, хранится информация о курсах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ECB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по отношению к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GBP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в которой происходит консолидация баланса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модуль входит модуль автоматической закачки курсов со страницы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ECB.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на странице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ECB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отсутствует информация о котировке конкретной валюты, есть возможность занесения информации вручную. Модуль подразумевает хранение исторической информации по котировкам валют – одна запись в день.*</a:t>
            </a:r>
          </a:p>
          <a:p>
            <a:pPr marL="0" indent="0">
              <a:buNone/>
            </a:pP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в настоящее время в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ABS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не планируется хранение дневной динамики коммерческих курсов для проведения клиентских операций и отражения в клиентском приложении. Если в дальнейшем такая необходимость появится, то потребуется хранение этой информации в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ABS.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закрытия дня(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DAYCLOSE)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проведения заключительных операций в операционном дне по балансовым счетам и сохранения информации. Предполагается, что данный процесс будет полностью автоматизирован.</a:t>
            </a: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ru-R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7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676"/>
            <a:ext cx="10515600" cy="285750"/>
          </a:xfrm>
        </p:spPr>
        <p:txBody>
          <a:bodyPr>
            <a:noAutofit/>
          </a:bodyPr>
          <a:lstStyle/>
          <a:p>
            <a:pPr algn="ctr"/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Клиенты, клиентские счета и карты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426"/>
            <a:ext cx="10515600" cy="6191249"/>
          </a:xfrm>
        </p:spPr>
        <p:txBody>
          <a:bodyPr>
            <a:normAutofit/>
          </a:bodyPr>
          <a:lstStyle/>
          <a:p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клиентских модулей – хранение информации о клиентах компании, </a:t>
            </a:r>
            <a:r>
              <a:rPr lang="ru-RU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бенефицирах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клиентов юридических лиц, клиентских счетах(электронных кошельков), клиентских картах*. (*- если необходимо).</a:t>
            </a:r>
          </a:p>
          <a:p>
            <a:pPr marL="0" indent="0">
              <a:buNone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Клиентские модули состоят из модуля ведения клиентской информации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(CIFENT),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модуля ведения бенефициаров(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BENENT),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модуля ведения клиентских счетов(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CIFACC)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 модуля клиентских карт(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CIFCARD).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ведения клиентской информации(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CIFENT)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хранения информации о клиентах компании. Изначально клиенты открываются в системе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SmartVista(SV)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и после прохождения процесс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On-Boarding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вся клиентская информация сохраняется в информационной системе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CRM-BPM.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этого информация синхронизируется в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ABS.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Таким образом, заведение клиентов в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ABS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 только в том случае, если они по тем или иным причинам не регистрируются в системе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SV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например, регистрация контрагентов по </a:t>
            </a:r>
            <a:r>
              <a:rPr lang="ru-RU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форексным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сделкам,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Treasury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Money Market.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В модуль входит интерфейс обмена информации между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SV,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CRM-BPM.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В качестве интерфейсов обмена рассматриваются интерфейсы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SV IP,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 обмена между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CRM –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BPM,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а также универсальная шина обмена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MQ Rabbit.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</a:t>
            </a:r>
            <a:r>
              <a:rPr lang="lv-LV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ведения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бенефициаров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(BENENT)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предназначен для хранения информации о бенефициарах и должностных лицах юридических лицах: фамилии, имени, адресах, контактной информации, типам связей с компании, </a:t>
            </a:r>
            <a:r>
              <a:rPr lang="ru-RU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скоринговой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информации. Пока не принято решение о месте регистрации этой категории информации.</a:t>
            </a:r>
            <a:endParaRPr lang="lv-LV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</a:t>
            </a:r>
            <a:r>
              <a:rPr lang="lv-LV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ведения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клиентских счетов(электронных кошельков)(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CIFACC)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хранения информации по клиентским счетам, которые открываются в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SV.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Необходимость счетов в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ABS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объясняется необходимостью проведения транзакций. Также для корректного отражения стандартных и технических овердрафтов в балансе необходимо автоматически открывать и поддерживать овердрафты по счетам. Дополнительно в данном модуле существует </a:t>
            </a:r>
            <a:r>
              <a:rPr lang="ru-RU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субмодуль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специальных инструкций(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Hold Balance)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по счетам. Обмен информацией между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SV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ABS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происходит так же, как и по клиентам в рамках процесса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синхронизации.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</a:t>
            </a:r>
            <a:r>
              <a:rPr lang="lv-LV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ведения клиентских карт(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CIFCARD)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хранения информации по клиентским картам, которые открыты в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SV.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хранении необходимо учитывать принципы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3D-Secure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 не отражать в открытом виде номера клиентских карт.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Обмен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информацией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между 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SV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ABS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происходит так же, как и по клиентам в рамках процесса </a:t>
            </a: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синхронизации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Необходимость сохранения информации в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ABS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объясняется необходимостью получения аналитической информации в транзакциях, а затем в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MBO.</a:t>
            </a:r>
          </a:p>
          <a:p>
            <a:pPr marL="0" indent="0">
              <a:buNone/>
            </a:pPr>
            <a:r>
              <a:rPr lang="lv-LV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lv-LV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49" y="446325"/>
            <a:ext cx="5886501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276225"/>
          </a:xfrm>
        </p:spPr>
        <p:txBody>
          <a:bodyPr>
            <a:noAutofit/>
          </a:bodyPr>
          <a:lstStyle/>
          <a:p>
            <a:pPr algn="ctr"/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 работы с платежами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38150"/>
            <a:ext cx="10515600" cy="5738813"/>
          </a:xfrm>
        </p:spPr>
        <p:txBody>
          <a:bodyPr>
            <a:normAutofit lnSpcReduction="10000"/>
          </a:bodyPr>
          <a:lstStyle/>
          <a:p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Основная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платежного модуля – хранение информации о клиентских платежах, а также собственных платежах компании. Кроме этого, необходимо получать информацию о движении по счетам компании, сверять информацию об остатках, обрабатывать полученную информацию и вести счета невыясненных сумм, когда неизвестен получатель средств. Другие функции платежного модуля – получение из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SV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о произведенных конвертациях клиентов и передача информации в модули контроля открытой валютной позиции, а также в модуль контроля остатков по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NOSTRO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 произведение выравнивания остатков между клиентскими и хозяйственными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NOSTRO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счетами.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</a:t>
            </a:r>
            <a:r>
              <a:rPr lang="lv-LV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импорта клиентских платежей и конвертаций из 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</a:t>
            </a:r>
            <a:r>
              <a:rPr lang="en-US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(REMSV), </a:t>
            </a: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настройки шаблонов транзакций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(RMTMPL)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предназначены для приема в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ABS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произведенных в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SV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платежах клиентов(внутренних, входящих, исходящих, конвертаций) и формировании на их основании транзакций в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ABS.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В модуль входит интерфейс обмена информации между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SV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ABS –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SVIP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и/или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MQ Rabbit.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контроля открытой валютной позиции и остатках по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Nostro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счетам(собственным и клиентским) процесс синхронизации должен производиться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24/7.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SV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должна передаваться полная информация о плательщике, банке плательщика, счете плательщика, получателе, банке получателе, счете получателя, сумме, валюте платежа(в случае конвертации – суммах и валютах), дате платежа и дате валютирования, деталях платежа, комиссии за платеж(сумма, валюта, счет). В модуле настройки шаблонов происходит связь полученной их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SV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информации с отражением в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ABS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транзакциями. В результате этого при синхронизации происходит создание транзакций и информация мгновенно отражается в модуле контроля открытой валютной позиции и модуле контроля информации по перспективным остаткам по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Nostro-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счетам.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ведения собственных платежей компании(</a:t>
            </a:r>
            <a:r>
              <a:rPr lang="lv-LV" sz="1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REMOWN)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создания платежей, которые происходят по инициативе компании. К таким платежам относятся хозяйственные платежи компании(оплата услуг поставщиков), выплата зарплаты, возврат невыясненных платежей обратно отправителю, перераспределение средств между клиентскими и хозяйственными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Nostro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счетами компании. </a:t>
            </a:r>
          </a:p>
          <a:p>
            <a:pPr marL="0" indent="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ru-R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816" y="375600"/>
            <a:ext cx="5650367" cy="218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2994</Words>
  <Application>Microsoft Office PowerPoint</Application>
  <PresentationFormat>Широкоэкранный</PresentationFormat>
  <Paragraphs>227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      СТРУКТУРА ABS BONUS-ELC  </vt:lpstr>
      <vt:lpstr>Структура ABS BONUS-ELC </vt:lpstr>
      <vt:lpstr>Общая структура и описание </vt:lpstr>
      <vt:lpstr>Общая структура и описание </vt:lpstr>
      <vt:lpstr>Структура ядра системы Core</vt:lpstr>
      <vt:lpstr>Структура ядра системы Core</vt:lpstr>
      <vt:lpstr>Структура ядра системы Core</vt:lpstr>
      <vt:lpstr>Клиенты, клиентские счета и карты</vt:lpstr>
      <vt:lpstr>Модули работы с платежами</vt:lpstr>
      <vt:lpstr>Модули работы с платежами</vt:lpstr>
      <vt:lpstr>Forex, Treasury &amp; Money Market</vt:lpstr>
      <vt:lpstr>Forex, Treasury &amp; Money Market</vt:lpstr>
      <vt:lpstr>Внутренние хозяйственные модули</vt:lpstr>
      <vt:lpstr>Внутренние хозяйственные модули</vt:lpstr>
      <vt:lpstr>Карточный модуль</vt:lpstr>
      <vt:lpstr>Reporting, Budget, MBO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ABS BONUS-ELC</dc:title>
  <dc:creator>user</dc:creator>
  <cp:lastModifiedBy>user</cp:lastModifiedBy>
  <cp:revision>93</cp:revision>
  <dcterms:created xsi:type="dcterms:W3CDTF">2018-07-07T18:05:00Z</dcterms:created>
  <dcterms:modified xsi:type="dcterms:W3CDTF">2018-07-08T21:38:19Z</dcterms:modified>
</cp:coreProperties>
</file>