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60" r:id="rId19"/>
    <p:sldId id="271" r:id="rId20"/>
    <p:sldId id="272" r:id="rId21"/>
    <p:sldId id="273" r:id="rId22"/>
    <p:sldId id="278" r:id="rId23"/>
    <p:sldId id="279" r:id="rId24"/>
    <p:sldId id="277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33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he-IL" dirty="0"/>
              <a:t>זמן ריצה (בשניות)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זמן ריצה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E1E31AA-FFB0-4B26-8F92-DF2843AB66D9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BCC-49D9-87ED-DE9CCADEDB8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75FD7DE-A9E0-4083-AB9F-F99B613AF593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BCC-49D9-87ED-DE9CCADEDB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גנטי</c:v>
                </c:pt>
                <c:pt idx="1">
                  <c:v>גרידי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2.2000000000000002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C-49D9-87ED-DE9CCADEDB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65864864"/>
        <c:axId val="1804585712"/>
      </c:barChart>
      <c:catAx>
        <c:axId val="17658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04585712"/>
        <c:crosses val="autoZero"/>
        <c:auto val="1"/>
        <c:lblAlgn val="ctr"/>
        <c:lblOffset val="100"/>
        <c:noMultiLvlLbl val="0"/>
      </c:catAx>
      <c:valAx>
        <c:axId val="1804585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6586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i="0" baseline="0" dirty="0"/>
              <a:t>זיכרון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גנטי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cat>
          <c:val>
            <c:numRef>
              <c:f>גיליון1!$B$2:$B$7</c:f>
              <c:numCache>
                <c:formatCode>General</c:formatCode>
                <c:ptCount val="6"/>
                <c:pt idx="0">
                  <c:v>12.007999999999999</c:v>
                </c:pt>
                <c:pt idx="1">
                  <c:v>10.183999999999999</c:v>
                </c:pt>
                <c:pt idx="2">
                  <c:v>10.592000000000001</c:v>
                </c:pt>
                <c:pt idx="3">
                  <c:v>10.592000000000001</c:v>
                </c:pt>
                <c:pt idx="4">
                  <c:v>10.568</c:v>
                </c:pt>
                <c:pt idx="5">
                  <c:v>8.0039999999999996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FC-4691-9E4D-69924763ABF8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UC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cat>
          <c:val>
            <c:numRef>
              <c:f>גיליון1!$C$2:$C$7</c:f>
              <c:numCache>
                <c:formatCode>General</c:formatCode>
                <c:ptCount val="6"/>
                <c:pt idx="0">
                  <c:v>6.1760000000000002</c:v>
                </c:pt>
                <c:pt idx="1">
                  <c:v>10.768000000000001</c:v>
                </c:pt>
                <c:pt idx="2">
                  <c:v>16.024000000000001</c:v>
                </c:pt>
                <c:pt idx="3">
                  <c:v>10.616</c:v>
                </c:pt>
                <c:pt idx="4">
                  <c:v>58.64</c:v>
                </c:pt>
                <c:pt idx="5">
                  <c:v>219.648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FC-4691-9E4D-69924763A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828816"/>
        <c:axId val="1863344336"/>
      </c:lineChart>
      <c:catAx>
        <c:axId val="174882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גודל</a:t>
                </a:r>
                <a:r>
                  <a:rPr lang="he-IL" sz="1600" b="1" baseline="0" dirty="0"/>
                  <a:t> קבוצה</a:t>
                </a:r>
                <a:endParaRPr lang="he-IL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63344336"/>
        <c:crosses val="autoZero"/>
        <c:auto val="1"/>
        <c:lblAlgn val="ctr"/>
        <c:lblOffset val="100"/>
        <c:noMultiLvlLbl val="0"/>
      </c:catAx>
      <c:valAx>
        <c:axId val="186334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 dirty="0" err="1"/>
                  <a:t>Kb</a:t>
                </a:r>
                <a:endParaRPr lang="he-IL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4882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dirty="0"/>
              <a:t>זמני ריצה(ממוצע)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גנטי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גיליון1!$A$2:$A$8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</c:numCache>
            </c:numRef>
          </c:cat>
          <c:val>
            <c:numRef>
              <c:f>גיליון1!$B$2:$B$8</c:f>
              <c:numCache>
                <c:formatCode>General</c:formatCode>
                <c:ptCount val="7"/>
                <c:pt idx="0">
                  <c:v>4.8000000000000001E-4</c:v>
                </c:pt>
                <c:pt idx="1">
                  <c:v>4.0000000000000002E-4</c:v>
                </c:pt>
                <c:pt idx="2">
                  <c:v>1E-3</c:v>
                </c:pt>
                <c:pt idx="3">
                  <c:v>1.8E-3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FC-4691-9E4D-69924763ABF8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UC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גיליון1!$A$2:$A$8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</c:numCache>
            </c:numRef>
          </c:cat>
          <c:val>
            <c:numRef>
              <c:f>גיליון1!$C$2:$C$8</c:f>
              <c:numCache>
                <c:formatCode>General</c:formatCode>
                <c:ptCount val="7"/>
                <c:pt idx="0">
                  <c:v>4.0000000000000002E-4</c:v>
                </c:pt>
                <c:pt idx="1">
                  <c:v>7.3999999999999999E-4</c:v>
                </c:pt>
                <c:pt idx="2">
                  <c:v>5.9699999999999996E-3</c:v>
                </c:pt>
                <c:pt idx="3">
                  <c:v>6.7000000000000002E-3</c:v>
                </c:pt>
                <c:pt idx="4">
                  <c:v>2.5999999999999999E-2</c:v>
                </c:pt>
                <c:pt idx="5">
                  <c:v>6.4000000000000001E-2</c:v>
                </c:pt>
                <c:pt idx="6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FC-4691-9E4D-69924763A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828816"/>
        <c:axId val="1863344336"/>
      </c:lineChart>
      <c:catAx>
        <c:axId val="174882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גודל</a:t>
                </a:r>
                <a:r>
                  <a:rPr lang="he-IL" sz="1600" b="1" baseline="0" dirty="0"/>
                  <a:t> קבוצה</a:t>
                </a:r>
                <a:endParaRPr lang="he-IL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63344336"/>
        <c:crosses val="autoZero"/>
        <c:auto val="1"/>
        <c:lblAlgn val="ctr"/>
        <c:lblOffset val="100"/>
        <c:noMultiLvlLbl val="0"/>
      </c:catAx>
      <c:valAx>
        <c:axId val="186334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זמן</a:t>
                </a:r>
                <a:endParaRPr lang="he-IL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4882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dirty="0"/>
              <a:t>זיכרון (ממוצע)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גנטי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גיליון1!$A$2:$A$8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</c:numCache>
            </c:numRef>
          </c:cat>
          <c:val>
            <c:numRef>
              <c:f>גיליון1!$B$2:$B$8</c:f>
              <c:numCache>
                <c:formatCode>General</c:formatCode>
                <c:ptCount val="7"/>
                <c:pt idx="0">
                  <c:v>6.484</c:v>
                </c:pt>
                <c:pt idx="1">
                  <c:v>6.4</c:v>
                </c:pt>
                <c:pt idx="2">
                  <c:v>6.117</c:v>
                </c:pt>
                <c:pt idx="3">
                  <c:v>6.8879999999999999</c:v>
                </c:pt>
                <c:pt idx="4">
                  <c:v>6.8</c:v>
                </c:pt>
                <c:pt idx="5">
                  <c:v>6.8</c:v>
                </c:pt>
                <c:pt idx="6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FC-4691-9E4D-69924763ABF8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UC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גיליון1!$A$2:$A$8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</c:numCache>
            </c:numRef>
          </c:cat>
          <c:val>
            <c:numRef>
              <c:f>גיליון1!$C$2:$C$8</c:f>
              <c:numCache>
                <c:formatCode>General</c:formatCode>
                <c:ptCount val="7"/>
                <c:pt idx="0">
                  <c:v>6.44</c:v>
                </c:pt>
                <c:pt idx="1">
                  <c:v>8.9320000000000004</c:v>
                </c:pt>
                <c:pt idx="2">
                  <c:v>15.436999999999999</c:v>
                </c:pt>
                <c:pt idx="3">
                  <c:v>21.945</c:v>
                </c:pt>
                <c:pt idx="4">
                  <c:v>51.896000000000001</c:v>
                </c:pt>
                <c:pt idx="5">
                  <c:v>103.73399999999999</c:v>
                </c:pt>
                <c:pt idx="6">
                  <c:v>180.29400000000001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FC-4691-9E4D-69924763A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8828816"/>
        <c:axId val="1863344336"/>
      </c:lineChart>
      <c:catAx>
        <c:axId val="174882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גודל</a:t>
                </a:r>
                <a:r>
                  <a:rPr lang="he-IL" sz="1600" b="1" baseline="0" dirty="0"/>
                  <a:t> קבוצה</a:t>
                </a:r>
                <a:endParaRPr lang="he-IL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63344336"/>
        <c:crosses val="autoZero"/>
        <c:auto val="1"/>
        <c:lblAlgn val="ctr"/>
        <c:lblOffset val="100"/>
        <c:noMultiLvlLbl val="0"/>
      </c:catAx>
      <c:valAx>
        <c:axId val="186334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 baseline="0" dirty="0" err="1"/>
                  <a:t>Kb</a:t>
                </a:r>
                <a:endParaRPr lang="en-GB" b="1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4882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he-IL" dirty="0"/>
              <a:t>זיכרון (</a:t>
            </a:r>
            <a:r>
              <a:rPr lang="en-US" dirty="0"/>
              <a:t>In</a:t>
            </a:r>
            <a:r>
              <a:rPr lang="en-US" baseline="0" dirty="0"/>
              <a:t> Bytes</a:t>
            </a:r>
            <a:r>
              <a:rPr lang="he-IL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זכרון (Bytes)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E1E31AA-FFB0-4B26-8F92-DF2843AB66D9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BCC-49D9-87ED-DE9CCADEDB8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75FD7DE-A9E0-4083-AB9F-F99B613AF593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BCC-49D9-87ED-DE9CCADEDB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גנטי</c:v>
                </c:pt>
                <c:pt idx="1">
                  <c:v>גרידי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190082</c:v>
                </c:pt>
                <c:pt idx="1">
                  <c:v>1296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C-49D9-87ED-DE9CCADEDB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65864864"/>
        <c:axId val="1804585712"/>
      </c:barChart>
      <c:catAx>
        <c:axId val="17658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04585712"/>
        <c:crosses val="autoZero"/>
        <c:auto val="1"/>
        <c:lblAlgn val="ctr"/>
        <c:lblOffset val="100"/>
        <c:noMultiLvlLbl val="0"/>
      </c:catAx>
      <c:valAx>
        <c:axId val="1804585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6586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he-IL" dirty="0"/>
              <a:t>גודל הפתרון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זמן ריצה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E1E31AA-FFB0-4B26-8F92-DF2843AB66D9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BCC-49D9-87ED-DE9CCADEDB8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75FD7DE-A9E0-4083-AB9F-F99B613AF593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BCC-49D9-87ED-DE9CCADEDB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גנטי</c:v>
                </c:pt>
                <c:pt idx="1">
                  <c:v>גרידי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C-49D9-87ED-DE9CCADEDB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65864864"/>
        <c:axId val="1804585712"/>
      </c:barChart>
      <c:catAx>
        <c:axId val="17658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04585712"/>
        <c:crosses val="autoZero"/>
        <c:auto val="1"/>
        <c:lblAlgn val="ctr"/>
        <c:lblOffset val="100"/>
        <c:noMultiLvlLbl val="0"/>
      </c:catAx>
      <c:valAx>
        <c:axId val="1804585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6586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זמן ריצה בשניות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4FB72BB-30AB-4623-A3F3-009564DC83C4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173-420F-BBCB-BF410DAE110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95C71C-DC76-4FD2-87F1-BF7AB513C3BA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173-420F-BBCB-BF410DAE110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EEF5CBA-F988-4A04-B414-462E26992D6E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173-420F-BBCB-BF410DAE110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617677-A044-43F3-BD7B-BC45A634D5F2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173-420F-BBCB-BF410DAE11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ריצה 1</c:v>
                </c:pt>
                <c:pt idx="1">
                  <c:v>ריצה 2</c:v>
                </c:pt>
                <c:pt idx="2">
                  <c:v>ריצה 3</c:v>
                </c:pt>
                <c:pt idx="3">
                  <c:v>ריצה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12.8</c:v>
                </c:pt>
                <c:pt idx="2">
                  <c:v>17.899999999999999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3-420F-BBCB-BF410DAE1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גודל הפתרון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06D6E75-7EE0-48AA-8046-0081EC974829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173-420F-BBCB-BF410DAE110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E6E0CE-A5DA-401D-ABB7-3A06890301C7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C173-420F-BBCB-BF410DAE110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1230FE6-35FB-4CD8-BF1A-884696CB7D72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173-420F-BBCB-BF410DAE110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308D707-09ED-4C7F-ABB7-13DD172DF9A8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C173-420F-BBCB-BF410DAE11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ריצה 1</c:v>
                </c:pt>
                <c:pt idx="1">
                  <c:v>ריצה 2</c:v>
                </c:pt>
                <c:pt idx="2">
                  <c:v>ריצה 3</c:v>
                </c:pt>
                <c:pt idx="3">
                  <c:v>ריצה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73-420F-BBCB-BF410DAE11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5981024"/>
        <c:axId val="1818885424"/>
      </c:barChart>
      <c:catAx>
        <c:axId val="24598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18885424"/>
        <c:crosses val="autoZero"/>
        <c:auto val="1"/>
        <c:lblAlgn val="ctr"/>
        <c:lblOffset val="100"/>
        <c:noMultiLvlLbl val="0"/>
      </c:catAx>
      <c:valAx>
        <c:axId val="1818885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4598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rtl="1"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dirty="0"/>
              <a:t>שימוש בזיכרון</a:t>
            </a:r>
            <a:r>
              <a:rPr lang="he-IL" baseline="0" dirty="0"/>
              <a:t> (</a:t>
            </a:r>
            <a:r>
              <a:rPr lang="he-IL" baseline="0" dirty="0" err="1"/>
              <a:t>בק"ב</a:t>
            </a:r>
            <a:r>
              <a:rPr lang="he-IL" baseline="0" dirty="0"/>
              <a:t>)</a:t>
            </a:r>
            <a:endParaRPr lang="he-I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1"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שימוש בזיכרון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18283AF-7E02-41EA-8F35-900866833572}" type="VALUE">
                      <a:rPr lang="en-US">
                        <a:solidFill>
                          <a:schemeClr val="tx1"/>
                        </a:solidFill>
                      </a:rPr>
                      <a:pPr/>
                      <a:t>[ערך]</a:t>
                    </a:fld>
                    <a:endParaRPr lang="en-IL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D8A-4D92-89BB-998DDF81E9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ריצה 1</c:v>
                </c:pt>
                <c:pt idx="1">
                  <c:v>ריצה 2</c:v>
                </c:pt>
                <c:pt idx="2">
                  <c:v>ריצה 3 </c:v>
                </c:pt>
                <c:pt idx="3">
                  <c:v>ריצה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190</c:v>
                </c:pt>
                <c:pt idx="1">
                  <c:v>192</c:v>
                </c:pt>
                <c:pt idx="2">
                  <c:v>342</c:v>
                </c:pt>
                <c:pt idx="3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A-4D92-89BB-998DDF81E94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5779504"/>
        <c:axId val="1818902480"/>
      </c:barChart>
      <c:catAx>
        <c:axId val="1657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18902480"/>
        <c:crosses val="autoZero"/>
        <c:auto val="1"/>
        <c:lblAlgn val="ctr"/>
        <c:lblOffset val="100"/>
        <c:noMultiLvlLbl val="0"/>
      </c:catAx>
      <c:valAx>
        <c:axId val="1818902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6577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dirty="0"/>
              <a:t>זמן</a:t>
            </a:r>
            <a:r>
              <a:rPr lang="he-IL" b="1" baseline="0" dirty="0"/>
              <a:t> ריצה ביחס לכמות הקבוצות</a:t>
            </a:r>
            <a:endParaRPr lang="he-IL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0.12869084917340029"/>
          <c:y val="0.12334534967555875"/>
          <c:w val="0.66684615704782668"/>
          <c:h val="0.715635967277702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גנטי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1.1599999999999999</c:v>
                </c:pt>
                <c:pt idx="1">
                  <c:v>1.3</c:v>
                </c:pt>
                <c:pt idx="2">
                  <c:v>1.43</c:v>
                </c:pt>
                <c:pt idx="3">
                  <c:v>1.54</c:v>
                </c:pt>
                <c:pt idx="4">
                  <c:v>1.67</c:v>
                </c:pt>
                <c:pt idx="5">
                  <c:v>1.78</c:v>
                </c:pt>
                <c:pt idx="6">
                  <c:v>1.89</c:v>
                </c:pt>
                <c:pt idx="7">
                  <c:v>1.99</c:v>
                </c:pt>
                <c:pt idx="8">
                  <c:v>2.13</c:v>
                </c:pt>
                <c:pt idx="9">
                  <c:v>2.2000000000000002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1B-4F39-BF5E-1F0B72260E9B}"/>
            </c:ext>
          </c:extLst>
        </c:ser>
        <c:ser>
          <c:idx val="1"/>
          <c:order val="1"/>
          <c:tx>
            <c:v>גרידי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0.01</c:v>
                </c:pt>
                <c:pt idx="1">
                  <c:v>2.7E-2</c:v>
                </c:pt>
                <c:pt idx="2">
                  <c:v>4.1000000000000002E-2</c:v>
                </c:pt>
                <c:pt idx="3">
                  <c:v>2.7E-2</c:v>
                </c:pt>
                <c:pt idx="4">
                  <c:v>3.1E-2</c:v>
                </c:pt>
                <c:pt idx="5">
                  <c:v>3.2599999999999997E-2</c:v>
                </c:pt>
                <c:pt idx="6">
                  <c:v>3.6299999999999999E-2</c:v>
                </c:pt>
                <c:pt idx="7">
                  <c:v>3.9800000000000002E-2</c:v>
                </c:pt>
                <c:pt idx="8">
                  <c:v>4.1000000000000002E-2</c:v>
                </c:pt>
                <c:pt idx="9">
                  <c:v>4.2999999999999997E-2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E1B-4F39-BF5E-1F0B72260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8103840"/>
        <c:axId val="171889072"/>
      </c:scatterChart>
      <c:valAx>
        <c:axId val="1228103840"/>
        <c:scaling>
          <c:orientation val="minMax"/>
          <c:max val="5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כמות הקבוצות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1889072"/>
        <c:crosses val="autoZero"/>
        <c:crossBetween val="midCat"/>
        <c:majorUnit val="5"/>
      </c:valAx>
      <c:valAx>
        <c:axId val="17188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זמן ריצה בשניות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2281038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83624127881593"/>
          <c:y val="0.29422931722575779"/>
          <c:w val="0.17072620154228976"/>
          <c:h val="0.307200835656177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dirty="0"/>
              <a:t>שימוש בזיכרון (</a:t>
            </a:r>
            <a:r>
              <a:rPr lang="he-IL" b="1" dirty="0" err="1"/>
              <a:t>בק"ב</a:t>
            </a:r>
            <a:r>
              <a:rPr lang="he-IL" b="1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0.12869084917340029"/>
          <c:y val="0.12334534967555875"/>
          <c:w val="0.66684615704782668"/>
          <c:h val="0.71563596727770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גנטי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Sheet1!$D$2:$D$12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60</c:v>
                </c:pt>
                <c:pt idx="1">
                  <c:v>186</c:v>
                </c:pt>
                <c:pt idx="2">
                  <c:v>186</c:v>
                </c:pt>
                <c:pt idx="3">
                  <c:v>187</c:v>
                </c:pt>
                <c:pt idx="4">
                  <c:v>187</c:v>
                </c:pt>
                <c:pt idx="5">
                  <c:v>188</c:v>
                </c:pt>
                <c:pt idx="6">
                  <c:v>189</c:v>
                </c:pt>
                <c:pt idx="7">
                  <c:v>190</c:v>
                </c:pt>
                <c:pt idx="8">
                  <c:v>603</c:v>
                </c:pt>
                <c:pt idx="9">
                  <c:v>603</c:v>
                </c:pt>
                <c:pt idx="10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B-4F39-BF5E-1F0B72260E9B}"/>
            </c:ext>
          </c:extLst>
        </c:ser>
        <c:ser>
          <c:idx val="1"/>
          <c:order val="1"/>
          <c:tx>
            <c:v>גרידי</c:v>
          </c:tx>
          <c:spPr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Sheet1!$D$2:$D$12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1B-4F39-BF5E-1F0B72260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8103840"/>
        <c:axId val="171889072"/>
      </c:barChart>
      <c:catAx>
        <c:axId val="122810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מספר</a:t>
                </a:r>
                <a:r>
                  <a:rPr lang="he-IL" sz="1600" b="1" baseline="0" dirty="0"/>
                  <a:t> הריצה 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1889072"/>
        <c:crosses val="autoZero"/>
        <c:auto val="1"/>
        <c:lblAlgn val="ctr"/>
        <c:lblOffset val="100"/>
        <c:noMultiLvlLbl val="0"/>
      </c:catAx>
      <c:valAx>
        <c:axId val="171889072"/>
        <c:scaling>
          <c:orientation val="minMax"/>
          <c:max val="6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כמות הזיכרון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228103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83624127881593"/>
          <c:y val="0.29422931722575779"/>
          <c:w val="0.17072620154228976"/>
          <c:h val="0.307200835656177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dirty="0"/>
              <a:t>זמני</a:t>
            </a:r>
            <a:r>
              <a:rPr lang="he-IL" b="1" baseline="0" dirty="0"/>
              <a:t> ריצה</a:t>
            </a:r>
          </a:p>
        </c:rich>
      </c:tx>
      <c:layout>
        <c:manualLayout>
          <c:xMode val="edge"/>
          <c:yMode val="edge"/>
          <c:x val="0.44901751715335358"/>
          <c:y val="1.79707995732288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8.6853920151823527E-2"/>
          <c:y val="0.1497587104981995"/>
          <c:w val="0.90132711464889137"/>
          <c:h val="0.66054055787776644"/>
        </c:manualLayout>
      </c:layout>
      <c:barChart>
        <c:barDir val="col"/>
        <c:grouping val="clustered"/>
        <c:varyColors val="0"/>
        <c:ser>
          <c:idx val="0"/>
          <c:order val="0"/>
          <c:tx>
            <c:v>גנטי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0.03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3-4479-A161-A29C0EB4234F}"/>
            </c:ext>
          </c:extLst>
        </c:ser>
        <c:ser>
          <c:idx val="1"/>
          <c:order val="1"/>
          <c:tx>
            <c:strRef>
              <c:f>גיליון1!$B$1</c:f>
              <c:strCache>
                <c:ptCount val="1"/>
                <c:pt idx="0">
                  <c:v>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5.9999999999999995E-4</c:v>
                </c:pt>
                <c:pt idx="1">
                  <c:v>0.01</c:v>
                </c:pt>
                <c:pt idx="2">
                  <c:v>0.01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53-4479-A161-A29C0EB42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7724288"/>
        <c:axId val="1835590240"/>
      </c:barChart>
      <c:catAx>
        <c:axId val="172772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800" b="1" dirty="0"/>
                  <a:t>גודל קבוצה</a:t>
                </a:r>
              </a:p>
            </c:rich>
          </c:tx>
          <c:layout>
            <c:manualLayout>
              <c:xMode val="edge"/>
              <c:yMode val="edge"/>
              <c:x val="0.50888319625180078"/>
              <c:y val="0.881862746485317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35590240"/>
        <c:crosses val="autoZero"/>
        <c:auto val="1"/>
        <c:lblAlgn val="ctr"/>
        <c:lblOffset val="100"/>
        <c:noMultiLvlLbl val="0"/>
      </c:catAx>
      <c:valAx>
        <c:axId val="183559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800" b="1" dirty="0"/>
                  <a:t>זמן</a:t>
                </a:r>
                <a:endParaRPr lang="he-IL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2772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386060266697068"/>
          <c:y val="0.87933079761106281"/>
          <c:w val="7.2298912624354131E-2"/>
          <c:h val="0.11837332661668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b="1" dirty="0"/>
              <a:t>זמני</a:t>
            </a:r>
            <a:r>
              <a:rPr lang="he-IL" b="1" baseline="0" dirty="0"/>
              <a:t> ריצה</a:t>
            </a:r>
            <a:endParaRPr lang="he-IL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8.8962598776713683E-2"/>
          <c:y val="0.13023489221639009"/>
          <c:w val="0.90036159635586388"/>
          <c:h val="0.63152626233467057"/>
        </c:manualLayout>
      </c:layout>
      <c:barChart>
        <c:barDir val="col"/>
        <c:grouping val="clustered"/>
        <c:varyColors val="0"/>
        <c:ser>
          <c:idx val="0"/>
          <c:order val="0"/>
          <c:tx>
            <c:v>גנטי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</c:numCache>
            </c:num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3-4479-A161-A29C0EB4234F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</c:numCache>
            </c:num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1.5</c:v>
                </c:pt>
                <c:pt idx="1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53-4479-A161-A29C0EB42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7724288"/>
        <c:axId val="1835590240"/>
      </c:barChart>
      <c:catAx>
        <c:axId val="172772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גודל</a:t>
                </a:r>
                <a:r>
                  <a:rPr lang="he-IL" sz="1600" b="1" baseline="0" dirty="0"/>
                  <a:t> קבוצה</a:t>
                </a:r>
                <a:endParaRPr lang="he-IL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35590240"/>
        <c:crosses val="autoZero"/>
        <c:auto val="1"/>
        <c:lblAlgn val="ctr"/>
        <c:lblOffset val="100"/>
        <c:noMultiLvlLbl val="0"/>
      </c:catAx>
      <c:valAx>
        <c:axId val="183559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600" b="1" dirty="0"/>
                  <a:t>זמן ריצה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2772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B7D4-9BCE-403E-A325-332115A64D3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34872-2303-4563-88C2-B4E42F1F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ריצה 1 </a:t>
            </a:r>
          </a:p>
          <a:p>
            <a:r>
              <a:rPr lang="he-IL" dirty="0" err="1"/>
              <a:t>אוכלוסיה</a:t>
            </a:r>
            <a:r>
              <a:rPr lang="he-IL" dirty="0"/>
              <a:t> בגודל 100</a:t>
            </a:r>
          </a:p>
          <a:p>
            <a:r>
              <a:rPr lang="he-IL" dirty="0"/>
              <a:t>200 דורות</a:t>
            </a:r>
          </a:p>
          <a:p>
            <a:endParaRPr lang="he-IL" dirty="0"/>
          </a:p>
          <a:p>
            <a:r>
              <a:rPr lang="he-IL" dirty="0"/>
              <a:t>ריצה 2</a:t>
            </a:r>
          </a:p>
          <a:p>
            <a:r>
              <a:rPr lang="he-IL" dirty="0" err="1"/>
              <a:t>אוכלוסיה</a:t>
            </a:r>
            <a:r>
              <a:rPr lang="he-IL" dirty="0"/>
              <a:t> בגודל 200</a:t>
            </a:r>
          </a:p>
          <a:p>
            <a:r>
              <a:rPr lang="he-IL" dirty="0"/>
              <a:t>200 דורות</a:t>
            </a:r>
          </a:p>
          <a:p>
            <a:endParaRPr lang="he-IL" dirty="0"/>
          </a:p>
          <a:p>
            <a:r>
              <a:rPr lang="he-IL" dirty="0"/>
              <a:t>ריצה 3</a:t>
            </a:r>
          </a:p>
          <a:p>
            <a:r>
              <a:rPr lang="he-IL" dirty="0" err="1"/>
              <a:t>אוכלוסיה</a:t>
            </a:r>
            <a:r>
              <a:rPr lang="he-IL" dirty="0"/>
              <a:t> בגודל 500</a:t>
            </a:r>
          </a:p>
          <a:p>
            <a:r>
              <a:rPr lang="he-IL" dirty="0"/>
              <a:t>200 דורות</a:t>
            </a:r>
          </a:p>
          <a:p>
            <a:endParaRPr lang="he-IL" dirty="0"/>
          </a:p>
          <a:p>
            <a:r>
              <a:rPr lang="he-IL" dirty="0"/>
              <a:t>ריצה 4</a:t>
            </a:r>
          </a:p>
          <a:p>
            <a:r>
              <a:rPr lang="he-IL" dirty="0" err="1"/>
              <a:t>אוכלוסיה</a:t>
            </a:r>
            <a:r>
              <a:rPr lang="he-IL" dirty="0"/>
              <a:t> בגודל 500</a:t>
            </a:r>
          </a:p>
          <a:p>
            <a:r>
              <a:rPr lang="he-IL" dirty="0"/>
              <a:t>500 דורות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34872-2303-4563-88C2-B4E42F1F2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34872-2303-4563-88C2-B4E42F1F2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34872-2303-4563-88C2-B4E42F1F2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80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33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5DE7-4691-4163-ACF0-072BF48A0B9E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DC542E-0E7A-4838-81C7-49BE7109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0A13-7BB4-4333-9CB6-8DC1D818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54623"/>
            <a:ext cx="7766936" cy="1646302"/>
          </a:xfrm>
        </p:spPr>
        <p:txBody>
          <a:bodyPr/>
          <a:lstStyle/>
          <a:p>
            <a:r>
              <a:rPr lang="he-IL" sz="6000" dirty="0"/>
              <a:t>פרויקט בבינה מלאכותית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F5CE5-AFD4-437F-BAD1-8FAF715C2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08626"/>
            <a:ext cx="7766936" cy="1096899"/>
          </a:xfrm>
        </p:spPr>
        <p:txBody>
          <a:bodyPr>
            <a:normAutofit/>
          </a:bodyPr>
          <a:lstStyle/>
          <a:p>
            <a:r>
              <a:rPr lang="he-IL" sz="2400" dirty="0"/>
              <a:t>אלון שוורץ ואלחנן ברנט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4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845688-903C-473C-96ED-CA7BA368F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606806"/>
              </p:ext>
            </p:extLst>
          </p:nvPr>
        </p:nvGraphicFramePr>
        <p:xfrm>
          <a:off x="1774176" y="1562100"/>
          <a:ext cx="6893573" cy="4533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711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9" y="1930400"/>
            <a:ext cx="8279703" cy="3501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 rtl="1">
              <a:buFont typeface="Wingdings 3" charset="2"/>
              <a:buNone/>
            </a:pPr>
            <a:r>
              <a:rPr lang="he-IL" sz="2800" dirty="0"/>
              <a:t>הרצנו שוב, הפעם עם:</a:t>
            </a:r>
          </a:p>
          <a:p>
            <a:pPr marL="514350" indent="-457200" algn="r" rtl="1"/>
            <a:r>
              <a:rPr lang="he-IL" sz="2800" dirty="0"/>
              <a:t>אוכלוסייה בגודל 1000 איברים</a:t>
            </a:r>
          </a:p>
          <a:p>
            <a:pPr marL="514350" indent="-457200" algn="r" rtl="1"/>
            <a:r>
              <a:rPr lang="he-IL" sz="2800" dirty="0"/>
              <a:t>500 דורות</a:t>
            </a:r>
          </a:p>
          <a:p>
            <a:pPr marL="0" indent="0" algn="r" rtl="1">
              <a:buFont typeface="Wingdings 3" charset="2"/>
              <a:buNone/>
            </a:pPr>
            <a:endParaRPr lang="he-IL" sz="2400" dirty="0"/>
          </a:p>
          <a:p>
            <a:pPr marL="57150" indent="0" algn="r" rtl="1">
              <a:buFont typeface="Wingdings 3" charset="2"/>
              <a:buNone/>
            </a:pPr>
            <a:r>
              <a:rPr lang="he-IL" sz="2600" dirty="0"/>
              <a:t>באלגוריתם </a:t>
            </a:r>
            <a:r>
              <a:rPr lang="he-IL" sz="2600" dirty="0" err="1"/>
              <a:t>הגרידי</a:t>
            </a:r>
            <a:r>
              <a:rPr lang="he-IL" sz="2600" dirty="0"/>
              <a:t> לא היה כל שינוי.</a:t>
            </a:r>
          </a:p>
          <a:p>
            <a:pPr marL="57150" indent="0" algn="r" rtl="1">
              <a:buFont typeface="Wingdings 3" charset="2"/>
              <a:buNone/>
            </a:pPr>
            <a:r>
              <a:rPr lang="he-IL" sz="2600" dirty="0"/>
              <a:t>האלגוריתם הגנטי רץ הפעם למשך 172 שניות</a:t>
            </a:r>
          </a:p>
          <a:p>
            <a:pPr marL="57150" indent="0" algn="r" rtl="1">
              <a:buNone/>
            </a:pPr>
            <a:r>
              <a:rPr lang="he-IL" sz="2600" dirty="0"/>
              <a:t>זינק בצריכת הזיכרון - 603384 בייט</a:t>
            </a:r>
          </a:p>
          <a:p>
            <a:pPr marL="57150" indent="0" algn="r" rtl="1">
              <a:buFont typeface="Wingdings 3" charset="2"/>
              <a:buNone/>
            </a:pPr>
            <a:r>
              <a:rPr lang="he-IL" sz="2600" dirty="0"/>
              <a:t>שיפר במעט את התוצאה – השיג 4 קבוצות </a:t>
            </a:r>
          </a:p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977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9" y="1930400"/>
            <a:ext cx="8279703" cy="3501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 rtl="1">
              <a:buFont typeface="Wingdings 3" charset="2"/>
              <a:buNone/>
            </a:pPr>
            <a:r>
              <a:rPr lang="he-IL" sz="2800" dirty="0"/>
              <a:t>הרצנו שוב, הפעם עם:</a:t>
            </a:r>
          </a:p>
          <a:p>
            <a:pPr marL="514350" indent="-457200" algn="r" rtl="1"/>
            <a:r>
              <a:rPr lang="he-IL" sz="2800" dirty="0"/>
              <a:t>אוכלוסייה בגודל 1000 איברים</a:t>
            </a:r>
          </a:p>
          <a:p>
            <a:pPr marL="514350" indent="-457200" algn="r" rtl="1"/>
            <a:r>
              <a:rPr lang="he-IL" sz="2800" dirty="0"/>
              <a:t>1000 דורות</a:t>
            </a:r>
          </a:p>
          <a:p>
            <a:pPr marL="0" indent="0" algn="r" rtl="1">
              <a:buFont typeface="Wingdings 3" charset="2"/>
              <a:buNone/>
            </a:pPr>
            <a:endParaRPr lang="he-IL" sz="2400" dirty="0"/>
          </a:p>
          <a:p>
            <a:pPr marL="57150" indent="0" algn="r" rtl="1">
              <a:buFont typeface="Wingdings 3" charset="2"/>
              <a:buNone/>
            </a:pPr>
            <a:r>
              <a:rPr lang="he-IL" sz="2600" dirty="0"/>
              <a:t>באלגוריתם </a:t>
            </a:r>
            <a:r>
              <a:rPr lang="he-IL" sz="2600" dirty="0" err="1"/>
              <a:t>הגרידי</a:t>
            </a:r>
            <a:r>
              <a:rPr lang="he-IL" sz="2600" dirty="0"/>
              <a:t> לא היה כל שינוי.</a:t>
            </a:r>
          </a:p>
          <a:p>
            <a:pPr marL="57150" indent="0" algn="r" rtl="1">
              <a:buFont typeface="Wingdings 3" charset="2"/>
              <a:buNone/>
            </a:pPr>
            <a:r>
              <a:rPr lang="he-IL" sz="2600" dirty="0"/>
              <a:t>האלגוריתם הגנטי רץ הפעם למשך 354 שניות</a:t>
            </a:r>
          </a:p>
          <a:p>
            <a:pPr marL="57150" indent="0" algn="r" rtl="1">
              <a:buFont typeface="Wingdings 3" charset="2"/>
              <a:buNone/>
            </a:pPr>
            <a:r>
              <a:rPr lang="he-IL" sz="2600" dirty="0"/>
              <a:t>צריכת הזיכרון ללא שינוי משמעותי</a:t>
            </a:r>
          </a:p>
          <a:p>
            <a:pPr marL="57150" indent="0" algn="r" rtl="1">
              <a:buFont typeface="Wingdings 3" charset="2"/>
              <a:buNone/>
            </a:pPr>
            <a:r>
              <a:rPr lang="he-IL" sz="2600" dirty="0"/>
              <a:t>הגיע לתוצאה הרצויה – 3 קבוצות!</a:t>
            </a:r>
          </a:p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5941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9" y="1930400"/>
            <a:ext cx="8279703" cy="350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 rtl="1">
              <a:buFont typeface="Wingdings 3" charset="2"/>
              <a:buNone/>
            </a:pPr>
            <a:r>
              <a:rPr lang="he-IL" sz="2800" dirty="0"/>
              <a:t>בכל הריצות האלו בדקנו עבור תתי קבוצות שונים.</a:t>
            </a:r>
          </a:p>
          <a:p>
            <a:pPr marL="57150" indent="0" algn="r" rtl="1">
              <a:buFont typeface="Wingdings 3" charset="2"/>
              <a:buNone/>
            </a:pPr>
            <a:r>
              <a:rPr lang="he-IL" sz="2800" dirty="0"/>
              <a:t>הפתרון עדיין נכון?</a:t>
            </a:r>
          </a:p>
          <a:p>
            <a:pPr marL="57150" indent="0" algn="r" rtl="1">
              <a:buFont typeface="Wingdings 3" charset="2"/>
              <a:buNone/>
            </a:pPr>
            <a:endParaRPr lang="he-IL" sz="2800" dirty="0"/>
          </a:p>
          <a:p>
            <a:pPr marL="57150" indent="0" algn="r" rtl="1">
              <a:buFont typeface="Wingdings 3" charset="2"/>
              <a:buNone/>
            </a:pPr>
            <a:r>
              <a:rPr lang="he-IL" sz="2800" dirty="0"/>
              <a:t>ביצענו שוב את הניסוי, אך הפעם לא החלפנו תתי קבוצות</a:t>
            </a:r>
            <a:endParaRPr lang="he-IL" sz="2600" dirty="0"/>
          </a:p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6966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ריצה חוזרת – אלג' גנטי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9" y="1930400"/>
            <a:ext cx="8279703" cy="350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7C758E-D3D4-43F3-9DD2-0F483C149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937282"/>
              </p:ext>
            </p:extLst>
          </p:nvPr>
        </p:nvGraphicFramePr>
        <p:xfrm>
          <a:off x="212726" y="1809750"/>
          <a:ext cx="4845050" cy="450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E37CA2-C64C-40AC-8C1E-F3F6921ED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344469"/>
              </p:ext>
            </p:extLst>
          </p:nvPr>
        </p:nvGraphicFramePr>
        <p:xfrm>
          <a:off x="5346166" y="1809750"/>
          <a:ext cx="4845050" cy="450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595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ריצה חוזרת – אלג' </a:t>
            </a:r>
            <a:r>
              <a:rPr lang="he-IL" sz="5400" dirty="0" err="1"/>
              <a:t>גרידי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9" y="1930400"/>
            <a:ext cx="8279703" cy="350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 algn="r" rtl="1"/>
            <a:r>
              <a:rPr lang="he-IL" sz="2800" dirty="0"/>
              <a:t>מצא פתרון תוך 0.06 שניות</a:t>
            </a:r>
          </a:p>
          <a:p>
            <a:pPr marL="514350" indent="-457200" algn="r" rtl="1"/>
            <a:r>
              <a:rPr lang="he-IL" sz="2800" dirty="0"/>
              <a:t>צריכת הזיכרון הייתה 1520 בייט</a:t>
            </a:r>
          </a:p>
          <a:p>
            <a:pPr marL="514350" indent="-457200" algn="r" rtl="1"/>
            <a:r>
              <a:rPr lang="he-IL" sz="2800" dirty="0"/>
              <a:t>מצא פתרון בגודל 4</a:t>
            </a:r>
            <a:endParaRPr lang="he-IL" sz="2600" dirty="0"/>
          </a:p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02878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סיכום התוצאות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9" y="1930400"/>
            <a:ext cx="8279703" cy="350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7399D8-3B4A-4130-9EA5-95A80276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587115"/>
              </p:ext>
            </p:extLst>
          </p:nvPr>
        </p:nvGraphicFramePr>
        <p:xfrm>
          <a:off x="1352551" y="1509755"/>
          <a:ext cx="8020050" cy="480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64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סיכום התוצאות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9" y="1930400"/>
            <a:ext cx="8279703" cy="350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7399D8-3B4A-4130-9EA5-95A802761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40557"/>
              </p:ext>
            </p:extLst>
          </p:nvPr>
        </p:nvGraphicFramePr>
        <p:xfrm>
          <a:off x="1352551" y="1509755"/>
          <a:ext cx="8020050" cy="480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4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מסקנות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בכל הניסויים שביצענו, האלגוריתם </a:t>
            </a:r>
            <a:r>
              <a:rPr lang="he-IL" dirty="0" err="1"/>
              <a:t>הגרידי</a:t>
            </a:r>
            <a:r>
              <a:rPr lang="he-IL" dirty="0"/>
              <a:t> היה מוצלח יותר מכל הבחינות</a:t>
            </a:r>
          </a:p>
          <a:p>
            <a:pPr algn="r" rtl="1"/>
            <a:r>
              <a:rPr lang="he-IL" dirty="0"/>
              <a:t>עבור בעיית כיסוי קבוצות, עדיף להשתמש באלגוריתם </a:t>
            </a:r>
            <a:r>
              <a:rPr lang="he-IL" dirty="0" err="1"/>
              <a:t>גרידי</a:t>
            </a:r>
            <a:r>
              <a:rPr lang="he-IL" dirty="0"/>
              <a:t> מאשר בגנטי</a:t>
            </a:r>
          </a:p>
          <a:p>
            <a:pPr algn="r" rtl="1"/>
            <a:r>
              <a:rPr lang="he-IL" sz="1800" dirty="0"/>
              <a:t>עבור כמות גדולה של תתי קבוצות, מרחב הפתרונות האפשריים של הגנטי הוא עצום ולכן יש צורך בהגדרת אוכלוסייה גדולה מאוד או בכמות </a:t>
            </a:r>
            <a:r>
              <a:rPr lang="he-IL" sz="1800" dirty="0" err="1"/>
              <a:t>איטרציות</a:t>
            </a:r>
            <a:r>
              <a:rPr lang="he-IL" sz="1800" dirty="0"/>
              <a:t> גדולה מאוד</a:t>
            </a:r>
          </a:p>
          <a:p>
            <a:pPr algn="r" rtl="1"/>
            <a:endParaRPr lang="he-IL" sz="1800" dirty="0"/>
          </a:p>
          <a:p>
            <a:pPr marL="5715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348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/>
              <a:t>בעיית החלוקה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/>
          </a:bodyPr>
          <a:lstStyle/>
          <a:p>
            <a:pPr algn="r" rtl="1"/>
            <a:r>
              <a:rPr lang="he-IL" sz="2600" dirty="0"/>
              <a:t>נתונה קבוצת מספרים חיוביים </a:t>
            </a:r>
            <a:r>
              <a:rPr lang="en-US" sz="2600" dirty="0"/>
              <a:t>S</a:t>
            </a:r>
            <a:r>
              <a:rPr lang="he-IL" sz="2600" dirty="0"/>
              <a:t>. </a:t>
            </a:r>
            <a:br>
              <a:rPr lang="en-US" sz="2600" dirty="0"/>
            </a:br>
            <a:r>
              <a:rPr lang="he-IL" sz="2600" dirty="0"/>
              <a:t>האם ניתן לחלק את הקבוצה לשתי קבוצות, </a:t>
            </a:r>
            <a:r>
              <a:rPr lang="en-US" sz="2600" dirty="0"/>
              <a:t>S1</a:t>
            </a:r>
            <a:r>
              <a:rPr lang="he-IL" sz="2600" dirty="0"/>
              <a:t> ו- </a:t>
            </a:r>
            <a:r>
              <a:rPr lang="en-US" sz="2600" dirty="0"/>
              <a:t>S2</a:t>
            </a:r>
            <a:r>
              <a:rPr lang="he-IL" sz="2600" dirty="0"/>
              <a:t>, כך שהסכום של </a:t>
            </a:r>
            <a:r>
              <a:rPr lang="en-US" sz="2600" dirty="0"/>
              <a:t>S1</a:t>
            </a:r>
            <a:r>
              <a:rPr lang="he-IL" sz="2600" dirty="0"/>
              <a:t> שווה לסכום של </a:t>
            </a:r>
            <a:r>
              <a:rPr lang="en-US" sz="2600" dirty="0"/>
              <a:t>S2</a:t>
            </a:r>
            <a:r>
              <a:rPr lang="he-IL" sz="2600" dirty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8173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/>
              <a:t>מטרת הפרויקט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/>
          <a:lstStyle/>
          <a:p>
            <a:pPr algn="r" rtl="1"/>
            <a:r>
              <a:rPr lang="he-IL" sz="2400" dirty="0"/>
              <a:t>השוואה בין אלגוריתם גנטי לאלגוריתם חמדן בבעיית כיסוי קבוצות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sz="2400" dirty="0"/>
              <a:t>השוואה בין אלגוריתם גנטי לאלגוריתם חיפוש אחיד בבעיית החלוקה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5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יצירת קבוצה רנדומלית</a:t>
            </a:r>
          </a:p>
          <a:p>
            <a:pPr algn="r" rtl="1"/>
            <a:r>
              <a:rPr lang="he-IL" sz="2000" dirty="0"/>
              <a:t>חיפוש חלוקה ל2 קבוצות שוות עם אלגוריתם גנטי ו</a:t>
            </a:r>
            <a:r>
              <a:rPr lang="en-US" sz="2000" dirty="0"/>
              <a:t>Uniform Cost</a:t>
            </a:r>
            <a:endParaRPr lang="he-IL" sz="2000" dirty="0"/>
          </a:p>
          <a:p>
            <a:pPr algn="r" rtl="1"/>
            <a:r>
              <a:rPr lang="he-IL" sz="2000" dirty="0"/>
              <a:t>חזרה על כל הפעולות עם קבוצה גדולה יותר</a:t>
            </a:r>
          </a:p>
          <a:p>
            <a:pPr algn="r" rtl="1"/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עבור כל ריצה של האלגוריתמים, בדקנו:</a:t>
            </a:r>
          </a:p>
          <a:p>
            <a:pPr lvl="1" algn="r" rtl="1"/>
            <a:r>
              <a:rPr lang="he-IL" sz="1800" dirty="0"/>
              <a:t>זמן ריצה</a:t>
            </a:r>
          </a:p>
          <a:p>
            <a:pPr lvl="1" algn="r" rtl="1"/>
            <a:r>
              <a:rPr lang="he-IL" sz="1800" dirty="0"/>
              <a:t>שימוש בזיכרון</a:t>
            </a:r>
          </a:p>
          <a:p>
            <a:pPr marL="457200" lvl="1" indent="0" algn="r" rtl="1">
              <a:buNone/>
            </a:pPr>
            <a:endParaRPr lang="he-IL" sz="1800" dirty="0"/>
          </a:p>
          <a:p>
            <a:pPr marL="5715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554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609600"/>
            <a:ext cx="8969367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5400" dirty="0"/>
              <a:t>מהלך הניסוי - הגדרת בעיית החיפוש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/>
          </a:bodyPr>
          <a:lstStyle/>
          <a:p>
            <a:pPr lvl="0" algn="r" rtl="1"/>
            <a:r>
              <a:rPr lang="he-IL" sz="2400" b="1" dirty="0"/>
              <a:t>סט המצבים</a:t>
            </a:r>
            <a:r>
              <a:rPr lang="he-IL" sz="2400" dirty="0"/>
              <a:t>: כל תתי הקבוצות מתוך </a:t>
            </a:r>
            <a:r>
              <a:rPr lang="en-US" sz="2400" dirty="0"/>
              <a:t>S</a:t>
            </a:r>
            <a:r>
              <a:rPr lang="he-IL" sz="2400" dirty="0"/>
              <a:t> כאשר הסכום קטן שווה מ</a:t>
            </a:r>
            <a:r>
              <a:rPr lang="en-GB" sz="2400" dirty="0"/>
              <a:t>S/2</a:t>
            </a:r>
            <a:r>
              <a:rPr lang="he-IL" sz="2400" dirty="0"/>
              <a:t>, כל מצב מיוצג לפי תת קבוצה</a:t>
            </a:r>
            <a:endParaRPr lang="en-US" sz="2400" dirty="0"/>
          </a:p>
          <a:p>
            <a:pPr lvl="0" algn="r" rtl="1"/>
            <a:r>
              <a:rPr lang="he-IL" sz="2400" b="1" dirty="0"/>
              <a:t>פונקציית המעבר</a:t>
            </a:r>
            <a:r>
              <a:rPr lang="he-IL" sz="2400" dirty="0"/>
              <a:t>: הוספת איבר(מספר) לקבוצה</a:t>
            </a:r>
            <a:endParaRPr lang="en-US" sz="2400" dirty="0"/>
          </a:p>
          <a:p>
            <a:pPr lvl="0" algn="r" rtl="1"/>
            <a:r>
              <a:rPr lang="he-IL" sz="2400" b="1" dirty="0"/>
              <a:t>מצב ההתחלה</a:t>
            </a:r>
            <a:r>
              <a:rPr lang="he-IL" sz="2400" dirty="0"/>
              <a:t>: קבוצה ריקה</a:t>
            </a:r>
            <a:endParaRPr lang="en-US" sz="2400" dirty="0"/>
          </a:p>
          <a:p>
            <a:pPr lvl="0" algn="r" rtl="1"/>
            <a:r>
              <a:rPr lang="he-IL" sz="2400" b="1" dirty="0"/>
              <a:t>מצב סיום</a:t>
            </a:r>
            <a:r>
              <a:rPr lang="he-IL" sz="2400" dirty="0"/>
              <a:t>: סכום איברי תת הקבוצה במצב הנתון שווה לחצי סכום האיברים של הקבוצה </a:t>
            </a:r>
            <a:r>
              <a:rPr lang="en-US" sz="2400" dirty="0"/>
              <a:t>S</a:t>
            </a:r>
          </a:p>
          <a:p>
            <a:pPr lvl="0" algn="r" rtl="1"/>
            <a:r>
              <a:rPr lang="he-IL" sz="2400" b="1" dirty="0"/>
              <a:t>מחיר הקשתות</a:t>
            </a:r>
            <a:r>
              <a:rPr lang="he-IL" sz="2400" dirty="0"/>
              <a:t>: האיבר שנוסף לקבוצה</a:t>
            </a:r>
            <a:endParaRPr lang="en-US" sz="2400" dirty="0"/>
          </a:p>
          <a:p>
            <a:pPr marL="457200" lvl="1" indent="0" algn="r" rtl="1">
              <a:buNone/>
            </a:pPr>
            <a:endParaRPr lang="he-IL" sz="2400" dirty="0"/>
          </a:p>
          <a:p>
            <a:pPr marL="57150" indent="0" algn="r" rtl="1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25283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2160589"/>
            <a:ext cx="8111027" cy="388077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/>
              <a:t>בשלב ראשון עבור האלגוריתם הגנטי הגדרנו:</a:t>
            </a:r>
          </a:p>
          <a:p>
            <a:pPr algn="r" rtl="1"/>
            <a:r>
              <a:rPr lang="he-IL" sz="2400" dirty="0"/>
              <a:t>הקבוצה </a:t>
            </a:r>
            <a:r>
              <a:rPr lang="en-US" sz="2400" dirty="0"/>
              <a:t>S</a:t>
            </a:r>
            <a:endParaRPr lang="he-IL" sz="2400" dirty="0"/>
          </a:p>
          <a:p>
            <a:pPr algn="r" rtl="1"/>
            <a:r>
              <a:rPr lang="he-IL" sz="2400" dirty="0"/>
              <a:t>אוכלוסייה של 10 תתי קבוצות</a:t>
            </a:r>
          </a:p>
          <a:p>
            <a:pPr algn="r" rtl="1"/>
            <a:r>
              <a:rPr lang="he-IL" sz="2400" dirty="0"/>
              <a:t>200 דורות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57150" indent="0" algn="r" rtl="1">
              <a:buNone/>
            </a:pPr>
            <a:endParaRPr lang="he-IL" sz="2600" dirty="0"/>
          </a:p>
          <a:p>
            <a:pPr marL="57150" indent="0" algn="r" rtl="1">
              <a:buNone/>
            </a:pPr>
            <a:endParaRPr lang="he-IL" sz="2600" dirty="0"/>
          </a:p>
          <a:p>
            <a:pPr marL="57150" indent="0" algn="r" rtl="1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79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528F2EC6-4892-4E30-AEC2-788EFF68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/>
              <a:t>תנאי העצירה:</a:t>
            </a:r>
            <a:endParaRPr lang="en-GB" sz="2800" dirty="0"/>
          </a:p>
          <a:p>
            <a:pPr algn="r" rtl="1"/>
            <a:r>
              <a:rPr lang="he-IL" sz="2800" dirty="0"/>
              <a:t>ברגע שהגענו ל200 דורות</a:t>
            </a:r>
          </a:p>
          <a:p>
            <a:pPr algn="r" rtl="1"/>
            <a:r>
              <a:rPr lang="he-IL" sz="2800" dirty="0"/>
              <a:t>ברגע שנמצא פתרון – מדד תאימות = 0</a:t>
            </a:r>
          </a:p>
          <a:p>
            <a:pPr lvl="1" algn="r" rtl="1"/>
            <a:r>
              <a:rPr lang="he-IL" sz="2600" dirty="0"/>
              <a:t>בניגוד לבעיית כיסוי מינימלי איכות הפתרון אינו פקטור</a:t>
            </a:r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568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 – מדד התאימות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מדד התאימות הוגדר באופן הבא:</a:t>
            </a:r>
          </a:p>
          <a:p>
            <a:pPr lvl="1" algn="r" rtl="1"/>
            <a:r>
              <a:rPr lang="he-IL" sz="2400" dirty="0"/>
              <a:t>אם ערך התא במערך </a:t>
            </a:r>
            <a:r>
              <a:rPr lang="en-GB" sz="2400" dirty="0"/>
              <a:t>-</a:t>
            </a:r>
            <a:r>
              <a:rPr lang="he-IL" sz="2400" dirty="0"/>
              <a:t> 0 הוסף את המספר מהקבוצה במיקום הנתון, אחרת – החסר אותו</a:t>
            </a:r>
          </a:p>
          <a:p>
            <a:pPr lvl="1" algn="r" rtl="1"/>
            <a:r>
              <a:rPr lang="he-IL" sz="2400" dirty="0"/>
              <a:t>המערך המתאים נבחר לפי הערך המינימלי בערך מוחלט של מדד התאימות</a:t>
            </a:r>
          </a:p>
          <a:p>
            <a:pPr lvl="1" algn="r" rtl="1"/>
            <a:r>
              <a:rPr lang="he-IL" sz="2400" dirty="0"/>
              <a:t>חלוקה שווה של הקבוצה ככל שניתן</a:t>
            </a:r>
            <a:endParaRPr lang="he-IL" sz="2000" dirty="0"/>
          </a:p>
          <a:p>
            <a:pPr marL="57150" indent="0" algn="l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bit == 0: </a:t>
            </a:r>
          </a:p>
          <a:p>
            <a:pPr marL="57150" indent="0" algn="l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delta += set[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 marL="57150" indent="0" algn="l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else: </a:t>
            </a:r>
          </a:p>
          <a:p>
            <a:pPr marL="57150" indent="0" algn="l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delta -= set[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7" y="3077207"/>
            <a:ext cx="8279705" cy="2559663"/>
          </a:xfrm>
        </p:spPr>
        <p:txBody>
          <a:bodyPr>
            <a:normAutofit/>
          </a:bodyPr>
          <a:lstStyle/>
          <a:p>
            <a:pPr marL="57150" indent="0" algn="r" rtl="1">
              <a:buNone/>
            </a:pPr>
            <a:r>
              <a:rPr lang="he-IL" sz="2800" dirty="0"/>
              <a:t>בשלב הבא לקחנו דגימות עבור קבוצות בגדלים 4-10</a:t>
            </a:r>
          </a:p>
          <a:p>
            <a:pPr marL="57150" indent="0" algn="r" rtl="1">
              <a:buNone/>
            </a:pPr>
            <a:endParaRPr lang="he-IL" sz="2800" dirty="0"/>
          </a:p>
          <a:p>
            <a:pPr marL="57150" indent="0" algn="r" rtl="1">
              <a:buNone/>
            </a:pPr>
            <a:r>
              <a:rPr lang="he-IL" sz="2800" dirty="0"/>
              <a:t>ומדדנו זמני ריצה ושימוש בזיכרון עבור מקרים בהם יש פתרון (7) ועבור כאלו שאין בהם (1)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57150" indent="0" algn="r" rtl="1">
              <a:buNone/>
            </a:pPr>
            <a:endParaRPr lang="he-IL" sz="2600" dirty="0"/>
          </a:p>
          <a:p>
            <a:pPr marL="57150" indent="0" algn="r" rtl="1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5999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47998-7D54-47EF-A574-EB0D072C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5400" dirty="0"/>
              <a:t>מהלך הניסוי – אין פתרון</a:t>
            </a:r>
            <a:endParaRPr lang="en-IL" sz="5400" dirty="0"/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E36A9859-2FD8-433B-AF1A-0F9D29523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876532"/>
              </p:ext>
            </p:extLst>
          </p:nvPr>
        </p:nvGraphicFramePr>
        <p:xfrm>
          <a:off x="428264" y="2160588"/>
          <a:ext cx="8947230" cy="424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480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47998-7D54-47EF-A574-EB0D072C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5400" dirty="0"/>
              <a:t>מהלך הניסוי – אין פתרון</a:t>
            </a:r>
            <a:endParaRPr lang="en-IL" sz="5400" dirty="0"/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E36A9859-2FD8-433B-AF1A-0F9D29523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27129"/>
              </p:ext>
            </p:extLst>
          </p:nvPr>
        </p:nvGraphicFramePr>
        <p:xfrm>
          <a:off x="677862" y="2160588"/>
          <a:ext cx="8327241" cy="417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019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מציין מיקום תוכן 9">
            <a:extLst>
              <a:ext uri="{FF2B5EF4-FFF2-40B4-BE49-F238E27FC236}">
                <a16:creationId xmlns:a16="http://schemas.microsoft.com/office/drawing/2014/main" id="{9E998501-BB7F-4337-A4B6-EC5CCECB2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160431"/>
              </p:ext>
            </p:extLst>
          </p:nvPr>
        </p:nvGraphicFramePr>
        <p:xfrm>
          <a:off x="677334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F147178-4D83-448F-B915-786EDB2F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 – אין פתרון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17840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מציין מיקום תוכן 9">
            <a:extLst>
              <a:ext uri="{FF2B5EF4-FFF2-40B4-BE49-F238E27FC236}">
                <a16:creationId xmlns:a16="http://schemas.microsoft.com/office/drawing/2014/main" id="{9E998501-BB7F-4337-A4B6-EC5CCECB2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2172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F147178-4D83-448F-B915-786EDB2F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 – יש פתרון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958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/>
              <a:t>בעיית כיסוי קבוצות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/>
          <a:lstStyle/>
          <a:p>
            <a:pPr algn="r" rtl="1"/>
            <a:r>
              <a:rPr lang="he-IL" sz="2400" dirty="0"/>
              <a:t>נתונה משפחה של קבוצות. למשל:</a:t>
            </a:r>
            <a:br>
              <a:rPr lang="en-US" sz="2400" dirty="0"/>
            </a:br>
            <a:r>
              <a:rPr lang="en-US" dirty="0"/>
              <a:t>S = {{1,2,3}, {2,4}, {3,4},{4,5}}</a:t>
            </a:r>
            <a:endParaRPr lang="he-IL" dirty="0"/>
          </a:p>
          <a:p>
            <a:pPr algn="r" rtl="1"/>
            <a:r>
              <a:rPr lang="he-IL" sz="2400" dirty="0"/>
              <a:t>איחוד של כל הקבוצות הוא הקבוצה </a:t>
            </a:r>
            <a:r>
              <a:rPr lang="en-US" sz="2400" dirty="0"/>
              <a:t>U</a:t>
            </a:r>
            <a:r>
              <a:rPr lang="he-IL" sz="2400" dirty="0"/>
              <a:t> </a:t>
            </a:r>
            <a:br>
              <a:rPr lang="en-US" sz="2400" dirty="0"/>
            </a:br>
            <a:r>
              <a:rPr lang="en-US" dirty="0"/>
              <a:t>U = {1,2,3,4,5}</a:t>
            </a:r>
            <a:endParaRPr lang="he-IL" dirty="0"/>
          </a:p>
          <a:p>
            <a:pPr algn="r" rtl="1"/>
            <a:r>
              <a:rPr lang="he-IL" sz="2400" dirty="0"/>
              <a:t>צריך למצוא כיסוי מינימלי עבור הקבוצה </a:t>
            </a:r>
            <a:r>
              <a:rPr lang="en-US" sz="24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98701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מציין מיקום תוכן 9">
            <a:extLst>
              <a:ext uri="{FF2B5EF4-FFF2-40B4-BE49-F238E27FC236}">
                <a16:creationId xmlns:a16="http://schemas.microsoft.com/office/drawing/2014/main" id="{9E998501-BB7F-4337-A4B6-EC5CCECB2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4540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F147178-4D83-448F-B915-786EDB2F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 – יש פתרון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167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מסקנות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בכל הניסויים שבוצעו, האלגוריתם הגנטי היה מוצלח יותר מכל הבחינות</a:t>
            </a:r>
          </a:p>
          <a:p>
            <a:pPr algn="r" rtl="1"/>
            <a:r>
              <a:rPr lang="he-IL" dirty="0"/>
              <a:t>ישנם מקרים בודדים בהם האלגוריתם הגנטי אינו מוצא פתרון אבל הוא קיים (קבוצות גדולות)</a:t>
            </a:r>
          </a:p>
          <a:p>
            <a:pPr lvl="1" algn="r" rtl="1"/>
            <a:r>
              <a:rPr lang="he-IL" dirty="0"/>
              <a:t>על מנת לייעל אותו יש צורך בהגדלת הדורות או האוכלוסייה (מגדיל זמני ריצה)</a:t>
            </a:r>
          </a:p>
          <a:p>
            <a:pPr algn="r" rtl="1"/>
            <a:r>
              <a:rPr lang="he-IL" dirty="0"/>
              <a:t>מתוך הגרפים ניתן להסיק:</a:t>
            </a:r>
          </a:p>
          <a:p>
            <a:pPr lvl="1" algn="r" rtl="1"/>
            <a:r>
              <a:rPr lang="he-IL" dirty="0"/>
              <a:t>אלגוריתם גנטי: גודל הנתונים קבוע ביחס לאוכלוסייה ולכן בניסויים הגודל וזמני ריצה לא השתנו משמעותית</a:t>
            </a:r>
          </a:p>
          <a:p>
            <a:pPr lvl="1" algn="r" rtl="1"/>
            <a:r>
              <a:rPr lang="en-GB" dirty="0"/>
              <a:t>Uniform Cost</a:t>
            </a:r>
            <a:endParaRPr lang="he-IL" dirty="0"/>
          </a:p>
          <a:p>
            <a:pPr lvl="2" algn="r" rtl="1"/>
            <a:r>
              <a:rPr lang="he-IL" sz="1600" dirty="0"/>
              <a:t>ככל שמרחב המצבים גדל זמן הריצה גדל ובהתאמה גם הזיכרון גדל– היה ניסיון לצמצם זאת בקוד</a:t>
            </a:r>
          </a:p>
          <a:p>
            <a:pPr lvl="2" algn="r" rtl="1"/>
            <a:r>
              <a:rPr lang="he-IL" sz="1600" dirty="0"/>
              <a:t>ההבדל היחיד בין קבוצות עם/בלי פתרון הוא קנה המידה של המדידות</a:t>
            </a:r>
          </a:p>
          <a:p>
            <a:pPr lvl="2" algn="r" rtl="1"/>
            <a:endParaRPr lang="he-IL" dirty="0"/>
          </a:p>
          <a:p>
            <a:pPr lvl="2" algn="r" rtl="1"/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sz="1800" dirty="0"/>
          </a:p>
          <a:p>
            <a:pPr marL="5715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08068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90979E-CA6A-45BA-AE8E-5AD78FC5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מסקנות</a:t>
            </a:r>
            <a:endParaRPr lang="en-US" sz="5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1ADC1AF-B6A3-49D8-A0C6-1C7648D8AE69}"/>
              </a:ext>
            </a:extLst>
          </p:cNvPr>
          <p:cNvSpPr txBox="1"/>
          <p:nvPr/>
        </p:nvSpPr>
        <p:spPr>
          <a:xfrm>
            <a:off x="1388962" y="2870522"/>
            <a:ext cx="7885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ניסוי זה מלמד אותנו שכנראה הסיבות לפערים הגדולים הן - חישוב הנתונים המשתנים וגודל מרחב המצבים שיכולים להיות גדולים במיוחד ב</a:t>
            </a:r>
            <a:r>
              <a:rPr lang="en-GB" sz="2800" dirty="0"/>
              <a:t>Uniform Cost</a:t>
            </a:r>
            <a:endParaRPr lang="he-IL" sz="2800" dirty="0"/>
          </a:p>
          <a:p>
            <a:pPr algn="r" rtl="1"/>
            <a:r>
              <a:rPr lang="he-IL" sz="2800" dirty="0"/>
              <a:t> 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42303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יצירת תתי קבוצות בצורה רנדומלית</a:t>
            </a:r>
          </a:p>
          <a:p>
            <a:pPr algn="r" rtl="1"/>
            <a:r>
              <a:rPr lang="he-IL" sz="2000" dirty="0"/>
              <a:t>חיפוש כיסוי מינימלי עם אלגוריתם גנטי ואז עם אלגוריתם חמדן</a:t>
            </a:r>
          </a:p>
          <a:p>
            <a:pPr algn="r" rtl="1"/>
            <a:r>
              <a:rPr lang="he-IL" sz="2000" dirty="0"/>
              <a:t>חזרה על כל הפעולות עם יותר תתי קבוצות ולמשך יותר דורות</a:t>
            </a:r>
          </a:p>
          <a:p>
            <a:pPr algn="r" rtl="1"/>
            <a:endParaRPr lang="he-IL" sz="2000" dirty="0"/>
          </a:p>
          <a:p>
            <a:pPr marL="0" indent="0" algn="r" rtl="1">
              <a:buNone/>
            </a:pPr>
            <a:r>
              <a:rPr lang="he-IL" sz="2000" dirty="0"/>
              <a:t>עבור כל ריצה של האלגוריתמים, בדקנו:</a:t>
            </a:r>
          </a:p>
          <a:p>
            <a:pPr lvl="1" algn="r" rtl="1"/>
            <a:r>
              <a:rPr lang="he-IL" sz="1800" dirty="0"/>
              <a:t>זמן ריצה</a:t>
            </a:r>
          </a:p>
          <a:p>
            <a:pPr lvl="1" algn="r" rtl="1"/>
            <a:r>
              <a:rPr lang="he-IL" sz="1800" dirty="0"/>
              <a:t>שימוש בזיכרון</a:t>
            </a:r>
          </a:p>
          <a:p>
            <a:pPr lvl="1" algn="r" rtl="1"/>
            <a:r>
              <a:rPr lang="he-IL" sz="1800" dirty="0"/>
              <a:t>איכות הפתרון</a:t>
            </a:r>
          </a:p>
          <a:p>
            <a:pPr marL="457200" lvl="1" indent="0" algn="r" rtl="1">
              <a:buNone/>
            </a:pPr>
            <a:endParaRPr lang="he-IL" sz="1800" dirty="0"/>
          </a:p>
          <a:p>
            <a:pPr marL="5715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453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 – מדד התאימות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160589"/>
            <a:ext cx="8705831" cy="3880773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מדד התאימות הוגדר באופן הבא:</a:t>
            </a:r>
          </a:p>
          <a:p>
            <a:pPr lvl="1" algn="r" rtl="1"/>
            <a:r>
              <a:rPr lang="he-IL" dirty="0"/>
              <a:t>כמה איברים האיחוד הנוכחי מכסה מתוך הקבוצה </a:t>
            </a:r>
            <a:r>
              <a:rPr lang="en-US" dirty="0"/>
              <a:t>U</a:t>
            </a:r>
            <a:endParaRPr lang="he-IL" dirty="0"/>
          </a:p>
          <a:p>
            <a:pPr lvl="1" algn="r" rtl="1"/>
            <a:r>
              <a:rPr lang="he-IL" dirty="0"/>
              <a:t>כמה קבוצות נלקחו לצורך הכיסוי</a:t>
            </a:r>
          </a:p>
          <a:p>
            <a:pPr marL="457200" lvl="1" indent="0" algn="r" rtl="1">
              <a:buNone/>
            </a:pPr>
            <a:endParaRPr lang="he-IL" sz="1800" dirty="0"/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(universe - set(cover)) == 0: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fitness =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(universe) /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(cover) </a:t>
            </a:r>
          </a:p>
          <a:p>
            <a:pPr marL="457200" lvl="1" indent="0" algn="l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fitness = fitness +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(data)/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individual.count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(1))</a:t>
            </a:r>
          </a:p>
          <a:p>
            <a:pPr marL="457200" lvl="1" indent="0" algn="l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marL="457200" lvl="1" indent="0" algn="l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fitness = 0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8989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2160589"/>
            <a:ext cx="8111027" cy="388077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/>
              <a:t>בשלב הראשון</a:t>
            </a:r>
          </a:p>
          <a:p>
            <a:pPr algn="r" rtl="1"/>
            <a:r>
              <a:rPr lang="he-IL" sz="2400" dirty="0"/>
              <a:t>5 תתי קבוצות</a:t>
            </a:r>
          </a:p>
          <a:p>
            <a:pPr algn="r" rtl="1"/>
            <a:r>
              <a:rPr lang="he-IL" sz="2400" dirty="0"/>
              <a:t>אוכלוסייה של 100 איברים</a:t>
            </a:r>
          </a:p>
          <a:p>
            <a:pPr algn="r" rtl="1"/>
            <a:r>
              <a:rPr lang="he-IL" sz="2400" dirty="0"/>
              <a:t>200 דורות</a:t>
            </a:r>
          </a:p>
          <a:p>
            <a:pPr marL="57150" indent="0" algn="r" rtl="1">
              <a:buNone/>
            </a:pPr>
            <a:endParaRPr lang="he-IL" sz="2400" dirty="0"/>
          </a:p>
          <a:p>
            <a:pPr marL="57150" indent="0" algn="r" rtl="1">
              <a:buNone/>
            </a:pPr>
            <a:r>
              <a:rPr lang="he-IL" sz="2400" dirty="0"/>
              <a:t>התוצאות היו כמעט זהות</a:t>
            </a:r>
          </a:p>
          <a:p>
            <a:pPr marL="57150" indent="0" algn="r" rtl="1">
              <a:buNone/>
            </a:pPr>
            <a:endParaRPr lang="he-IL" sz="2600" dirty="0"/>
          </a:p>
          <a:p>
            <a:pPr marL="57150" indent="0" algn="r" rtl="1">
              <a:buNone/>
            </a:pPr>
            <a:endParaRPr lang="he-IL" sz="2600" dirty="0"/>
          </a:p>
          <a:p>
            <a:pPr marL="57150" indent="0" algn="r" rtl="1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679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BEF-D821-43C9-AEA3-8B31F73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7" y="3077208"/>
            <a:ext cx="8279703" cy="1268411"/>
          </a:xfrm>
        </p:spPr>
        <p:txBody>
          <a:bodyPr>
            <a:normAutofit/>
          </a:bodyPr>
          <a:lstStyle/>
          <a:p>
            <a:pPr marL="57150" indent="0" algn="r" rtl="1">
              <a:buNone/>
            </a:pPr>
            <a:r>
              <a:rPr lang="he-IL" sz="2800" dirty="0"/>
              <a:t>כאשר הגענו ל50 תתי קבוצות – התחיל להיות מעניין...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57150" indent="0" algn="r" rtl="1">
              <a:buNone/>
            </a:pPr>
            <a:endParaRPr lang="he-IL" sz="2600" dirty="0"/>
          </a:p>
          <a:p>
            <a:pPr marL="57150" indent="0" algn="r" rtl="1">
              <a:buNone/>
            </a:pPr>
            <a:endParaRPr lang="he-IL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CE4E9-4AE6-4129-8C70-2EF6EF37C840}"/>
              </a:ext>
            </a:extLst>
          </p:cNvPr>
          <p:cNvSpPr txBox="1">
            <a:spLocks/>
          </p:cNvSpPr>
          <p:nvPr/>
        </p:nvSpPr>
        <p:spPr>
          <a:xfrm>
            <a:off x="994298" y="2194674"/>
            <a:ext cx="8279703" cy="50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 rtl="1">
              <a:buFont typeface="Wingdings 3" charset="2"/>
              <a:buNone/>
            </a:pPr>
            <a:r>
              <a:rPr lang="he-IL" sz="2800" dirty="0"/>
              <a:t>בשלבים הבאים, הגדלנו את כמות תתי הקבוצות בהדרגה</a:t>
            </a:r>
          </a:p>
          <a:p>
            <a:pPr marL="0" indent="0" algn="r" rtl="1">
              <a:buFont typeface="Wingdings 3" charset="2"/>
              <a:buNone/>
            </a:pPr>
            <a:endParaRPr lang="he-IL" sz="2400" dirty="0"/>
          </a:p>
          <a:p>
            <a:pPr marL="57150" indent="0" algn="r" rtl="1">
              <a:buFont typeface="Wingdings 3" charset="2"/>
              <a:buNone/>
            </a:pPr>
            <a:endParaRPr lang="he-IL" sz="2600" dirty="0"/>
          </a:p>
          <a:p>
            <a:pPr marL="57150" indent="0" algn="r" rtl="1">
              <a:buFont typeface="Wingdings 3" charset="2"/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929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845688-903C-473C-96ED-CA7BA368F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44401"/>
              </p:ext>
            </p:extLst>
          </p:nvPr>
        </p:nvGraphicFramePr>
        <p:xfrm>
          <a:off x="1774176" y="1562100"/>
          <a:ext cx="6893573" cy="4533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58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4A0-155B-4207-9A0E-7373AAF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5400" dirty="0"/>
              <a:t>מהלך הניסוי</a:t>
            </a:r>
            <a:endParaRPr lang="en-US" sz="5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845688-903C-473C-96ED-CA7BA368F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155801"/>
              </p:ext>
            </p:extLst>
          </p:nvPr>
        </p:nvGraphicFramePr>
        <p:xfrm>
          <a:off x="1774176" y="1562100"/>
          <a:ext cx="6893573" cy="4533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554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3291</TotalTime>
  <Words>836</Words>
  <Application>Microsoft Office PowerPoint</Application>
  <PresentationFormat>מסך רחב</PresentationFormat>
  <Paragraphs>198</Paragraphs>
  <Slides>32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פרויקט בבינה מלאכותית</vt:lpstr>
      <vt:lpstr>מטרת הפרויקט</vt:lpstr>
      <vt:lpstr>בעיית כיסוי קבוצות</vt:lpstr>
      <vt:lpstr>מהלך הניסוי</vt:lpstr>
      <vt:lpstr>מהלך הניסוי – מדד התאימות</vt:lpstr>
      <vt:lpstr>מהלך הניסוי</vt:lpstr>
      <vt:lpstr>מהלך הניסוי</vt:lpstr>
      <vt:lpstr>מהלך הניסוי</vt:lpstr>
      <vt:lpstr>מהלך הניסוי</vt:lpstr>
      <vt:lpstr>מהלך הניסוי</vt:lpstr>
      <vt:lpstr>מהלך הניסוי</vt:lpstr>
      <vt:lpstr>מהלך הניסוי</vt:lpstr>
      <vt:lpstr>מהלך הניסוי</vt:lpstr>
      <vt:lpstr>ריצה חוזרת – אלג' גנטי</vt:lpstr>
      <vt:lpstr>ריצה חוזרת – אלג' גרידי</vt:lpstr>
      <vt:lpstr>סיכום התוצאות</vt:lpstr>
      <vt:lpstr>סיכום התוצאות</vt:lpstr>
      <vt:lpstr>מסקנות</vt:lpstr>
      <vt:lpstr>בעיית החלוקה</vt:lpstr>
      <vt:lpstr>מהלך הניסוי</vt:lpstr>
      <vt:lpstr>מהלך הניסוי - הגדרת בעיית החיפוש</vt:lpstr>
      <vt:lpstr>מהלך הניסוי</vt:lpstr>
      <vt:lpstr>מהלך הניסוי</vt:lpstr>
      <vt:lpstr>מהלך הניסוי – מדד התאימות</vt:lpstr>
      <vt:lpstr>מהלך הניסוי</vt:lpstr>
      <vt:lpstr>מהלך הניסוי – אין פתרון</vt:lpstr>
      <vt:lpstr>מהלך הניסוי – אין פתרון</vt:lpstr>
      <vt:lpstr>מהלך הניסוי – אין פתרון</vt:lpstr>
      <vt:lpstr>מהלך הניסוי – יש פתרון</vt:lpstr>
      <vt:lpstr>מהלך הניסוי – יש פתרון</vt:lpstr>
      <vt:lpstr>מסקנות</vt:lpstr>
      <vt:lpstr>מסקנות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בבינה מלאכותית</dc:title>
  <dc:creator>Alon Schwartz</dc:creator>
  <cp:lastModifiedBy>Elchanan Barnett</cp:lastModifiedBy>
  <cp:revision>113</cp:revision>
  <dcterms:created xsi:type="dcterms:W3CDTF">2019-07-25T14:54:13Z</dcterms:created>
  <dcterms:modified xsi:type="dcterms:W3CDTF">2019-07-28T10:38:03Z</dcterms:modified>
</cp:coreProperties>
</file>