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2C"/>
    <a:srgbClr val="BDEEF0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30" d="100"/>
          <a:sy n="30" d="100"/>
        </p:scale>
        <p:origin x="142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786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14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150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8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5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3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42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827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14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803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41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8196-E2CF-408D-AA70-DDFEDBA3B3F5}" type="datetimeFigureOut">
              <a:rPr lang="en-IL" smtClean="0"/>
              <a:t>14/07/2019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F8FA-0A75-49E0-91C4-D8FAC9D4B8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91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rgbClr val="FEEDE8"/>
            </a:gs>
            <a:gs pos="56000">
              <a:schemeClr val="accent5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3126936-F74E-48AA-8DAD-751FB2C2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23560"/>
            <a:ext cx="10116663" cy="201808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D3BB6A-C1F2-45E8-98C7-E5B06F36D57A}"/>
              </a:ext>
            </a:extLst>
          </p:cNvPr>
          <p:cNvSpPr txBox="1"/>
          <p:nvPr/>
        </p:nvSpPr>
        <p:spPr>
          <a:xfrm>
            <a:off x="203200" y="386344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i="1" dirty="0">
                <a:latin typeface="Bookshelf Symbol 7" panose="05010101010101010101" pitchFamily="2" charset="2"/>
              </a:rPr>
              <a:t>המחלקה להנדסת תוכנה</a:t>
            </a:r>
            <a:endParaRPr lang="en-IL" sz="4800" b="1" i="1" dirty="0">
              <a:latin typeface="Bookshelf Symbol 7" panose="05010101010101010101" pitchFamily="2" charset="2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CFA21EE-95AD-4B84-9B42-4BE56B5C83E0}"/>
              </a:ext>
            </a:extLst>
          </p:cNvPr>
          <p:cNvSpPr txBox="1"/>
          <p:nvPr/>
        </p:nvSpPr>
        <p:spPr>
          <a:xfrm>
            <a:off x="953786" y="4073276"/>
            <a:ext cx="1600200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rtl="1"/>
            <a:r>
              <a:rPr lang="he-IL" sz="3200" dirty="0"/>
              <a:t>   מנחה אקדמי: אלי </a:t>
            </a:r>
            <a:r>
              <a:rPr lang="he-IL" sz="3200" dirty="0" err="1"/>
              <a:t>אייזק</a:t>
            </a:r>
            <a:r>
              <a:rPr lang="he-IL" sz="3200" dirty="0"/>
              <a:t>   </a:t>
            </a:r>
            <a:r>
              <a:rPr lang="he-IL" sz="3600" b="1" dirty="0"/>
              <a:t>                 </a:t>
            </a:r>
            <a:r>
              <a:rPr lang="en-GB" sz="3600" b="1" dirty="0"/>
              <a:t>         </a:t>
            </a:r>
            <a:r>
              <a:rPr lang="he-IL" sz="3600" b="1" dirty="0"/>
              <a:t>   |           </a:t>
            </a:r>
            <a:r>
              <a:rPr lang="he-IL" sz="3200" dirty="0"/>
              <a:t>מאגר הקוד: </a:t>
            </a:r>
            <a:r>
              <a:rPr lang="en-GB" sz="3200" dirty="0"/>
              <a:t>github.com/elch89/FINAL</a:t>
            </a:r>
            <a:r>
              <a:rPr lang="he-IL" sz="3600" dirty="0"/>
              <a:t>	</a:t>
            </a:r>
            <a:endParaRPr lang="en-IL" sz="3600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FE358B82-D425-4C06-B58F-AD810D01937C}"/>
              </a:ext>
            </a:extLst>
          </p:cNvPr>
          <p:cNvSpPr/>
          <p:nvPr/>
        </p:nvSpPr>
        <p:spPr>
          <a:xfrm>
            <a:off x="453824" y="4978401"/>
            <a:ext cx="17093012" cy="19605178"/>
          </a:xfrm>
          <a:prstGeom prst="roundRect">
            <a:avLst>
              <a:gd name="adj" fmla="val 3510"/>
            </a:avLst>
          </a:prstGeom>
          <a:solidFill>
            <a:srgbClr val="BDEEF0"/>
          </a:solidFill>
          <a:ln>
            <a:solidFill>
              <a:srgbClr val="FD6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535CC48-B19D-4338-A162-F2AB30FA9A86}"/>
              </a:ext>
            </a:extLst>
          </p:cNvPr>
          <p:cNvSpPr txBox="1"/>
          <p:nvPr/>
        </p:nvSpPr>
        <p:spPr>
          <a:xfrm>
            <a:off x="1107575" y="5176060"/>
            <a:ext cx="15785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i="1" dirty="0"/>
              <a:t>מימוש של רשת חברתית לשיתוף קטעי וידאו מוזיקליים בין משתמשים באנדרואיד</a:t>
            </a:r>
            <a:endParaRPr lang="en-IL" sz="4800" b="1" i="1" dirty="0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691BEA84-583D-4E99-BF92-A6DD0B2DC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4" y="16142740"/>
            <a:ext cx="2403443" cy="446679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3168FAF4-0001-480D-81D5-DF83F3CCD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8" y="16142740"/>
            <a:ext cx="2407253" cy="446679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D61654AA-BB91-4BA7-BFCC-9165B6CF4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24" y="16137840"/>
            <a:ext cx="2407253" cy="4466792"/>
          </a:xfrm>
          <a:prstGeom prst="rect">
            <a:avLst/>
          </a:prstGeom>
        </p:spPr>
      </p:pic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37F126F4-3FF2-4B93-95E7-1FA11574EF4D}"/>
              </a:ext>
            </a:extLst>
          </p:cNvPr>
          <p:cNvSpPr/>
          <p:nvPr/>
        </p:nvSpPr>
        <p:spPr>
          <a:xfrm>
            <a:off x="9065670" y="7043437"/>
            <a:ext cx="7624392" cy="5590038"/>
          </a:xfrm>
          <a:prstGeom prst="roundRect">
            <a:avLst/>
          </a:prstGeom>
          <a:solidFill>
            <a:schemeClr val="bg1"/>
          </a:solidFill>
          <a:ln>
            <a:solidFill>
              <a:srgbClr val="FD6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e-IL" sz="4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רקע</a:t>
            </a:r>
            <a:endParaRPr lang="en-GB" sz="40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איך נשלב חברתיות עם הטכנולוגיה?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בניית מימוש עבור רשת חברתית שתאפשר למשתמש להנות מהמדיה ובו זמנית לשמור על קשרים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ניסיון לבנות מערכת כזו שתתן מענה אחר מהמערכות הקיימות בתעשייה כיום מבחינת – מדיה, אבטחה, ופיצ'רים נוספים</a:t>
            </a:r>
          </a:p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4149D3C1-DE94-4C6A-9240-7F1FBBA8D61C}"/>
              </a:ext>
            </a:extLst>
          </p:cNvPr>
          <p:cNvSpPr/>
          <p:nvPr/>
        </p:nvSpPr>
        <p:spPr>
          <a:xfrm>
            <a:off x="831957" y="7030049"/>
            <a:ext cx="7624392" cy="8776008"/>
          </a:xfrm>
          <a:prstGeom prst="roundRect">
            <a:avLst/>
          </a:prstGeom>
          <a:solidFill>
            <a:schemeClr val="bg1"/>
          </a:solidFill>
          <a:ln>
            <a:solidFill>
              <a:srgbClr val="FD6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sz="4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מהי המערכת</a:t>
            </a:r>
          </a:p>
          <a:p>
            <a:pPr algn="r" rtl="1"/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פיתוח אפליקציה עבור </a:t>
            </a:r>
            <a:r>
              <a:rPr lang="en-GB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Android OS</a:t>
            </a: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כאשר המערכת מאפשרת: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הרשמה והתחברות בטוחה חד פעמית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בחירת משתמשים שרוצים לשתף איתם את התוכן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העלאת </a:t>
            </a:r>
            <a:r>
              <a:rPr lang="he-IL" sz="36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קבצי וידאו מוזיקלי </a:t>
            </a: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מקורי שאוהבים- ישירות המצלמה או מהאחסון הפנימי של המכשיר הנייד</a:t>
            </a:r>
            <a:endParaRPr lang="en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צפייה בתוכן שמשתמשים העלו ומתן פידבקים</a:t>
            </a:r>
            <a:endParaRPr lang="en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הוספת קטע וידאו מוזיקלי לרשימת השמעה אישית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פעולות הסרה, עריכה והוספה</a:t>
            </a:r>
            <a:endParaRPr lang="en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en-IL" sz="3600" dirty="0">
              <a:solidFill>
                <a:schemeClr val="tx1"/>
              </a:solidFill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en-IL" sz="3600" dirty="0">
              <a:solidFill>
                <a:schemeClr val="tx1"/>
              </a:solidFill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en-IL" sz="4000" dirty="0">
              <a:solidFill>
                <a:schemeClr val="tx1"/>
              </a:solidFill>
            </a:endParaRP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878FB197-A5C8-459D-BDBE-A0240064D48C}"/>
              </a:ext>
            </a:extLst>
          </p:cNvPr>
          <p:cNvSpPr/>
          <p:nvPr/>
        </p:nvSpPr>
        <p:spPr>
          <a:xfrm>
            <a:off x="9000331" y="12835650"/>
            <a:ext cx="7689731" cy="11416732"/>
          </a:xfrm>
          <a:prstGeom prst="roundRect">
            <a:avLst/>
          </a:prstGeom>
          <a:solidFill>
            <a:schemeClr val="bg1"/>
          </a:solidFill>
          <a:ln>
            <a:solidFill>
              <a:srgbClr val="FD6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sz="4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תהליכי המערכת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תקשורת עם השרת באמצעות  </a:t>
            </a:r>
            <a:r>
              <a:rPr lang="en-GB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REST-API</a:t>
            </a: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עבור ריבוי משתמשים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חסכון בגודל ה</a:t>
            </a:r>
            <a:r>
              <a:rPr lang="en-US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</a:t>
            </a: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המועבר לשרת, בעת העלאת סרטון: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תצוגת פוסטים בגישת </a:t>
            </a:r>
            <a:r>
              <a:rPr lang="en-GB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Pagination</a:t>
            </a:r>
            <a:endParaRPr lang="he-IL" sz="36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485900" lvl="2" indent="-571500" algn="r" rtl="1">
              <a:buFontTx/>
              <a:buChar char="-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שליפת המידע מהשרת בבלוקים של 5 פוסטים בכל פעם</a:t>
            </a:r>
          </a:p>
          <a:p>
            <a:pPr marL="1485900" lvl="2" indent="-571500" algn="r" rtl="1">
              <a:buFontTx/>
              <a:buChar char="-"/>
            </a:pPr>
            <a:r>
              <a:rPr lang="he-IL" sz="36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מונע העברת מידע רב בפעם אחת =&gt; עומס</a:t>
            </a:r>
          </a:p>
          <a:p>
            <a:pPr lvl="2" algn="r"/>
            <a:r>
              <a:rPr lang="en-GB" sz="2400" dirty="0">
                <a:solidFill>
                  <a:schemeClr val="tx1"/>
                </a:solidFill>
              </a:rPr>
              <a:t>GUI grid</a:t>
            </a:r>
            <a:r>
              <a:rPr lang="he-IL" sz="2400" dirty="0">
                <a:solidFill>
                  <a:schemeClr val="tx1"/>
                </a:solidFill>
              </a:rPr>
              <a:t> </a:t>
            </a:r>
          </a:p>
          <a:p>
            <a:pPr marL="1485900" lvl="2" indent="-571500" algn="r" rtl="1">
              <a:buFontTx/>
              <a:buChar char="-"/>
            </a:pPr>
            <a:endParaRPr lang="he-IL" sz="3600" dirty="0">
              <a:solidFill>
                <a:schemeClr val="tx1"/>
              </a:solidFill>
            </a:endParaRP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en-IL" sz="3600" dirty="0">
              <a:solidFill>
                <a:schemeClr val="tx1"/>
              </a:solidFill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9D72C651-FE4F-40E0-B9E4-18C9C6F5DFF3}"/>
              </a:ext>
            </a:extLst>
          </p:cNvPr>
          <p:cNvSpPr/>
          <p:nvPr/>
        </p:nvSpPr>
        <p:spPr>
          <a:xfrm>
            <a:off x="831957" y="20821758"/>
            <a:ext cx="7545031" cy="3430623"/>
          </a:xfrm>
          <a:prstGeom prst="roundRect">
            <a:avLst/>
          </a:prstGeom>
          <a:solidFill>
            <a:schemeClr val="bg1"/>
          </a:solidFill>
          <a:ln>
            <a:solidFill>
              <a:srgbClr val="FD6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sz="4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מסקנות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he-IL" sz="3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מגבלות שרת שיתופי – אין מענה למערכות קיימות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he-IL" sz="3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העלאה איטית, אך חסכון בשרת מתקיים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he-IL" sz="3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רשת חברתית בעלת תוכן ייחודי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he-IL" sz="3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ממשק משתמש זורם, לא עוצר את ה</a:t>
            </a:r>
            <a:r>
              <a:rPr lang="en-US" sz="32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endParaRPr lang="he-IL" sz="32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en-IL" sz="3600" dirty="0">
              <a:solidFill>
                <a:schemeClr val="tx1"/>
              </a:solidFill>
            </a:endParaRPr>
          </a:p>
        </p:txBody>
      </p:sp>
      <p:sp>
        <p:nvSpPr>
          <p:cNvPr id="40" name="ענן 39">
            <a:extLst>
              <a:ext uri="{FF2B5EF4-FFF2-40B4-BE49-F238E27FC236}">
                <a16:creationId xmlns:a16="http://schemas.microsoft.com/office/drawing/2014/main" id="{9877F672-AD6A-4437-8E92-15F29006D0DD}"/>
              </a:ext>
            </a:extLst>
          </p:cNvPr>
          <p:cNvSpPr/>
          <p:nvPr/>
        </p:nvSpPr>
        <p:spPr>
          <a:xfrm>
            <a:off x="9422548" y="16147272"/>
            <a:ext cx="1940691" cy="13437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שליחת נתונים נוספים לשרת</a:t>
            </a:r>
            <a:endParaRPr lang="en-IL" dirty="0"/>
          </a:p>
        </p:txBody>
      </p:sp>
      <p:sp>
        <p:nvSpPr>
          <p:cNvPr id="39" name="ענן 38">
            <a:extLst>
              <a:ext uri="{FF2B5EF4-FFF2-40B4-BE49-F238E27FC236}">
                <a16:creationId xmlns:a16="http://schemas.microsoft.com/office/drawing/2014/main" id="{F1AA7881-FF09-48B0-9BC0-35767A2AC770}"/>
              </a:ext>
            </a:extLst>
          </p:cNvPr>
          <p:cNvSpPr/>
          <p:nvPr/>
        </p:nvSpPr>
        <p:spPr>
          <a:xfrm>
            <a:off x="12109814" y="16137840"/>
            <a:ext cx="1993257" cy="1353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שליחת הקובץ לשרת</a:t>
            </a:r>
          </a:p>
          <a:p>
            <a:pPr algn="ctr" rtl="1"/>
            <a:r>
              <a:rPr lang="he-IL" dirty="0"/>
              <a:t>בעזרת </a:t>
            </a:r>
            <a:r>
              <a:rPr lang="en-US" dirty="0"/>
              <a:t>FTP</a:t>
            </a:r>
            <a:endParaRPr lang="en-IL" dirty="0"/>
          </a:p>
        </p:txBody>
      </p:sp>
      <p:sp>
        <p:nvSpPr>
          <p:cNvPr id="36" name="חץ: שמאלה 35">
            <a:extLst>
              <a:ext uri="{FF2B5EF4-FFF2-40B4-BE49-F238E27FC236}">
                <a16:creationId xmlns:a16="http://schemas.microsoft.com/office/drawing/2014/main" id="{F009FD11-165F-4E34-A221-D5BB7E748623}"/>
              </a:ext>
            </a:extLst>
          </p:cNvPr>
          <p:cNvSpPr/>
          <p:nvPr/>
        </p:nvSpPr>
        <p:spPr>
          <a:xfrm>
            <a:off x="14352061" y="16137840"/>
            <a:ext cx="1842073" cy="1164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כיווץ</a:t>
            </a:r>
            <a:endParaRPr lang="en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BCE2793-60CA-48F8-93AC-9D32CF0D8E51}"/>
              </a:ext>
            </a:extLst>
          </p:cNvPr>
          <p:cNvSpPr txBox="1"/>
          <p:nvPr/>
        </p:nvSpPr>
        <p:spPr>
          <a:xfrm>
            <a:off x="1405996" y="2418391"/>
            <a:ext cx="2778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sz="3200" b="1" dirty="0"/>
              <a:t> </a:t>
            </a:r>
            <a:r>
              <a:rPr lang="he-IL" sz="3200" b="1" dirty="0"/>
              <a:t>תמוז תשע"ט </a:t>
            </a:r>
            <a:r>
              <a:rPr lang="en-GB" sz="3200" b="1" dirty="0"/>
              <a:t>July 2019</a:t>
            </a:r>
            <a:endParaRPr lang="en-IL" sz="3200" dirty="0"/>
          </a:p>
        </p:txBody>
      </p:sp>
      <p:sp>
        <p:nvSpPr>
          <p:cNvPr id="4" name="סימן חיבור 3">
            <a:extLst>
              <a:ext uri="{FF2B5EF4-FFF2-40B4-BE49-F238E27FC236}">
                <a16:creationId xmlns:a16="http://schemas.microsoft.com/office/drawing/2014/main" id="{0D7D40E8-2F4A-4496-8C40-8E9093FDBB38}"/>
              </a:ext>
            </a:extLst>
          </p:cNvPr>
          <p:cNvSpPr/>
          <p:nvPr/>
        </p:nvSpPr>
        <p:spPr>
          <a:xfrm>
            <a:off x="11549197" y="16548228"/>
            <a:ext cx="374659" cy="4940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חץ: סוגר זוויתי 6">
            <a:extLst>
              <a:ext uri="{FF2B5EF4-FFF2-40B4-BE49-F238E27FC236}">
                <a16:creationId xmlns:a16="http://schemas.microsoft.com/office/drawing/2014/main" id="{1179C907-76EC-465F-9DA6-52B5068F8D97}"/>
              </a:ext>
            </a:extLst>
          </p:cNvPr>
          <p:cNvSpPr/>
          <p:nvPr/>
        </p:nvSpPr>
        <p:spPr>
          <a:xfrm rot="10800000">
            <a:off x="8489020" y="9038707"/>
            <a:ext cx="543979" cy="764238"/>
          </a:xfrm>
          <a:prstGeom prst="chevron">
            <a:avLst/>
          </a:prstGeom>
          <a:solidFill>
            <a:srgbClr val="FD662C"/>
          </a:solidFill>
          <a:ln>
            <a:solidFill>
              <a:srgbClr val="BD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8" name="חץ: סוגר זוויתי 27">
            <a:extLst>
              <a:ext uri="{FF2B5EF4-FFF2-40B4-BE49-F238E27FC236}">
                <a16:creationId xmlns:a16="http://schemas.microsoft.com/office/drawing/2014/main" id="{9CB2137E-24C7-423C-9BC6-5A1A6C252D8A}"/>
              </a:ext>
            </a:extLst>
          </p:cNvPr>
          <p:cNvSpPr/>
          <p:nvPr/>
        </p:nvSpPr>
        <p:spPr>
          <a:xfrm>
            <a:off x="8472478" y="13801388"/>
            <a:ext cx="511726" cy="764238"/>
          </a:xfrm>
          <a:prstGeom prst="chevron">
            <a:avLst/>
          </a:prstGeom>
          <a:solidFill>
            <a:srgbClr val="FD662C"/>
          </a:solidFill>
          <a:ln>
            <a:solidFill>
              <a:srgbClr val="BD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35" name="חץ: סוגר זוויתי 34">
            <a:extLst>
              <a:ext uri="{FF2B5EF4-FFF2-40B4-BE49-F238E27FC236}">
                <a16:creationId xmlns:a16="http://schemas.microsoft.com/office/drawing/2014/main" id="{F8FAB4EA-D74A-480F-A5A9-F3EF09DE13BE}"/>
              </a:ext>
            </a:extLst>
          </p:cNvPr>
          <p:cNvSpPr/>
          <p:nvPr/>
        </p:nvSpPr>
        <p:spPr>
          <a:xfrm rot="10800000">
            <a:off x="8416670" y="21486641"/>
            <a:ext cx="543979" cy="764238"/>
          </a:xfrm>
          <a:prstGeom prst="chevron">
            <a:avLst/>
          </a:prstGeom>
          <a:solidFill>
            <a:srgbClr val="FD662C"/>
          </a:solidFill>
          <a:ln>
            <a:solidFill>
              <a:srgbClr val="BD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" name="חץ: מעוקל ימינה 7">
            <a:extLst>
              <a:ext uri="{FF2B5EF4-FFF2-40B4-BE49-F238E27FC236}">
                <a16:creationId xmlns:a16="http://schemas.microsoft.com/office/drawing/2014/main" id="{5F1F4F01-22AC-4228-AD84-E38ECD65A9A9}"/>
              </a:ext>
            </a:extLst>
          </p:cNvPr>
          <p:cNvSpPr/>
          <p:nvPr/>
        </p:nvSpPr>
        <p:spPr>
          <a:xfrm>
            <a:off x="799287" y="14249400"/>
            <a:ext cx="511314" cy="1768884"/>
          </a:xfrm>
          <a:prstGeom prst="curvedRightArrow">
            <a:avLst/>
          </a:prstGeom>
          <a:solidFill>
            <a:srgbClr val="FD662C"/>
          </a:solidFill>
          <a:ln>
            <a:solidFill>
              <a:srgbClr val="BD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1" name="חץ: מעוקל למטה 10">
            <a:extLst>
              <a:ext uri="{FF2B5EF4-FFF2-40B4-BE49-F238E27FC236}">
                <a16:creationId xmlns:a16="http://schemas.microsoft.com/office/drawing/2014/main" id="{978E5B26-2398-4C06-A417-DF726F2BD8E4}"/>
              </a:ext>
            </a:extLst>
          </p:cNvPr>
          <p:cNvSpPr/>
          <p:nvPr/>
        </p:nvSpPr>
        <p:spPr>
          <a:xfrm rot="11031453">
            <a:off x="8166323" y="20555553"/>
            <a:ext cx="1439519" cy="578626"/>
          </a:xfrm>
          <a:prstGeom prst="curvedDownArrow">
            <a:avLst/>
          </a:prstGeom>
          <a:solidFill>
            <a:srgbClr val="FD662C"/>
          </a:solidFill>
          <a:ln>
            <a:solidFill>
              <a:srgbClr val="BD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65856792-EC46-4EB5-BC6C-F0028A515ABC}"/>
              </a:ext>
            </a:extLst>
          </p:cNvPr>
          <p:cNvSpPr/>
          <p:nvPr/>
        </p:nvSpPr>
        <p:spPr>
          <a:xfrm>
            <a:off x="9426547" y="21755634"/>
            <a:ext cx="1475187" cy="195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en-GB" sz="2800" dirty="0">
                <a:solidFill>
                  <a:schemeClr val="tx1"/>
                </a:solidFill>
              </a:rPr>
              <a:t>server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14" name="תרשים זרימה: דיסק מגנטי 13">
            <a:extLst>
              <a:ext uri="{FF2B5EF4-FFF2-40B4-BE49-F238E27FC236}">
                <a16:creationId xmlns:a16="http://schemas.microsoft.com/office/drawing/2014/main" id="{748F0836-06FB-4368-8D3F-4095AF5C4969}"/>
              </a:ext>
            </a:extLst>
          </p:cNvPr>
          <p:cNvSpPr/>
          <p:nvPr/>
        </p:nvSpPr>
        <p:spPr>
          <a:xfrm>
            <a:off x="9623676" y="22344364"/>
            <a:ext cx="998735" cy="136395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GB" sz="2800" dirty="0">
                <a:solidFill>
                  <a:schemeClr val="tx1"/>
                </a:solidFill>
              </a:rPr>
              <a:t>3000</a:t>
            </a:r>
          </a:p>
          <a:p>
            <a:pPr algn="ctr" rtl="1"/>
            <a:r>
              <a:rPr lang="en-GB" sz="2800" dirty="0">
                <a:solidFill>
                  <a:schemeClr val="tx1"/>
                </a:solidFill>
              </a:rPr>
              <a:t>rows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922000A-F1F7-49B2-A00C-D8D609A5BFA7}"/>
              </a:ext>
            </a:extLst>
          </p:cNvPr>
          <p:cNvSpPr/>
          <p:nvPr/>
        </p:nvSpPr>
        <p:spPr>
          <a:xfrm>
            <a:off x="11245754" y="22262767"/>
            <a:ext cx="1475187" cy="1343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source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F648273-6064-4764-AA9B-29C2E12AD47D}"/>
              </a:ext>
            </a:extLst>
          </p:cNvPr>
          <p:cNvSpPr/>
          <p:nvPr/>
        </p:nvSpPr>
        <p:spPr>
          <a:xfrm>
            <a:off x="12969931" y="22250879"/>
            <a:ext cx="1070459" cy="380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0-5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18" name="קוביה 17">
            <a:extLst>
              <a:ext uri="{FF2B5EF4-FFF2-40B4-BE49-F238E27FC236}">
                <a16:creationId xmlns:a16="http://schemas.microsoft.com/office/drawing/2014/main" id="{8E33343A-D562-4AD6-9F59-4DD553867313}"/>
              </a:ext>
            </a:extLst>
          </p:cNvPr>
          <p:cNvSpPr/>
          <p:nvPr/>
        </p:nvSpPr>
        <p:spPr>
          <a:xfrm>
            <a:off x="14352061" y="21606934"/>
            <a:ext cx="633758" cy="2101388"/>
          </a:xfrm>
          <a:prstGeom prst="cube">
            <a:avLst/>
          </a:prstGeom>
          <a:solidFill>
            <a:srgbClr val="FD66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dirty="0"/>
              <a:t>0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5</a:t>
            </a:r>
          </a:p>
          <a:p>
            <a:pPr algn="ctr"/>
            <a:endParaRPr lang="en-IL" sz="2800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89F6A1CC-D6C7-47F8-9C9B-BA87E55DEB5C}"/>
              </a:ext>
            </a:extLst>
          </p:cNvPr>
          <p:cNvSpPr/>
          <p:nvPr/>
        </p:nvSpPr>
        <p:spPr>
          <a:xfrm>
            <a:off x="11923856" y="21755634"/>
            <a:ext cx="2179215" cy="19526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Memory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3636E80C-A0CB-4AC2-A0D9-33F51A7FD368}"/>
              </a:ext>
            </a:extLst>
          </p:cNvPr>
          <p:cNvSpPr/>
          <p:nvPr/>
        </p:nvSpPr>
        <p:spPr>
          <a:xfrm>
            <a:off x="12969931" y="22686250"/>
            <a:ext cx="1070459" cy="380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6-10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084113E-4D30-4D5B-A354-D861CDE8FD31}"/>
              </a:ext>
            </a:extLst>
          </p:cNvPr>
          <p:cNvSpPr/>
          <p:nvPr/>
        </p:nvSpPr>
        <p:spPr>
          <a:xfrm>
            <a:off x="12969931" y="23121621"/>
            <a:ext cx="1070459" cy="380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11-15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20" name="פרצוף מחייך 19">
            <a:extLst>
              <a:ext uri="{FF2B5EF4-FFF2-40B4-BE49-F238E27FC236}">
                <a16:creationId xmlns:a16="http://schemas.microsoft.com/office/drawing/2014/main" id="{707BE991-8FFA-48F4-8DC5-788C24CB8F5B}"/>
              </a:ext>
            </a:extLst>
          </p:cNvPr>
          <p:cNvSpPr/>
          <p:nvPr/>
        </p:nvSpPr>
        <p:spPr>
          <a:xfrm>
            <a:off x="15609162" y="22081067"/>
            <a:ext cx="985505" cy="116435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119E3E7-375E-463C-AFD2-FED94E441C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4827380" y="22081067"/>
            <a:ext cx="926106" cy="170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9BE3A58A-CF25-401F-B483-10E0D0547755}"/>
              </a:ext>
            </a:extLst>
          </p:cNvPr>
          <p:cNvCxnSpPr>
            <a:stCxn id="20" idx="2"/>
            <a:endCxn id="18" idx="4"/>
          </p:cNvCxnSpPr>
          <p:nvPr/>
        </p:nvCxnSpPr>
        <p:spPr>
          <a:xfrm flipH="1">
            <a:off x="14827380" y="22663242"/>
            <a:ext cx="781782" cy="7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עוקל 49">
            <a:extLst>
              <a:ext uri="{FF2B5EF4-FFF2-40B4-BE49-F238E27FC236}">
                <a16:creationId xmlns:a16="http://schemas.microsoft.com/office/drawing/2014/main" id="{3BB486C4-7724-4F8A-B7CD-C201E908D0A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4040390" y="22008332"/>
            <a:ext cx="443915" cy="4328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: מעוקל 51">
            <a:extLst>
              <a:ext uri="{FF2B5EF4-FFF2-40B4-BE49-F238E27FC236}">
                <a16:creationId xmlns:a16="http://schemas.microsoft.com/office/drawing/2014/main" id="{24332E0A-E98A-4A45-97A0-18121D85C881}"/>
              </a:ext>
            </a:extLst>
          </p:cNvPr>
          <p:cNvCxnSpPr>
            <a:cxnSpLocks/>
          </p:cNvCxnSpPr>
          <p:nvPr/>
        </p:nvCxnSpPr>
        <p:spPr>
          <a:xfrm flipV="1">
            <a:off x="14040390" y="22801212"/>
            <a:ext cx="443915" cy="1142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78FFB756-FBB0-42FD-BCE7-B81637A73F10}"/>
              </a:ext>
            </a:extLst>
          </p:cNvPr>
          <p:cNvCxnSpPr>
            <a:stCxn id="16" idx="1"/>
            <a:endCxn id="14" idx="4"/>
          </p:cNvCxnSpPr>
          <p:nvPr/>
        </p:nvCxnSpPr>
        <p:spPr>
          <a:xfrm flipH="1">
            <a:off x="10622411" y="22934663"/>
            <a:ext cx="623343" cy="91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E6043261-8D62-44C1-B15C-4F1922601305}"/>
              </a:ext>
            </a:extLst>
          </p:cNvPr>
          <p:cNvSpPr txBox="1"/>
          <p:nvPr/>
        </p:nvSpPr>
        <p:spPr>
          <a:xfrm>
            <a:off x="11710404" y="2418391"/>
            <a:ext cx="4884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sz="3200" b="1" dirty="0"/>
              <a:t>   </a:t>
            </a:r>
            <a:r>
              <a:rPr lang="he-IL" sz="3200" b="1" dirty="0"/>
              <a:t>מגיש: אלחנן ברנט        	</a:t>
            </a:r>
            <a:r>
              <a:rPr lang="en-GB" sz="3200" b="1" dirty="0"/>
              <a:t>   eli032.eb@gmail.com</a:t>
            </a:r>
            <a:endParaRPr lang="en-IL" sz="3200" dirty="0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FF0730F8-2D3A-4E9F-B0F1-AED38BC9C884}"/>
              </a:ext>
            </a:extLst>
          </p:cNvPr>
          <p:cNvSpPr/>
          <p:nvPr/>
        </p:nvSpPr>
        <p:spPr>
          <a:xfrm>
            <a:off x="594193" y="2090358"/>
            <a:ext cx="16812270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6000" b="1" cap="none" spc="0" dirty="0">
                <a:ln/>
                <a:solidFill>
                  <a:srgbClr val="FD662C"/>
                </a:solidFill>
                <a:effectLst/>
              </a:rPr>
              <a:t>מתנגן  בראש</a:t>
            </a:r>
          </a:p>
          <a:p>
            <a:pPr algn="ctr"/>
            <a:r>
              <a:rPr lang="en-GB" sz="5400" b="1" dirty="0">
                <a:ln/>
                <a:solidFill>
                  <a:srgbClr val="FD662C"/>
                </a:solidFill>
              </a:rPr>
              <a:t>Earworm Fix</a:t>
            </a:r>
            <a:endParaRPr lang="he-IL" sz="5400" b="1" cap="none" spc="0" dirty="0">
              <a:ln/>
              <a:solidFill>
                <a:srgbClr val="FD662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53907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236</Words>
  <Application>Microsoft Office PowerPoint</Application>
  <PresentationFormat>מותאם אישית</PresentationFormat>
  <Paragraphs>52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Bookshelf Symbol 7</vt:lpstr>
      <vt:lpstr>Calibri</vt:lpstr>
      <vt:lpstr>Calibri Light</vt:lpstr>
      <vt:lpstr>David</vt:lpstr>
      <vt:lpstr>Wingdings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Elchanan Barnett</dc:creator>
  <cp:lastModifiedBy>Elchanan Barnett</cp:lastModifiedBy>
  <cp:revision>80</cp:revision>
  <dcterms:created xsi:type="dcterms:W3CDTF">2019-07-10T19:11:54Z</dcterms:created>
  <dcterms:modified xsi:type="dcterms:W3CDTF">2019-07-14T21:59:33Z</dcterms:modified>
</cp:coreProperties>
</file>