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3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4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5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6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8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9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0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1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2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3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14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15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16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7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heme/themeOverride1.xml" ContentType="application/vnd.openxmlformats-officedocument.themeOverr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8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9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20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21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22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926" r:id="rId1"/>
  </p:sldMasterIdLst>
  <p:notesMasterIdLst>
    <p:notesMasterId r:id="rId24"/>
  </p:notesMasterIdLst>
  <p:sldIdLst>
    <p:sldId id="324" r:id="rId2"/>
    <p:sldId id="348" r:id="rId3"/>
    <p:sldId id="331" r:id="rId4"/>
    <p:sldId id="258" r:id="rId5"/>
    <p:sldId id="326" r:id="rId6"/>
    <p:sldId id="322" r:id="rId7"/>
    <p:sldId id="301" r:id="rId8"/>
    <p:sldId id="328" r:id="rId9"/>
    <p:sldId id="330" r:id="rId10"/>
    <p:sldId id="329" r:id="rId11"/>
    <p:sldId id="332" r:id="rId12"/>
    <p:sldId id="344" r:id="rId13"/>
    <p:sldId id="345" r:id="rId14"/>
    <p:sldId id="334" r:id="rId15"/>
    <p:sldId id="341" r:id="rId16"/>
    <p:sldId id="342" r:id="rId17"/>
    <p:sldId id="340" r:id="rId18"/>
    <p:sldId id="347" r:id="rId19"/>
    <p:sldId id="343" r:id="rId20"/>
    <p:sldId id="335" r:id="rId21"/>
    <p:sldId id="346" r:id="rId22"/>
    <p:sldId id="339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8C940E-85A0-D4FC-B658-E5987613DB82}" name="elchai.rf@gmail.com" initials="e" userId="573e3db57e0d441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8268" autoAdjust="0"/>
  </p:normalViewPr>
  <p:slideViewPr>
    <p:cSldViewPr snapToGrid="0">
      <p:cViewPr varScale="1">
        <p:scale>
          <a:sx n="50" d="100"/>
          <a:sy n="50" d="100"/>
        </p:scale>
        <p:origin x="12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heme" Target="../theme/theme2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D1FC149-3875-47F0-BF10-75E372F86F24}" type="datetimeFigureOut">
              <a:rPr lang="he-IL" smtClean="0"/>
              <a:t>ו'/אדר 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C7597BC-FA14-4977-8223-42CC50BF0B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5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5" Type="http://schemas.openxmlformats.org/officeDocument/2006/relationships/slide" Target="../slides/slide1.xml"/><Relationship Id="rId4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slide" Target="../slides/slide10.xml"/><Relationship Id="rId4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slide" Target="../slides/slide11.xml"/><Relationship Id="rId4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slide" Target="../slides/slide12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5" Type="http://schemas.openxmlformats.org/officeDocument/2006/relationships/slide" Target="../slides/slide13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5" Type="http://schemas.openxmlformats.org/officeDocument/2006/relationships/slide" Target="../slides/slide14.xml"/><Relationship Id="rId4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" Target="../slides/slide15.xml"/><Relationship Id="rId4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5" Type="http://schemas.openxmlformats.org/officeDocument/2006/relationships/slide" Target="../slides/slide16.xml"/><Relationship Id="rId4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slide" Target="../slides/slide17.xml"/><Relationship Id="rId4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5" Type="http://schemas.openxmlformats.org/officeDocument/2006/relationships/slide" Target="../slides/slide18.xml"/><Relationship Id="rId4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slide" Target="../slides/slide19.xml"/><Relationship Id="rId4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slide" Target="../slides/slide2.xml"/><Relationship Id="rId4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slide" Target="../slides/slide20.xml"/><Relationship Id="rId4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5" Type="http://schemas.openxmlformats.org/officeDocument/2006/relationships/slide" Target="../slides/slide21.xml"/><Relationship Id="rId4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5" Type="http://schemas.openxmlformats.org/officeDocument/2006/relationships/slide" Target="../slides/slide22.xml"/><Relationship Id="rId4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5" Type="http://schemas.openxmlformats.org/officeDocument/2006/relationships/slide" Target="../slides/slide3.xml"/><Relationship Id="rId4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slide" Target="../slides/slide6.xml"/><Relationship Id="rId4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5" Type="http://schemas.openxmlformats.org/officeDocument/2006/relationships/slide" Target="../slides/slide7.xml"/><Relationship Id="rId4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slide" Target="../slides/slide8.xml"/><Relationship Id="rId4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slide" Target="../slides/slide9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99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83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11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ברק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20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ברק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6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14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0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15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5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16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48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17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4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18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8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בשל העובדה והמצב שהיום אין מערכת כלל, אז העובדה שיש מערכת היא שיפור משמעותי עבור </a:t>
            </a:r>
            <a:r>
              <a:rPr lang="he-IL" sz="1200" dirty="0" err="1">
                <a:solidFill>
                  <a:schemeClr val="bg1"/>
                </a:solidFill>
              </a:rPr>
              <a:t>המינהל</a:t>
            </a:r>
            <a:r>
              <a:rPr lang="he-IL" sz="1200" dirty="0">
                <a:solidFill>
                  <a:schemeClr val="bg1"/>
                </a:solidFill>
              </a:rPr>
              <a:t>.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endParaRPr lang="he-IL" sz="1200" dirty="0">
              <a:solidFill>
                <a:schemeClr val="bg1"/>
              </a:solidFill>
            </a:endParaRP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הקושי העיקרי של </a:t>
            </a:r>
            <a:r>
              <a:rPr lang="he-IL" sz="1200" dirty="0" err="1">
                <a:solidFill>
                  <a:schemeClr val="bg1"/>
                </a:solidFill>
              </a:rPr>
              <a:t>המינהל</a:t>
            </a:r>
            <a:r>
              <a:rPr lang="he-IL" sz="1200" dirty="0">
                <a:solidFill>
                  <a:schemeClr val="bg1"/>
                </a:solidFill>
              </a:rPr>
              <a:t> הוא עם הרכזים "בשטח", ולכן, פשטות המערכת 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בנוסף ליכולת הטמעה טובה תאפשר להצלחת הפרויקט ושיפור הרצון של הרכזים לשימוש במערכת.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endParaRPr lang="he-IL" sz="1200" dirty="0">
              <a:solidFill>
                <a:schemeClr val="bg1"/>
              </a:solidFill>
            </a:endParaRP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החיסרון של השלב שבו אנו נמצאים, שאפיון שבנינו הוא מאד ראשוני וחלקי, הוא מתאים לרכזים בלבד, ולכן נדרש להרחיבו ליותר בעלי תפקידים ולהעמיק את היקף הפעולות שיש בו.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19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8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8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16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הקושי העיקרי שעומד בפנינו בפרויקט הוא חוסר הרצון של הרכזים להשתמש במערכת חדשה.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לשם כך, נבצע מספר שינוים לקראת השלב הבא שיעזרו לנו להגיע לפתרון </a:t>
            </a:r>
            <a:r>
              <a:rPr lang="he-IL" sz="1200" dirty="0" err="1">
                <a:solidFill>
                  <a:schemeClr val="bg1"/>
                </a:solidFill>
              </a:rPr>
              <a:t>אופטמלי</a:t>
            </a:r>
            <a:r>
              <a:rPr lang="he-IL" sz="1200" dirty="0">
                <a:solidFill>
                  <a:schemeClr val="bg1"/>
                </a:solidFill>
              </a:rPr>
              <a:t>: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נבצע תהליך יישום איטי ויסודי בשיתוף הרכזים בשיטת עבודה </a:t>
            </a:r>
            <a:r>
              <a:rPr lang="he-IL" sz="1200" dirty="0" err="1">
                <a:solidFill>
                  <a:schemeClr val="bg1"/>
                </a:solidFill>
              </a:rPr>
              <a:t>אג'ילית</a:t>
            </a:r>
            <a:r>
              <a:rPr lang="he-IL" sz="1200" dirty="0">
                <a:solidFill>
                  <a:schemeClr val="bg1"/>
                </a:solidFill>
              </a:rPr>
              <a:t>.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נחפש לבדוק את המערכת מול רכזים בגילאים מבוגרים.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נרחיב את אפיון על המערכת ליותר בעלי תפקידים.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עבודה צמודה יותר עם אנשי המקצוע במקביל לרכזים.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200" dirty="0">
                <a:solidFill>
                  <a:schemeClr val="bg1"/>
                </a:solidFill>
              </a:rPr>
              <a:t>ביצוע בדיקות שביעות רצון לפני ואחרי כל שלב, לדעת למדוד את ההתקדמות.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21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0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22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5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6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FC7597BC-FA14-4977-8223-42CC50BF0BD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510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7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לרוב הגופים כיום יש מערכות שונות שבהן מתנהלת התפעול השוטף.</a:t>
            </a:r>
          </a:p>
          <a:p>
            <a:r>
              <a:rPr lang="he-IL" dirty="0"/>
              <a:t>התקשורת בין הרכזים ומנהלי הפרויקט למנהל מתנהלת בצורה לא יעילה, המידע מגיע למנהל מכל גוף בצורה שונה (מערכות פנימיות, "</a:t>
            </a:r>
            <a:r>
              <a:rPr lang="en-US" dirty="0"/>
              <a:t> EXCEL", "</a:t>
            </a:r>
            <a:r>
              <a:rPr lang="he-IL" dirty="0" err="1"/>
              <a:t>ווטסאפ</a:t>
            </a:r>
            <a:r>
              <a:rPr lang="he-IL" dirty="0"/>
              <a:t>" וכו') וכמובן ללא פורמט אחיד עבור כל אחד.</a:t>
            </a:r>
          </a:p>
          <a:p>
            <a:r>
              <a:rPr lang="he-IL" dirty="0"/>
              <a:t>בשל הליקויים הנ"ל מתקשה המנהלת לעכב את הפעילויות השונות, ובשל כך חלוקת התקציב לוקה בחסר.</a:t>
            </a:r>
          </a:p>
          <a:p>
            <a:r>
              <a:rPr lang="he-IL" dirty="0"/>
              <a:t>חוסר שיתוף פעולה עם האנשים בשטח, במיוחד עם הרכזים.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39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אלחי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7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9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8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2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7597BC-FA14-4977-8223-42CC50BF0BD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9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7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tags" Target="../tags/tag86.xml"/><Relationship Id="rId21" Type="http://schemas.openxmlformats.org/officeDocument/2006/relationships/tags" Target="../tags/tag68.xml"/><Relationship Id="rId34" Type="http://schemas.openxmlformats.org/officeDocument/2006/relationships/tags" Target="../tags/tag81.xml"/><Relationship Id="rId42" Type="http://schemas.openxmlformats.org/officeDocument/2006/relationships/tags" Target="../tags/tag89.xml"/><Relationship Id="rId47" Type="http://schemas.openxmlformats.org/officeDocument/2006/relationships/tags" Target="../tags/tag94.xml"/><Relationship Id="rId50" Type="http://schemas.openxmlformats.org/officeDocument/2006/relationships/tags" Target="../tags/tag97.xml"/><Relationship Id="rId55" Type="http://schemas.openxmlformats.org/officeDocument/2006/relationships/tags" Target="../tags/tag102.xml"/><Relationship Id="rId63" Type="http://schemas.openxmlformats.org/officeDocument/2006/relationships/image" Target="../media/image2.png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tags" Target="../tags/tag76.xml"/><Relationship Id="rId41" Type="http://schemas.openxmlformats.org/officeDocument/2006/relationships/tags" Target="../tags/tag88.xml"/><Relationship Id="rId54" Type="http://schemas.openxmlformats.org/officeDocument/2006/relationships/tags" Target="../tags/tag101.xml"/><Relationship Id="rId6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tags" Target="../tags/tag79.xml"/><Relationship Id="rId37" Type="http://schemas.openxmlformats.org/officeDocument/2006/relationships/tags" Target="../tags/tag84.xml"/><Relationship Id="rId40" Type="http://schemas.openxmlformats.org/officeDocument/2006/relationships/tags" Target="../tags/tag87.xml"/><Relationship Id="rId45" Type="http://schemas.openxmlformats.org/officeDocument/2006/relationships/tags" Target="../tags/tag92.xml"/><Relationship Id="rId53" Type="http://schemas.openxmlformats.org/officeDocument/2006/relationships/tags" Target="../tags/tag100.xml"/><Relationship Id="rId58" Type="http://schemas.openxmlformats.org/officeDocument/2006/relationships/tags" Target="../tags/tag105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tags" Target="../tags/tag83.xml"/><Relationship Id="rId49" Type="http://schemas.openxmlformats.org/officeDocument/2006/relationships/tags" Target="../tags/tag96.xml"/><Relationship Id="rId57" Type="http://schemas.openxmlformats.org/officeDocument/2006/relationships/tags" Target="../tags/tag104.xml"/><Relationship Id="rId61" Type="http://schemas.openxmlformats.org/officeDocument/2006/relationships/tags" Target="../tags/tag108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tags" Target="../tags/tag78.xml"/><Relationship Id="rId44" Type="http://schemas.openxmlformats.org/officeDocument/2006/relationships/tags" Target="../tags/tag91.xml"/><Relationship Id="rId52" Type="http://schemas.openxmlformats.org/officeDocument/2006/relationships/tags" Target="../tags/tag99.xml"/><Relationship Id="rId60" Type="http://schemas.openxmlformats.org/officeDocument/2006/relationships/tags" Target="../tags/tag10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43" Type="http://schemas.openxmlformats.org/officeDocument/2006/relationships/tags" Target="../tags/tag90.xml"/><Relationship Id="rId48" Type="http://schemas.openxmlformats.org/officeDocument/2006/relationships/tags" Target="../tags/tag95.xml"/><Relationship Id="rId56" Type="http://schemas.openxmlformats.org/officeDocument/2006/relationships/tags" Target="../tags/tag103.xml"/><Relationship Id="rId8" Type="http://schemas.openxmlformats.org/officeDocument/2006/relationships/tags" Target="../tags/tag55.xml"/><Relationship Id="rId51" Type="http://schemas.openxmlformats.org/officeDocument/2006/relationships/tags" Target="../tags/tag98.xml"/><Relationship Id="rId3" Type="http://schemas.openxmlformats.org/officeDocument/2006/relationships/tags" Target="../tags/tag50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tags" Target="../tags/tag85.xml"/><Relationship Id="rId46" Type="http://schemas.openxmlformats.org/officeDocument/2006/relationships/tags" Target="../tags/tag93.xml"/><Relationship Id="rId59" Type="http://schemas.openxmlformats.org/officeDocument/2006/relationships/tags" Target="../tags/tag10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5.xml"/><Relationship Id="rId4" Type="http://schemas.openxmlformats.org/officeDocument/2006/relationships/tags" Target="../tags/tag17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tags" Target="../tags/tag198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5" Type="http://schemas.openxmlformats.org/officeDocument/2006/relationships/tags" Target="../tags/tag190.xm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3" name="Freeform 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4" name="Freeform 7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5" name="Rectangl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6" name="Freeform 9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7" name="Freeform 10"/>
            <p:cNvSpPr/>
            <p:nvPr>
              <p:custDataLst>
                <p:tags r:id="rId13"/>
              </p:custData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8" name="Freeform 11"/>
            <p:cNvSpPr/>
            <p:nvPr>
              <p:custDataLst>
                <p:tags r:id="rId14"/>
              </p:custData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6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9" name="Freeform 12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0" name="Freeform 13"/>
            <p:cNvSpPr/>
            <p:nvPr>
              <p:custDataLst>
                <p:tags r:id="rId16"/>
              </p:custData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1" name="Freeform 14"/>
            <p:cNvSpPr/>
            <p:nvPr>
              <p:custDataLst>
                <p:tags r:id="rId17"/>
              </p:custData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2" name="Freeform 15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3" name="Freeform 16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4" name="Freeform 17"/>
            <p:cNvSpPr/>
            <p:nvPr>
              <p:custDataLst>
                <p:tags r:id="rId20"/>
              </p:custData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5" name="Freeform 18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6" name="Freeform 19"/>
            <p:cNvSpPr/>
            <p:nvPr>
              <p:custDataLst>
                <p:tags r:id="rId22"/>
              </p:custData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7" name="Freeform 2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8" name="Freeform 2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29" name="Freeform 22"/>
            <p:cNvSpPr/>
            <p:nvPr>
              <p:custDataLst>
                <p:tags r:id="rId25"/>
              </p:custData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0" name="Freeform 2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1" name="Freeform 2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2" name="Freeform 25"/>
            <p:cNvSpPr/>
            <p:nvPr>
              <p:custDataLst>
                <p:tags r:id="rId28"/>
              </p:custData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3" name="Freeform 26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4" name="Freeform 27"/>
            <p:cNvSpPr/>
            <p:nvPr>
              <p:custDataLst>
                <p:tags r:id="rId30"/>
              </p:custData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5" name="Freeform 28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6" name="Freeform 29"/>
            <p:cNvSpPr/>
            <p:nvPr>
              <p:custDataLst>
                <p:tags r:id="rId32"/>
              </p:custData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7" name="Freeform 30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8" name="Freeform 31"/>
            <p:cNvSpPr/>
            <p:nvPr>
              <p:custDataLst>
                <p:tags r:id="rId34"/>
              </p:custData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39" name="Freeform 32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0" name="Rectangle 3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1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2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3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4" name="Freeform 37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5" name="Freeform 38"/>
            <p:cNvSpPr/>
            <p:nvPr>
              <p:custDataLst>
                <p:tags r:id="rId41"/>
              </p:custData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6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7" name="Freeform 40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8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49" name="Freeform 42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0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1" name="Freeform 44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2" name="Rectangle 45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3" name="Freeform 46"/>
            <p:cNvSpPr/>
            <p:nvPr>
              <p:custDataLst>
                <p:tags r:id="rId49"/>
              </p:custData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4" name="Freeform 47"/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5" name="Freeform 48"/>
            <p:cNvSpPr/>
            <p:nvPr>
              <p:custDataLst>
                <p:tags r:id="rId51"/>
              </p:custData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6" name="Freeform 49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7" name="Freeform 50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8" name="Freeform 51"/>
            <p:cNvSpPr/>
            <p:nvPr>
              <p:custDataLst>
                <p:tags r:id="rId54"/>
              </p:custData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9" name="Freeform 52"/>
            <p:cNvSpPr/>
            <p:nvPr>
              <p:custDataLst>
                <p:tags r:id="rId55"/>
              </p:custData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0" name="Freeform 53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1" name="Freeform 54"/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2" name="Freeform 55"/>
            <p:cNvSpPr/>
            <p:nvPr>
              <p:custDataLst>
                <p:tags r:id="rId58"/>
              </p:custData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3" name="Freeform 56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4" name="Freeform 57"/>
            <p:cNvSpPr/>
            <p:nvPr>
              <p:custDataLst>
                <p:tags r:id="rId60"/>
              </p:custData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65" name="Freeform 58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FF8507-7537-4970-A7CF-7ABF7C7916E1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52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5371"/>
      </p:ext>
    </p:extLst>
  </p:cSld>
  <p:clrMapOvr>
    <a:masterClrMapping/>
  </p:clrMapOvr>
  <p:transition/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52134"/>
      </p:ext>
    </p:extLst>
  </p:cSld>
  <p:clrMapOvr>
    <a:masterClrMapping/>
  </p:clrMapOvr>
  <p:transition/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>
            <p:custDataLst>
              <p:tags r:id="rId7"/>
            </p:custDataLst>
          </p:nvPr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>
            <p:custDataLst>
              <p:tags r:id="rId8"/>
            </p:custDataLst>
          </p:nvPr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236702"/>
      </p:ext>
    </p:extLst>
  </p:cSld>
  <p:clrMapOvr>
    <a:masterClrMapping/>
  </p:clrMapOvr>
  <p:transition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7022"/>
      </p:ext>
    </p:extLst>
  </p:cSld>
  <p:clrMapOvr>
    <a:masterClrMapping/>
  </p:clrMapOvr>
  <p:transition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  <p:custDataLst>
              <p:tags r:id="rId3"/>
            </p:custDataLst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  <p:custDataLst>
              <p:tags r:id="rId5"/>
            </p:custDataLst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  <p:custDataLst>
              <p:tags r:id="rId7"/>
            </p:custDataLst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3105"/>
      </p:ext>
    </p:extLst>
  </p:cSld>
  <p:clrMapOvr>
    <a:masterClrMapping/>
  </p:clrMapOvr>
  <p:transition/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  <p:custDataLst>
              <p:tags r:id="rId3"/>
            </p:custDataLst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  <p:custDataLst>
              <p:tags r:id="rId4"/>
            </p:custDataLst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  <p:custDataLst>
              <p:tags r:id="rId6"/>
            </p:custDataLst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  <p:custDataLst>
              <p:tags r:id="rId7"/>
            </p:custDataLst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  <p:custDataLst>
              <p:tags r:id="rId9"/>
            </p:custDataLst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  <p:custDataLst>
              <p:tags r:id="rId10"/>
            </p:custDataLst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FE296261-B94F-4D55-98AC-0C3369F08D02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0276"/>
      </p:ext>
    </p:extLst>
  </p:cSld>
  <p:clrMapOvr>
    <a:masterClrMapping/>
  </p:clrMapOvr>
  <p:transition/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1E88083-DD34-4EEC-89AD-4398C5D308E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028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0F0DB81-7022-4D5F-B560-43A660716E3D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88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A243A69-52B4-4143-B1F4-DA8B0FD3709E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77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C57092B-E15C-4B0C-A1D5-71A108AF41CF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0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302F973-8C1C-46C2-9534-D861B90AE3C4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23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C8CFA61A-17A1-4204-8664-CC099312BB3F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73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317883A-5044-4CAC-A6F8-4C3D56CE1E10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69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DE1998F-BFA5-428C-A2EA-E8D27037A1AA}" type="datetime1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618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0F651D1-DCC2-4D54-9C6A-1C4F3E25A05D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650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F3B96A8-8FBD-4F8D-80F3-74C1432B9B5D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89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9.xml"/><Relationship Id="rId39" Type="http://schemas.openxmlformats.org/officeDocument/2006/relationships/tags" Target="../tags/tag22.xml"/><Relationship Id="rId21" Type="http://schemas.openxmlformats.org/officeDocument/2006/relationships/tags" Target="../tags/tag4.xml"/><Relationship Id="rId34" Type="http://schemas.openxmlformats.org/officeDocument/2006/relationships/tags" Target="../tags/tag17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63" Type="http://schemas.openxmlformats.org/officeDocument/2006/relationships/tags" Target="../tags/tag4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29" Type="http://schemas.openxmlformats.org/officeDocument/2006/relationships/tags" Target="../tags/tag12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61" Type="http://schemas.openxmlformats.org/officeDocument/2006/relationships/tags" Target="../tags/tag4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6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>
            <p:custDataLst>
              <p:tags r:id="rId20"/>
            </p:custData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>
              <p:custDataLst>
                <p:tags r:id="rId26"/>
              </p:custData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21" name="Rectangle 5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Freeform 6"/>
              <p:cNvSpPr>
                <a:spLocks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Freeform 7"/>
              <p:cNvSpPr>
                <a:spLocks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Freeform 8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Freeform 9"/>
              <p:cNvSpPr>
                <a:spLocks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Freeform 10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Freeform 11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Freeform 12"/>
              <p:cNvSpPr>
                <a:spLocks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Freeform 13"/>
              <p:cNvSpPr>
                <a:spLocks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Freeform 14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Freeform 15"/>
              <p:cNvSpPr>
                <a:spLocks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Line 16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H="1"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Freeform 17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Freeform 18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Freeform 19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Freeform 20"/>
              <p:cNvSpPr>
                <a:spLocks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Freeform 22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Freeform 23"/>
              <p:cNvSpPr>
                <a:spLocks noEditPoint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Freeform 24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Freeform 25"/>
              <p:cNvSpPr>
                <a:spLocks noEditPoint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Freeform 26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Freeform 27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Freeform 28"/>
              <p:cNvSpPr>
                <a:spLocks noEditPoint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Freeform 29"/>
              <p:cNvSpPr>
                <a:spLocks noEditPoint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Freeform 30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Freeform 31"/>
              <p:cNvSpPr>
                <a:spLocks noEditPoint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0" name="Group 9"/>
            <p:cNvGrpSpPr/>
            <p:nvPr>
              <p:custDataLst>
                <p:tags r:id="rId27"/>
              </p:custData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1" name="Freeform 32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Freeform 33"/>
              <p:cNvSpPr>
                <a:spLocks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Freeform 34"/>
              <p:cNvSpPr>
                <a:spLocks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Freeform 35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Freeform 36"/>
              <p:cNvSpPr>
                <a:spLocks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Freeform 37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Freeform 38"/>
              <p:cNvSpPr>
                <a:spLocks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Freeform 39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Freeform 40"/>
              <p:cNvSpPr>
                <a:spLocks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6261-B94F-4D55-98AC-0C3369F08D02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פרויקט גמר מספר - 51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0AA4-85E3-44F5-83C5-61B35BA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77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ransition/>
  <p:hf sldNum="0"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microsoft.com/office/2007/relationships/hdphoto" Target="../media/hdphoto1.wdp"/><Relationship Id="rId5" Type="http://schemas.openxmlformats.org/officeDocument/2006/relationships/tags" Target="../tags/tag219.xml"/><Relationship Id="rId10" Type="http://schemas.openxmlformats.org/officeDocument/2006/relationships/image" Target="../media/image4.png"/><Relationship Id="rId4" Type="http://schemas.openxmlformats.org/officeDocument/2006/relationships/tags" Target="../tags/tag218.xml"/><Relationship Id="rId9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78.xml"/><Relationship Id="rId7" Type="http://schemas.openxmlformats.org/officeDocument/2006/relationships/image" Target="../media/image3.jpeg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jpeg"/><Relationship Id="rId4" Type="http://schemas.openxmlformats.org/officeDocument/2006/relationships/tags" Target="../tags/tag279.xml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90.xml"/><Relationship Id="rId7" Type="http://schemas.openxmlformats.org/officeDocument/2006/relationships/image" Target="../media/image3.jpe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4" Type="http://schemas.openxmlformats.org/officeDocument/2006/relationships/tags" Target="../tags/tag291.xml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97.xml"/><Relationship Id="rId7" Type="http://schemas.openxmlformats.org/officeDocument/2006/relationships/image" Target="../media/image4.png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03.xml"/><Relationship Id="rId7" Type="http://schemas.openxmlformats.org/officeDocument/2006/relationships/image" Target="../media/image3.jpeg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304.xml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10.xml"/><Relationship Id="rId7" Type="http://schemas.openxmlformats.org/officeDocument/2006/relationships/image" Target="../media/image3.jpe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311.xml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17.xml"/><Relationship Id="rId7" Type="http://schemas.openxmlformats.org/officeDocument/2006/relationships/image" Target="../media/image3.jpe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16.xml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318.xm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Hy7rmU0BXs&amp;feature=youtu.be" TargetMode="External"/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28.xml"/><Relationship Id="rId7" Type="http://schemas.openxmlformats.org/officeDocument/2006/relationships/image" Target="../media/image4.png"/><Relationship Id="rId2" Type="http://schemas.openxmlformats.org/officeDocument/2006/relationships/tags" Target="../tags/tag32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26.xml"/><Relationship Id="rId7" Type="http://schemas.openxmlformats.org/officeDocument/2006/relationships/image" Target="../media/image4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37.xml"/><Relationship Id="rId7" Type="http://schemas.openxmlformats.org/officeDocument/2006/relationships/image" Target="../media/image4.png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48.xml"/><Relationship Id="rId7" Type="http://schemas.openxmlformats.org/officeDocument/2006/relationships/image" Target="../media/image4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jpeg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microsoft.com/office/2007/relationships/hdphoto" Target="../media/hdphoto1.wdp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image" Target="../media/image4.png"/><Relationship Id="rId5" Type="http://schemas.openxmlformats.org/officeDocument/2006/relationships/tags" Target="../tags/tag256.xml"/><Relationship Id="rId10" Type="http://schemas.openxmlformats.org/officeDocument/2006/relationships/image" Target="../media/image3.jpeg"/><Relationship Id="rId4" Type="http://schemas.openxmlformats.org/officeDocument/2006/relationships/tags" Target="../tags/tag255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10.jpeg"/><Relationship Id="rId3" Type="http://schemas.openxmlformats.org/officeDocument/2006/relationships/tags" Target="../tags/tag26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jpe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microsoft.com/office/2007/relationships/hdphoto" Target="../media/hdphoto1.wdp"/><Relationship Id="rId5" Type="http://schemas.openxmlformats.org/officeDocument/2006/relationships/tags" Target="../tags/tag271.xml"/><Relationship Id="rId10" Type="http://schemas.openxmlformats.org/officeDocument/2006/relationships/image" Target="../media/image4.png"/><Relationship Id="rId4" Type="http://schemas.openxmlformats.org/officeDocument/2006/relationships/tags" Target="../tags/tag270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alphaModFix amt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254362" cy="6857990"/>
          </a:xfrm>
          <a:prstGeom prst="rect">
            <a:avLst/>
          </a:prstGeom>
          <a:noFill/>
        </p:spPr>
      </p:pic>
      <p:sp>
        <p:nvSpPr>
          <p:cNvPr id="6" name="כותרת 8">
            <a:extLst>
              <a:ext uri="{FF2B5EF4-FFF2-40B4-BE49-F238E27FC236}">
                <a16:creationId xmlns:a16="http://schemas.microsoft.com/office/drawing/2014/main" id="{8C7F9E0B-F071-4747-B8E9-2CC7B84A7D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01760" y="3806921"/>
            <a:ext cx="3560491" cy="242775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rtl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 cap="all" baseline="0">
                <a:solidFill>
                  <a:schemeClr val="bg2">
                    <a:lumMod val="60000"/>
                    <a:lumOff val="40000"/>
                  </a:schemeClr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defRPr>
            </a:lvl1pPr>
          </a:lstStyle>
          <a:p>
            <a:br>
              <a:rPr lang="he-IL" dirty="0"/>
            </a:br>
            <a:r>
              <a:rPr lang="en-US" u="sng" dirty="0">
                <a:latin typeface="Calibri" panose="020F0502020204030204" pitchFamily="34" charset="0"/>
                <a:ea typeface="+mj-ea"/>
              </a:rPr>
              <a:t>Submitted by</a:t>
            </a:r>
            <a:r>
              <a:rPr lang="en-US" dirty="0">
                <a:latin typeface="Calibri" panose="020F0502020204030204" pitchFamily="34" charset="0"/>
                <a:ea typeface="+mj-ea"/>
              </a:rPr>
              <a:t>:</a:t>
            </a:r>
            <a:br>
              <a:rPr lang="en-US" dirty="0">
                <a:latin typeface="Calibri" panose="020F0502020204030204" pitchFamily="34" charset="0"/>
                <a:ea typeface="+mj-ea"/>
              </a:rPr>
            </a:br>
            <a:r>
              <a:rPr lang="en-US" dirty="0">
                <a:latin typeface="Calibri" panose="020F0502020204030204" pitchFamily="34" charset="0"/>
                <a:ea typeface="+mj-ea"/>
              </a:rPr>
              <a:t>ELCHAI REFOUA</a:t>
            </a:r>
            <a:br>
              <a:rPr lang="en-US" dirty="0">
                <a:latin typeface="Calibri" panose="020F0502020204030204" pitchFamily="34" charset="0"/>
                <a:ea typeface="+mj-ea"/>
              </a:rPr>
            </a:br>
            <a:r>
              <a:rPr lang="en-US" dirty="0">
                <a:latin typeface="Calibri" panose="020F0502020204030204" pitchFamily="34" charset="0"/>
                <a:ea typeface="+mj-ea"/>
              </a:rPr>
              <a:t>NADAV KADOSH</a:t>
            </a:r>
            <a:br>
              <a:rPr lang="en-US" dirty="0">
                <a:latin typeface="Calibri" panose="020F0502020204030204" pitchFamily="34" charset="0"/>
                <a:ea typeface="+mj-ea"/>
              </a:rPr>
            </a:br>
            <a:r>
              <a:rPr lang="en-US" dirty="0">
                <a:latin typeface="Calibri" panose="020F0502020204030204" pitchFamily="34" charset="0"/>
                <a:ea typeface="+mj-ea"/>
              </a:rPr>
              <a:t>BARAK ZEBERGER</a:t>
            </a:r>
            <a:br>
              <a:rPr lang="en-US" dirty="0"/>
            </a:br>
            <a:endParaRPr lang="he-IL" dirty="0"/>
          </a:p>
        </p:txBody>
      </p:sp>
      <p:sp>
        <p:nvSpPr>
          <p:cNvPr id="7" name="מציין מיקום של כותרת תחתונה 46">
            <a:extLst>
              <a:ext uri="{FF2B5EF4-FFF2-40B4-BE49-F238E27FC236}">
                <a16:creationId xmlns:a16="http://schemas.microsoft.com/office/drawing/2014/main" id="{21C5271B-66B9-46B7-9ED8-A1E0A736E8A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284956" y="6005255"/>
            <a:ext cx="3183066" cy="776272"/>
          </a:xfrm>
        </p:spPr>
        <p:txBody>
          <a:bodyPr>
            <a:norm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Project No: 72</a:t>
            </a:r>
            <a:endParaRPr lang="he-IL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+mj-ea"/>
              <a:cs typeface="David" panose="020E0502060401010101" pitchFamily="34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7494410-56D6-43F9-811E-D18119501A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27" y="0"/>
            <a:ext cx="2473473" cy="1402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כותרת 8">
            <a:extLst>
              <a:ext uri="{FF2B5EF4-FFF2-40B4-BE49-F238E27FC236}">
                <a16:creationId xmlns:a16="http://schemas.microsoft.com/office/drawing/2014/main" id="{7F149E8D-8266-4995-9427-1CC7F43CA6F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44727" y="3806922"/>
            <a:ext cx="4232929" cy="242775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3200" b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Academic advisor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: </a:t>
            </a:r>
            <a:b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Dr. Asaf </a:t>
            </a:r>
            <a:r>
              <a:rPr lang="en-US" sz="3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botser</a:t>
            </a:r>
            <a:endParaRPr 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defTabSz="45720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3200" b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Industry advisor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:</a:t>
            </a:r>
          </a:p>
          <a:p>
            <a:pPr algn="ctr" defTabSz="45720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YAEL AMUSY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5A22095C-AD1A-4D06-AF0D-C79BB7CB15A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000902" y="609399"/>
            <a:ext cx="7751174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Characterization and implementation of an information system at the “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Administration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 of Jewish Identity”</a:t>
            </a:r>
          </a:p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Milestone 3</a:t>
            </a:r>
          </a:p>
          <a:p>
            <a:pPr algn="ctr"/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endParaRPr lang="he-IL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68595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44614" y="10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2541" y="259416"/>
            <a:ext cx="1121240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D</a:t>
            </a:r>
            <a:r>
              <a:rPr lang="iw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ata for testing</a:t>
            </a:r>
            <a:endParaRPr lang="he-IL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93FF2D9-0AB2-4413-A6C3-AB52C6003C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7" y="1850184"/>
            <a:ext cx="9116290" cy="4885967"/>
          </a:xfrm>
          <a:prstGeom prst="rect">
            <a:avLst/>
          </a:prstGeom>
        </p:spPr>
      </p:pic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F55C1EE6-A41B-4545-A27A-65D0836CB5A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48656" y="1150706"/>
            <a:ext cx="93494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Coordinators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58447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74269" y="1481197"/>
            <a:ext cx="8130024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iw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Scenarios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:</a:t>
            </a:r>
          </a:p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 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Description of the implementation, experimentation and test runs </a:t>
            </a:r>
            <a:endParaRPr lang="he-IL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096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5A7C8C-7018-488C-88A2-E9C3357C6D6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1227" y="287486"/>
            <a:ext cx="10160313" cy="1070453"/>
          </a:xfrm>
        </p:spPr>
        <p:txBody>
          <a:bodyPr>
            <a:noAutofit/>
          </a:bodyPr>
          <a:lstStyle/>
          <a:p>
            <a:pPr algn="ctr"/>
            <a:r>
              <a:rPr lang="iw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Scenarios</a:t>
            </a:r>
            <a:endParaRPr lang="he-IL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5" name="טבלה 2">
            <a:extLst>
              <a:ext uri="{FF2B5EF4-FFF2-40B4-BE49-F238E27FC236}">
                <a16:creationId xmlns:a16="http://schemas.microsoft.com/office/drawing/2014/main" id="{2906D4A1-1640-4E3B-B85D-476D6355DB49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41927457"/>
              </p:ext>
            </p:extLst>
          </p:nvPr>
        </p:nvGraphicFramePr>
        <p:xfrm>
          <a:off x="0" y="1130299"/>
          <a:ext cx="12188389" cy="5990864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828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17"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massage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Action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Input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Modules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799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massage from the system – “Your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registration is done”</a:t>
                      </a:r>
                    </a:p>
                    <a:p>
                      <a:pPr algn="ctr" rtl="0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If details are wrong there will be a massage about it.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Clicking on “login”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Users' information:</a:t>
                      </a:r>
                    </a:p>
                    <a:p>
                      <a:pPr algn="ctr" rtl="1"/>
                      <a:r>
                        <a:rPr lang="en-US" sz="1600" dirty="0"/>
                        <a:t>Username and password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Sign-up to the system 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782"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Hello project manager,</a:t>
                      </a:r>
                      <a:br>
                        <a:rPr lang="en-US" sz="1600"/>
                      </a:br>
                      <a:r>
                        <a:rPr lang="en-US" sz="1600"/>
                        <a:t>and creating a new activity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Clicking on “project managers”</a:t>
                      </a:r>
                      <a:br>
                        <a:rPr lang="en-US" sz="1600"/>
                      </a:b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Enter the desired page - project managers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26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4 rubrics to fill in details about the activity and another button to save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Clicking on “new activity”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-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creating a new activity</a:t>
                      </a:r>
                      <a:endParaRPr lang="he-I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2782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All rubrics will disappear, and the user will have to select the button that pulls it out - 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 Click on "Save"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Project data:</a:t>
                      </a:r>
                    </a:p>
                    <a:p>
                      <a:pPr algn="ctr" rt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Select the project name, activity type, location</a:t>
                      </a:r>
                    </a:p>
                    <a:p>
                      <a:pPr algn="ctr" rt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And the name of the coordinator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Adding a new activity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576939ED-392A-41A7-92B8-D524592A57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791540" y="6611785"/>
            <a:ext cx="349268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327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</p:spPr>
      </p:pic>
      <p:sp>
        <p:nvSpPr>
          <p:cNvPr id="3" name="כותרת 2">
            <a:extLst>
              <a:ext uri="{FF2B5EF4-FFF2-40B4-BE49-F238E27FC236}">
                <a16:creationId xmlns:a16="http://schemas.microsoft.com/office/drawing/2014/main" id="{63DB3E85-B497-4D16-A543-8A706A3B9E8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7" name="טבלה 2">
            <a:extLst>
              <a:ext uri="{FF2B5EF4-FFF2-40B4-BE49-F238E27FC236}">
                <a16:creationId xmlns:a16="http://schemas.microsoft.com/office/drawing/2014/main" id="{99914EBC-A819-4FB3-9489-F0086C64303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43668644"/>
              </p:ext>
            </p:extLst>
          </p:nvPr>
        </p:nvGraphicFramePr>
        <p:xfrm>
          <a:off x="0" y="787400"/>
          <a:ext cx="12188389" cy="5573643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79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5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06"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Result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Action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Input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Modules</a:t>
                      </a:r>
                      <a:endParaRPr lang="he-I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951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Hello project “coordinators” and Fill out my activity report/ activities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Clicking on “coordinators”</a:t>
                      </a:r>
                      <a:br>
                        <a:rPr lang="en-US" sz="1600"/>
                      </a:b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Enter the desired page - coordinators</a:t>
                      </a:r>
                      <a:endParaRPr lang="he-I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78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Marked by V, massage from the system – “Report saved”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 Click on "Save"</a:t>
                      </a:r>
                      <a:endParaRPr lang="he-IL" sz="1600"/>
                    </a:p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Activity data:</a:t>
                      </a:r>
                    </a:p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Enter data of - the topic of the activity, number of participants and date and Activation description.</a:t>
                      </a:r>
                    </a:p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Selection (from a list) - start and end time, and location.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Enter the activity data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90">
                <a:tc gridSpan="4">
                  <a:txBody>
                    <a:bodyPr/>
                    <a:lstStyle/>
                    <a:p>
                      <a:pPr algn="l" rtl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user made a mistake</a:t>
                      </a:r>
                      <a:endParaRPr lang="he-IL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b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he-IL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40690"/>
                  </a:ext>
                </a:extLst>
              </a:tr>
              <a:tr h="1577308">
                <a:tc>
                  <a:txBody>
                    <a:bodyPr/>
                    <a:lstStyle/>
                    <a:p>
                      <a:pPr algn="ctr" rtl="1"/>
                      <a:r>
                        <a:rPr lang="en-US" sz="1600"/>
                        <a:t>Error message next to the rubric where the error was</a:t>
                      </a:r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Wrong user information (Username or password)</a:t>
                      </a:r>
                      <a:endParaRPr lang="he-IL" sz="1600"/>
                    </a:p>
                    <a:p>
                      <a:pPr algn="ctr" rtl="1"/>
                      <a:endParaRPr lang="he-I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 Sign-up errors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0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4229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1255" y="410966"/>
            <a:ext cx="9647434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Demonstration and presentation of full implementation of the solution: Prototype</a:t>
            </a:r>
            <a:endParaRPr lang="he-IL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7F83EC1-DEEE-4867-9890-1BD87EA3BBD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97" y="2550032"/>
            <a:ext cx="3597594" cy="434570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A0340D8-CED4-45CE-A1D9-96B243DE75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04" y="2477518"/>
            <a:ext cx="3837324" cy="436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96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296175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1255" y="410966"/>
            <a:ext cx="9647434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Demonstration and presentation of full implementation of the solution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DA7E241-3C2F-43CF-BF3E-6348C7AC12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51" y="2090232"/>
            <a:ext cx="4071402" cy="476775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3DDBB24-6D86-4807-88DB-431462C5F8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20" y="2090242"/>
            <a:ext cx="4358509" cy="47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451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296175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1255" y="410966"/>
            <a:ext cx="9647434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Demonstration and presentation of full implementation of the solution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436962D-4E8B-4ABF-B792-C99433D51BC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83" y="2119910"/>
            <a:ext cx="3691563" cy="444830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913D86B-17DF-4CB8-855C-2AB9EEAEDC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4" y="2176138"/>
            <a:ext cx="3817633" cy="45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37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296175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46607" y="2087858"/>
            <a:ext cx="85203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hlinkClick r:id="rId8"/>
              </a:rPr>
              <a:t>סרטון</a:t>
            </a:r>
            <a:endParaRPr lang="he-IL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18781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6607" y="2087858"/>
            <a:ext cx="8520385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Conclusions regarding the solution  proposed and to the degree of which it contributes to the situation “to be as is”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654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3611" y="0"/>
            <a:ext cx="12188389" cy="6857990"/>
          </a:xfrm>
          <a:prstGeom prst="rect">
            <a:avLst/>
          </a:prstGeom>
          <a:noFill/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B770F59-758B-4DE0-A3E3-51D0BF15D2D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9438" y="560555"/>
            <a:ext cx="10957703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</a:rPr>
              <a:t>Due to the fact and the situation that today there is no system at all, the fact that there will be a system is a significant improvement for the administration.</a:t>
            </a:r>
          </a:p>
          <a:p>
            <a:pPr algn="ctr"/>
            <a:r>
              <a:rPr lang="en-US" sz="2800" dirty="0">
                <a:solidFill>
                  <a:schemeClr val="dk1"/>
                </a:solidFill>
              </a:rPr>
              <a:t>The main difficulty of the administration is with the coordinators "in the field“.</a:t>
            </a:r>
          </a:p>
          <a:p>
            <a:pPr algn="ctr"/>
            <a:r>
              <a:rPr lang="en-US" sz="2800" dirty="0">
                <a:solidFill>
                  <a:schemeClr val="dk1"/>
                </a:solidFill>
              </a:rPr>
              <a:t>Therefore, the simplicity of the system, with an addition of a good implementation capability will enable the success of the project and improve the desire of the coordinators to use the system.</a:t>
            </a:r>
          </a:p>
          <a:p>
            <a:pPr algn="ctr"/>
            <a:endParaRPr lang="en-US" sz="2800" dirty="0">
              <a:solidFill>
                <a:schemeClr val="dk1"/>
              </a:solidFill>
            </a:endParaRPr>
          </a:p>
          <a:p>
            <a:pPr algn="ctr"/>
            <a:r>
              <a:rPr lang="en-US" sz="2800" dirty="0">
                <a:solidFill>
                  <a:schemeClr val="dk1"/>
                </a:solidFill>
              </a:rPr>
              <a:t>The disadvantage of the stage we are at is:</a:t>
            </a:r>
          </a:p>
          <a:p>
            <a:pPr marL="342900" indent="-342900" algn="ctr">
              <a:spcBef>
                <a:spcPct val="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dk1"/>
                </a:solidFill>
              </a:rPr>
              <a:t>the characterization we have built is very initial and partial</a:t>
            </a:r>
          </a:p>
          <a:p>
            <a:pPr marL="342900" indent="-342900" algn="ctr">
              <a:spcBef>
                <a:spcPct val="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dk1"/>
                </a:solidFill>
              </a:rPr>
              <a:t>it is suitable only for coordinators, and therefore it is necessary to expand the system for more functionaries and deepen the scope of operations that the system has.</a:t>
            </a:r>
            <a:endParaRPr lang="he-IL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254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0"/>
            <a:ext cx="12316723" cy="6857990"/>
          </a:xfrm>
          <a:prstGeom prst="rect">
            <a:avLst/>
          </a:prstGeom>
          <a:noFill/>
        </p:spPr>
      </p:pic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AD7774FD-6949-47DC-BA12-6CF34B327DB8}"/>
              </a:ext>
            </a:extLst>
          </p:cNvPr>
          <p:cNvPicPr preferRelativeResize="0"/>
          <p:nvPr>
            <p:custDataLst>
              <p:tags r:id="rId2"/>
            </p:custDataLst>
          </p:nvPr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49820" y="254807"/>
            <a:ext cx="8628993" cy="506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354E858F-1E33-4CAF-981A-8476CE5613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005959" y="5176605"/>
            <a:ext cx="5797798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40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3611" y="0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46607" y="2087858"/>
            <a:ext cx="8520385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Adjustments, improvements and changes required for reaching the optimal solution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94500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3611" y="0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35807" y="612839"/>
            <a:ext cx="8520385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The main difficulty we face in the project is: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 the Unwillingness of the coordinators to use a new system.</a:t>
            </a: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dk1"/>
                </a:solidFill>
              </a:rPr>
              <a:t>Due to that</a:t>
            </a:r>
            <a:r>
              <a:rPr lang="en-US" sz="2400" dirty="0">
                <a:solidFill>
                  <a:schemeClr val="bg1"/>
                </a:solidFill>
              </a:rPr>
              <a:t>, we will make a number of changes towards the next step at Milestone 4 that will help us reach an optimal solution:</a:t>
            </a:r>
            <a:endParaRPr lang="he-IL" sz="2400" dirty="0">
              <a:solidFill>
                <a:schemeClr val="bg1"/>
              </a:solidFill>
            </a:endParaRPr>
          </a:p>
          <a:p>
            <a:pPr algn="ctr" rtl="1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ctr">
              <a:spcBef>
                <a:spcPct val="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</a:rPr>
              <a:t>We will carry out a slow and thorough implementation process in collaboration with the coordinators in an agile working method.</a:t>
            </a:r>
          </a:p>
          <a:p>
            <a:pPr marL="342900" indent="-342900" algn="ctr">
              <a:spcBef>
                <a:spcPct val="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</a:rPr>
              <a:t>We will look to test the system with coordinators at older ages.</a:t>
            </a:r>
          </a:p>
          <a:p>
            <a:pPr marL="342900" indent="-342900" algn="ctr">
              <a:spcBef>
                <a:spcPct val="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</a:rPr>
              <a:t>We will expand the characterization of the system for more functionaries.</a:t>
            </a:r>
          </a:p>
          <a:p>
            <a:pPr marL="342900" indent="-342900" algn="ctr">
              <a:spcBef>
                <a:spcPct val="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</a:rPr>
              <a:t>We will work closely with professional people in parallel with the coordinators.</a:t>
            </a:r>
          </a:p>
          <a:p>
            <a:pPr marL="342900" indent="-342900" algn="ctr">
              <a:spcBef>
                <a:spcPct val="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</a:rPr>
              <a:t>We will perform satisfaction tests before and after each step, knowing how to measure progress.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66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13016" y="2712379"/>
            <a:ext cx="1281187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ctr">
              <a:buNone/>
            </a:pPr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2871373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74826" y="2519373"/>
            <a:ext cx="8130024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A reminder of the organization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42006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8E77E9B6-7969-46C0-9BE6-20E453391BE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41301" y="1298318"/>
            <a:ext cx="10305786" cy="3625996"/>
          </a:xfrm>
        </p:spPr>
        <p:txBody>
          <a:bodyPr>
            <a:noAutofit/>
          </a:bodyPr>
          <a:lstStyle/>
          <a:p>
            <a:pPr marL="609585" indent="-465655" algn="l" rtl="0">
              <a:lnSpc>
                <a:spcPct val="150000"/>
              </a:lnSpc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“The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  <a:sym typeface="Calibri" panose="020F0502020204030204"/>
              </a:rPr>
              <a:t>Administration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of Jewish Identity”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, which is also called “the Jewish Identity Division”, a unit attached to the Ministry of Religions (formerly known as the Ministry of Religions), following the formation of the government in 2013.</a:t>
            </a:r>
          </a:p>
          <a:p>
            <a:pPr marL="609585" indent="-465655" algn="l" rtl="0">
              <a:lnSpc>
                <a:spcPct val="150000"/>
              </a:lnSpc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    The main goals of the unit are - "Increasing the respect, love, and identification between sections of the population through a combination of the basic components of the historical identity and national heritage of the Jewish people."</a:t>
            </a:r>
          </a:p>
          <a:p>
            <a:pPr marL="609585" indent="-465655" algn="l" rtl="0">
              <a:lnSpc>
                <a:spcPct val="150000"/>
              </a:lnSpc>
              <a:spcAft>
                <a:spcPts val="800"/>
              </a:spcAft>
              <a:buClr>
                <a:schemeClr val="bg2">
                  <a:lumMod val="60000"/>
                  <a:lumOff val="40000"/>
                </a:schemeClr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     The unit operates engagements through a variety of different bodies, these bodies deal with exposure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to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Jewish and Israeli identities.</a:t>
            </a:r>
            <a:endParaRPr lang="en-US" sz="2000" dirty="0">
              <a:solidFill>
                <a:srgbClr val="004C52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49348" y="171067"/>
            <a:ext cx="946934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Background on the organization</a:t>
            </a:r>
            <a:endParaRPr lang="he-IL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0610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316723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99708" y="2719194"/>
            <a:ext cx="813002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iw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The problem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71168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13154" y="452080"/>
            <a:ext cx="1121240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iw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The problem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3D6DB3D-45E9-449F-8BF0-74D3D7B315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70561" y="1749894"/>
            <a:ext cx="10962526" cy="3102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65655" defTabSz="914400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rgbClr val="004C52"/>
                </a:solidFill>
                <a:latin typeface="Calibri" panose="020F0502020204030204"/>
                <a:cs typeface="Calibri"/>
                <a:sym typeface="Calibri" panose="020F0502020204030204"/>
              </a:rPr>
              <a:t>Most bodies today have different systems in which day-to-day operations are conducted.</a:t>
            </a:r>
          </a:p>
          <a:p>
            <a:pPr marL="609585" indent="-465655" defTabSz="914400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rgbClr val="004C52"/>
                </a:solidFill>
                <a:latin typeface="Calibri" panose="020F0502020204030204"/>
                <a:cs typeface="Calibri"/>
                <a:sym typeface="Calibri" panose="020F0502020204030204"/>
              </a:rPr>
              <a:t>The communication between the coordinators and the project managers to the principal is conducted inefficiently, the information reaches the principal from each body in a different way (internal systems, "EXCEL", "</a:t>
            </a:r>
            <a:r>
              <a:rPr lang="en-US" sz="2133" dirty="0" err="1">
                <a:solidFill>
                  <a:srgbClr val="004C52"/>
                </a:solidFill>
                <a:latin typeface="Calibri" panose="020F0502020204030204"/>
                <a:cs typeface="Calibri"/>
                <a:sym typeface="Calibri" panose="020F0502020204030204"/>
              </a:rPr>
              <a:t>Whatsapp</a:t>
            </a:r>
            <a:r>
              <a:rPr lang="en-US" sz="2133" dirty="0">
                <a:solidFill>
                  <a:srgbClr val="004C52"/>
                </a:solidFill>
                <a:latin typeface="Calibri" panose="020F0502020204030204"/>
                <a:cs typeface="Calibri"/>
                <a:sym typeface="Calibri" panose="020F0502020204030204"/>
              </a:rPr>
              <a:t>" etc.) and of course without a uniform format for everyone.</a:t>
            </a:r>
          </a:p>
          <a:p>
            <a:pPr marL="609585" indent="-465655" defTabSz="914400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rgbClr val="004C52"/>
                </a:solidFill>
                <a:latin typeface="Calibri" panose="020F0502020204030204"/>
                <a:cs typeface="Calibri"/>
                <a:sym typeface="Calibri" panose="020F0502020204030204"/>
              </a:rPr>
              <a:t>Due to the above shortcomings, the principal finds it difficult to delay the various activities, and as a result, the budget distribution is deficient.</a:t>
            </a:r>
          </a:p>
          <a:p>
            <a:pPr marL="609585" indent="-465655" defTabSz="914400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rgbClr val="004C52"/>
                </a:solidFill>
                <a:latin typeface="Calibri" panose="020F0502020204030204"/>
                <a:cs typeface="Calibri"/>
                <a:sym typeface="Calibri" panose="020F0502020204030204"/>
              </a:rPr>
              <a:t>Lack of cooperation with the people on the ground, especially with the coordinators.</a:t>
            </a:r>
          </a:p>
        </p:txBody>
      </p:sp>
    </p:spTree>
    <p:extLst>
      <p:ext uri="{BB962C8B-B14F-4D97-AF65-F5344CB8AC3E}">
        <p14:creationId xmlns:p14="http://schemas.microsoft.com/office/powerpoint/2010/main" val="5941573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זהות יהודית">
            <a:extLst>
              <a:ext uri="{FF2B5EF4-FFF2-40B4-BE49-F238E27FC236}">
                <a16:creationId xmlns:a16="http://schemas.microsoft.com/office/drawing/2014/main" id="{CD2E9969-C123-42F8-9DCD-5CEB956B78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-29861" y="0"/>
            <a:ext cx="12221861" cy="6857990"/>
          </a:xfrm>
          <a:prstGeom prst="rect">
            <a:avLst/>
          </a:prstGeom>
          <a:noFill/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8197042-6AB2-45E9-A0B1-F9FA36DFED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393037" y="46309"/>
            <a:ext cx="1724527" cy="10046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1">
            <a:spAutoFit/>
          </a:bodyPr>
          <a:lstStyle/>
          <a:p>
            <a:pPr marL="0" marR="0" lvl="0" indent="0" algn="ctr" defTabSz="457200" rtl="0" eaLnBrk="1" fontAlgn="b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isha" panose="020B0502040204020203" pitchFamily="34" charset="-79"/>
                <a:cs typeface="Gisha" panose="020B0502040204020203" pitchFamily="34" charset="-79"/>
              </a:rPr>
              <a:t>Chart </a:t>
            </a:r>
          </a:p>
          <a:p>
            <a:pPr marL="0" marR="0" lvl="0" indent="0" algn="ctr" defTabSz="457200" rtl="0" eaLnBrk="1" fontAlgn="b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isha" panose="020B0502040204020203" pitchFamily="34" charset="-79"/>
                <a:cs typeface="Gisha" panose="020B0502040204020203" pitchFamily="34" charset="-79"/>
              </a:rPr>
              <a:t>TO BE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DD448F-CBDB-4E3A-AE4C-49484CFA381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765206" y="2232459"/>
            <a:ext cx="2425783" cy="5091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eaLnBrk="1" fontAlgn="b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 w="10160">
                  <a:solidFill>
                    <a:srgbClr val="63A0CC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63A0CC">
                      <a:satMod val="175000"/>
                      <a:alpha val="40000"/>
                    </a:srgb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isha" panose="020B0502040204020203" pitchFamily="34" charset="-79"/>
                <a:cs typeface="Gisha" panose="020B0502040204020203" pitchFamily="34" charset="-79"/>
              </a:rPr>
              <a:t>DFD 1</a:t>
            </a:r>
          </a:p>
        </p:txBody>
      </p:sp>
      <p:pic>
        <p:nvPicPr>
          <p:cNvPr id="9" name="image9.png">
            <a:extLst>
              <a:ext uri="{FF2B5EF4-FFF2-40B4-BE49-F238E27FC236}">
                <a16:creationId xmlns:a16="http://schemas.microsoft.com/office/drawing/2014/main" id="{3BC5A94C-FD42-4FDD-AB44-CF95C7E12245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67780" y="1223368"/>
            <a:ext cx="7366570" cy="539751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5F1CCA3-A83A-46C2-A558-52DF272960C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36699" y="673279"/>
            <a:ext cx="3586309" cy="59605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>
                <a:solidFill>
                  <a:schemeClr val="dk1"/>
                </a:solidFill>
              </a:rPr>
              <a:t>Vocabulary</a:t>
            </a:r>
            <a:r>
              <a:rPr lang="en-US" sz="2000" dirty="0">
                <a:solidFill>
                  <a:schemeClr val="dk1"/>
                </a:solidFill>
              </a:rPr>
              <a:t>:</a:t>
            </a:r>
          </a:p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dk1"/>
                </a:solidFill>
              </a:rPr>
              <a:t>Project </a:t>
            </a:r>
            <a:r>
              <a:rPr lang="en-US" sz="2000" b="1" dirty="0">
                <a:solidFill>
                  <a:schemeClr val="dk1"/>
                </a:solidFill>
              </a:rPr>
              <a:t>-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he-IL" sz="2000" b="1" dirty="0">
                <a:solidFill>
                  <a:schemeClr val="dk1"/>
                </a:solidFill>
              </a:rPr>
              <a:t>פרויקט</a:t>
            </a:r>
            <a:endParaRPr lang="en-US" sz="2000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dk1"/>
                </a:solidFill>
              </a:rPr>
              <a:t>Activity</a:t>
            </a:r>
            <a:r>
              <a:rPr lang="he-IL" sz="2000" dirty="0">
                <a:solidFill>
                  <a:schemeClr val="dk1"/>
                </a:solidFill>
              </a:rPr>
              <a:t> </a:t>
            </a:r>
            <a:r>
              <a:rPr lang="he-IL" sz="2000" b="1" dirty="0">
                <a:solidFill>
                  <a:schemeClr val="dk1"/>
                </a:solidFill>
              </a:rPr>
              <a:t>פעילות - </a:t>
            </a:r>
            <a:endParaRPr lang="en-US" sz="2000" b="1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dk1"/>
                </a:solidFill>
              </a:rPr>
              <a:t>Activity data processing </a:t>
            </a:r>
            <a:r>
              <a:rPr lang="en-US" sz="2000" b="1" dirty="0">
                <a:solidFill>
                  <a:schemeClr val="dk1"/>
                </a:solidFill>
              </a:rPr>
              <a:t>–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he-IL" sz="2000" dirty="0">
                <a:solidFill>
                  <a:schemeClr val="dk1"/>
                </a:solidFill>
              </a:rPr>
              <a:t> </a:t>
            </a:r>
            <a:r>
              <a:rPr lang="he-IL" sz="2000" b="1" dirty="0">
                <a:solidFill>
                  <a:schemeClr val="dk1"/>
                </a:solidFill>
              </a:rPr>
              <a:t>עיבוד נתוני פעילות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sym typeface="Calibri" panose="020F0502020204030204"/>
              </a:rPr>
              <a:t>Administration </a:t>
            </a:r>
            <a:r>
              <a:rPr lang="en-US" sz="2000" b="1" dirty="0">
                <a:solidFill>
                  <a:schemeClr val="dk1"/>
                </a:solidFill>
                <a:sym typeface="Calibri" panose="020F0502020204030204"/>
              </a:rPr>
              <a:t>-</a:t>
            </a:r>
            <a:r>
              <a:rPr lang="en-US" sz="2000" dirty="0">
                <a:solidFill>
                  <a:schemeClr val="dk1"/>
                </a:solidFill>
                <a:sym typeface="Calibri" panose="020F0502020204030204"/>
              </a:rPr>
              <a:t> </a:t>
            </a:r>
            <a:r>
              <a:rPr lang="he-IL" sz="2000" dirty="0">
                <a:solidFill>
                  <a:schemeClr val="dk1"/>
                </a:solidFill>
                <a:sym typeface="Calibri" panose="020F0502020204030204"/>
              </a:rPr>
              <a:t> </a:t>
            </a:r>
            <a:r>
              <a:rPr lang="he-IL" sz="2000" b="1" dirty="0">
                <a:solidFill>
                  <a:schemeClr val="dk1"/>
                </a:solidFill>
                <a:sym typeface="Calibri" panose="020F0502020204030204"/>
              </a:rPr>
              <a:t>מטה מנהלת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dk1"/>
              </a:solidFill>
              <a:sym typeface="Calibri" panose="020F0502020204030204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sym typeface="Calibri" panose="020F0502020204030204"/>
              </a:rPr>
              <a:t>Coordinators </a:t>
            </a:r>
            <a:r>
              <a:rPr lang="en-US" sz="2000" b="1" dirty="0">
                <a:solidFill>
                  <a:schemeClr val="dk1"/>
                </a:solidFill>
                <a:sym typeface="Calibri" panose="020F0502020204030204"/>
              </a:rPr>
              <a:t>-</a:t>
            </a:r>
            <a:r>
              <a:rPr lang="en-US" sz="2000" dirty="0">
                <a:solidFill>
                  <a:schemeClr val="dk1"/>
                </a:solidFill>
                <a:sym typeface="Calibri" panose="020F0502020204030204"/>
              </a:rPr>
              <a:t> </a:t>
            </a:r>
            <a:r>
              <a:rPr lang="he-IL" sz="2000" dirty="0">
                <a:solidFill>
                  <a:schemeClr val="dk1"/>
                </a:solidFill>
                <a:sym typeface="Calibri" panose="020F0502020204030204"/>
              </a:rPr>
              <a:t>  </a:t>
            </a:r>
            <a:r>
              <a:rPr lang="he-IL" sz="2000" b="1" dirty="0">
                <a:solidFill>
                  <a:schemeClr val="dk1"/>
                </a:solidFill>
              </a:rPr>
              <a:t>רכזים</a:t>
            </a:r>
            <a:r>
              <a:rPr lang="en-US" sz="2000" dirty="0">
                <a:solidFill>
                  <a:schemeClr val="dk1"/>
                </a:solidFill>
                <a:sym typeface="Calibri" panose="020F0502020204030204"/>
              </a:rPr>
              <a:t> </a:t>
            </a:r>
            <a:endParaRPr lang="he-IL" sz="2000" dirty="0">
              <a:solidFill>
                <a:schemeClr val="dk1"/>
              </a:solidFill>
              <a:sym typeface="Calibri" panose="020F0502020204030204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dk1"/>
                </a:solidFill>
              </a:rPr>
              <a:t>Project manager </a:t>
            </a:r>
            <a:r>
              <a:rPr lang="en-US" sz="2000" b="1" dirty="0">
                <a:solidFill>
                  <a:schemeClr val="dk1"/>
                </a:solidFill>
              </a:rPr>
              <a:t>-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he-IL" sz="2000" dirty="0">
                <a:solidFill>
                  <a:schemeClr val="dk1"/>
                </a:solidFill>
              </a:rPr>
              <a:t> </a:t>
            </a:r>
            <a:r>
              <a:rPr lang="he-IL" sz="2000" b="1" dirty="0">
                <a:solidFill>
                  <a:schemeClr val="dk1"/>
                </a:solidFill>
              </a:rPr>
              <a:t>מנהל פרויקט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he-IL" sz="2000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dk1"/>
                </a:solidFill>
              </a:rPr>
              <a:t>Inspector</a:t>
            </a:r>
            <a:r>
              <a:rPr lang="he-IL" sz="2000" dirty="0">
                <a:solidFill>
                  <a:schemeClr val="dk1"/>
                </a:solidFill>
              </a:rPr>
              <a:t> </a:t>
            </a:r>
            <a:r>
              <a:rPr lang="he-IL" sz="2000" b="1" dirty="0">
                <a:solidFill>
                  <a:schemeClr val="dk1"/>
                </a:solidFill>
              </a:rPr>
              <a:t>בקר - </a:t>
            </a:r>
            <a:endParaRPr lang="en-US" sz="2000" b="1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dk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dk1"/>
                </a:solidFill>
              </a:rPr>
              <a:t>Reporting activity </a:t>
            </a:r>
            <a:r>
              <a:rPr lang="en-US" sz="2000" b="1" dirty="0">
                <a:solidFill>
                  <a:schemeClr val="dk1"/>
                </a:solidFill>
              </a:rPr>
              <a:t>- </a:t>
            </a:r>
            <a:r>
              <a:rPr lang="he-IL" sz="2000" b="1" dirty="0">
                <a:solidFill>
                  <a:schemeClr val="dk1"/>
                </a:solidFill>
              </a:rPr>
              <a:t>דיווח</a:t>
            </a:r>
            <a:endParaRPr lang="en-US" sz="2000" dirty="0">
              <a:solidFill>
                <a:schemeClr val="dk1"/>
              </a:solidFill>
            </a:endParaRPr>
          </a:p>
          <a:p>
            <a:endParaRPr lang="he-IL" sz="2133" dirty="0">
              <a:solidFill>
                <a:srgbClr val="004C52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97EE697-EE3E-4988-B500-FFDF009935A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952144" y="190768"/>
            <a:ext cx="2804215" cy="687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b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>
                <a:ln w="10160">
                  <a:solidFill>
                    <a:srgbClr val="63A0CC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63A0CC">
                      <a:satMod val="175000"/>
                      <a:alpha val="40000"/>
                    </a:srgb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isha" panose="020B0502040204020203" pitchFamily="34" charset="-79"/>
                <a:cs typeface="Gisha" panose="020B0502040204020203" pitchFamily="34" charset="-79"/>
              </a:rPr>
              <a:t>solution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820B13F-A90C-441E-8318-C6D1770BF6B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549597" y="6124643"/>
            <a:ext cx="1282783" cy="5091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DFD 1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13072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0" y="10"/>
            <a:ext cx="12316723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38856" y="3044279"/>
            <a:ext cx="813002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iw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Scenarios and data for testing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42713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זהות יהודית">
            <a:extLst>
              <a:ext uri="{FF2B5EF4-FFF2-40B4-BE49-F238E27FC236}">
                <a16:creationId xmlns:a16="http://schemas.microsoft.com/office/drawing/2014/main" id="{EB175540-533B-4DD2-B9B5-8CD3370FA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59" r="20738" b="1"/>
          <a:stretch>
            <a:fillRect/>
          </a:stretch>
        </p:blipFill>
        <p:spPr bwMode="auto">
          <a:xfrm>
            <a:off x="3611" y="-144056"/>
            <a:ext cx="12188389" cy="6857990"/>
          </a:xfrm>
          <a:prstGeom prst="rect">
            <a:avLst/>
          </a:prstGeom>
          <a:noFill/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FC7E734-8EB5-400F-BEAA-6632C8525D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9799" y="1188903"/>
            <a:ext cx="1121240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Administration</a:t>
            </a:r>
            <a:endParaRPr lang="he-IL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78E153F-FD42-4671-A682-54B1CC1F0B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05" y="2403781"/>
            <a:ext cx="5712407" cy="3213228"/>
          </a:xfrm>
          <a:prstGeom prst="rect">
            <a:avLst/>
          </a:prstGeom>
        </p:spPr>
      </p:pic>
      <p:pic>
        <p:nvPicPr>
          <p:cNvPr id="5" name="תמונה 4" descr="תמונה שמכילה טקסט, שולחן&#10;&#10;התיאור נוצר באופן אוטומטי">
            <a:extLst>
              <a:ext uri="{FF2B5EF4-FFF2-40B4-BE49-F238E27FC236}">
                <a16:creationId xmlns:a16="http://schemas.microsoft.com/office/drawing/2014/main" id="{F5DC25C6-73A3-4FD2-994D-6C7C6008B9A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3" y="2494174"/>
            <a:ext cx="5712404" cy="321322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BD55150-93B1-4037-8524-A9ABDDE4413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992348" y="2764017"/>
            <a:ext cx="621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err="1"/>
              <a:t>solution</a:t>
            </a:r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E46C339-38B3-453B-9D58-769EBD8F09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56189" y="239344"/>
            <a:ext cx="949332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D</a:t>
            </a:r>
            <a:r>
              <a:rPr lang="iw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  <a:sym typeface="Calibri" panose="020F0502020204030204"/>
              </a:rPr>
              <a:t>ata for testing</a:t>
            </a:r>
            <a:endParaRPr lang="he-IL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92704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2.9200.0"/>
  <p:tag name="AS_RELEASE_DATE" val="2020.07.14"/>
  <p:tag name="AS_TITLE" val="Aspose.Slides for .NET 2.0"/>
  <p:tag name="AS_VERSION" val="2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8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8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8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מעגל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1207</Words>
  <Application>Microsoft Office PowerPoint</Application>
  <PresentationFormat>מסך רחב</PresentationFormat>
  <Paragraphs>173</Paragraphs>
  <Slides>22</Slides>
  <Notes>22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9" baseType="lpstr">
      <vt:lpstr>Arial</vt:lpstr>
      <vt:lpstr>Calibri</vt:lpstr>
      <vt:lpstr>David</vt:lpstr>
      <vt:lpstr>Gisha</vt:lpstr>
      <vt:lpstr>Tw Cen MT</vt:lpstr>
      <vt:lpstr>Wingdings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Scenarios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cp:lastModifiedBy>ברק זברגר</cp:lastModifiedBy>
  <cp:revision>26</cp:revision>
  <dcterms:created xsi:type="dcterms:W3CDTF">2021-09-22T08:10:09Z</dcterms:created>
  <dcterms:modified xsi:type="dcterms:W3CDTF">2022-03-09T10:01:54Z</dcterms:modified>
</cp:coreProperties>
</file>