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1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2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3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4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5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6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7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8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9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10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11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2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926" r:id="rId1"/>
  </p:sldMasterIdLst>
  <p:notesMasterIdLst>
    <p:notesMasterId r:id="rId15"/>
  </p:notesMasterIdLst>
  <p:sldIdLst>
    <p:sldId id="256" r:id="rId2"/>
    <p:sldId id="258" r:id="rId3"/>
    <p:sldId id="309" r:id="rId4"/>
    <p:sldId id="305" r:id="rId5"/>
    <p:sldId id="314" r:id="rId6"/>
    <p:sldId id="310" r:id="rId7"/>
    <p:sldId id="315" r:id="rId8"/>
    <p:sldId id="313" r:id="rId9"/>
    <p:sldId id="316" r:id="rId10"/>
    <p:sldId id="306" r:id="rId11"/>
    <p:sldId id="307" r:id="rId12"/>
    <p:sldId id="308" r:id="rId13"/>
    <p:sldId id="27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2DC"/>
    <a:srgbClr val="A3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8268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2" Type="http://schemas.openxmlformats.org/officeDocument/2006/relationships/tags" Target="../tags/tag209.xml"/><Relationship Id="rId1" Type="http://schemas.openxmlformats.org/officeDocument/2006/relationships/theme" Target="../theme/theme2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D1FC149-3875-47F0-BF10-75E372F86F24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C7597BC-FA14-4977-8223-42CC50BF0B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5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5" Type="http://schemas.openxmlformats.org/officeDocument/2006/relationships/slide" Target="../slides/slide1.xml"/><Relationship Id="rId4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5" Type="http://schemas.openxmlformats.org/officeDocument/2006/relationships/slide" Target="../slides/slide10.xml"/><Relationship Id="rId4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5" Type="http://schemas.openxmlformats.org/officeDocument/2006/relationships/slide" Target="../slides/slide11.xml"/><Relationship Id="rId4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slide" Target="../slides/slide12.xml"/><Relationship Id="rId4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slide" Target="../slides/slide2.xml"/><Relationship Id="rId4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5" Type="http://schemas.openxmlformats.org/officeDocument/2006/relationships/slide" Target="../slides/slide3.xml"/><Relationship Id="rId4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slide" Target="../slides/slide5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5" Type="http://schemas.openxmlformats.org/officeDocument/2006/relationships/slide" Target="../slides/slide6.xml"/><Relationship Id="rId4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slide" Target="../slides/slide7.xml"/><Relationship Id="rId4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5" Type="http://schemas.openxmlformats.org/officeDocument/2006/relationships/slide" Target="../slides/slide8.xml"/><Relationship Id="rId4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5" Type="http://schemas.openxmlformats.org/officeDocument/2006/relationships/slide" Target="../slides/slide9.xml"/><Relationship Id="rId4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68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96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15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95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510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9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03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961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628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526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נוי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786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9" Type="http://schemas.openxmlformats.org/officeDocument/2006/relationships/tags" Target="../tags/tag86.xml"/><Relationship Id="rId21" Type="http://schemas.openxmlformats.org/officeDocument/2006/relationships/tags" Target="../tags/tag68.xml"/><Relationship Id="rId34" Type="http://schemas.openxmlformats.org/officeDocument/2006/relationships/tags" Target="../tags/tag81.xml"/><Relationship Id="rId42" Type="http://schemas.openxmlformats.org/officeDocument/2006/relationships/tags" Target="../tags/tag89.xml"/><Relationship Id="rId47" Type="http://schemas.openxmlformats.org/officeDocument/2006/relationships/tags" Target="../tags/tag94.xml"/><Relationship Id="rId50" Type="http://schemas.openxmlformats.org/officeDocument/2006/relationships/tags" Target="../tags/tag97.xml"/><Relationship Id="rId55" Type="http://schemas.openxmlformats.org/officeDocument/2006/relationships/tags" Target="../tags/tag102.xml"/><Relationship Id="rId63" Type="http://schemas.openxmlformats.org/officeDocument/2006/relationships/image" Target="../media/image3.png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tags" Target="../tags/tag76.xml"/><Relationship Id="rId41" Type="http://schemas.openxmlformats.org/officeDocument/2006/relationships/tags" Target="../tags/tag88.xml"/><Relationship Id="rId54" Type="http://schemas.openxmlformats.org/officeDocument/2006/relationships/tags" Target="../tags/tag101.xml"/><Relationship Id="rId6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tags" Target="../tags/tag79.xml"/><Relationship Id="rId37" Type="http://schemas.openxmlformats.org/officeDocument/2006/relationships/tags" Target="../tags/tag84.xml"/><Relationship Id="rId40" Type="http://schemas.openxmlformats.org/officeDocument/2006/relationships/tags" Target="../tags/tag87.xml"/><Relationship Id="rId45" Type="http://schemas.openxmlformats.org/officeDocument/2006/relationships/tags" Target="../tags/tag92.xml"/><Relationship Id="rId53" Type="http://schemas.openxmlformats.org/officeDocument/2006/relationships/tags" Target="../tags/tag100.xml"/><Relationship Id="rId58" Type="http://schemas.openxmlformats.org/officeDocument/2006/relationships/tags" Target="../tags/tag105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tags" Target="../tags/tag83.xml"/><Relationship Id="rId49" Type="http://schemas.openxmlformats.org/officeDocument/2006/relationships/tags" Target="../tags/tag96.xml"/><Relationship Id="rId57" Type="http://schemas.openxmlformats.org/officeDocument/2006/relationships/tags" Target="../tags/tag104.xml"/><Relationship Id="rId61" Type="http://schemas.openxmlformats.org/officeDocument/2006/relationships/tags" Target="../tags/tag108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tags" Target="../tags/tag78.xml"/><Relationship Id="rId44" Type="http://schemas.openxmlformats.org/officeDocument/2006/relationships/tags" Target="../tags/tag91.xml"/><Relationship Id="rId52" Type="http://schemas.openxmlformats.org/officeDocument/2006/relationships/tags" Target="../tags/tag99.xml"/><Relationship Id="rId60" Type="http://schemas.openxmlformats.org/officeDocument/2006/relationships/tags" Target="../tags/tag10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43" Type="http://schemas.openxmlformats.org/officeDocument/2006/relationships/tags" Target="../tags/tag90.xml"/><Relationship Id="rId48" Type="http://schemas.openxmlformats.org/officeDocument/2006/relationships/tags" Target="../tags/tag95.xml"/><Relationship Id="rId56" Type="http://schemas.openxmlformats.org/officeDocument/2006/relationships/tags" Target="../tags/tag103.xml"/><Relationship Id="rId8" Type="http://schemas.openxmlformats.org/officeDocument/2006/relationships/tags" Target="../tags/tag55.xml"/><Relationship Id="rId51" Type="http://schemas.openxmlformats.org/officeDocument/2006/relationships/tags" Target="../tags/tag98.xml"/><Relationship Id="rId3" Type="http://schemas.openxmlformats.org/officeDocument/2006/relationships/tags" Target="../tags/tag50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tags" Target="../tags/tag80.xml"/><Relationship Id="rId38" Type="http://schemas.openxmlformats.org/officeDocument/2006/relationships/tags" Target="../tags/tag85.xml"/><Relationship Id="rId46" Type="http://schemas.openxmlformats.org/officeDocument/2006/relationships/tags" Target="../tags/tag93.xml"/><Relationship Id="rId59" Type="http://schemas.openxmlformats.org/officeDocument/2006/relationships/tags" Target="../tags/tag10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5.xml"/><Relationship Id="rId4" Type="http://schemas.openxmlformats.org/officeDocument/2006/relationships/tags" Target="../tags/tag17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tags" Target="../tags/tag198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5" Type="http://schemas.openxmlformats.org/officeDocument/2006/relationships/tags" Target="../tags/tag190.xml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3" name="Freeform 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4" name="Freeform 7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5" name="Rectangl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6" name="Freeform 9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7" name="Freeform 10"/>
            <p:cNvSpPr/>
            <p:nvPr>
              <p:custDataLst>
                <p:tags r:id="rId13"/>
              </p:custData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8" name="Freeform 11"/>
            <p:cNvSpPr/>
            <p:nvPr>
              <p:custDataLst>
                <p:tags r:id="rId14"/>
              </p:custData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6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9" name="Freeform 12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0" name="Freeform 13"/>
            <p:cNvSpPr/>
            <p:nvPr>
              <p:custDataLst>
                <p:tags r:id="rId16"/>
              </p:custData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1" name="Freeform 14"/>
            <p:cNvSpPr/>
            <p:nvPr>
              <p:custDataLst>
                <p:tags r:id="rId17"/>
              </p:custData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2" name="Freeform 15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3" name="Freeform 16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4" name="Freeform 17"/>
            <p:cNvSpPr/>
            <p:nvPr>
              <p:custDataLst>
                <p:tags r:id="rId20"/>
              </p:custData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5" name="Freeform 18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6" name="Freeform 19"/>
            <p:cNvSpPr/>
            <p:nvPr>
              <p:custDataLst>
                <p:tags r:id="rId22"/>
              </p:custData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7" name="Freeform 2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8" name="Freeform 2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9" name="Freeform 22"/>
            <p:cNvSpPr/>
            <p:nvPr>
              <p:custDataLst>
                <p:tags r:id="rId25"/>
              </p:custData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0" name="Freeform 2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1" name="Freeform 2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2" name="Freeform 25"/>
            <p:cNvSpPr/>
            <p:nvPr>
              <p:custDataLst>
                <p:tags r:id="rId28"/>
              </p:custData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3" name="Freeform 26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4" name="Freeform 27"/>
            <p:cNvSpPr/>
            <p:nvPr>
              <p:custDataLst>
                <p:tags r:id="rId30"/>
              </p:custData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5" name="Freeform 28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6" name="Freeform 29"/>
            <p:cNvSpPr/>
            <p:nvPr>
              <p:custDataLst>
                <p:tags r:id="rId32"/>
              </p:custData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7" name="Freeform 30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8" name="Freeform 31"/>
            <p:cNvSpPr/>
            <p:nvPr>
              <p:custDataLst>
                <p:tags r:id="rId34"/>
              </p:custData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9" name="Freeform 32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0" name="Rectangle 3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1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2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3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4" name="Freeform 37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5" name="Freeform 38"/>
            <p:cNvSpPr/>
            <p:nvPr>
              <p:custDataLst>
                <p:tags r:id="rId41"/>
              </p:custData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6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7" name="Freeform 40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8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9" name="Freeform 42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0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1" name="Freeform 44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2" name="Rectangle 45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3" name="Freeform 46"/>
            <p:cNvSpPr/>
            <p:nvPr>
              <p:custDataLst>
                <p:tags r:id="rId49"/>
              </p:custData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4" name="Freeform 47"/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5" name="Freeform 48"/>
            <p:cNvSpPr/>
            <p:nvPr>
              <p:custDataLst>
                <p:tags r:id="rId51"/>
              </p:custData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6" name="Freeform 49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7" name="Freeform 50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8" name="Freeform 51"/>
            <p:cNvSpPr/>
            <p:nvPr>
              <p:custDataLst>
                <p:tags r:id="rId54"/>
              </p:custData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9" name="Freeform 52"/>
            <p:cNvSpPr/>
            <p:nvPr>
              <p:custDataLst>
                <p:tags r:id="rId55"/>
              </p:custData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0" name="Freeform 53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1" name="Freeform 54"/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2" name="Freeform 55"/>
            <p:cNvSpPr/>
            <p:nvPr>
              <p:custDataLst>
                <p:tags r:id="rId58"/>
              </p:custData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3" name="Freeform 56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4" name="Freeform 57"/>
            <p:cNvSpPr/>
            <p:nvPr>
              <p:custDataLst>
                <p:tags r:id="rId60"/>
              </p:custData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5" name="Freeform 58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FF8507-7537-4970-A7CF-7ABF7C7916E1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52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5371"/>
      </p:ext>
    </p:extLst>
  </p:cSld>
  <p:clrMapOvr>
    <a:masterClrMapping/>
  </p:clrMapOvr>
  <p:transition/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52134"/>
      </p:ext>
    </p:extLst>
  </p:cSld>
  <p:clrMapOvr>
    <a:masterClrMapping/>
  </p:clrMapOvr>
  <p:transition/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>
            <p:custDataLst>
              <p:tags r:id="rId7"/>
            </p:custDataLst>
          </p:nvPr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>
            <p:custDataLst>
              <p:tags r:id="rId8"/>
            </p:custDataLst>
          </p:nvPr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236702"/>
      </p:ext>
    </p:extLst>
  </p:cSld>
  <p:clrMapOvr>
    <a:masterClrMapping/>
  </p:clrMapOvr>
  <p:transition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7022"/>
      </p:ext>
    </p:extLst>
  </p:cSld>
  <p:clrMapOvr>
    <a:masterClrMapping/>
  </p:clrMapOvr>
  <p:transition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  <p:custDataLst>
              <p:tags r:id="rId3"/>
            </p:custDataLst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  <p:custDataLst>
              <p:tags r:id="rId5"/>
            </p:custDataLst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  <p:custDataLst>
              <p:tags r:id="rId7"/>
            </p:custDataLst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3105"/>
      </p:ext>
    </p:extLst>
  </p:cSld>
  <p:clrMapOvr>
    <a:masterClrMapping/>
  </p:clrMapOvr>
  <p:transition/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  <p:custDataLst>
              <p:tags r:id="rId3"/>
            </p:custDataLst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  <p:custDataLst>
              <p:tags r:id="rId4"/>
            </p:custDataLst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  <p:custDataLst>
              <p:tags r:id="rId6"/>
            </p:custDataLst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  <p:custDataLst>
              <p:tags r:id="rId7"/>
            </p:custDataLst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  <p:custDataLst>
              <p:tags r:id="rId9"/>
            </p:custDataLst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  <p:custDataLst>
              <p:tags r:id="rId10"/>
            </p:custDataLst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0276"/>
      </p:ext>
    </p:extLst>
  </p:cSld>
  <p:clrMapOvr>
    <a:masterClrMapping/>
  </p:clrMapOvr>
  <p:transition/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E88083-DD34-4EEC-89AD-4398C5D308EC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028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0F0DB81-7022-4D5F-B560-43A660716E3D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88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A243A69-52B4-4143-B1F4-DA8B0FD3709E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77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C57092B-E15C-4B0C-A1D5-71A108AF41CF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0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302F973-8C1C-46C2-9534-D861B90AE3C4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23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C8CFA61A-17A1-4204-8664-CC099312BB3F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73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317883A-5044-4CAC-A6F8-4C3D56CE1E10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69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DE1998F-BFA5-428C-A2EA-E8D27037A1AA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618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0F651D1-DCC2-4D54-9C6A-1C4F3E25A05D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650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F3B96A8-8FBD-4F8D-80F3-74C1432B9B5D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89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9.xml"/><Relationship Id="rId39" Type="http://schemas.openxmlformats.org/officeDocument/2006/relationships/tags" Target="../tags/tag22.xml"/><Relationship Id="rId21" Type="http://schemas.openxmlformats.org/officeDocument/2006/relationships/tags" Target="../tags/tag4.xml"/><Relationship Id="rId34" Type="http://schemas.openxmlformats.org/officeDocument/2006/relationships/tags" Target="../tags/tag17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63" Type="http://schemas.openxmlformats.org/officeDocument/2006/relationships/tags" Target="../tags/tag4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29" Type="http://schemas.openxmlformats.org/officeDocument/2006/relationships/tags" Target="../tags/tag12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6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61" Type="http://schemas.openxmlformats.org/officeDocument/2006/relationships/tags" Target="../tags/tag4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5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6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>
            <p:custDataLst>
              <p:tags r:id="rId20"/>
            </p:custData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>
              <p:custDataLst>
                <p:tags r:id="rId26"/>
              </p:custData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21" name="Rectangle 5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Freeform 6"/>
              <p:cNvSpPr>
                <a:spLocks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Freeform 7"/>
              <p:cNvSpPr>
                <a:spLocks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Freeform 8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Freeform 9"/>
              <p:cNvSpPr>
                <a:spLocks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Freeform 10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Freeform 11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Freeform 12"/>
              <p:cNvSpPr>
                <a:spLocks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Freeform 13"/>
              <p:cNvSpPr>
                <a:spLocks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Freeform 14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Freeform 15"/>
              <p:cNvSpPr>
                <a:spLocks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Line 16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H="1"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Freeform 17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Freeform 18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Freeform 19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Freeform 20"/>
              <p:cNvSpPr>
                <a:spLocks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Freeform 22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Freeform 23"/>
              <p:cNvSpPr>
                <a:spLocks noEditPoint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Freeform 24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Freeform 25"/>
              <p:cNvSpPr>
                <a:spLocks noEditPoint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Freeform 26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Freeform 27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Freeform 28"/>
              <p:cNvSpPr>
                <a:spLocks noEditPoint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Freeform 29"/>
              <p:cNvSpPr>
                <a:spLocks noEditPoint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Freeform 30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Freeform 31"/>
              <p:cNvSpPr>
                <a:spLocks noEditPoint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0" name="Group 9"/>
            <p:cNvGrpSpPr/>
            <p:nvPr>
              <p:custDataLst>
                <p:tags r:id="rId27"/>
              </p:custData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1" name="Freeform 32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Freeform 33"/>
              <p:cNvSpPr>
                <a:spLocks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Freeform 34"/>
              <p:cNvSpPr>
                <a:spLocks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Freeform 35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Freeform 36"/>
              <p:cNvSpPr>
                <a:spLocks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Freeform 37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Freeform 38"/>
              <p:cNvSpPr>
                <a:spLocks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Freeform 39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Freeform 40"/>
              <p:cNvSpPr>
                <a:spLocks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6261-B94F-4D55-98AC-0C3369F08D0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77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ransition/>
  <p:hf sldNum="0"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1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10" Type="http://schemas.openxmlformats.org/officeDocument/2006/relationships/image" Target="../media/image5.png"/><Relationship Id="rId4" Type="http://schemas.openxmlformats.org/officeDocument/2006/relationships/tags" Target="../tags/tag218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15.xml"/><Relationship Id="rId7" Type="http://schemas.openxmlformats.org/officeDocument/2006/relationships/image" Target="../media/image6.png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7" Type="http://schemas.microsoft.com/office/2007/relationships/hdphoto" Target="../media/hdphoto1.wdp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28.xml"/><Relationship Id="rId7" Type="http://schemas.openxmlformats.org/officeDocument/2006/relationships/image" Target="../media/image6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9.xml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tags" Target="../tags/tag249.xml"/><Relationship Id="rId3" Type="http://schemas.openxmlformats.org/officeDocument/2006/relationships/tags" Target="../tags/tag226.xml"/><Relationship Id="rId21" Type="http://schemas.openxmlformats.org/officeDocument/2006/relationships/tags" Target="../tags/tag244.xml"/><Relationship Id="rId34" Type="http://schemas.openxmlformats.org/officeDocument/2006/relationships/image" Target="../media/image7.png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tags" Target="../tags/tag248.xml"/><Relationship Id="rId33" Type="http://schemas.microsoft.com/office/2007/relationships/hdphoto" Target="../media/hdphoto1.wdp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0" Type="http://schemas.openxmlformats.org/officeDocument/2006/relationships/tags" Target="../tags/tag243.xml"/><Relationship Id="rId29" Type="http://schemas.openxmlformats.org/officeDocument/2006/relationships/tags" Target="../tags/tag252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32" Type="http://schemas.openxmlformats.org/officeDocument/2006/relationships/image" Target="../media/image6.png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28" Type="http://schemas.openxmlformats.org/officeDocument/2006/relationships/tags" Target="../tags/tag251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31" Type="http://schemas.openxmlformats.org/officeDocument/2006/relationships/notesSlide" Target="../notesSlides/notesSlide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Relationship Id="rId27" Type="http://schemas.openxmlformats.org/officeDocument/2006/relationships/tags" Target="../tags/tag250.xml"/><Relationship Id="rId30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58.xml"/><Relationship Id="rId7" Type="http://schemas.openxmlformats.org/officeDocument/2006/relationships/image" Target="../media/image6.png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image" Target="../media/image6.png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78.xml"/><Relationship Id="rId7" Type="http://schemas.openxmlformats.org/officeDocument/2006/relationships/image" Target="../media/image6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7" Type="http://schemas.microsoft.com/office/2007/relationships/hdphoto" Target="../media/hdphoto1.wdp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youtu.be/P2wGaa66_1k" TargetMode="Externa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notesSlide" Target="../notesSlides/notesSlide8.xml"/><Relationship Id="rId18" Type="http://schemas.openxmlformats.org/officeDocument/2006/relationships/image" Target="../media/image10.png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9.png"/><Relationship Id="rId2" Type="http://schemas.openxmlformats.org/officeDocument/2006/relationships/tags" Target="../tags/tag295.xml"/><Relationship Id="rId16" Type="http://schemas.openxmlformats.org/officeDocument/2006/relationships/image" Target="../media/image8.png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5" Type="http://schemas.openxmlformats.org/officeDocument/2006/relationships/tags" Target="../tags/tag298.xml"/><Relationship Id="rId15" Type="http://schemas.microsoft.com/office/2007/relationships/hdphoto" Target="../media/hdphoto1.wdp"/><Relationship Id="rId10" Type="http://schemas.openxmlformats.org/officeDocument/2006/relationships/tags" Target="../tags/tag303.xml"/><Relationship Id="rId19" Type="http://schemas.openxmlformats.org/officeDocument/2006/relationships/image" Target="../media/image11.png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 descr="זהות יהודית">
            <a:extLst>
              <a:ext uri="{FF2B5EF4-FFF2-40B4-BE49-F238E27FC236}">
                <a16:creationId xmlns:a16="http://schemas.microsoft.com/office/drawing/2014/main" id="{1585D749-CB84-45C6-BF6C-145BB9A742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0"/>
            <a:ext cx="12188389" cy="6857990"/>
          </a:xfrm>
          <a:prstGeom prst="rect">
            <a:avLst/>
          </a:prstGeom>
          <a:noFill/>
        </p:spPr>
      </p:pic>
      <p:sp>
        <p:nvSpPr>
          <p:cNvPr id="9" name="כותרת 8">
            <a:extLst>
              <a:ext uri="{FF2B5EF4-FFF2-40B4-BE49-F238E27FC236}">
                <a16:creationId xmlns:a16="http://schemas.microsoft.com/office/drawing/2014/main" id="{B2791612-CB94-4A36-886D-33F25DAE792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220970" y="4267675"/>
            <a:ext cx="6858000" cy="2924070"/>
          </a:xfrm>
        </p:spPr>
        <p:txBody>
          <a:bodyPr>
            <a:noAutofit/>
          </a:bodyPr>
          <a:lstStyle/>
          <a:p>
            <a:pPr algn="ctr" rtl="0">
              <a:spcAft>
                <a:spcPts val="1000"/>
              </a:spcAft>
            </a:pPr>
            <a:br>
              <a:rPr lang="he-IL" sz="3200" b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br>
              <a:rPr lang="en-US" sz="32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צוות הפרויקט:</a:t>
            </a:r>
            <a:b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אלחי רפואה</a:t>
            </a:r>
            <a:b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נדב קדוש</a:t>
            </a:r>
            <a:b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ברק זברגר</a:t>
            </a:r>
            <a:br>
              <a:rPr lang="en-US" sz="24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br>
              <a:rPr lang="en-US" sz="24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br>
              <a:rPr lang="en-US" sz="24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endParaRPr lang="he-IL" sz="2400">
              <a:solidFill>
                <a:schemeClr val="bg2">
                  <a:lumMod val="60000"/>
                  <a:lumOff val="40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7" name="מציין מיקום של כותרת תחתונה 46">
            <a:extLst>
              <a:ext uri="{FF2B5EF4-FFF2-40B4-BE49-F238E27FC236}">
                <a16:creationId xmlns:a16="http://schemas.microsoft.com/office/drawing/2014/main" id="{325746EB-19A9-4CA0-96C5-4262B56ED33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751190" y="5648876"/>
            <a:ext cx="6401161" cy="1016619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he-IL" sz="2000" b="1">
                <a:solidFill>
                  <a:schemeClr val="bg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פרויקט גמר מספר </a:t>
            </a:r>
          </a:p>
          <a:p>
            <a:pPr algn="ctr">
              <a:spcAft>
                <a:spcPts val="600"/>
              </a:spcAft>
            </a:pPr>
            <a:r>
              <a:rPr lang="he-IL" sz="2000" b="1">
                <a:solidFill>
                  <a:schemeClr val="bg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72</a:t>
            </a:r>
            <a:endParaRPr lang="en-US" sz="2000" b="1">
              <a:solidFill>
                <a:schemeClr val="bg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52" name="תמונה 51">
            <a:extLst>
              <a:ext uri="{FF2B5EF4-FFF2-40B4-BE49-F238E27FC236}">
                <a16:creationId xmlns:a16="http://schemas.microsoft.com/office/drawing/2014/main" id="{F4ACC257-6E25-4904-B189-99459601C1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27" y="0"/>
            <a:ext cx="2473473" cy="1402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1" name="כותרת 8">
            <a:extLst>
              <a:ext uri="{FF2B5EF4-FFF2-40B4-BE49-F238E27FC236}">
                <a16:creationId xmlns:a16="http://schemas.microsoft.com/office/drawing/2014/main" id="{41BBAB47-F512-40A9-B0C7-9AF03081E7E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723351" y="5118045"/>
            <a:ext cx="6858000" cy="2924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spcAft>
                <a:spcPts val="1000"/>
              </a:spcAft>
            </a:pPr>
            <a: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מנחה אקדמי:</a:t>
            </a:r>
            <a:br>
              <a:rPr lang="en-US" sz="3200">
                <a:solidFill>
                  <a:schemeClr val="bg2">
                    <a:lumMod val="60000"/>
                    <a:lumOff val="4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ד"ר אסף בוצר</a:t>
            </a:r>
            <a:br>
              <a:rPr lang="en-US" sz="3200">
                <a:solidFill>
                  <a:schemeClr val="bg2">
                    <a:lumMod val="60000"/>
                    <a:lumOff val="4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מנחה תעשייתי: </a:t>
            </a:r>
            <a:br>
              <a:rPr lang="en-US" sz="3200">
                <a:solidFill>
                  <a:schemeClr val="bg2">
                    <a:lumMod val="60000"/>
                    <a:lumOff val="4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r>
              <a:rPr lang="he-IL" sz="3200">
                <a:solidFill>
                  <a:schemeClr val="bg2">
                    <a:lumMod val="60000"/>
                    <a:lumOff val="4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יעל עמוסי</a:t>
            </a:r>
            <a:br>
              <a:rPr lang="en-US" sz="3200">
                <a:solidFill>
                  <a:schemeClr val="accent5">
                    <a:lumMod val="20000"/>
                    <a:lumOff val="8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br>
              <a:rPr lang="he-IL" sz="3200">
                <a:solidFill>
                  <a:schemeClr val="accent5">
                    <a:lumMod val="20000"/>
                    <a:lumOff val="8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b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b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b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endParaRPr lang="he-IL" sz="2400">
              <a:solidFill>
                <a:schemeClr val="accent5">
                  <a:lumMod val="20000"/>
                  <a:lumOff val="80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103EA6A-3248-445A-AFF8-9A42FA3EBEF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646826" y="432852"/>
            <a:ext cx="851226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אפיון והטמעת מערכת מידע</a:t>
            </a:r>
            <a:br>
              <a:rPr lang="en-US" sz="4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</a:br>
            <a:r>
              <a:rPr lang="he-IL" sz="4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במנהלת לזהות יהודית</a:t>
            </a:r>
          </a:p>
          <a:p>
            <a:pPr algn="ctr" rtl="1"/>
            <a:r>
              <a:rPr lang="he-IL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אבן דרך 4</a:t>
            </a:r>
            <a:endParaRPr lang="he-IL" sz="4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8490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זהות יהודית">
            <a:extLst>
              <a:ext uri="{FF2B5EF4-FFF2-40B4-BE49-F238E27FC236}">
                <a16:creationId xmlns:a16="http://schemas.microsoft.com/office/drawing/2014/main" id="{383179B8-8B89-4259-9C35-A31071426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674E838-E273-4944-A555-41E1B89D11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85289" y="414371"/>
            <a:ext cx="8432959" cy="528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סיכום הנקודות שעלו מהארגון</a:t>
            </a:r>
          </a:p>
        </p:txBody>
      </p:sp>
      <p:sp>
        <p:nvSpPr>
          <p:cNvPr id="8" name="מלבן: פינות מעוגלות 4">
            <a:extLst>
              <a:ext uri="{FF2B5EF4-FFF2-40B4-BE49-F238E27FC236}">
                <a16:creationId xmlns:a16="http://schemas.microsoft.com/office/drawing/2014/main" id="{683AB803-0BD6-481D-80C3-23E0C4D095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201769" y="1363737"/>
            <a:ext cx="5079914" cy="11553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  <a:effectLst>
            <a:softEdge rad="112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0" lang="he-IL" sz="2800" b="1" i="1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7" name="מלבן: פינות מעוגלות 4">
            <a:extLst>
              <a:ext uri="{FF2B5EF4-FFF2-40B4-BE49-F238E27FC236}">
                <a16:creationId xmlns:a16="http://schemas.microsoft.com/office/drawing/2014/main" id="{E102D9E8-141C-D2F6-B2D9-A16EB6FF17C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819" y="1258919"/>
            <a:ext cx="10757900" cy="672309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  <a:effectLst>
            <a:softEdge rad="112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כאמור לתוצר "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הסופי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" של המערכת נעשו "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השתלמויות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" להסבר על המערכת ולקבלת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משוב חם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online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(שנלקח תוך כדי) ובנוסף נלקחו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שאלונים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שמולאו לאחר מכן לגביי המערכת שהוצגה לרכזים ועיקר התובנות הן כדלהלן:</a:t>
            </a:r>
          </a:p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בנוסף נציין שהמערכת שהוצגה והשאלונים התייחסו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לפי 3 מסכים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עיקריים במערכת</a:t>
            </a:r>
          </a:p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להלן עיקרי הדברים:</a:t>
            </a:r>
          </a:p>
          <a:p>
            <a:pPr algn="r" rtl="1"/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מסך א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: נאמר שהמסך הראשון הוא טוב אבל הבעיה היא שצריך לרשום סוג פעילות ואז להיכנס לפעילות עצמה ובמקום זה רוצים שיהיה הפוך ואז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ישר לפתוח פעילות ופשוט להגיד איזה סוג פעילות זה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, בנוסף נאמר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שלא מובן מה זה התוכנית עבודה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?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ולמה צריך </a:t>
            </a:r>
            <a:r>
              <a:rPr lang="he-IL" sz="1600" b="1" dirty="0" err="1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להכנס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למסך אחר כדי לשלוח שיבוץ של הפעילות שעשיתי? 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-כמו כן חסר רובריקות לרישום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תגובות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של רכזים מהפעילות ומתוך מה שהיה בפועל וכמו כן חסר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מקום לדיווח שעות עבודה וימי מחלה.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r" rtl="1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r" rtl="1"/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מסך ב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: "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מסך מעולה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מסדר פעילות ומראה את החודש שאני מתכנן מבחינתי מצוין", ממליץ שיהיה אופציה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לסוגי פעילות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ולוודא ששיבוץ מופיע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ביומן אישי בגוגל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סנכרון עם היומן.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lvl="0"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-בנוסף יש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בעיה שמדווחים על כל פעילות בנפרד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,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ולא על כולם ביחד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וכמו כן יש בעיה של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העתקת או שכפול פעילות -אפשרות שקיימת באקסל</a:t>
            </a:r>
          </a:p>
          <a:p>
            <a:pPr marL="285750" lvl="0" indent="-285750" algn="r" rtl="1">
              <a:buFontTx/>
              <a:buChar char="-"/>
            </a:pP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המסך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נראה נקי ומובן יחסית</a:t>
            </a:r>
          </a:p>
          <a:p>
            <a:pPr marL="285750" lvl="0" indent="-285750" algn="r" rtl="1">
              <a:buFontTx/>
              <a:buChar char="-"/>
            </a:pPr>
            <a:endParaRPr lang="he-IL" sz="1600" dirty="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r" rtl="1"/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מסך ג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: -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המסך יפה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ונראה טוב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והחיווי אדום ירוק שימושי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-כדאי שייקח נתונים שעשינו והנתונים יופיעו בצורה של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תכנון מול דיווח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כמו כן כדאי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לצרף דרישות תשלום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אפשרית כבר מול 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הספקים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כי רק אח"כ יש לי חשבונית מול הספק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-</a:t>
            </a:r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זה טוב כי מבחינתי מה עוזר לי בתחילת חודש לתכנון החודשי </a:t>
            </a:r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במסך ועושה לי סדר זה מצוין ופחות אכפת לי ירוק או אדום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r" rtl="1"/>
            <a:r>
              <a:rPr lang="he-IL" sz="1600" b="1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וזה מצוין כי מה שהפריע לי באקסל זה ש מבחינת הדיווח העיק שתכנון חודשי צריך לכתוב פעמיים </a:t>
            </a:r>
          </a:p>
          <a:p>
            <a:pPr algn="r" rtl="1"/>
            <a:endParaRPr lang="he-IL" sz="1600" dirty="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rtl="1"/>
            <a:r>
              <a:rPr lang="he-IL" sz="2000" b="1" u="sng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David" panose="020E0502060401010101" pitchFamily="34" charset="-79"/>
              </a:rPr>
              <a:t>לסיום הרכזים ציינו שההשתלמות וההסבר נתנו להם חשק להשתמש ולקחת חלק במערכת</a:t>
            </a:r>
          </a:p>
          <a:p>
            <a:pPr algn="r" rtl="1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r" rtl="1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marL="0" lvl="0" indent="0" algn="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1600" dirty="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1600" dirty="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23969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זהות יהודית">
            <a:extLst>
              <a:ext uri="{FF2B5EF4-FFF2-40B4-BE49-F238E27FC236}">
                <a16:creationId xmlns:a16="http://schemas.microsoft.com/office/drawing/2014/main" id="{383179B8-8B89-4259-9C35-A31071426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3611" y="0"/>
            <a:ext cx="1218838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674E838-E273-4944-A555-41E1B89D11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21541" y="267037"/>
            <a:ext cx="8432959" cy="528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שינויים ושיפורים עתידים בעקבות המשוב מהארגון 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D6AE9CE-34B2-AFC0-4470-2D8EE114206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7017" y="1590261"/>
            <a:ext cx="11102009" cy="33701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he-IL" sz="24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הודעות מערכת במידה ויש שגיאה/חוסר בנתונים</a:t>
            </a:r>
          </a:p>
          <a:p>
            <a:pPr marL="342900" indent="-34290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he-IL" sz="24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סנכרון יומן הפעילויות עם היומן של גוגל</a:t>
            </a:r>
          </a:p>
          <a:p>
            <a:pPr marL="342900" indent="-34290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he-IL" sz="24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יכולת לאפשר למשתמש לבחור איזה הודעות יקפצו לו למסך הפלאפון (בדומה לווצאפ)</a:t>
            </a:r>
          </a:p>
          <a:p>
            <a:pPr marL="342900" indent="-34290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he-IL" sz="24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הוספת דשבורד שיכלול את כלל נתוני הכספים עבור כל משתמש</a:t>
            </a:r>
          </a:p>
          <a:p>
            <a:pPr marL="342900" indent="-34290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he-IL" sz="24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שיהיה ממשק גם עבור מכשירים סלולריים וגם עבור מחשבים</a:t>
            </a:r>
          </a:p>
          <a:p>
            <a:pPr marL="342900" indent="-34290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he-IL" sz="24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לאפשר מקום למלל חופשי (חשוב מאד לארגונים) וגמישות במידה ויש חריגות מהתכנון הראשוני</a:t>
            </a:r>
          </a:p>
        </p:txBody>
      </p:sp>
    </p:spTree>
    <p:extLst>
      <p:ext uri="{BB962C8B-B14F-4D97-AF65-F5344CB8AC3E}">
        <p14:creationId xmlns:p14="http://schemas.microsoft.com/office/powerpoint/2010/main" val="3780542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זהות יהודית">
            <a:extLst>
              <a:ext uri="{FF2B5EF4-FFF2-40B4-BE49-F238E27FC236}">
                <a16:creationId xmlns:a16="http://schemas.microsoft.com/office/drawing/2014/main" id="{383179B8-8B89-4259-9C35-A31071426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674E838-E273-4944-A555-41E1B89D11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77714" y="281345"/>
            <a:ext cx="8432959" cy="528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מסקנות הצוות והמלצות סופיות</a:t>
            </a:r>
            <a:endParaRPr 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" name="מלבן: פינות מעוגלות 4">
            <a:extLst>
              <a:ext uri="{FF2B5EF4-FFF2-40B4-BE49-F238E27FC236}">
                <a16:creationId xmlns:a16="http://schemas.microsoft.com/office/drawing/2014/main" id="{683AB803-0BD6-481D-80C3-23E0C4D095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201769" y="1363737"/>
            <a:ext cx="5079914" cy="11553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  <a:effectLst>
            <a:softEdge rad="112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0" lang="he-IL" sz="2800" b="1" i="1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ECC046E-32F6-D5E5-B507-CFD3010DC66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93058" y="1498342"/>
            <a:ext cx="8716617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bg1"/>
                </a:solidFill>
              </a:rPr>
              <a:t>הדרכה מפורטת בעת הטמעת המערכת</a:t>
            </a:r>
          </a:p>
          <a:p>
            <a:pPr marL="285750" indent="-28575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bg1"/>
                </a:solidFill>
              </a:rPr>
              <a:t>להכשיר אדם מהמנהלת שיהווה איש תמיכה עבור כלל הלקוחות/ ארגונים, ולתת אופציה לצ'אט אונליין עם הנציג</a:t>
            </a:r>
          </a:p>
          <a:p>
            <a:pPr marL="285750" indent="-28575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bg1"/>
                </a:solidFill>
              </a:rPr>
              <a:t>מדריך דיגיטלי למשתמש.</a:t>
            </a:r>
          </a:p>
          <a:p>
            <a:pPr marL="285750" indent="-28575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bg1"/>
                </a:solidFill>
              </a:rPr>
              <a:t>פיתוח "פיצ'רים" אישים עבור כל לקוח/ארגון</a:t>
            </a:r>
          </a:p>
          <a:p>
            <a:pPr marL="285750" indent="-28575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bg1"/>
                </a:solidFill>
              </a:rPr>
              <a:t>הדרכה ייחודית עבור אנשים עם קושי של שימוש במולטימדיה (בעיקר שכבת הגיל הגבוהה) </a:t>
            </a:r>
          </a:p>
          <a:p>
            <a:pPr marL="285750" indent="-285750" algn="r" rtl="1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he-IL" sz="2400" dirty="0">
              <a:solidFill>
                <a:schemeClr val="bg1"/>
              </a:solidFill>
            </a:endParaRPr>
          </a:p>
          <a:p>
            <a:pPr algn="r" rtl="1"/>
            <a:endParaRPr lang="he-IL" dirty="0">
              <a:solidFill>
                <a:schemeClr val="bg1"/>
              </a:solidFill>
            </a:endParaRPr>
          </a:p>
          <a:p>
            <a:pPr algn="r" rtl="1"/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2050" name="Picture 2" descr="המלצות אדם טבע ודין לשינויים בהליכי רישום תכשירי הדברה ובנוהל העבודה של  הוועדה הבין משרדית לתיאום השימוש בתכשירי הדברה - אדם טבע ודין">
            <a:extLst>
              <a:ext uri="{FF2B5EF4-FFF2-40B4-BE49-F238E27FC236}">
                <a16:creationId xmlns:a16="http://schemas.microsoft.com/office/drawing/2014/main" id="{7CE6FC1D-9153-7B4C-5936-3ED7E05A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1" y="483290"/>
            <a:ext cx="2619375" cy="17430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138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זהות יהודית">
            <a:extLst>
              <a:ext uri="{FF2B5EF4-FFF2-40B4-BE49-F238E27FC236}">
                <a16:creationId xmlns:a16="http://schemas.microsoft.com/office/drawing/2014/main" id="{5517E3FB-339F-41D3-B460-ED9DBE95B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-2" y="10"/>
            <a:ext cx="12188389" cy="6857990"/>
          </a:xfrm>
          <a:prstGeom prst="rect">
            <a:avLst/>
          </a:prstGeom>
          <a:noFill/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DE22DA9-330C-4C54-BB28-C490A5E4F1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33507" y="815965"/>
            <a:ext cx="652137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תודה רבה על ההקשבה</a:t>
            </a:r>
          </a:p>
          <a:p>
            <a:pPr algn="ctr"/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71899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>
            <a:alphaModFix amt="2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-2" y="10"/>
            <a:ext cx="12188389" cy="6857990"/>
          </a:xfrm>
          <a:prstGeom prst="rect">
            <a:avLst/>
          </a:prstGeom>
          <a:noFill/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8E77E9B6-7969-46C0-9BE6-20E453391BE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91173" y="1558849"/>
            <a:ext cx="10206037" cy="3013151"/>
          </a:xfrm>
        </p:spPr>
        <p:txBody>
          <a:bodyPr>
            <a:noAutofit/>
          </a:bodyPr>
          <a:lstStyle/>
          <a:p>
            <a:pPr algn="just" rtl="1">
              <a:lnSpc>
                <a:spcPct val="150000"/>
              </a:lnSpc>
              <a:spcAft>
                <a:spcPts val="800"/>
              </a:spcAft>
              <a:buSzPct val="120000"/>
              <a:buBlip>
                <a:blip r:embed="rId34"/>
              </a:buBlip>
            </a:pPr>
            <a:r>
              <a:rPr lang="he-IL" sz="200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מנהלת זהות יהודית, הנקראת גם אגף לזהות יהודית, יחידה שנוספה למשרד לשירותי דת (בעבר היה     נקרא משרד הדתות), שמטרתה לחזק את </a:t>
            </a:r>
            <a:r>
              <a:rPr lang="he-IL" sz="200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הזהות היהודית במדינת ישראל.</a:t>
            </a:r>
            <a:endParaRPr lang="en-US" sz="2000">
              <a:solidFill>
                <a:schemeClr val="bg1"/>
              </a:solidFill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  <a:buSzPct val="120000"/>
              <a:buBlip>
                <a:blip r:embed="rId34"/>
              </a:buBlip>
            </a:pPr>
            <a:r>
              <a:rPr lang="en-US" sz="200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>
                <a:solidFill>
                  <a:schemeClr val="bg1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האגף מפעיל התקשרויות בתחום הזהות היהודית באמצעות מגוון גופים (בעיקר עמותות)</a:t>
            </a:r>
            <a:r>
              <a:rPr lang="ar-SA" sz="2000">
                <a:solidFill>
                  <a:schemeClr val="bg1"/>
                </a:solidFill>
                <a:latin typeface="David" panose="020E0502060401010101" pitchFamily="34" charset="-79"/>
              </a:rPr>
              <a:t>,</a:t>
            </a:r>
            <a:r>
              <a:rPr lang="he-IL" sz="200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מהווה רגולטור על הגופים הנ"ל, ואחראי על תקצובם.</a:t>
            </a:r>
          </a:p>
          <a:p>
            <a:pPr algn="just" rtl="1">
              <a:lnSpc>
                <a:spcPct val="150000"/>
              </a:lnSpc>
              <a:spcAft>
                <a:spcPts val="800"/>
              </a:spcAft>
              <a:buSzPct val="120000"/>
              <a:buBlip>
                <a:blip r:embed="rId34"/>
              </a:buBlip>
            </a:pPr>
            <a:r>
              <a:rPr lang="he-IL" sz="2000">
                <a:solidFill>
                  <a:schemeClr val="bg1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הפרויקט שלנו מתמקד בממשק המערכת מול הרכזים.</a:t>
            </a:r>
          </a:p>
          <a:p>
            <a:pPr marL="0" indent="0" algn="just" rtl="1">
              <a:lnSpc>
                <a:spcPct val="150000"/>
              </a:lnSpc>
              <a:spcAft>
                <a:spcPts val="800"/>
              </a:spcAft>
              <a:buSzPct val="120000"/>
              <a:buNone/>
            </a:pPr>
            <a:endParaRPr lang="en-US" sz="20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38524" y="251336"/>
            <a:ext cx="8130024" cy="528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סיכום א"ד 1-3</a:t>
            </a:r>
            <a:r>
              <a:rPr 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 - </a:t>
            </a:r>
            <a:r>
              <a:rPr lang="he-IL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סיכום קצר על המנהלת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8AC22D1-684F-A146-4B9E-0CE7D8D1D7F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146852" y="4800599"/>
            <a:ext cx="7872331" cy="1199937"/>
            <a:chOff x="3888159" y="5127237"/>
            <a:chExt cx="7169189" cy="1175526"/>
          </a:xfrm>
        </p:grpSpPr>
        <p:grpSp>
          <p:nvGrpSpPr>
            <p:cNvPr id="15" name="קבוצה 14">
              <a:extLst>
                <a:ext uri="{FF2B5EF4-FFF2-40B4-BE49-F238E27FC236}">
                  <a16:creationId xmlns:a16="http://schemas.microsoft.com/office/drawing/2014/main" id="{AB4C60A2-DEA1-9C21-DCD3-C3BFC4B55D5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888159" y="5127237"/>
              <a:ext cx="1435586" cy="1175526"/>
              <a:chOff x="0" y="1199939"/>
              <a:chExt cx="1435586" cy="1175526"/>
            </a:xfrm>
          </p:grpSpPr>
          <p:sp>
            <p:nvSpPr>
              <p:cNvPr id="16" name="מלבן: פינות מעוגלות 15">
                <a:extLst>
                  <a:ext uri="{FF2B5EF4-FFF2-40B4-BE49-F238E27FC236}">
                    <a16:creationId xmlns:a16="http://schemas.microsoft.com/office/drawing/2014/main" id="{3BCD4F52-09C5-232E-9029-C4BF8AA0FC7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0" y="1199939"/>
                <a:ext cx="1435586" cy="1175526"/>
              </a:xfrm>
              <a:prstGeom prst="roundRect">
                <a:avLst>
                  <a:gd name="adj" fmla="val 10000"/>
                </a:avLst>
              </a:prstGeom>
              <a:noFill/>
              <a:ln w="38100">
                <a:solidFill>
                  <a:srgbClr val="86D3FF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/>
              </a:p>
            </p:txBody>
          </p:sp>
          <p:sp>
            <p:nvSpPr>
              <p:cNvPr id="17" name="מלבן: פינות מעוגלות 4">
                <a:extLst>
                  <a:ext uri="{FF2B5EF4-FFF2-40B4-BE49-F238E27FC236}">
                    <a16:creationId xmlns:a16="http://schemas.microsoft.com/office/drawing/2014/main" id="{0F334C58-53A3-7528-DEFC-B959163FB600}"/>
                  </a:ext>
                </a:extLst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34430" y="1234369"/>
                <a:ext cx="1366726" cy="1106666"/>
              </a:xfrm>
              <a:prstGeom prst="rect">
                <a:avLst/>
              </a:prstGeom>
              <a:ln>
                <a:solidFill>
                  <a:srgbClr val="86D3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marR="0" lvl="0" indent="0" algn="ctr" defTabSz="80010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he-I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הקמת פרויקט ושיבוץ רכזים</a:t>
                </a: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קבוצה 17">
              <a:extLst>
                <a:ext uri="{FF2B5EF4-FFF2-40B4-BE49-F238E27FC236}">
                  <a16:creationId xmlns:a16="http://schemas.microsoft.com/office/drawing/2014/main" id="{3E3A1189-959C-8D07-5F38-3EC6A82419FC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5407574" y="5540373"/>
              <a:ext cx="304344" cy="356025"/>
              <a:chOff x="1579145" y="1609689"/>
              <a:chExt cx="304344" cy="356025"/>
            </a:xfr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19" name="חץ: ימינה 18">
                <a:extLst>
                  <a:ext uri="{FF2B5EF4-FFF2-40B4-BE49-F238E27FC236}">
                    <a16:creationId xmlns:a16="http://schemas.microsoft.com/office/drawing/2014/main" id="{3EAA88B3-8531-3C3C-5C06-960A72589B4E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579145" y="1609689"/>
                <a:ext cx="304344" cy="356025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חץ: ימינה 4">
                <a:extLst>
                  <a:ext uri="{FF2B5EF4-FFF2-40B4-BE49-F238E27FC236}">
                    <a16:creationId xmlns:a16="http://schemas.microsoft.com/office/drawing/2014/main" id="{3077058B-B150-717D-8569-0B06FDD3884C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1579145" y="1680894"/>
                <a:ext cx="213041" cy="21361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LID4096" sz="1300" b="0" i="0" u="none" strike="noStrike" kern="1200" cap="none" spc="0" normalizeH="0" baseline="0" noProof="0"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קבוצה 20">
              <a:extLst>
                <a:ext uri="{FF2B5EF4-FFF2-40B4-BE49-F238E27FC236}">
                  <a16:creationId xmlns:a16="http://schemas.microsoft.com/office/drawing/2014/main" id="{0C69C453-398E-B667-5061-A0306B2CE007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5817079" y="5127237"/>
              <a:ext cx="1435586" cy="1175526"/>
              <a:chOff x="0" y="1199939"/>
              <a:chExt cx="1435586" cy="1175526"/>
            </a:xfrm>
          </p:grpSpPr>
          <p:sp>
            <p:nvSpPr>
              <p:cNvPr id="23" name="מלבן: פינות מעוגלות 22">
                <a:extLst>
                  <a:ext uri="{FF2B5EF4-FFF2-40B4-BE49-F238E27FC236}">
                    <a16:creationId xmlns:a16="http://schemas.microsoft.com/office/drawing/2014/main" id="{210F4026-E292-43BD-1935-4EED3912D16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0" y="1199939"/>
                <a:ext cx="1435586" cy="1175526"/>
              </a:xfrm>
              <a:prstGeom prst="roundRect">
                <a:avLst>
                  <a:gd name="adj" fmla="val 10000"/>
                </a:avLst>
              </a:prstGeom>
              <a:noFill/>
              <a:ln w="38100">
                <a:solidFill>
                  <a:srgbClr val="86D3FF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/>
              </a:p>
            </p:txBody>
          </p:sp>
          <p:sp>
            <p:nvSpPr>
              <p:cNvPr id="24" name="מלבן: פינות מעוגלות 4">
                <a:extLst>
                  <a:ext uri="{FF2B5EF4-FFF2-40B4-BE49-F238E27FC236}">
                    <a16:creationId xmlns:a16="http://schemas.microsoft.com/office/drawing/2014/main" id="{16D3466E-4F3A-29E1-C11B-F1CEA8C399C2}"/>
                  </a:ext>
                </a:extLst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4430" y="1234369"/>
                <a:ext cx="1366726" cy="1106666"/>
              </a:xfrm>
              <a:prstGeom prst="rect">
                <a:avLst/>
              </a:prstGeom>
              <a:ln>
                <a:solidFill>
                  <a:srgbClr val="86D3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marR="0" lvl="0" indent="0" algn="ctr" defTabSz="80010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he-I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הקמת פעילות </a:t>
                </a: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קבוצה 24">
              <a:extLst>
                <a:ext uri="{FF2B5EF4-FFF2-40B4-BE49-F238E27FC236}">
                  <a16:creationId xmlns:a16="http://schemas.microsoft.com/office/drawing/2014/main" id="{3216D0FF-3216-4160-D34C-3367B7DF9DB7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7675268" y="5127237"/>
              <a:ext cx="1435586" cy="1175526"/>
              <a:chOff x="0" y="1199939"/>
              <a:chExt cx="1435586" cy="1175526"/>
            </a:xfrm>
          </p:grpSpPr>
          <p:sp>
            <p:nvSpPr>
              <p:cNvPr id="26" name="מלבן: פינות מעוגלות 25">
                <a:extLst>
                  <a:ext uri="{FF2B5EF4-FFF2-40B4-BE49-F238E27FC236}">
                    <a16:creationId xmlns:a16="http://schemas.microsoft.com/office/drawing/2014/main" id="{F1273152-B7B2-AEA4-CC98-91C3CB2FD8F6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0" y="1199939"/>
                <a:ext cx="1435586" cy="1175526"/>
              </a:xfrm>
              <a:prstGeom prst="roundRect">
                <a:avLst>
                  <a:gd name="adj" fmla="val 10000"/>
                </a:avLst>
              </a:prstGeom>
              <a:noFill/>
              <a:ln w="38100">
                <a:solidFill>
                  <a:srgbClr val="86D3FF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/>
              </a:p>
            </p:txBody>
          </p:sp>
          <p:sp>
            <p:nvSpPr>
              <p:cNvPr id="27" name="מלבן: פינות מעוגלות 4">
                <a:extLst>
                  <a:ext uri="{FF2B5EF4-FFF2-40B4-BE49-F238E27FC236}">
                    <a16:creationId xmlns:a16="http://schemas.microsoft.com/office/drawing/2014/main" id="{76F3945D-535C-A130-3A37-7005FBC208FD}"/>
                  </a:ext>
                </a:extLst>
              </p:cNvPr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34430" y="1234369"/>
                <a:ext cx="1366726" cy="1106666"/>
              </a:xfrm>
              <a:prstGeom prst="rect">
                <a:avLst/>
              </a:prstGeom>
              <a:ln>
                <a:solidFill>
                  <a:srgbClr val="86D3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marR="0" lvl="0" indent="0" algn="ctr" defTabSz="80010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he-I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ביצוע הפעילות</a:t>
                </a: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קבוצה 27">
              <a:extLst>
                <a:ext uri="{FF2B5EF4-FFF2-40B4-BE49-F238E27FC236}">
                  <a16:creationId xmlns:a16="http://schemas.microsoft.com/office/drawing/2014/main" id="{8E259D6C-9D6D-DB5C-A2B5-A9102509A411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7311078" y="5527148"/>
              <a:ext cx="304344" cy="356025"/>
              <a:chOff x="1579145" y="1609689"/>
              <a:chExt cx="304344" cy="356025"/>
            </a:xfr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9" name="חץ: ימינה 28">
                <a:extLst>
                  <a:ext uri="{FF2B5EF4-FFF2-40B4-BE49-F238E27FC236}">
                    <a16:creationId xmlns:a16="http://schemas.microsoft.com/office/drawing/2014/main" id="{3285561D-DC20-C96E-F5E2-671F4F83CC08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579145" y="1609689"/>
                <a:ext cx="304344" cy="356025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0" name="חץ: ימינה 4">
                <a:extLst>
                  <a:ext uri="{FF2B5EF4-FFF2-40B4-BE49-F238E27FC236}">
                    <a16:creationId xmlns:a16="http://schemas.microsoft.com/office/drawing/2014/main" id="{8C07CD5F-7489-03C0-9712-A30636081B11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1579145" y="1680894"/>
                <a:ext cx="213041" cy="21361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LID4096" sz="1300" b="0" i="0" u="none" strike="noStrike" kern="1200" cap="none" spc="0" normalizeH="0" baseline="0" noProof="0"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קבוצה 30">
              <a:extLst>
                <a:ext uri="{FF2B5EF4-FFF2-40B4-BE49-F238E27FC236}">
                  <a16:creationId xmlns:a16="http://schemas.microsoft.com/office/drawing/2014/main" id="{489C4605-4F13-5449-A043-485067986368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9182505" y="5537087"/>
              <a:ext cx="304344" cy="356025"/>
              <a:chOff x="1579145" y="1609689"/>
              <a:chExt cx="304344" cy="356025"/>
            </a:xfr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32" name="חץ: ימינה 31">
                <a:extLst>
                  <a:ext uri="{FF2B5EF4-FFF2-40B4-BE49-F238E27FC236}">
                    <a16:creationId xmlns:a16="http://schemas.microsoft.com/office/drawing/2014/main" id="{E2DECE17-AA5D-05EF-69E7-7535BA4D367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579145" y="1609689"/>
                <a:ext cx="304344" cy="356025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חץ: ימינה 4">
                <a:extLst>
                  <a:ext uri="{FF2B5EF4-FFF2-40B4-BE49-F238E27FC236}">
                    <a16:creationId xmlns:a16="http://schemas.microsoft.com/office/drawing/2014/main" id="{AAD2E6B6-6F31-A74F-8383-F49CCA5A2C3A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579145" y="1680894"/>
                <a:ext cx="213041" cy="21361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LID4096" sz="1300" b="0" i="0" u="none" strike="noStrike" kern="1200" cap="none" spc="0" normalizeH="0" baseline="0" noProof="0"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40F51798-DABD-7686-9922-A42E51B1C7A2}"/>
                </a:ext>
              </a:extLst>
            </p:cNvPr>
            <p:cNvGrpSpPr/>
            <p:nvPr>
              <p:custDataLst>
                <p:tags r:id="rId15"/>
              </p:custDataLst>
            </p:nvPr>
          </p:nvGrpSpPr>
          <p:grpSpPr>
            <a:xfrm>
              <a:off x="9621762" y="5127237"/>
              <a:ext cx="1435586" cy="1175526"/>
              <a:chOff x="0" y="1199939"/>
              <a:chExt cx="1435586" cy="1175526"/>
            </a:xfrm>
          </p:grpSpPr>
          <p:sp>
            <p:nvSpPr>
              <p:cNvPr id="35" name="מלבן: פינות מעוגלות 34">
                <a:extLst>
                  <a:ext uri="{FF2B5EF4-FFF2-40B4-BE49-F238E27FC236}">
                    <a16:creationId xmlns:a16="http://schemas.microsoft.com/office/drawing/2014/main" id="{F28EDC0E-0E28-A3DF-6B23-1D42838825A0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0" y="1199939"/>
                <a:ext cx="1435586" cy="1175526"/>
              </a:xfrm>
              <a:prstGeom prst="roundRect">
                <a:avLst>
                  <a:gd name="adj" fmla="val 10000"/>
                </a:avLst>
              </a:prstGeom>
              <a:noFill/>
              <a:ln w="38100">
                <a:solidFill>
                  <a:srgbClr val="86D3FF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/>
              </a:p>
            </p:txBody>
          </p:sp>
          <p:sp>
            <p:nvSpPr>
              <p:cNvPr id="36" name="מלבן: פינות מעוגלות 4">
                <a:extLst>
                  <a:ext uri="{FF2B5EF4-FFF2-40B4-BE49-F238E27FC236}">
                    <a16:creationId xmlns:a16="http://schemas.microsoft.com/office/drawing/2014/main" id="{98008A2D-0C0A-4F12-DB7B-EED70A309D43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4430" y="1234369"/>
                <a:ext cx="1366726" cy="1106666"/>
              </a:xfrm>
              <a:prstGeom prst="rect">
                <a:avLst/>
              </a:prstGeom>
              <a:ln>
                <a:solidFill>
                  <a:srgbClr val="86D3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marR="0" lvl="0" indent="0" algn="ctr" defTabSz="80010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he-I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דיווח</a:t>
                </a: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8" name="מלבן: פינות מעוגלות 4">
            <a:extLst>
              <a:ext uri="{FF2B5EF4-FFF2-40B4-BE49-F238E27FC236}">
                <a16:creationId xmlns:a16="http://schemas.microsoft.com/office/drawing/2014/main" id="{6973055F-F7DA-40D4-B122-576A2AA9C05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231299" y="6130839"/>
            <a:ext cx="1447708" cy="399706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>
            <a:defPPr>
              <a:defRPr lang="en-US"/>
            </a:defPPr>
            <a:lvl1pPr marR="0" lvl="0" indent="0" algn="ctr" defTabSz="800100" rtl="1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מנהל פרויקט</a:t>
            </a:r>
            <a:endParaRPr lang="LID4096"/>
          </a:p>
        </p:txBody>
      </p:sp>
      <p:sp>
        <p:nvSpPr>
          <p:cNvPr id="39" name="מלבן: פינות מעוגלות 4">
            <a:extLst>
              <a:ext uri="{FF2B5EF4-FFF2-40B4-BE49-F238E27FC236}">
                <a16:creationId xmlns:a16="http://schemas.microsoft.com/office/drawing/2014/main" id="{F900576E-3E51-58B5-F45F-490C7D6377D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318991" y="6130839"/>
            <a:ext cx="1447708" cy="399706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>
            <a:defPPr>
              <a:defRPr lang="en-US"/>
            </a:defPPr>
            <a:lvl1pPr marR="0" lvl="0" indent="0" algn="ctr" defTabSz="800100" rtl="1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רכז</a:t>
            </a:r>
            <a:endParaRPr lang="LID4096"/>
          </a:p>
        </p:txBody>
      </p:sp>
      <p:sp>
        <p:nvSpPr>
          <p:cNvPr id="40" name="מלבן: פינות מעוגלות 4">
            <a:extLst>
              <a:ext uri="{FF2B5EF4-FFF2-40B4-BE49-F238E27FC236}">
                <a16:creationId xmlns:a16="http://schemas.microsoft.com/office/drawing/2014/main" id="{B5EF3EA2-79F8-A943-486C-1AB3605C77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353636" y="6109356"/>
            <a:ext cx="1447708" cy="399706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>
            <a:defPPr>
              <a:defRPr lang="en-US"/>
            </a:defPPr>
            <a:lvl1pPr marR="0" lvl="0" indent="0" algn="ctr" defTabSz="800100" rtl="1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רכז</a:t>
            </a:r>
            <a:endParaRPr lang="LID4096"/>
          </a:p>
        </p:txBody>
      </p:sp>
      <p:sp>
        <p:nvSpPr>
          <p:cNvPr id="41" name="מלבן: פינות מעוגלות 4">
            <a:extLst>
              <a:ext uri="{FF2B5EF4-FFF2-40B4-BE49-F238E27FC236}">
                <a16:creationId xmlns:a16="http://schemas.microsoft.com/office/drawing/2014/main" id="{B37DFFAE-A2A3-EA99-5384-94A96841709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484972" y="6109356"/>
            <a:ext cx="1447708" cy="399706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>
            <a:defPPr>
              <a:defRPr lang="en-US"/>
            </a:defPPr>
            <a:lvl1pPr marR="0" lvl="0" indent="0" algn="ctr" defTabSz="800100" rtl="1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רכז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6107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-2" y="10"/>
            <a:ext cx="12188389" cy="6857990"/>
          </a:xfrm>
          <a:prstGeom prst="rect">
            <a:avLst/>
          </a:prstGeom>
          <a:noFill/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8E77E9B6-7969-46C0-9BE6-20E453391BE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53067" y="1000105"/>
            <a:ext cx="10143066" cy="57139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  <a:buNone/>
            </a:pPr>
            <a:endParaRPr lang="he-IL" sz="180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</a:pPr>
            <a:r>
              <a:rPr lang="he-IL" sz="1800" b="1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כיום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יש מספר רב של גופים תחת המנהלת.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</a:pPr>
            <a:r>
              <a:rPr lang="he-IL" sz="1800" b="1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הבעיה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במצב זה – כל גוף עובד בפורמט שונה, וכך הנתונים מגיעים למנהלת בצורה שונה.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</a:pPr>
            <a:r>
              <a:rPr lang="he-IL" sz="1800" b="1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מטרה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– שיהיה מערכת אחת לכלל העמותות שתאחד את כל הנתונים תחתיה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SzPct val="120000"/>
              <a:buNone/>
            </a:pPr>
            <a:endParaRPr lang="he-IL" sz="1800">
              <a:solidFill>
                <a:schemeClr val="bg1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</a:pPr>
            <a:r>
              <a:rPr lang="he-IL" sz="1800" b="1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כיום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ההתנהלות בעזרת </a:t>
            </a: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Google Sheets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ו </a:t>
            </a:r>
            <a:r>
              <a:rPr lang="en-US" sz="1800" err="1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Whatsapp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וכו'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</a:pPr>
            <a:r>
              <a:rPr lang="he-IL" sz="1800" b="1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הבעיה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במצב זה – כמות נתונים גדולה ולא מסודרת, אפשרות מעקב הן מצד המנהלת והן מצד הרכזים לוקה בחסר, וסיכוי סביר לטעות בהכנת המידע.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</a:pPr>
            <a:r>
              <a:rPr lang="he-IL" sz="1800" b="1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מטרה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– שממשק המערכת ייתן מענה לסדר הכנסת הנתונים, שיתריע אם לא הוכנס כל המידע הנדרש, וממילא ביצוע המעקב יהיה יותר נוח. 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</a:pPr>
            <a:endParaRPr lang="he-IL" sz="1800">
              <a:solidFill>
                <a:schemeClr val="bg1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</a:pP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המצב </a:t>
            </a:r>
            <a:r>
              <a:rPr lang="he-IL" sz="1800" b="1">
                <a:solidFill>
                  <a:schemeClr val="bg1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כיום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– לאחר אפיון ראשוני, האנשים בשטח מביעים אי שביעות רצון להשתמש במערכת זו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</a:pPr>
            <a:r>
              <a:rPr lang="he-IL" sz="1800" b="1">
                <a:solidFill>
                  <a:schemeClr val="bg1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הבעיה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במצב זה – גם במידה שתקום מערכת טובה, המערכת לא תהיה שמישה והפתרון לא יהיה ממומש.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ct val="120000"/>
            </a:pPr>
            <a:r>
              <a:rPr lang="he-IL" sz="1800" b="1">
                <a:solidFill>
                  <a:schemeClr val="bg1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מטרה</a:t>
            </a:r>
            <a:r>
              <a:rPr lang="he-IL" sz="1800">
                <a:solidFill>
                  <a:schemeClr val="bg1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– אפיון מדויק עבור שכבת הרכזים, שיח ,הדרכה והטמעה בצורה ישירה מול משתמשי הקצה.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SzPct val="120000"/>
              <a:buNone/>
            </a:pPr>
            <a:endParaRPr lang="he-IL" sz="1800">
              <a:solidFill>
                <a:schemeClr val="bg1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SzPct val="120000"/>
            </a:pPr>
            <a:endParaRPr lang="he-IL" sz="1800">
              <a:solidFill>
                <a:schemeClr val="bg1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796824" y="472012"/>
            <a:ext cx="6594736" cy="528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המצב כיום ומטרות הפרויקט</a:t>
            </a:r>
            <a:endParaRPr 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9E115ECA-282A-68EC-E92B-8CA616FC1576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1152939" y="1083365"/>
            <a:ext cx="0" cy="494968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592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זהות יהודית">
            <a:extLst>
              <a:ext uri="{FF2B5EF4-FFF2-40B4-BE49-F238E27FC236}">
                <a16:creationId xmlns:a16="http://schemas.microsoft.com/office/drawing/2014/main" id="{383179B8-8B89-4259-9C35-A31071426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674E838-E273-4944-A555-41E1B89D11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77714" y="261237"/>
            <a:ext cx="843295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שימוש במתודולוגיות פתרון מהספרות וההוראה</a:t>
            </a:r>
            <a:endParaRPr lang="he-IL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highlight>
                <a:srgbClr val="FFFF00"/>
              </a:highligh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1646B4D4-E4FC-1EB4-B4EF-5F33DF31C89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58434" y="889770"/>
            <a:ext cx="11291528" cy="5430793"/>
            <a:chOff x="658434" y="889770"/>
            <a:chExt cx="11291528" cy="5430793"/>
          </a:xfrm>
        </p:grpSpPr>
        <p:sp>
          <p:nvSpPr>
            <p:cNvPr id="8" name="מלבן: פינות מעוגלות 4">
              <a:extLst>
                <a:ext uri="{FF2B5EF4-FFF2-40B4-BE49-F238E27FC236}">
                  <a16:creationId xmlns:a16="http://schemas.microsoft.com/office/drawing/2014/main" id="{683AB803-0BD6-481D-80C3-23E0C4D095C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321039" y="1045684"/>
              <a:ext cx="5079914" cy="1155345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  <a:effectLst>
              <a:softEdge rad="1125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0" lang="he-IL" sz="2800" b="1" i="1" u="none" strike="noStrike" kern="1200" cap="none" spc="0" normalizeH="0" baseline="0" noProof="0">
                <a:uLnTx/>
                <a:uFillTx/>
              </a:endParaRPr>
            </a:p>
          </p:txBody>
        </p:sp>
        <p:grpSp>
          <p:nvGrpSpPr>
            <p:cNvPr id="9" name="קבוצה 8">
              <a:extLst>
                <a:ext uri="{FF2B5EF4-FFF2-40B4-BE49-F238E27FC236}">
                  <a16:creationId xmlns:a16="http://schemas.microsoft.com/office/drawing/2014/main" id="{E0EFAE5C-13D7-4EF5-82A6-6CFFD4E92BE0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658434" y="889770"/>
              <a:ext cx="3713312" cy="5430792"/>
              <a:chOff x="-2384" y="-337947"/>
              <a:chExt cx="4661595" cy="5195571"/>
            </a:xfrm>
            <a:noFill/>
          </p:grpSpPr>
          <p:sp>
            <p:nvSpPr>
              <p:cNvPr id="10" name="מלבן: פינות מעוגלות 9">
                <a:extLst>
                  <a:ext uri="{FF2B5EF4-FFF2-40B4-BE49-F238E27FC236}">
                    <a16:creationId xmlns:a16="http://schemas.microsoft.com/office/drawing/2014/main" id="{F54462A3-75D5-4F88-AE51-53402321B3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-2383" y="-188786"/>
                <a:ext cx="4661594" cy="5046410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rgbClr val="A1BFD9"/>
                </a:solidFill>
              </a:ln>
            </p:spPr>
            <p:style>
              <a:lnRef idx="0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he-IL" sz="1400" b="1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שיטות מחקר </a:t>
                </a:r>
                <a:r>
                  <a:rPr lang="he-IL" sz="140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- הכנת סקר שביעות רצון, שימוש בגרפים, ניתוח נתונים וכו'.</a:t>
                </a: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he-IL" sz="1400" b="1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ניתוח מערכות מידע תעשייתי </a:t>
                </a:r>
                <a:r>
                  <a:rPr lang="he-IL" sz="140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–תרשימי זרימה.</a:t>
                </a:r>
              </a:p>
              <a:p>
                <a:pPr algn="r" rtl="1"/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he-IL" sz="1400" b="1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גורמי אנוש והתנהגות ארגונית </a:t>
                </a:r>
                <a:r>
                  <a:rPr lang="he-IL" sz="140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- שימוש בגורם האנושי והוצאת הפרויקט לפועל על ידי הנעת אנוש.</a:t>
                </a: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he-IL" sz="1400" b="1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בסיסי נתונים </a:t>
                </a:r>
                <a:r>
                  <a:rPr lang="he-IL" sz="140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– תרשים </a:t>
                </a:r>
                <a:r>
                  <a:rPr lang="en-US" sz="140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DFD</a:t>
                </a:r>
                <a:r>
                  <a:rPr lang="he-IL" sz="140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.</a:t>
                </a: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endParaRPr lang="en-US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he-IL" sz="1400" b="1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הנדסת תהליכים עסקיים </a:t>
                </a:r>
                <a:r>
                  <a:rPr lang="he-IL" sz="140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: הבנת התהליך ו</a:t>
                </a:r>
                <a:r>
                  <a:rPr lang="en-US" sz="1400" err="1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bpmn</a:t>
                </a:r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endParaRPr lang="en-US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en-US" sz="1400" b="1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Excel</a:t>
                </a:r>
                <a:r>
                  <a:rPr lang="en-US" sz="140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 </a:t>
                </a:r>
                <a:r>
                  <a:rPr lang="he-IL" sz="140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 : ניתוח נתונים </a:t>
                </a: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he-IL" sz="1400" b="1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קורסי ניתוח נתונים</a:t>
                </a:r>
                <a:r>
                  <a:rPr lang="he-IL" sz="140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: ניתוח נתונים ושימושים במידע</a:t>
                </a: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r" rtl="1"/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r" rtl="1"/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r" rtl="1"/>
                <a:endParaRPr lang="en-US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endParaRPr lang="he-IL" sz="140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  <p:sp>
            <p:nvSpPr>
              <p:cNvPr id="11" name="מלבן: פינות מעוגלות 4">
                <a:extLst>
                  <a:ext uri="{FF2B5EF4-FFF2-40B4-BE49-F238E27FC236}">
                    <a16:creationId xmlns:a16="http://schemas.microsoft.com/office/drawing/2014/main" id="{AEE85C40-DA3E-475A-B3D8-3F4CDCEC238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-2384" y="-337947"/>
                <a:ext cx="4661595" cy="13735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marL="0" lvl="0" indent="0" algn="ctr" defTabSz="12446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kumimoji="0" lang="he-IL" sz="2800" b="1" i="1" u="none" strike="noStrike" kern="1200" cap="none" spc="0" normalizeH="0" baseline="0" noProof="0">
                    <a:uLnTx/>
                    <a:uFillTx/>
                  </a:rPr>
                  <a:t>כלים מקורסים שלמדנו</a:t>
                </a:r>
              </a:p>
            </p:txBody>
          </p:sp>
        </p:grpSp>
        <p:grpSp>
          <p:nvGrpSpPr>
            <p:cNvPr id="12" name="קבוצה 11">
              <a:extLst>
                <a:ext uri="{FF2B5EF4-FFF2-40B4-BE49-F238E27FC236}">
                  <a16:creationId xmlns:a16="http://schemas.microsoft.com/office/drawing/2014/main" id="{BA88E18E-C277-4DF9-AE9A-D5CECD72A7EA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4758647" y="889770"/>
              <a:ext cx="7191315" cy="5430793"/>
              <a:chOff x="-2383" y="-334756"/>
              <a:chExt cx="4762431" cy="5084414"/>
            </a:xfrm>
            <a:noFill/>
          </p:grpSpPr>
          <p:sp>
            <p:nvSpPr>
              <p:cNvPr id="13" name="מלבן: פינות מעוגלות 12">
                <a:extLst>
                  <a:ext uri="{FF2B5EF4-FFF2-40B4-BE49-F238E27FC236}">
                    <a16:creationId xmlns:a16="http://schemas.microsoft.com/office/drawing/2014/main" id="{B45D0B24-E3E9-4B01-B3EA-9DD122FDC35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-2383" y="-188786"/>
                <a:ext cx="4661594" cy="4938444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rgbClr val="A1BFD9"/>
                </a:solidFill>
              </a:ln>
            </p:spPr>
            <p:style>
              <a:lnRef idx="0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he-IL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endParaRPr lang="he-IL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r" rtl="1"/>
                <a:endParaRPr lang="he-IL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he-IL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התמודדות עם קושי בהטמעת מערכת מידע ,התנגדויות בארגון ובקרב העובדים.</a:t>
                </a:r>
              </a:p>
              <a:p>
                <a:pPr algn="r" rtl="1"/>
                <a:endParaRPr lang="he-IL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he-IL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הטמעת מערכת מידע למשרד ממשלתי</a:t>
                </a:r>
              </a:p>
              <a:p>
                <a:pPr algn="r" rtl="1"/>
                <a:r>
                  <a:rPr lang="he-IL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     והקושי הטכנולוגי הכרוך בכך.</a:t>
                </a:r>
              </a:p>
              <a:p>
                <a:pPr algn="r" rtl="1"/>
                <a:endParaRPr lang="he-IL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he-IL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למדנו על הקשיים מהמאמר </a:t>
                </a:r>
                <a:r>
                  <a:rPr lang="en-U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The assimilation of enterprise information system: An interpretation systems perspective</a:t>
                </a:r>
                <a:r>
                  <a:rPr lang="he-IL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. המתאר שיש התנגדויות להשתמש במערכת המידע וחלק ממסקנותיו היו כי ניהול יעיל של הטמעה מתמשכת הוא קריטי עבור מקרים אלו</a:t>
                </a:r>
              </a:p>
              <a:p>
                <a:pPr rtl="1"/>
                <a:endParaRPr lang="he-IL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r>
                  <a:rPr lang="he-IL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פתרונות לבעיות אלו תלויים ביכולת של ארגון לזהות ולהגיב</a:t>
                </a:r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r" rtl="1"/>
                <a:r>
                  <a:rPr lang="he-IL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     להזדמנויות הסתגלות באמצעות תהליכי סריקה שונים בהם נכוון      	  	להשתמש.</a:t>
                </a:r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r" rtl="1"/>
                <a:endParaRPr lang="he-IL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r" rtl="1"/>
                <a:endParaRPr lang="he-IL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r" rtl="1"/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endParaRPr lang="he-IL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  <p:sp>
            <p:nvSpPr>
              <p:cNvPr id="14" name="מלבן: פינות מעוגלות 4">
                <a:extLst>
                  <a:ext uri="{FF2B5EF4-FFF2-40B4-BE49-F238E27FC236}">
                    <a16:creationId xmlns:a16="http://schemas.microsoft.com/office/drawing/2014/main" id="{AB61541C-EC0E-4C6B-9935-D2F973B0566C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98453" y="-334756"/>
                <a:ext cx="4661595" cy="13735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marL="0" lvl="0" indent="0" algn="ctr" defTabSz="12446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kumimoji="0" lang="he-IL" sz="2800" b="1" i="1" u="none" strike="noStrike" kern="1200" cap="none" spc="0" normalizeH="0" baseline="0" noProof="0">
                    <a:uLnTx/>
                    <a:uFillTx/>
                  </a:rPr>
                  <a:t>כלים מסקר הספרות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41425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זהות יהודית">
            <a:extLst>
              <a:ext uri="{FF2B5EF4-FFF2-40B4-BE49-F238E27FC236}">
                <a16:creationId xmlns:a16="http://schemas.microsoft.com/office/drawing/2014/main" id="{383179B8-8B89-4259-9C35-A31071426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-60926" y="0"/>
            <a:ext cx="1218838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מלבן: פינות מעוגלות 4">
            <a:extLst>
              <a:ext uri="{FF2B5EF4-FFF2-40B4-BE49-F238E27FC236}">
                <a16:creationId xmlns:a16="http://schemas.microsoft.com/office/drawing/2014/main" id="{683AB803-0BD6-481D-80C3-23E0C4D095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201769" y="1363737"/>
            <a:ext cx="5079914" cy="11553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  <a:effectLst>
            <a:softEdge rad="112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0" lang="he-IL" sz="2800" b="1" i="1" u="none" strike="noStrike" kern="1200" cap="none" spc="0" normalizeH="0" baseline="0" noProof="0">
              <a:uLnTx/>
              <a:uFillTx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F33D7AE6-9D23-D1E9-0F01-372420FC0D7E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93452254"/>
              </p:ext>
            </p:extLst>
          </p:nvPr>
        </p:nvGraphicFramePr>
        <p:xfrm>
          <a:off x="1268360" y="1089127"/>
          <a:ext cx="9704439" cy="435864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452304">
                  <a:extLst>
                    <a:ext uri="{9D8B030D-6E8A-4147-A177-3AD203B41FA5}">
                      <a16:colId xmlns:a16="http://schemas.microsoft.com/office/drawing/2014/main" val="3854627667"/>
                    </a:ext>
                  </a:extLst>
                </a:gridCol>
                <a:gridCol w="3334866">
                  <a:extLst>
                    <a:ext uri="{9D8B030D-6E8A-4147-A177-3AD203B41FA5}">
                      <a16:colId xmlns:a16="http://schemas.microsoft.com/office/drawing/2014/main" val="1475425126"/>
                    </a:ext>
                  </a:extLst>
                </a:gridCol>
                <a:gridCol w="3917269">
                  <a:extLst>
                    <a:ext uri="{9D8B030D-6E8A-4147-A177-3AD203B41FA5}">
                      <a16:colId xmlns:a16="http://schemas.microsoft.com/office/drawing/2014/main" val="2635089169"/>
                    </a:ext>
                  </a:extLst>
                </a:gridCol>
              </a:tblGrid>
              <a:tr h="257169">
                <a:tc>
                  <a:txBody>
                    <a:bodyPr/>
                    <a:lstStyle/>
                    <a:p>
                      <a:pPr algn="ctr" rtl="1"/>
                      <a:r>
                        <a:rPr lang="he-IL" sz="14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David" panose="020E0502060401010101" pitchFamily="34" charset="-79"/>
                        </a:rPr>
                        <a:t>שם המאמר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David" panose="020E0502060401010101" pitchFamily="34" charset="-79"/>
                        </a:rPr>
                        <a:t>תקציר מאמר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David" panose="020E0502060401010101" pitchFamily="34" charset="-79"/>
                        </a:rPr>
                        <a:t>תרומה לפרויקט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16865"/>
                  </a:ext>
                </a:extLst>
              </a:tr>
              <a:tr h="1188195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rPr>
                        <a:t>"</a:t>
                      </a: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rPr>
                        <a:t>Research on information systems failures and successes: Status update and future directions"</a:t>
                      </a:r>
                    </a:p>
                    <a:p>
                      <a:pPr algn="ctr" rtl="1"/>
                      <a:endParaRPr lang="en-US" sz="1400" kern="1200" dirty="0">
                        <a:solidFill>
                          <a:schemeClr val="bg1"/>
                        </a:solidFill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המאמר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הבא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עוסק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בהצלחות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ובכישלונות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של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הטמעת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מערכות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מידע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בארגונים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David" panose="020E0502060401010101" pitchFamily="34" charset="-79"/>
                      </a:endParaRPr>
                    </a:p>
                    <a:p>
                      <a:pPr algn="ctr" rtl="1"/>
                      <a:endParaRPr lang="he-IL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מאמר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זה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עזר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לנו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להבין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ולהערך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לקראת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הטמעת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מערכת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המידע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בארגון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וניסינו בעזרתו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להתגבר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על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הכשלונות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שיכולים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להיות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במהלכו</a:t>
                      </a:r>
                      <a:r>
                        <a:rPr lang="he-IL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של הטמעת המערכת יש לציין שאנחנו עדיין בעיצומה ורוצים להשתמש בכלים אלו בכדי </a:t>
                      </a:r>
                      <a:r>
                        <a:rPr lang="he-IL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להערך</a:t>
                      </a:r>
                      <a:r>
                        <a:rPr lang="he-IL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בהתאם ( צריך שהרמה הממונה תקבל את ההצעות וההמלצות שלנו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14150"/>
                  </a:ext>
                </a:extLst>
              </a:tr>
              <a:tr h="151729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rPr>
                        <a:t>"Analysis of the critical success factors for enterprise resource planning implementation from stakeholders’ perspective: A systematic review."</a:t>
                      </a:r>
                    </a:p>
                    <a:p>
                      <a:pPr algn="ctr"/>
                      <a:r>
                        <a:rPr lang="en-US" sz="1600" b="1" kern="1200" dirty="0" err="1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rPr>
                        <a:t>Masa’deh</a:t>
                      </a: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rPr>
                        <a:t>. </a:t>
                      </a:r>
                    </a:p>
                    <a:p>
                      <a:pPr marL="0" algn="ctr" defTabSz="914400" rtl="1" eaLnBrk="1" latinLnBrk="0" hangingPunct="1"/>
                      <a:endParaRPr lang="en-US" sz="1400" kern="1200" dirty="0">
                        <a:solidFill>
                          <a:schemeClr val="bg1"/>
                        </a:solidFill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מאמר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זה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סוקר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מאמרים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הנוגעים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להטמעת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מערכות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מידע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ובודק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אילו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פרמטרים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קריטיים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לכישלון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או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הצלחת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הטמעה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של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מערכת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מידע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חדשה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endParaRPr lang="he-IL" sz="16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מאמר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זה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עזר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לנו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להבין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ולהערך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לקראת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הטמעת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מערכת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המידע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בארגון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ולנסות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להתגבר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על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הכשלונות</a:t>
                      </a:r>
                      <a:r>
                        <a:rPr lang="ar-SA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והפרמטרים הקריטיים </a:t>
                      </a:r>
                      <a:r>
                        <a:rPr lang="he-IL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לכשלון</a:t>
                      </a:r>
                      <a:r>
                        <a:rPr lang="he-IL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או להצלחה בארגון וניסינו לסווג על פי כך  את כל המשתמשים במערכת ( להלן הרכזים) ולתת את המענה המתאים לכל אחד מהם </a:t>
                      </a:r>
                      <a:r>
                        <a:rPr lang="he-IL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במשובים</a:t>
                      </a:r>
                      <a:r>
                        <a:rPr lang="he-IL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בדיקות התאמה , הסבר על המערכת </a:t>
                      </a:r>
                      <a:r>
                        <a:rPr lang="he-IL" sz="16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וכו</a:t>
                      </a:r>
                      <a:r>
                        <a:rPr lang="he-IL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503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5ECAD9-A9B5-4A8A-ACD9-7E979EA02E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114799" y="470783"/>
            <a:ext cx="55306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שימוש בסקר הספרות </a:t>
            </a:r>
          </a:p>
        </p:txBody>
      </p:sp>
    </p:spTree>
    <p:extLst>
      <p:ext uri="{BB962C8B-B14F-4D97-AF65-F5344CB8AC3E}">
        <p14:creationId xmlns:p14="http://schemas.microsoft.com/office/powerpoint/2010/main" val="20120525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זהות יהודית">
            <a:extLst>
              <a:ext uri="{FF2B5EF4-FFF2-40B4-BE49-F238E27FC236}">
                <a16:creationId xmlns:a16="http://schemas.microsoft.com/office/drawing/2014/main" id="{383179B8-8B89-4259-9C35-A31071426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מלבן: פינות מעוגלות 4">
            <a:extLst>
              <a:ext uri="{FF2B5EF4-FFF2-40B4-BE49-F238E27FC236}">
                <a16:creationId xmlns:a16="http://schemas.microsoft.com/office/drawing/2014/main" id="{683AB803-0BD6-481D-80C3-23E0C4D095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201769" y="1363737"/>
            <a:ext cx="5079914" cy="11553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  <a:effectLst>
            <a:softEdge rad="112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0" lang="he-IL" sz="2800" b="1" i="1" u="none" strike="noStrike" kern="1200" cap="none" spc="0" normalizeH="0" baseline="0" noProof="0">
              <a:uLnTx/>
              <a:uFillTx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F33D7AE6-9D23-D1E9-0F01-372420FC0D7E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16488262"/>
              </p:ext>
            </p:extLst>
          </p:nvPr>
        </p:nvGraphicFramePr>
        <p:xfrm>
          <a:off x="931178" y="1310898"/>
          <a:ext cx="10204182" cy="500505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578589">
                  <a:extLst>
                    <a:ext uri="{9D8B030D-6E8A-4147-A177-3AD203B41FA5}">
                      <a16:colId xmlns:a16="http://schemas.microsoft.com/office/drawing/2014/main" val="3854627667"/>
                    </a:ext>
                  </a:extLst>
                </a:gridCol>
                <a:gridCol w="3506599">
                  <a:extLst>
                    <a:ext uri="{9D8B030D-6E8A-4147-A177-3AD203B41FA5}">
                      <a16:colId xmlns:a16="http://schemas.microsoft.com/office/drawing/2014/main" val="1475425126"/>
                    </a:ext>
                  </a:extLst>
                </a:gridCol>
                <a:gridCol w="4118994">
                  <a:extLst>
                    <a:ext uri="{9D8B030D-6E8A-4147-A177-3AD203B41FA5}">
                      <a16:colId xmlns:a16="http://schemas.microsoft.com/office/drawing/2014/main" val="2635089169"/>
                    </a:ext>
                  </a:extLst>
                </a:gridCol>
              </a:tblGrid>
              <a:tr h="500805">
                <a:tc>
                  <a:txBody>
                    <a:bodyPr/>
                    <a:lstStyle/>
                    <a:p>
                      <a:pPr algn="ctr" rtl="1"/>
                      <a:r>
                        <a:rPr lang="he-IL" sz="1800" kern="1200">
                          <a:solidFill>
                            <a:schemeClr val="dk1"/>
                          </a:solidFill>
                          <a:effectLst/>
                        </a:rPr>
                        <a:t>שם המאמר</a:t>
                      </a:r>
                      <a:endParaRPr lang="he-IL" sz="1800" i="0" kern="1200">
                        <a:solidFill>
                          <a:schemeClr val="dk1"/>
                        </a:solidFill>
                        <a:effectLst/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kern="1200">
                          <a:solidFill>
                            <a:schemeClr val="dk1"/>
                          </a:solidFill>
                          <a:effectLst/>
                        </a:rPr>
                        <a:t>תקציר מאמר</a:t>
                      </a:r>
                      <a:endParaRPr lang="he-IL" sz="1800" i="0" kern="1200">
                        <a:solidFill>
                          <a:schemeClr val="dk1"/>
                        </a:solidFill>
                        <a:effectLst/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kern="1200">
                          <a:solidFill>
                            <a:schemeClr val="dk1"/>
                          </a:solidFill>
                          <a:effectLst/>
                        </a:rPr>
                        <a:t>תרומה לפרויקט</a:t>
                      </a:r>
                      <a:endParaRPr lang="he-IL" sz="1800" i="0" kern="1200">
                        <a:solidFill>
                          <a:schemeClr val="dk1"/>
                        </a:solidFill>
                        <a:effectLst/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16865"/>
                  </a:ext>
                </a:extLst>
              </a:tr>
              <a:tr h="1852493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rPr>
                        <a:t>"How does </a:t>
                      </a:r>
                      <a:r>
                        <a:rPr lang="en-US" sz="1600" b="1" kern="1200" dirty="0" err="1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rPr>
                        <a:t>organisational</a:t>
                      </a: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rPr>
                        <a:t> absorptive capacity matter in the assimilation of enterprise information systems?"</a:t>
                      </a:r>
                    </a:p>
                    <a:p>
                      <a:pPr marL="0" algn="ctr" defTabSz="914400" rtl="1" eaLnBrk="1" latinLnBrk="0" hangingPunct="1"/>
                      <a:endParaRPr lang="en-US" sz="1600" b="1" kern="1200" dirty="0">
                        <a:solidFill>
                          <a:schemeClr val="bg1"/>
                        </a:solidFill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המחקר הבא מציע שתי נקודות מבט שונות על ארגונים בנושא של הטמעת מערכות בארגון 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– המחקר טוען שהטמעת מערכת בארגון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1.מונעת על ידי </a:t>
                      </a:r>
                      <a:r>
                        <a:rPr lang="he-IL" sz="14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מומחיות פנימית </a:t>
                      </a:r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ויכולת למידה 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 מונעת על ידי </a:t>
                      </a:r>
                      <a:r>
                        <a:rPr lang="he-IL" sz="14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לחצים מוסדיים </a:t>
                      </a:r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חיצוניים.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endParaRPr lang="he-IL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מחקר זה ליווה אותנו בהיבט של ההבנה של איך הלחצים על פיתוח והטמעת המערכת  בהיבט הפנימי והחיצוני משפעים בפועל : נציין שבמקרה שלנו הם משפיעים גם בהיבט </a:t>
                      </a:r>
                      <a:r>
                        <a:rPr lang="he-IL" sz="14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החיובי</a:t>
                      </a:r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 בסוף יש מערכת שפותחה ) ובהיבט השלילי ( בגלל סוגיית הזמן המערכת פותחה עם מעט </a:t>
                      </a:r>
                      <a:r>
                        <a:rPr lang="he-IL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חוסרים</a:t>
                      </a:r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וליקויים )</a:t>
                      </a:r>
                    </a:p>
                    <a:p>
                      <a:pPr algn="ctr" rtl="1"/>
                      <a:endParaRPr lang="he-IL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ובעיקר נעזרנו בו בכדי למנוע מלחצים אלו להרוס ולקלקל את תהליך ההטמעה : לדוגמא לחץ של המנהלת  </a:t>
                      </a:r>
                      <a:r>
                        <a:rPr lang="he-IL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וכו</a:t>
                      </a:r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.. ופתרון על ידי יכולות ספיגה שונות של לחצים שנלמדו במאמר זה.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14150"/>
                  </a:ext>
                </a:extLst>
              </a:tr>
              <a:tr h="1852493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rPr>
                        <a:t>"Critical success factors for implementation of supply chain management in Indian small and medium enterprises and their impact on performance".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מאמר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זה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עוסק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ב-11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הגורמים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החשובים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ביותר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עבור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הצלחת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יישום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מערכת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מידע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חדשה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בארגון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מאמר זה ה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תווה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לנו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את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אבני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היסוד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במהלך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ביצוע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הפרויקט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מתחילת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תהליך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אפיון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המערכת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ועד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לסיום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ההטמעה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וניסינו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להשתמש</a:t>
                      </a:r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בו כמין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רשימת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מכולת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של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נקודות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פשוטות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וקצרות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לביצוע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הפרויקט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4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בהצלחה</a:t>
                      </a:r>
                      <a:r>
                        <a:rPr lang="ar-SA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he-I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וגילינו שהרבה מהמושגים שבו הם מושגים שהגענו אליהם גם מתוך דרישות הגורמים המלווים לפרויקט ( להלן המרצים והאוניברסיטה ) וגם מהארגון , המנהלת והרכזים איתם אנו עובדים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0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454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זהות יהודית">
            <a:extLst>
              <a:ext uri="{FF2B5EF4-FFF2-40B4-BE49-F238E27FC236}">
                <a16:creationId xmlns:a16="http://schemas.microsoft.com/office/drawing/2014/main" id="{383179B8-8B89-4259-9C35-A31071426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71C556FD-F143-3F9E-0B4D-40ABA00EF9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11080" y="2776661"/>
            <a:ext cx="55306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hlinkClick r:id="rId7"/>
              </a:rPr>
              <a:t>קישור לסרטון הדרכה</a:t>
            </a:r>
            <a:endParaRPr lang="he-IL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2108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זהות יהודית">
            <a:extLst>
              <a:ext uri="{FF2B5EF4-FFF2-40B4-BE49-F238E27FC236}">
                <a16:creationId xmlns:a16="http://schemas.microsoft.com/office/drawing/2014/main" id="{383179B8-8B89-4259-9C35-A31071426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alphaModFix amt="2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674E838-E273-4944-A555-41E1B89D11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88919" y="225531"/>
            <a:ext cx="8432959" cy="528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הצגת הממשק</a:t>
            </a:r>
          </a:p>
        </p:txBody>
      </p:sp>
      <p:sp>
        <p:nvSpPr>
          <p:cNvPr id="8" name="מלבן: פינות מעוגלות 4">
            <a:extLst>
              <a:ext uri="{FF2B5EF4-FFF2-40B4-BE49-F238E27FC236}">
                <a16:creationId xmlns:a16="http://schemas.microsoft.com/office/drawing/2014/main" id="{683AB803-0BD6-481D-80C3-23E0C4D095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201769" y="1363737"/>
            <a:ext cx="5079914" cy="11553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  <a:effectLst>
            <a:softEdge rad="112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0" lang="he-IL" sz="2800" b="1" i="1" u="none" strike="noStrike" kern="1200" cap="none" spc="0" normalizeH="0" baseline="0" noProof="0">
              <a:uLnTx/>
              <a:uFillTx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1D71F93-2E16-A17D-1EC0-DBD2D1F5F5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478434" y="895220"/>
            <a:ext cx="2502029" cy="511201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84C82C9-A626-54D7-53C0-B6A3D982C9E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53368" y="884326"/>
            <a:ext cx="2463927" cy="506756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55C4DCA-E26B-F9E8-C947-7D35C97E73F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706091" y="884326"/>
            <a:ext cx="2495678" cy="505486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684EB47-B474-8D8F-BF4C-09860635631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2188" y="865275"/>
            <a:ext cx="2463927" cy="5092962"/>
          </a:xfrm>
          <a:prstGeom prst="rect">
            <a:avLst/>
          </a:prstGeom>
        </p:spPr>
      </p:pic>
      <p:sp>
        <p:nvSpPr>
          <p:cNvPr id="18" name="מלבן: פינות מעוגלות 4">
            <a:extLst>
              <a:ext uri="{FF2B5EF4-FFF2-40B4-BE49-F238E27FC236}">
                <a16:creationId xmlns:a16="http://schemas.microsoft.com/office/drawing/2014/main" id="{42FFE8E6-9F62-24BA-991E-33FCC0ACBFA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742014" y="6232763"/>
            <a:ext cx="1974868" cy="399706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>
            <a:defPPr>
              <a:defRPr lang="en-US"/>
            </a:defPPr>
            <a:lvl1pPr marR="0" lvl="0" indent="0" algn="ctr" defTabSz="800100" rtl="1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מסך בית</a:t>
            </a:r>
            <a:endParaRPr lang="LID4096"/>
          </a:p>
        </p:txBody>
      </p:sp>
      <p:sp>
        <p:nvSpPr>
          <p:cNvPr id="19" name="מלבן: פינות מעוגלות 4">
            <a:extLst>
              <a:ext uri="{FF2B5EF4-FFF2-40B4-BE49-F238E27FC236}">
                <a16:creationId xmlns:a16="http://schemas.microsoft.com/office/drawing/2014/main" id="{D0C6ED16-C7BC-4E5E-97D3-8211434CB93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897897" y="6232763"/>
            <a:ext cx="1974868" cy="399706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>
            <a:defPPr>
              <a:defRPr lang="en-US"/>
            </a:defPPr>
            <a:lvl1pPr marR="0" lvl="0" indent="0" algn="ctr" defTabSz="800100" rtl="1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שיבוץ פעילות</a:t>
            </a:r>
            <a:endParaRPr lang="LID4096"/>
          </a:p>
        </p:txBody>
      </p:sp>
      <p:sp>
        <p:nvSpPr>
          <p:cNvPr id="20" name="מלבן: פינות מעוגלות 4">
            <a:extLst>
              <a:ext uri="{FF2B5EF4-FFF2-40B4-BE49-F238E27FC236}">
                <a16:creationId xmlns:a16="http://schemas.microsoft.com/office/drawing/2014/main" id="{14180B8B-6D61-1E04-8147-65ABA1D8228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966496" y="6232763"/>
            <a:ext cx="1974868" cy="399706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>
            <a:defPPr>
              <a:defRPr lang="en-US"/>
            </a:defPPr>
            <a:lvl1pPr marR="0" lvl="0" indent="0" algn="ctr" defTabSz="800100" rtl="1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לוח שנה</a:t>
            </a:r>
            <a:endParaRPr lang="LID4096"/>
          </a:p>
        </p:txBody>
      </p:sp>
      <p:sp>
        <p:nvSpPr>
          <p:cNvPr id="21" name="מלבן: פינות מעוגלות 4">
            <a:extLst>
              <a:ext uri="{FF2B5EF4-FFF2-40B4-BE49-F238E27FC236}">
                <a16:creationId xmlns:a16="http://schemas.microsoft.com/office/drawing/2014/main" id="{139E5127-F3EC-8D97-B0E0-9E3C524299B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26717" y="6232763"/>
            <a:ext cx="1974868" cy="399706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>
            <a:defPPr>
              <a:defRPr lang="en-US"/>
            </a:defPPr>
            <a:lvl1pPr marR="0" lvl="0" indent="0" algn="ctr" defTabSz="800100" rtl="1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דיווח סיום פעילות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59603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זהות יהודית">
            <a:extLst>
              <a:ext uri="{FF2B5EF4-FFF2-40B4-BE49-F238E27FC236}">
                <a16:creationId xmlns:a16="http://schemas.microsoft.com/office/drawing/2014/main" id="{383179B8-8B89-4259-9C35-A31071426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674E838-E273-4944-A555-41E1B89D11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12865" y="234297"/>
            <a:ext cx="8432959" cy="6106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שאלונים  לארגון</a:t>
            </a:r>
          </a:p>
        </p:txBody>
      </p:sp>
      <p:sp>
        <p:nvSpPr>
          <p:cNvPr id="6" name="בועת דיבור: אליפסה 5">
            <a:extLst>
              <a:ext uri="{FF2B5EF4-FFF2-40B4-BE49-F238E27FC236}">
                <a16:creationId xmlns:a16="http://schemas.microsoft.com/office/drawing/2014/main" id="{468FCD11-88C0-E3EC-E420-FBB31D07A320}"/>
              </a:ext>
            </a:extLst>
          </p:cNvPr>
          <p:cNvSpPr/>
          <p:nvPr/>
        </p:nvSpPr>
        <p:spPr>
          <a:xfrm rot="800522">
            <a:off x="8484994" y="764010"/>
            <a:ext cx="2524540" cy="1898374"/>
          </a:xfrm>
          <a:prstGeom prst="wedgeEllipseCallout">
            <a:avLst>
              <a:gd name="adj1" fmla="val -44361"/>
              <a:gd name="adj2" fmla="val 61527"/>
            </a:avLst>
          </a:prstGeom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האם  השימוש במערכת המידע מייעל את עבודתך כרכז?</a:t>
            </a:r>
          </a:p>
        </p:txBody>
      </p:sp>
      <p:sp>
        <p:nvSpPr>
          <p:cNvPr id="11" name="בועת דיבור: אליפסה 10">
            <a:extLst>
              <a:ext uri="{FF2B5EF4-FFF2-40B4-BE49-F238E27FC236}">
                <a16:creationId xmlns:a16="http://schemas.microsoft.com/office/drawing/2014/main" id="{308A6655-52CA-3F8D-B5D2-6B84CD5370C3}"/>
              </a:ext>
            </a:extLst>
          </p:cNvPr>
          <p:cNvSpPr/>
          <p:nvPr/>
        </p:nvSpPr>
        <p:spPr>
          <a:xfrm rot="20753927">
            <a:off x="1480581" y="877489"/>
            <a:ext cx="2631872" cy="1954445"/>
          </a:xfrm>
          <a:prstGeom prst="wedgeEllipseCallout">
            <a:avLst>
              <a:gd name="adj1" fmla="val 50820"/>
              <a:gd name="adj2" fmla="val 46793"/>
            </a:avLst>
          </a:prstGeom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מה מידת הרצון שלך להשתמש במערכת החדשה אל מול המצב הקיים?</a:t>
            </a:r>
          </a:p>
        </p:txBody>
      </p:sp>
      <p:sp>
        <p:nvSpPr>
          <p:cNvPr id="12" name="בועת דיבור: אליפסה 11">
            <a:extLst>
              <a:ext uri="{FF2B5EF4-FFF2-40B4-BE49-F238E27FC236}">
                <a16:creationId xmlns:a16="http://schemas.microsoft.com/office/drawing/2014/main" id="{9273B83C-1168-B464-1081-325C3A33BCFA}"/>
              </a:ext>
            </a:extLst>
          </p:cNvPr>
          <p:cNvSpPr/>
          <p:nvPr/>
        </p:nvSpPr>
        <p:spPr>
          <a:xfrm>
            <a:off x="4771429" y="4473714"/>
            <a:ext cx="2645530" cy="2059431"/>
          </a:xfrm>
          <a:prstGeom prst="wedgeEllipseCallout">
            <a:avLst>
              <a:gd name="adj1" fmla="val 34087"/>
              <a:gd name="adj2" fmla="val 63588"/>
            </a:avLst>
          </a:prstGeom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עד כמה ממשק המערכת נגיש ונוח לתפעול המשתמש?</a:t>
            </a:r>
          </a:p>
        </p:txBody>
      </p:sp>
      <p:sp>
        <p:nvSpPr>
          <p:cNvPr id="13" name="בועת דיבור: אליפסה 12">
            <a:extLst>
              <a:ext uri="{FF2B5EF4-FFF2-40B4-BE49-F238E27FC236}">
                <a16:creationId xmlns:a16="http://schemas.microsoft.com/office/drawing/2014/main" id="{67618D38-D902-6A37-B63E-62D3C7C0E134}"/>
              </a:ext>
            </a:extLst>
          </p:cNvPr>
          <p:cNvSpPr/>
          <p:nvPr/>
        </p:nvSpPr>
        <p:spPr>
          <a:xfrm>
            <a:off x="8369599" y="3882809"/>
            <a:ext cx="2524540" cy="1898374"/>
          </a:xfrm>
          <a:prstGeom prst="wedgeEllipseCallout">
            <a:avLst>
              <a:gd name="adj1" fmla="val 67356"/>
              <a:gd name="adj2" fmla="val 47839"/>
            </a:avLst>
          </a:prstGeom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האם הדיווח לאחר ביצוע הפעילות יעיל יותר בעקבות המערכת?</a:t>
            </a:r>
          </a:p>
        </p:txBody>
      </p:sp>
      <p:sp>
        <p:nvSpPr>
          <p:cNvPr id="14" name="בועת דיבור: אליפסה 13">
            <a:extLst>
              <a:ext uri="{FF2B5EF4-FFF2-40B4-BE49-F238E27FC236}">
                <a16:creationId xmlns:a16="http://schemas.microsoft.com/office/drawing/2014/main" id="{E1C9E54E-A0BC-2DF4-80D5-5CB3D159EF43}"/>
              </a:ext>
            </a:extLst>
          </p:cNvPr>
          <p:cNvSpPr/>
          <p:nvPr/>
        </p:nvSpPr>
        <p:spPr>
          <a:xfrm>
            <a:off x="979681" y="4148859"/>
            <a:ext cx="2524540" cy="1898374"/>
          </a:xfrm>
          <a:prstGeom prst="wedgeEllipseCallout">
            <a:avLst>
              <a:gd name="adj1" fmla="val -49574"/>
              <a:gd name="adj2" fmla="val -54254"/>
            </a:avLst>
          </a:prstGeom>
          <a:effectLst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האם תוכנית העבודה יותר מסודרת וברורה </a:t>
            </a:r>
            <a:r>
              <a:rPr lang="he-IL" sz="2000" dirty="0" err="1">
                <a:latin typeface="David" panose="020E0502060401010101" pitchFamily="34" charset="-79"/>
                <a:cs typeface="David" panose="020E0502060401010101" pitchFamily="34" charset="-79"/>
              </a:rPr>
              <a:t>מבעבר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B33191-71A3-C7E0-974F-B11F608AE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31" b="90000" l="9770" r="89655">
                        <a14:foregroundMark x1="26437" y1="23793" x2="26437" y2="23793"/>
                        <a14:foregroundMark x1="53448" y1="7931" x2="53448" y2="7931"/>
                        <a14:foregroundMark x1="48851" y1="80000" x2="48851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26" y="1386609"/>
            <a:ext cx="1657350" cy="2762250"/>
          </a:xfrm>
          <a:prstGeom prst="rect">
            <a:avLst/>
          </a:prstGeom>
          <a:noFill/>
          <a:ln>
            <a:solidFill>
              <a:srgbClr val="A3C2D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754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209"/>
  <p:tag name="AS_OS" val="Microsoft Windows NT 6.2.9200.0"/>
  <p:tag name="AS_RELEASE_DATE" val="2020.07.14"/>
  <p:tag name="AS_TITLE" val="Aspose.Slides for .NET 2.0"/>
  <p:tag name="AS_VERSION" val="2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6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5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1372</Words>
  <Application>Microsoft Office PowerPoint</Application>
  <PresentationFormat>מסך רחב</PresentationFormat>
  <Paragraphs>168</Paragraphs>
  <Slides>13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0" baseType="lpstr">
      <vt:lpstr>Arial</vt:lpstr>
      <vt:lpstr>Calibri</vt:lpstr>
      <vt:lpstr>David</vt:lpstr>
      <vt:lpstr>Gisha</vt:lpstr>
      <vt:lpstr>Tw Cen MT</vt:lpstr>
      <vt:lpstr>Wingdings</vt:lpstr>
      <vt:lpstr>מעגל</vt:lpstr>
      <vt:lpstr>  צוות הפרויקט: אלחי רפואה נדב קדוש ברק זברגר 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צוות הפרויקט: אלחי רפואה נדב קדוש ברק זברגר   </dc:title>
  <cp:lastModifiedBy>ברק זברגר</cp:lastModifiedBy>
  <cp:revision>12</cp:revision>
  <dcterms:created xsi:type="dcterms:W3CDTF">2021-09-22T08:10:09Z</dcterms:created>
  <dcterms:modified xsi:type="dcterms:W3CDTF">2022-05-10T19:18:26Z</dcterms:modified>
</cp:coreProperties>
</file>