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5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6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7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8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9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785" r:id="rId2"/>
    <p:sldMasterId id="2147483822" r:id="rId3"/>
    <p:sldMasterId id="2147483837" r:id="rId4"/>
    <p:sldMasterId id="2147483852" r:id="rId5"/>
    <p:sldMasterId id="2147483889" r:id="rId6"/>
    <p:sldMasterId id="2147483905" r:id="rId7"/>
    <p:sldMasterId id="2147483921" r:id="rId8"/>
    <p:sldMasterId id="2147483972" r:id="rId9"/>
    <p:sldMasterId id="2147483984" r:id="rId10"/>
  </p:sldMasterIdLst>
  <p:notesMasterIdLst>
    <p:notesMasterId r:id="rId33"/>
  </p:notesMasterIdLst>
  <p:handoutMasterIdLst>
    <p:handoutMasterId r:id="rId34"/>
  </p:handoutMasterIdLst>
  <p:sldIdLst>
    <p:sldId id="276" r:id="rId11"/>
    <p:sldId id="524" r:id="rId12"/>
    <p:sldId id="561" r:id="rId13"/>
    <p:sldId id="562" r:id="rId14"/>
    <p:sldId id="563" r:id="rId15"/>
    <p:sldId id="564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5" r:id="rId25"/>
    <p:sldId id="576" r:id="rId26"/>
    <p:sldId id="577" r:id="rId27"/>
    <p:sldId id="578" r:id="rId28"/>
    <p:sldId id="574" r:id="rId29"/>
    <p:sldId id="579" r:id="rId30"/>
    <p:sldId id="523" r:id="rId31"/>
    <p:sldId id="487" r:id="rId32"/>
  </p:sldIdLst>
  <p:sldSz cx="1219835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2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58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4111">
          <p15:clr>
            <a:srgbClr val="A4A3A4"/>
          </p15:clr>
        </p15:guide>
        <p15:guide id="8" pos="3850">
          <p15:clr>
            <a:srgbClr val="A4A3A4"/>
          </p15:clr>
        </p15:guide>
        <p15:guide id="9" pos="382">
          <p15:clr>
            <a:srgbClr val="A4A3A4"/>
          </p15:clr>
        </p15:guide>
        <p15:guide id="10" pos="7301">
          <p15:clr>
            <a:srgbClr val="A4A3A4"/>
          </p15:clr>
        </p15:guide>
        <p15:guide id="11" pos="3918">
          <p15:clr>
            <a:srgbClr val="A4A3A4"/>
          </p15:clr>
        </p15:guide>
        <p15:guide id="12" pos="3791">
          <p15:clr>
            <a:srgbClr val="A4A3A4"/>
          </p15:clr>
        </p15:guide>
        <p15:guide id="13" pos="38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ak Amrani" initials="BA" lastIdx="4" clrIdx="0">
    <p:extLst>
      <p:ext uri="{19B8F6BF-5375-455C-9EA6-DF929625EA0E}">
        <p15:presenceInfo xmlns:p15="http://schemas.microsoft.com/office/powerpoint/2012/main" userId="S-1-5-21-823518204-1085031214-1801674531-556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00"/>
    <a:srgbClr val="FF00FF"/>
    <a:srgbClr val="FFE600"/>
    <a:srgbClr val="FFD200"/>
    <a:srgbClr val="404040"/>
    <a:srgbClr val="FFFFFF"/>
    <a:srgbClr val="FF0090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3" autoAdjust="0"/>
    <p:restoredTop sz="91016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738" y="102"/>
      </p:cViewPr>
      <p:guideLst>
        <p:guide orient="horz" pos="2160"/>
        <p:guide orient="horz" pos="682"/>
        <p:guide orient="horz" pos="903"/>
        <p:guide orient="horz" pos="3858"/>
        <p:guide orient="horz" pos="127"/>
        <p:guide orient="horz" pos="4319"/>
        <p:guide orient="horz" pos="4111"/>
        <p:guide pos="3850"/>
        <p:guide pos="382"/>
        <p:guide pos="7301"/>
        <p:guide pos="3918"/>
        <p:guide pos="3791"/>
        <p:guide pos="3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612" y="2742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30/06/2019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30/06/2019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2950"/>
            <a:ext cx="6607175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4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3" y="742950"/>
            <a:ext cx="6607175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97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03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4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705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563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55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13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59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7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50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808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218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79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65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91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92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39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14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22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2.emf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2.emf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2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2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11" y="5340096"/>
            <a:ext cx="131742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180667" y="777246"/>
            <a:ext cx="9012168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952001" y="3220754"/>
            <a:ext cx="8294878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51999" y="2240280"/>
            <a:ext cx="8294878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4133"/>
            <a:ext cx="10978516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5529"/>
            <a:ext cx="10978516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889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1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14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800" y="719139"/>
            <a:ext cx="4677636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74015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walkehe\Pictures\14H01477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871" y="0"/>
            <a:ext cx="10326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33" y="-89310"/>
            <a:ext cx="12210219" cy="694731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Parallelogram 1"/>
          <p:cNvSpPr/>
          <p:nvPr userDrawn="1"/>
        </p:nvSpPr>
        <p:spPr>
          <a:xfrm flipH="1">
            <a:off x="4344936" y="3952037"/>
            <a:ext cx="5928776" cy="2938140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922" h="3501441">
                <a:moveTo>
                  <a:pt x="0" y="3501441"/>
                </a:moveTo>
                <a:lnTo>
                  <a:pt x="706317" y="0"/>
                </a:lnTo>
                <a:lnTo>
                  <a:pt x="5677922" y="0"/>
                </a:lnTo>
                <a:lnTo>
                  <a:pt x="5420830" y="3463574"/>
                </a:lnTo>
                <a:lnTo>
                  <a:pt x="0" y="3501441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7" y="-89310"/>
            <a:ext cx="4713762" cy="694731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8405634"/>
      </p:ext>
    </p:extLst>
  </p:cSld>
  <p:clrMapOvr>
    <a:masterClrMapping/>
  </p:clrMapOvr>
  <p:hf sldNum="0" hdr="0" ftr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22871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-48795"/>
            <a:ext cx="9680775" cy="687047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ight Triangle 2"/>
          <p:cNvSpPr/>
          <p:nvPr userDrawn="1"/>
        </p:nvSpPr>
        <p:spPr>
          <a:xfrm flipV="1">
            <a:off x="6384419" y="-25103"/>
            <a:ext cx="5841841" cy="694437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1 w 9960"/>
              <a:gd name="connsiteY0" fmla="*/ 10030 h 10072"/>
              <a:gd name="connsiteX1" fmla="*/ 4164 w 9960"/>
              <a:gd name="connsiteY1" fmla="*/ 0 h 10072"/>
              <a:gd name="connsiteX2" fmla="*/ 9960 w 9960"/>
              <a:gd name="connsiteY2" fmla="*/ 30 h 10072"/>
              <a:gd name="connsiteX3" fmla="*/ 8095 w 9960"/>
              <a:gd name="connsiteY3" fmla="*/ 10072 h 10072"/>
              <a:gd name="connsiteX4" fmla="*/ 1 w 9960"/>
              <a:gd name="connsiteY4" fmla="*/ 10030 h 10072"/>
              <a:gd name="connsiteX0" fmla="*/ 1 w 10048"/>
              <a:gd name="connsiteY0" fmla="*/ 9958 h 9966"/>
              <a:gd name="connsiteX1" fmla="*/ 4181 w 10048"/>
              <a:gd name="connsiteY1" fmla="*/ 0 h 9966"/>
              <a:gd name="connsiteX2" fmla="*/ 10000 w 10048"/>
              <a:gd name="connsiteY2" fmla="*/ 30 h 9966"/>
              <a:gd name="connsiteX3" fmla="*/ 10048 w 10048"/>
              <a:gd name="connsiteY3" fmla="*/ 9966 h 9966"/>
              <a:gd name="connsiteX4" fmla="*/ 1 w 10048"/>
              <a:gd name="connsiteY4" fmla="*/ 9958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9966">
                <a:moveTo>
                  <a:pt x="1" y="9958"/>
                </a:moveTo>
                <a:cubicBezTo>
                  <a:pt x="-2" y="6544"/>
                  <a:pt x="4184" y="3414"/>
                  <a:pt x="4181" y="0"/>
                </a:cubicBezTo>
                <a:lnTo>
                  <a:pt x="10000" y="30"/>
                </a:lnTo>
                <a:lnTo>
                  <a:pt x="10048" y="9966"/>
                </a:lnTo>
                <a:lnTo>
                  <a:pt x="1" y="9958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 bwMode="black">
          <a:xfrm>
            <a:off x="11412188" y="66024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2" name="Freeform 21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095977"/>
      </p:ext>
    </p:extLst>
  </p:cSld>
  <p:clrMapOvr>
    <a:masterClrMapping/>
  </p:clrMapOvr>
  <p:hf sldNum="0" hdr="0" ftr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walkehe\Desktop\Resources\EY Images\Royalty free\14H0519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" y="-1"/>
            <a:ext cx="1219834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7" y="9225"/>
            <a:ext cx="12198349" cy="687164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564579" y="22871"/>
            <a:ext cx="5633775" cy="6858000"/>
          </a:xfrm>
          <a:prstGeom prst="rect">
            <a:avLst/>
          </a:prstGeom>
          <a:solidFill>
            <a:srgbClr val="333333">
              <a:alpha val="7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7401388" y="1692397"/>
            <a:ext cx="3940148" cy="3984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097781"/>
      </p:ext>
    </p:extLst>
  </p:cSld>
  <p:clrMapOvr>
    <a:masterClrMapping/>
  </p:clrMapOvr>
  <p:hf sldNum="0" hdr="0" ftr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9223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9225"/>
            <a:ext cx="9680775" cy="687164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564579" y="22871"/>
            <a:ext cx="5633775" cy="6858000"/>
          </a:xfrm>
          <a:prstGeom prst="rect">
            <a:avLst/>
          </a:pr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7401388" y="1692397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269311"/>
      </p:ext>
    </p:extLst>
  </p:cSld>
  <p:clrMapOvr>
    <a:masterClrMapping/>
  </p:clrMapOvr>
  <p:hf sldNum="0" hdr="0" ftr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22872"/>
            <a:ext cx="12198350" cy="68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1868" y="-12963"/>
            <a:ext cx="12198350" cy="6906795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" y="3862316"/>
            <a:ext cx="12198350" cy="2995684"/>
          </a:xfrm>
          <a:prstGeom prst="rect">
            <a:avLst/>
          </a:prstGeom>
          <a:gradFill>
            <a:gsLst>
              <a:gs pos="0">
                <a:srgbClr val="333333">
                  <a:alpha val="0"/>
                </a:srgbClr>
              </a:gs>
              <a:gs pos="100000">
                <a:srgbClr val="333333"/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624435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2695226"/>
      </p:ext>
    </p:extLst>
  </p:cSld>
  <p:clrMapOvr>
    <a:masterClrMapping/>
  </p:clrMapOvr>
  <p:hf sldNum="0" hdr="0" ftr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" y="0"/>
            <a:ext cx="35347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" y="0"/>
            <a:ext cx="12210219" cy="685800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ight Triangle 2"/>
          <p:cNvSpPr/>
          <p:nvPr userDrawn="1"/>
        </p:nvSpPr>
        <p:spPr>
          <a:xfrm rot="10800000" flipV="1">
            <a:off x="730782" y="5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7164392" y="2033589"/>
            <a:ext cx="4433887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0" name="Freeform 1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450596" y="0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19211" y="10506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4"/>
          <p:cNvSpPr/>
          <p:nvPr userDrawn="1"/>
        </p:nvSpPr>
        <p:spPr>
          <a:xfrm rot="10800000">
            <a:off x="1237839" y="175317"/>
            <a:ext cx="10952497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4571" y="236888"/>
            <a:ext cx="10978516" cy="86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28971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-11862" y="7"/>
            <a:ext cx="12210219" cy="70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33" y="-1"/>
            <a:ext cx="12210219" cy="7047186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7" y="7"/>
            <a:ext cx="4713762" cy="70471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659469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609920" y="1042419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1862" y="4"/>
            <a:ext cx="12210219" cy="68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 userDrawn="1"/>
        </p:nvSpPr>
        <p:spPr>
          <a:xfrm>
            <a:off x="-15633" y="6302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7" y="5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44933" y="3952047"/>
            <a:ext cx="5902897" cy="291226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371262 w 5677922"/>
              <a:gd name="connsiteY3" fmla="*/ 3453293 h 3501441"/>
              <a:gd name="connsiteX4" fmla="*/ 0 w 5677922"/>
              <a:gd name="connsiteY4" fmla="*/ 3501441 h 3501441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46478 w 5653138"/>
              <a:gd name="connsiteY3" fmla="*/ 3453293 h 3470600"/>
              <a:gd name="connsiteX4" fmla="*/ 0 w 5653138"/>
              <a:gd name="connsiteY4" fmla="*/ 3470600 h 3470600"/>
              <a:gd name="connsiteX0" fmla="*/ 0 w 5653138"/>
              <a:gd name="connsiteY0" fmla="*/ 3470600 h 3484133"/>
              <a:gd name="connsiteX1" fmla="*/ 681533 w 5653138"/>
              <a:gd name="connsiteY1" fmla="*/ 0 h 3484133"/>
              <a:gd name="connsiteX2" fmla="*/ 5653138 w 5653138"/>
              <a:gd name="connsiteY2" fmla="*/ 0 h 3484133"/>
              <a:gd name="connsiteX3" fmla="*/ 5346478 w 5653138"/>
              <a:gd name="connsiteY3" fmla="*/ 3484133 h 3484133"/>
              <a:gd name="connsiteX4" fmla="*/ 0 w 5653138"/>
              <a:gd name="connsiteY4" fmla="*/ 3470600 h 3484133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38216 w 5653138"/>
              <a:gd name="connsiteY3" fmla="*/ 3453292 h 3470600"/>
              <a:gd name="connsiteX4" fmla="*/ 0 w 5653138"/>
              <a:gd name="connsiteY4" fmla="*/ 3470600 h 3470600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29955 w 5653138"/>
              <a:gd name="connsiteY3" fmla="*/ 3463572 h 3470600"/>
              <a:gd name="connsiteX4" fmla="*/ 0 w 5653138"/>
              <a:gd name="connsiteY4" fmla="*/ 3470600 h 34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3138" h="3470600">
                <a:moveTo>
                  <a:pt x="0" y="3470600"/>
                </a:moveTo>
                <a:lnTo>
                  <a:pt x="681533" y="0"/>
                </a:lnTo>
                <a:lnTo>
                  <a:pt x="5653138" y="0"/>
                </a:lnTo>
                <a:lnTo>
                  <a:pt x="5329955" y="3463572"/>
                </a:lnTo>
                <a:lnTo>
                  <a:pt x="0" y="3470600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860110"/>
      </p:ext>
    </p:extLst>
  </p:cSld>
  <p:clrMapOvr>
    <a:masterClrMapping/>
  </p:clrMapOvr>
  <p:hf sldNum="0" hdr="0" ftr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V="1">
            <a:off x="-15637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27680" y="3934796"/>
            <a:ext cx="5946029" cy="292962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420830 w 5686183"/>
              <a:gd name="connsiteY3" fmla="*/ 3463574 h 3501441"/>
              <a:gd name="connsiteX4" fmla="*/ 0 w 5686183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329954 w 5686183"/>
              <a:gd name="connsiteY3" fmla="*/ 3473854 h 3501441"/>
              <a:gd name="connsiteX4" fmla="*/ 0 w 5686183"/>
              <a:gd name="connsiteY4" fmla="*/ 3501441 h 3501441"/>
              <a:gd name="connsiteX0" fmla="*/ 0 w 5686183"/>
              <a:gd name="connsiteY0" fmla="*/ 3470599 h 3473854"/>
              <a:gd name="connsiteX1" fmla="*/ 706317 w 5686183"/>
              <a:gd name="connsiteY1" fmla="*/ 0 h 3473854"/>
              <a:gd name="connsiteX2" fmla="*/ 5686183 w 5686183"/>
              <a:gd name="connsiteY2" fmla="*/ 0 h 3473854"/>
              <a:gd name="connsiteX3" fmla="*/ 5329954 w 5686183"/>
              <a:gd name="connsiteY3" fmla="*/ 3473854 h 3473854"/>
              <a:gd name="connsiteX4" fmla="*/ 0 w 5686183"/>
              <a:gd name="connsiteY4" fmla="*/ 3470599 h 3473854"/>
              <a:gd name="connsiteX0" fmla="*/ 0 w 5686183"/>
              <a:gd name="connsiteY0" fmla="*/ 3480879 h 3480879"/>
              <a:gd name="connsiteX1" fmla="*/ 706317 w 5686183"/>
              <a:gd name="connsiteY1" fmla="*/ 0 h 3480879"/>
              <a:gd name="connsiteX2" fmla="*/ 5686183 w 5686183"/>
              <a:gd name="connsiteY2" fmla="*/ 0 h 3480879"/>
              <a:gd name="connsiteX3" fmla="*/ 5329954 w 5686183"/>
              <a:gd name="connsiteY3" fmla="*/ 3473854 h 3480879"/>
              <a:gd name="connsiteX4" fmla="*/ 0 w 5686183"/>
              <a:gd name="connsiteY4" fmla="*/ 3480879 h 3480879"/>
              <a:gd name="connsiteX0" fmla="*/ 0 w 5694444"/>
              <a:gd name="connsiteY0" fmla="*/ 3480879 h 3480879"/>
              <a:gd name="connsiteX1" fmla="*/ 706317 w 5694444"/>
              <a:gd name="connsiteY1" fmla="*/ 0 h 3480879"/>
              <a:gd name="connsiteX2" fmla="*/ 5694444 w 5694444"/>
              <a:gd name="connsiteY2" fmla="*/ 0 h 3480879"/>
              <a:gd name="connsiteX3" fmla="*/ 5329954 w 5694444"/>
              <a:gd name="connsiteY3" fmla="*/ 3473854 h 3480879"/>
              <a:gd name="connsiteX4" fmla="*/ 0 w 5694444"/>
              <a:gd name="connsiteY4" fmla="*/ 3480879 h 3480879"/>
              <a:gd name="connsiteX0" fmla="*/ 0 w 5694444"/>
              <a:gd name="connsiteY0" fmla="*/ 3480879 h 3491289"/>
              <a:gd name="connsiteX1" fmla="*/ 706317 w 5694444"/>
              <a:gd name="connsiteY1" fmla="*/ 0 h 3491289"/>
              <a:gd name="connsiteX2" fmla="*/ 5694444 w 5694444"/>
              <a:gd name="connsiteY2" fmla="*/ 0 h 3491289"/>
              <a:gd name="connsiteX3" fmla="*/ 5343966 w 5694444"/>
              <a:gd name="connsiteY3" fmla="*/ 3491289 h 3491289"/>
              <a:gd name="connsiteX4" fmla="*/ 0 w 5694444"/>
              <a:gd name="connsiteY4" fmla="*/ 3480879 h 349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4444" h="3491289">
                <a:moveTo>
                  <a:pt x="0" y="3480879"/>
                </a:moveTo>
                <a:lnTo>
                  <a:pt x="706317" y="0"/>
                </a:lnTo>
                <a:lnTo>
                  <a:pt x="5694444" y="0"/>
                </a:lnTo>
                <a:lnTo>
                  <a:pt x="5343966" y="3491289"/>
                </a:lnTo>
                <a:lnTo>
                  <a:pt x="0" y="3480879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844210"/>
      </p:ext>
    </p:extLst>
  </p:cSld>
  <p:clrMapOvr>
    <a:masterClrMapping/>
  </p:clrMapOvr>
  <p:hf sldNum="0" hdr="0" ftr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2"/>
          <p:cNvSpPr/>
          <p:nvPr userDrawn="1"/>
        </p:nvSpPr>
        <p:spPr>
          <a:xfrm flipV="1">
            <a:off x="-42933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839166"/>
      </p:ext>
    </p:extLst>
  </p:cSld>
  <p:clrMapOvr>
    <a:masterClrMapping/>
  </p:clrMapOvr>
  <p:hf sldNum="0" hdr="0" ftr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1"/>
            <a:ext cx="12210226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1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27278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6" name="Freeform 8"/>
          <p:cNvSpPr>
            <a:spLocks/>
          </p:cNvSpPr>
          <p:nvPr userDrawn="1"/>
        </p:nvSpPr>
        <p:spPr bwMode="gray">
          <a:xfrm>
            <a:off x="3082578" y="1628775"/>
            <a:ext cx="9125689" cy="3318440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7" y="2344618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81" y="3863841"/>
            <a:ext cx="1830806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2000" b="1" dirty="0">
                <a:solidFill>
                  <a:srgbClr val="FFE6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1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091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 userDrawn="1"/>
        </p:nvSpPr>
        <p:spPr>
          <a:xfrm rot="16200000">
            <a:off x="3349274" y="-1891476"/>
            <a:ext cx="3318925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1588434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1588434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9421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13"/>
          <p:cNvSpPr/>
          <p:nvPr userDrawn="1"/>
        </p:nvSpPr>
        <p:spPr>
          <a:xfrm rot="16200000">
            <a:off x="3540343" y="-2082542"/>
            <a:ext cx="2936787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2944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 userDrawn="1"/>
        </p:nvSpPr>
        <p:spPr>
          <a:xfrm>
            <a:off x="609920" y="1062000"/>
            <a:ext cx="5872769" cy="4764330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24710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gray">
          <a:xfrm>
            <a:off x="4" y="1628780"/>
            <a:ext cx="12208264" cy="4335297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46836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78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2419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01310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43719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031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6063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1"/>
            <a:ext cx="12210226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0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6" y="645002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76396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" y="7"/>
            <a:ext cx="12198349" cy="692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0" y="-11872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6" y="645002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15927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walkehe\Desktop\Resources\EY Images\Royalty free\14H0434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8"/>
            <a:ext cx="12378518" cy="70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" y="-22447"/>
            <a:ext cx="12378518" cy="704224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000"/>
                </a:srgbClr>
              </a:gs>
              <a:gs pos="100000">
                <a:schemeClr val="tx2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255594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255594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May 2015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Network Change an EY point of view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 bwMode="black">
          <a:xfrm>
            <a:off x="11259786" y="645002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5" name="Freeform 14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255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53000" y="6519672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Credit Suisse Application and operating model assessment for cloud enablement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495522" y="6519672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1 January 2014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333" y="6352021"/>
            <a:ext cx="6465686" cy="249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9" y="-6623"/>
            <a:ext cx="12209579" cy="121645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0" name="Text Placeholder 49"/>
          <p:cNvSpPr>
            <a:spLocks noGrp="1"/>
          </p:cNvSpPr>
          <p:nvPr>
            <p:ph type="body" sz="quarter" idx="12"/>
          </p:nvPr>
        </p:nvSpPr>
        <p:spPr>
          <a:xfrm>
            <a:off x="1035598" y="1743075"/>
            <a:ext cx="10169526" cy="4370388"/>
          </a:xfrm>
        </p:spPr>
        <p:txBody>
          <a:bodyPr/>
          <a:lstStyle>
            <a:lvl1pPr>
              <a:defRPr>
                <a:latin typeface="EYInterstate Light" panose="02000506000000020004" pitchFamily="2" charset="0"/>
              </a:defRPr>
            </a:lvl1pPr>
            <a:lvl2pPr>
              <a:defRPr>
                <a:latin typeface="EYInterstate Light" panose="02000506000000020004" pitchFamily="2" charset="0"/>
              </a:defRPr>
            </a:lvl2pPr>
            <a:lvl3pPr>
              <a:defRPr>
                <a:latin typeface="EYInterstate Light" panose="02000506000000020004" pitchFamily="2" charset="0"/>
              </a:defRPr>
            </a:lvl3pPr>
            <a:lvl4pPr>
              <a:defRPr>
                <a:latin typeface="EYInterstate Light" panose="02000506000000020004" pitchFamily="2" charset="0"/>
              </a:defRPr>
            </a:lvl4pPr>
            <a:lvl5pPr>
              <a:defRPr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967723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11" y="5340096"/>
            <a:ext cx="131742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180659" y="777243"/>
            <a:ext cx="9012168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51999" y="2240280"/>
            <a:ext cx="8294878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952001" y="3220754"/>
            <a:ext cx="8294878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06958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8715" y="2405084"/>
            <a:ext cx="12207065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646464"/>
                </a:solidFill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93" y="777600"/>
            <a:ext cx="7369607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193" y="1753200"/>
            <a:ext cx="7369607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25191" y="5754254"/>
            <a:ext cx="1319558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2435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1"/>
            <a:ext cx="10978515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0402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1"/>
            <a:ext cx="10978515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9166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1"/>
            <a:ext cx="10978515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9867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4702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2759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426467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6467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8304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21114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21114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7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92428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4" y="1024131"/>
            <a:ext cx="10978515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1807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609920" y="1042419"/>
            <a:ext cx="10978515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058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2419"/>
            <a:ext cx="10978515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4753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0402"/>
            <a:ext cx="10978515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32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1" y="6243638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3638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0057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16664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11" y="5340096"/>
            <a:ext cx="131742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180667" y="777246"/>
            <a:ext cx="9012168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51999" y="2240280"/>
            <a:ext cx="8294878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952001" y="3220754"/>
            <a:ext cx="8294878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91152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8710" y="2405084"/>
            <a:ext cx="12207063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646464"/>
                </a:solidFill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93" y="777600"/>
            <a:ext cx="7369607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193" y="1753200"/>
            <a:ext cx="7369607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25195" y="5754254"/>
            <a:ext cx="1319558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724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936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9689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3763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1735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6298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6472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6472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4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21120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21120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9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69096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4133"/>
            <a:ext cx="10978516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9048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609920" y="1042419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09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2419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1318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0402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3942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1" y="6243638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1068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2070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306903" y="6270087"/>
            <a:ext cx="65" cy="13849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latinLnBrk="1" hangingPunct="0"/>
            <a:endParaRPr lang="en-US" sz="900" b="1" spc="-18" dirty="0">
              <a:solidFill>
                <a:srgbClr val="626161"/>
              </a:solidFill>
              <a:ea typeface="MS PGothic" panose="020B0600070205080204" pitchFamily="34" charset="-12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583127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472-CB89-A04D-BCD1-7AD72FCD89F8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464890" y="476324"/>
            <a:ext cx="11231790" cy="659761"/>
          </a:xfrm>
          <a:prstGeom prst="rect">
            <a:avLst/>
          </a:prstGeom>
        </p:spPr>
        <p:txBody>
          <a:bodyPr wrap="square" lIns="43780" tIns="21890" rIns="43780" bIns="21890">
            <a:spAutoFit/>
          </a:bodyPr>
          <a:lstStyle/>
          <a:p>
            <a:pPr defTabSz="521122"/>
            <a:r>
              <a:rPr lang="en-US" sz="4000" spc="-115" dirty="0">
                <a:solidFill>
                  <a:srgbClr val="76AE99"/>
                </a:solidFill>
                <a:ea typeface="MS PGothic" panose="020B0600070205080204" pitchFamily="34" charset="-128"/>
                <a:sym typeface="Helvetica Neue Medium"/>
              </a:rPr>
              <a:t>Contents</a:t>
            </a:r>
            <a:endParaRPr lang="en-US" sz="4000" dirty="0">
              <a:solidFill>
                <a:srgbClr val="4F4E4E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40895" y="2319152"/>
            <a:ext cx="7444382" cy="3227209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sz="1500" b="1" dirty="0"/>
              <a:t>02</a:t>
            </a:r>
            <a:r>
              <a:rPr lang="en-US" sz="1500" dirty="0"/>
              <a:t> ………………Introduction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………………Our clients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………………Our relevant experience</a:t>
            </a:r>
          </a:p>
          <a:p>
            <a:r>
              <a:rPr lang="en-US" sz="1500" b="1" dirty="0"/>
              <a:t>02 ………………Website audit and benchmarking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a_Website</a:t>
            </a:r>
            <a:r>
              <a:rPr lang="en-US" sz="1500" dirty="0"/>
              <a:t> usability audit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b_Customer</a:t>
            </a:r>
            <a:r>
              <a:rPr lang="en-US" sz="1500" dirty="0"/>
              <a:t> experience review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c_Website</a:t>
            </a:r>
            <a:r>
              <a:rPr lang="en-US" sz="1500" dirty="0"/>
              <a:t> performance review</a:t>
            </a:r>
          </a:p>
          <a:p>
            <a:r>
              <a:rPr lang="en-US" sz="1500" b="1" dirty="0"/>
              <a:t>02 ………………Recommendations and business case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d_Homepage</a:t>
            </a:r>
            <a:r>
              <a:rPr lang="en-US" sz="1500" dirty="0"/>
              <a:t> recommendations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e_Customer</a:t>
            </a:r>
            <a:r>
              <a:rPr lang="en-US" sz="1500" dirty="0"/>
              <a:t> centricity recommendations</a:t>
            </a:r>
          </a:p>
          <a:p>
            <a:r>
              <a:rPr lang="en-US" sz="1500" dirty="0"/>
              <a:t>                                    </a:t>
            </a:r>
            <a:r>
              <a:rPr lang="en-US" sz="1500" dirty="0" err="1"/>
              <a:t>f_Business</a:t>
            </a:r>
            <a:r>
              <a:rPr lang="en-US" sz="1500" dirty="0"/>
              <a:t> case support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………………Deliverables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………………Timings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………………Costs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………………Methodology appendix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1971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472-CB89-A04D-BCD1-7AD72FCD89F8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455576" y="467260"/>
            <a:ext cx="11231790" cy="659761"/>
          </a:xfrm>
          <a:prstGeom prst="rect">
            <a:avLst/>
          </a:prstGeom>
        </p:spPr>
        <p:txBody>
          <a:bodyPr wrap="square" lIns="43780" tIns="21890" rIns="43780" bIns="21890">
            <a:spAutoFit/>
          </a:bodyPr>
          <a:lstStyle/>
          <a:p>
            <a:pPr defTabSz="521122"/>
            <a:r>
              <a:rPr lang="en-US" sz="4000" spc="-115" dirty="0">
                <a:solidFill>
                  <a:srgbClr val="76AE99"/>
                </a:solidFill>
                <a:ea typeface="MS PGothic" panose="020B0600070205080204" pitchFamily="34" charset="-128"/>
                <a:sym typeface="Helvetica Neue Medium"/>
              </a:rPr>
              <a:t>Contents</a:t>
            </a:r>
            <a:endParaRPr lang="en-US" sz="4000" dirty="0">
              <a:solidFill>
                <a:srgbClr val="4F4E4E"/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345711" y="2457523"/>
            <a:ext cx="55891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21122"/>
            <a:endParaRPr lang="en-US" sz="1300" dirty="0">
              <a:solidFill>
                <a:srgbClr val="4F4E4E"/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60568" y="2197635"/>
            <a:ext cx="5589174" cy="2807773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sz="1300" b="1" dirty="0"/>
              <a:t>02</a:t>
            </a:r>
            <a:r>
              <a:rPr lang="en-US" sz="1300" dirty="0"/>
              <a:t> ………………Introduction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………………Our clients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………………Our relevant experience</a:t>
            </a:r>
          </a:p>
          <a:p>
            <a:r>
              <a:rPr lang="en-US" sz="1300" b="1" dirty="0"/>
              <a:t>02 ………………Website audit and benchmarking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a_Website</a:t>
            </a:r>
            <a:r>
              <a:rPr lang="en-US" sz="1300" dirty="0"/>
              <a:t> usability audit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b_Customer</a:t>
            </a:r>
            <a:r>
              <a:rPr lang="en-US" sz="1300" dirty="0"/>
              <a:t> experience review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c_Website</a:t>
            </a:r>
            <a:r>
              <a:rPr lang="en-US" sz="1300" dirty="0"/>
              <a:t> performance review</a:t>
            </a:r>
          </a:p>
          <a:p>
            <a:r>
              <a:rPr lang="en-US" sz="1300" b="1" dirty="0"/>
              <a:t>02 ………………Recommendations and business case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d_Homepage</a:t>
            </a:r>
            <a:r>
              <a:rPr lang="en-US" sz="1300" dirty="0"/>
              <a:t> recommendations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e_Customer</a:t>
            </a:r>
            <a:r>
              <a:rPr lang="en-US" sz="1300" dirty="0"/>
              <a:t> centricity recommendations</a:t>
            </a:r>
          </a:p>
          <a:p>
            <a:r>
              <a:rPr lang="en-US" sz="1300" dirty="0"/>
              <a:t>                                    </a:t>
            </a:r>
            <a:r>
              <a:rPr lang="en-US" sz="1300" dirty="0" err="1"/>
              <a:t>f_Business</a:t>
            </a:r>
            <a:r>
              <a:rPr lang="en-US" sz="1300" dirty="0"/>
              <a:t> case support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………………Deliverables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………………Timings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………………Costs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………………Methodology appendix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280390" y="2197635"/>
            <a:ext cx="5589174" cy="2807773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sz="1300" dirty="0"/>
              <a:t>02 ………………Introduction</a:t>
            </a:r>
          </a:p>
          <a:p>
            <a:r>
              <a:rPr lang="en-US" sz="1300" dirty="0"/>
              <a:t>02 ………………Our clients</a:t>
            </a:r>
          </a:p>
          <a:p>
            <a:r>
              <a:rPr lang="en-US" sz="1300" dirty="0"/>
              <a:t>02 ………………Our relevant experience</a:t>
            </a:r>
          </a:p>
          <a:p>
            <a:r>
              <a:rPr lang="en-US" sz="1300" dirty="0"/>
              <a:t>02 ………………Deliverables</a:t>
            </a:r>
          </a:p>
          <a:p>
            <a:r>
              <a:rPr lang="en-US" sz="1300" dirty="0"/>
              <a:t>02 ………………Timings</a:t>
            </a:r>
          </a:p>
          <a:p>
            <a:r>
              <a:rPr lang="en-US" sz="1300" dirty="0"/>
              <a:t>02 ………………Costs</a:t>
            </a:r>
          </a:p>
          <a:p>
            <a:r>
              <a:rPr lang="en-US" sz="1300" dirty="0"/>
              <a:t>02 ………………Methodology appendix</a:t>
            </a:r>
          </a:p>
          <a:p>
            <a:r>
              <a:rPr lang="en-US" sz="1300" dirty="0"/>
              <a:t>02 ………………Introduction</a:t>
            </a:r>
          </a:p>
          <a:p>
            <a:r>
              <a:rPr lang="en-US" sz="1300" dirty="0"/>
              <a:t>02 ………………Our clients</a:t>
            </a:r>
          </a:p>
          <a:p>
            <a:r>
              <a:rPr lang="en-US" sz="1300" dirty="0"/>
              <a:t>02 ………………Our relevant experience</a:t>
            </a:r>
          </a:p>
          <a:p>
            <a:r>
              <a:rPr lang="en-US" sz="1300" dirty="0"/>
              <a:t>02 ………………Deliverables</a:t>
            </a:r>
          </a:p>
          <a:p>
            <a:r>
              <a:rPr lang="en-US" sz="1300" dirty="0"/>
              <a:t>02 ………………Timings</a:t>
            </a:r>
          </a:p>
          <a:p>
            <a:r>
              <a:rPr lang="en-US" sz="1300" dirty="0"/>
              <a:t>02 ………………Costs</a:t>
            </a:r>
          </a:p>
          <a:p>
            <a:r>
              <a:rPr lang="en-US" sz="1300" dirty="0"/>
              <a:t>02 ………………Methodology appendix</a:t>
            </a:r>
          </a:p>
          <a:p>
            <a:r>
              <a:rPr lang="en-US" sz="1300" dirty="0"/>
              <a:t>02 ………………Introduction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10338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5" y="4285976"/>
            <a:ext cx="3090428" cy="18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11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236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1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2383876" y="2594513"/>
            <a:ext cx="148054" cy="397161"/>
          </a:xfrm>
          <a:prstGeom prst="rect">
            <a:avLst/>
          </a:prstGeom>
          <a:noFill/>
        </p:spPr>
        <p:txBody>
          <a:bodyPr wrap="none" lIns="73279" tIns="36640" rIns="73279" bIns="36640" rtlCol="0">
            <a:spAutoFit/>
          </a:bodyPr>
          <a:lstStyle/>
          <a:p>
            <a:pPr defTabSz="521122"/>
            <a:endParaRPr lang="en-US" sz="2100" dirty="0">
              <a:solidFill>
                <a:srgbClr val="4F4E4E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63046" y="1965546"/>
            <a:ext cx="3647144" cy="39478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4513" y="1965546"/>
            <a:ext cx="3648633" cy="394786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298782" y="1965546"/>
            <a:ext cx="3648633" cy="3947869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508" y="1100808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Kicker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8437" y="515993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Introduction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419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6263281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6496006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61" name="Picture Placeholder 27"/>
          <p:cNvSpPr>
            <a:spLocks noGrp="1"/>
          </p:cNvSpPr>
          <p:nvPr>
            <p:ph type="pic" sz="quarter" idx="33"/>
          </p:nvPr>
        </p:nvSpPr>
        <p:spPr>
          <a:xfrm>
            <a:off x="6818005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911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kicker</a:t>
            </a:r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9913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263277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6496007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341937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3574662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27"/>
          <p:cNvSpPr>
            <a:spLocks noGrp="1"/>
          </p:cNvSpPr>
          <p:nvPr>
            <p:ph type="pic" sz="quarter" idx="39"/>
          </p:nvPr>
        </p:nvSpPr>
        <p:spPr>
          <a:xfrm>
            <a:off x="3896662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3341933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3574664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3715318" y="480333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674431" y="480333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4543724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433101" y="2794563"/>
            <a:ext cx="3309589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73508" y="3391770"/>
            <a:ext cx="2228775" cy="487884"/>
          </a:xfrm>
        </p:spPr>
        <p:txBody>
          <a:bodyPr>
            <a:noAutofit/>
          </a:bodyPr>
          <a:lstStyle>
            <a:lvl1pPr algn="ctr">
              <a:defRPr sz="1800" b="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35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1263683" y="1991614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8509230" y="2794563"/>
            <a:ext cx="3309589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9049637" y="3391770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5" name="Picture Placeholder 27"/>
          <p:cNvSpPr>
            <a:spLocks noGrp="1"/>
          </p:cNvSpPr>
          <p:nvPr>
            <p:ph type="pic" sz="quarter" idx="29"/>
          </p:nvPr>
        </p:nvSpPr>
        <p:spPr>
          <a:xfrm>
            <a:off x="9339818" y="1991614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7926" y="2794563"/>
            <a:ext cx="3309589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5068333" y="3391770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61" name="Picture Placeholder 27"/>
          <p:cNvSpPr>
            <a:spLocks noGrp="1"/>
          </p:cNvSpPr>
          <p:nvPr>
            <p:ph type="pic" sz="quarter" idx="33"/>
          </p:nvPr>
        </p:nvSpPr>
        <p:spPr>
          <a:xfrm>
            <a:off x="5358512" y="1991614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227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kicker</a:t>
            </a:r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8143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33101" y="4059919"/>
            <a:ext cx="3309589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29064" y="4240956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4527931" y="4059919"/>
            <a:ext cx="3309589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5037275" y="4240956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509230" y="4059919"/>
            <a:ext cx="3309589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8988395" y="4240956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004098" y="4827006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195214" y="4827006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139114" y="4828232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3559734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6263281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6496006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61" name="Picture Placeholder 27"/>
          <p:cNvSpPr>
            <a:spLocks noGrp="1"/>
          </p:cNvSpPr>
          <p:nvPr>
            <p:ph type="pic" sz="quarter" idx="33"/>
          </p:nvPr>
        </p:nvSpPr>
        <p:spPr>
          <a:xfrm>
            <a:off x="6818005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462227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8563" y="509333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263277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6496007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455805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688530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27"/>
          <p:cNvSpPr>
            <a:spLocks noGrp="1"/>
          </p:cNvSpPr>
          <p:nvPr>
            <p:ph type="pic" sz="quarter" idx="36"/>
          </p:nvPr>
        </p:nvSpPr>
        <p:spPr>
          <a:xfrm>
            <a:off x="1010530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455801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88533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341937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3574662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27"/>
          <p:cNvSpPr>
            <a:spLocks noGrp="1"/>
          </p:cNvSpPr>
          <p:nvPr>
            <p:ph type="pic" sz="quarter" idx="39"/>
          </p:nvPr>
        </p:nvSpPr>
        <p:spPr>
          <a:xfrm>
            <a:off x="3896662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3341933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3574664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9153599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41" hasCustomPrompt="1"/>
          </p:nvPr>
        </p:nvSpPr>
        <p:spPr>
          <a:xfrm>
            <a:off x="9386327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4" name="Picture Placeholder 27"/>
          <p:cNvSpPr>
            <a:spLocks noGrp="1"/>
          </p:cNvSpPr>
          <p:nvPr>
            <p:ph type="pic" sz="quarter" idx="42"/>
          </p:nvPr>
        </p:nvSpPr>
        <p:spPr>
          <a:xfrm>
            <a:off x="9708327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9153595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9" name="Text Placeholder 19"/>
          <p:cNvSpPr>
            <a:spLocks noGrp="1"/>
          </p:cNvSpPr>
          <p:nvPr>
            <p:ph type="body" sz="quarter" idx="43" hasCustomPrompt="1"/>
          </p:nvPr>
        </p:nvSpPr>
        <p:spPr>
          <a:xfrm>
            <a:off x="9386325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39741" y="4736585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3715997" y="473795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592252" y="473795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9550008" y="474237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47826181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7"/>
          <p:cNvSpPr>
            <a:spLocks noGrp="1"/>
          </p:cNvSpPr>
          <p:nvPr>
            <p:ph type="pic" sz="quarter" idx="25" hasCustomPrompt="1"/>
          </p:nvPr>
        </p:nvSpPr>
        <p:spPr>
          <a:xfrm>
            <a:off x="445686" y="1927104"/>
            <a:ext cx="3297002" cy="1044243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55" name="Picture Placeholder 27"/>
          <p:cNvSpPr>
            <a:spLocks noGrp="1"/>
          </p:cNvSpPr>
          <p:nvPr>
            <p:ph type="pic" sz="quarter" idx="29" hasCustomPrompt="1"/>
          </p:nvPr>
        </p:nvSpPr>
        <p:spPr>
          <a:xfrm>
            <a:off x="8509230" y="1927103"/>
            <a:ext cx="3357573" cy="1044245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Insert logo here</a:t>
            </a:r>
          </a:p>
        </p:txBody>
      </p:sp>
      <p:sp>
        <p:nvSpPr>
          <p:cNvPr id="61" name="Picture Placeholder 27"/>
          <p:cNvSpPr>
            <a:spLocks noGrp="1"/>
          </p:cNvSpPr>
          <p:nvPr>
            <p:ph type="pic" sz="quarter" idx="33" hasCustomPrompt="1"/>
          </p:nvPr>
        </p:nvSpPr>
        <p:spPr>
          <a:xfrm>
            <a:off x="4527929" y="1927101"/>
            <a:ext cx="3309586" cy="1044244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019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9017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455802" y="2987585"/>
            <a:ext cx="3286886" cy="259382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527929" y="2987585"/>
            <a:ext cx="3309586" cy="259382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8515133" y="2987585"/>
            <a:ext cx="3351672" cy="259382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56559" y="3247390"/>
            <a:ext cx="3286470" cy="209574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4527929" y="3247390"/>
            <a:ext cx="3309586" cy="209574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8516683" y="3247390"/>
            <a:ext cx="3350125" cy="209574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3956773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34" name="Picture Placeholder 27"/>
          <p:cNvSpPr>
            <a:spLocks noGrp="1"/>
          </p:cNvSpPr>
          <p:nvPr>
            <p:ph type="pic" sz="quarter" idx="36" hasCustomPrompt="1"/>
          </p:nvPr>
        </p:nvSpPr>
        <p:spPr>
          <a:xfrm>
            <a:off x="455806" y="1927102"/>
            <a:ext cx="2702037" cy="104424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Insert logo here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455806" y="2990101"/>
            <a:ext cx="2702037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38" hasCustomPrompt="1"/>
          </p:nvPr>
        </p:nvSpPr>
        <p:spPr>
          <a:xfrm>
            <a:off x="3404238" y="1927102"/>
            <a:ext cx="2702037" cy="104424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Insert logo here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3404238" y="2990101"/>
            <a:ext cx="2702037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8" name="Picture Placeholder 27"/>
          <p:cNvSpPr>
            <a:spLocks noGrp="1"/>
          </p:cNvSpPr>
          <p:nvPr>
            <p:ph type="pic" sz="quarter" idx="40" hasCustomPrompt="1"/>
          </p:nvPr>
        </p:nvSpPr>
        <p:spPr>
          <a:xfrm>
            <a:off x="6302568" y="1927102"/>
            <a:ext cx="2702037" cy="104424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2188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4E"/>
              </a:buClr>
              <a:buSzPct val="100000"/>
              <a:buFontTx/>
              <a:buNone/>
              <a:tabLst>
                <a:tab pos="7028599" algn="l"/>
              </a:tabLst>
              <a:defRPr/>
            </a:lvl1pPr>
          </a:lstStyle>
          <a:p>
            <a:r>
              <a:rPr lang="en-US" dirty="0"/>
              <a:t>Insert logo here</a:t>
            </a:r>
          </a:p>
          <a:p>
            <a:endParaRPr lang="en-US" dirty="0"/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302568" y="2990101"/>
            <a:ext cx="2702037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50" name="Picture Placeholder 27"/>
          <p:cNvSpPr>
            <a:spLocks noGrp="1"/>
          </p:cNvSpPr>
          <p:nvPr>
            <p:ph type="pic" sz="quarter" idx="42" hasCustomPrompt="1"/>
          </p:nvPr>
        </p:nvSpPr>
        <p:spPr>
          <a:xfrm>
            <a:off x="9164772" y="1925281"/>
            <a:ext cx="2702037" cy="104424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2188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4E"/>
              </a:buClr>
              <a:buSzPct val="100000"/>
              <a:buFontTx/>
              <a:buNone/>
              <a:tabLst>
                <a:tab pos="7028599" algn="l"/>
              </a:tabLst>
              <a:defRPr/>
            </a:lvl1pPr>
          </a:lstStyle>
          <a:p>
            <a:r>
              <a:rPr lang="en-US" dirty="0"/>
              <a:t>Insert logo here</a:t>
            </a:r>
          </a:p>
          <a:p>
            <a:endParaRPr lang="en-US" dirty="0"/>
          </a:p>
        </p:txBody>
      </p:sp>
      <p:sp>
        <p:nvSpPr>
          <p:cNvPr id="52" name="Text Placeholder 19"/>
          <p:cNvSpPr>
            <a:spLocks noGrp="1"/>
          </p:cNvSpPr>
          <p:nvPr>
            <p:ph type="body" sz="quarter" idx="43" hasCustomPrompt="1"/>
          </p:nvPr>
        </p:nvSpPr>
        <p:spPr>
          <a:xfrm>
            <a:off x="9164772" y="2988277"/>
            <a:ext cx="2702037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6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019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6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9017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456558" y="3247388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3404987" y="3247388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303317" y="3225171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9165522" y="3232861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171606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3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455803" y="1347155"/>
            <a:ext cx="2760825" cy="796755"/>
          </a:xfrm>
          <a:prstGeom prst="roundRect">
            <a:avLst>
              <a:gd name="adj" fmla="val 5858"/>
            </a:avLst>
          </a:prstGeom>
          <a:solidFill>
            <a:srgbClr val="7F9DD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0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3322578" y="1349189"/>
            <a:ext cx="2760825" cy="796755"/>
          </a:xfrm>
          <a:prstGeom prst="roundRect">
            <a:avLst>
              <a:gd name="adj" fmla="val 5858"/>
            </a:avLst>
          </a:prstGeom>
          <a:solidFill>
            <a:srgbClr val="A5276C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0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>
            <a:off x="6165778" y="1347155"/>
            <a:ext cx="2760825" cy="796755"/>
          </a:xfrm>
          <a:prstGeom prst="roundRect">
            <a:avLst>
              <a:gd name="adj" fmla="val 5858"/>
            </a:avLst>
          </a:prstGeom>
          <a:solidFill>
            <a:srgbClr val="88BF61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0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9020765" y="1339498"/>
            <a:ext cx="2760825" cy="796755"/>
          </a:xfrm>
          <a:prstGeom prst="roundRect">
            <a:avLst>
              <a:gd name="adj" fmla="val 5858"/>
            </a:avLst>
          </a:prstGeom>
          <a:solidFill>
            <a:srgbClr val="346279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0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553182" y="1544930"/>
            <a:ext cx="1509259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3485412" y="1544930"/>
            <a:ext cx="1509259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353247" y="1544930"/>
            <a:ext cx="1509259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52" name="Text Placeholder 19"/>
          <p:cNvSpPr>
            <a:spLocks noGrp="1"/>
          </p:cNvSpPr>
          <p:nvPr>
            <p:ph type="body" sz="quarter" idx="43" hasCustomPrompt="1"/>
          </p:nvPr>
        </p:nvSpPr>
        <p:spPr>
          <a:xfrm>
            <a:off x="9194115" y="1561429"/>
            <a:ext cx="1509259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019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9017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387281" y="3390823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455800" y="3390823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263533" y="3391005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9113270" y="3390824"/>
            <a:ext cx="2701283" cy="2445171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8953" y="1421906"/>
            <a:ext cx="944907" cy="6558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1315" y="1421905"/>
            <a:ext cx="892083" cy="6319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0853" y="1421906"/>
            <a:ext cx="938566" cy="65588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76875" y="1428886"/>
            <a:ext cx="784870" cy="6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571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0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1" y="4285961"/>
            <a:ext cx="3090428" cy="18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03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5988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0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03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8" y="2344616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79" y="3863841"/>
            <a:ext cx="1830807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D200"/>
              </a:buClr>
              <a:buSzPct val="70000"/>
            </a:pPr>
            <a:r>
              <a:rPr lang="en-US" sz="2000" b="1" dirty="0">
                <a:solidFill>
                  <a:srgbClr val="FFD2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186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11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7" y="2344618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81" y="3863841"/>
            <a:ext cx="1830806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D200"/>
              </a:buClr>
              <a:buSzPct val="70000"/>
            </a:pPr>
            <a:r>
              <a:rPr lang="en-US" sz="2000" b="1" dirty="0">
                <a:solidFill>
                  <a:srgbClr val="FFD2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71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9047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78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91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344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7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6905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4" y="1025528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EYInterstate Light" panose="02000506000000020004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6044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0"/>
            <a:ext cx="1239391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296883" y="510638"/>
            <a:ext cx="7695211" cy="3847606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19399" y="2239544"/>
            <a:ext cx="5615603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19399" y="3217952"/>
            <a:ext cx="5615603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9387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370832" y="457200"/>
            <a:ext cx="7221424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809745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809745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85577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612648"/>
            <a:ext cx="7731674" cy="357530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05842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05842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1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094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27943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alkehe\Desktop\Resources\EY Images\Royalty free\Cloud\14H05456_RM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4770" y="-1"/>
            <a:ext cx="1221312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14771" y="-11872"/>
            <a:ext cx="12210219" cy="6857999"/>
          </a:xfrm>
          <a:prstGeom prst="rect">
            <a:avLst/>
          </a:prstGeom>
          <a:solidFill>
            <a:srgbClr val="333333">
              <a:alpha val="6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71749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Desktop\Resources\EY Images\Royalty free\14H0519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-1"/>
            <a:ext cx="1219834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327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0119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121983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1869" y="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8" name="Freeform 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02564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628777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30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2103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0"/>
            <a:ext cx="10978515" cy="4700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5476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4317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1511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8530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2803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425577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77"/>
            <a:ext cx="5387604" cy="4700589"/>
          </a:xfr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0191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8598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4" y="1025528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52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5585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4447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74694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walkehe\Pictures\14H01477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868" y="0"/>
            <a:ext cx="10326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36" y="-89310"/>
            <a:ext cx="12210219" cy="694731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Parallelogram 1"/>
          <p:cNvSpPr/>
          <p:nvPr userDrawn="1"/>
        </p:nvSpPr>
        <p:spPr>
          <a:xfrm flipH="1">
            <a:off x="4344933" y="3952037"/>
            <a:ext cx="5928776" cy="2938140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922" h="3501441">
                <a:moveTo>
                  <a:pt x="0" y="3501441"/>
                </a:moveTo>
                <a:lnTo>
                  <a:pt x="706317" y="0"/>
                </a:lnTo>
                <a:lnTo>
                  <a:pt x="5677922" y="0"/>
                </a:lnTo>
                <a:lnTo>
                  <a:pt x="5420830" y="3463574"/>
                </a:lnTo>
                <a:lnTo>
                  <a:pt x="0" y="3501441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8" y="-89310"/>
            <a:ext cx="4713762" cy="694731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622936"/>
      </p:ext>
    </p:extLst>
  </p:cSld>
  <p:clrMapOvr>
    <a:masterClrMapping/>
  </p:clrMapOvr>
  <p:hf sldNum="0" hdr="0" ftr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871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-48795"/>
            <a:ext cx="9680775" cy="687047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ight Triangle 2"/>
          <p:cNvSpPr/>
          <p:nvPr userDrawn="1"/>
        </p:nvSpPr>
        <p:spPr>
          <a:xfrm flipV="1">
            <a:off x="6384418" y="-25103"/>
            <a:ext cx="5841841" cy="694437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1 w 9960"/>
              <a:gd name="connsiteY0" fmla="*/ 10030 h 10072"/>
              <a:gd name="connsiteX1" fmla="*/ 4164 w 9960"/>
              <a:gd name="connsiteY1" fmla="*/ 0 h 10072"/>
              <a:gd name="connsiteX2" fmla="*/ 9960 w 9960"/>
              <a:gd name="connsiteY2" fmla="*/ 30 h 10072"/>
              <a:gd name="connsiteX3" fmla="*/ 8095 w 9960"/>
              <a:gd name="connsiteY3" fmla="*/ 10072 h 10072"/>
              <a:gd name="connsiteX4" fmla="*/ 1 w 9960"/>
              <a:gd name="connsiteY4" fmla="*/ 10030 h 10072"/>
              <a:gd name="connsiteX0" fmla="*/ 1 w 10048"/>
              <a:gd name="connsiteY0" fmla="*/ 9958 h 9966"/>
              <a:gd name="connsiteX1" fmla="*/ 4181 w 10048"/>
              <a:gd name="connsiteY1" fmla="*/ 0 h 9966"/>
              <a:gd name="connsiteX2" fmla="*/ 10000 w 10048"/>
              <a:gd name="connsiteY2" fmla="*/ 30 h 9966"/>
              <a:gd name="connsiteX3" fmla="*/ 10048 w 10048"/>
              <a:gd name="connsiteY3" fmla="*/ 9966 h 9966"/>
              <a:gd name="connsiteX4" fmla="*/ 1 w 10048"/>
              <a:gd name="connsiteY4" fmla="*/ 9958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9966">
                <a:moveTo>
                  <a:pt x="1" y="9958"/>
                </a:moveTo>
                <a:cubicBezTo>
                  <a:pt x="-2" y="6544"/>
                  <a:pt x="4184" y="3414"/>
                  <a:pt x="4181" y="0"/>
                </a:cubicBezTo>
                <a:lnTo>
                  <a:pt x="10000" y="30"/>
                </a:lnTo>
                <a:lnTo>
                  <a:pt x="10048" y="9966"/>
                </a:lnTo>
                <a:lnTo>
                  <a:pt x="1" y="9958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 bwMode="black">
          <a:xfrm>
            <a:off x="11412181" y="66024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2" name="Freeform 21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22206"/>
      </p:ext>
    </p:extLst>
  </p:cSld>
  <p:clrMapOvr>
    <a:masterClrMapping/>
  </p:clrMapOvr>
  <p:hf sldNum="0" hdr="0" ftr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8001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6" name="Rectangle 24"/>
          <p:cNvSpPr/>
          <p:nvPr userDrawn="1"/>
        </p:nvSpPr>
        <p:spPr>
          <a:xfrm>
            <a:off x="-11866" y="175317"/>
            <a:ext cx="7194866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 hasCustomPrompt="1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 sz="6000">
                <a:solidFill>
                  <a:srgbClr val="434343"/>
                </a:solidFill>
                <a:latin typeface="Bradley Hand ITC" panose="03070402050302030203" pitchFamily="66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1467053"/>
      </p:ext>
    </p:extLst>
  </p:cSld>
  <p:clrMapOvr>
    <a:masterClrMapping/>
  </p:clrMapOvr>
  <p:hf sldNum="0" hdr="0" ftr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223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9225"/>
            <a:ext cx="9680775" cy="687164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564573" y="22871"/>
            <a:ext cx="5633777" cy="6858000"/>
          </a:xfrm>
          <a:prstGeom prst="rect">
            <a:avLst/>
          </a:pr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7401388" y="1692395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2842530"/>
      </p:ext>
    </p:extLst>
  </p:cSld>
  <p:clrMapOvr>
    <a:masterClrMapping/>
  </p:clrMapOvr>
  <p:hf sldNum="0" hdr="0" ftr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22872"/>
            <a:ext cx="12198350" cy="68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1868" y="-12963"/>
            <a:ext cx="12198350" cy="6906795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862316"/>
            <a:ext cx="12198350" cy="2995684"/>
          </a:xfrm>
          <a:prstGeom prst="rect">
            <a:avLst/>
          </a:prstGeom>
          <a:gradFill>
            <a:gsLst>
              <a:gs pos="0">
                <a:srgbClr val="333333">
                  <a:alpha val="0"/>
                </a:srgbClr>
              </a:gs>
              <a:gs pos="100000">
                <a:srgbClr val="333333"/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62443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750850"/>
      </p:ext>
    </p:extLst>
  </p:cSld>
  <p:clrMapOvr>
    <a:masterClrMapping/>
  </p:clrMapOvr>
  <p:hf sldNum="0" hdr="0" ftr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35347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210219" cy="685800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ight Triangle 2"/>
          <p:cNvSpPr/>
          <p:nvPr userDrawn="1"/>
        </p:nvSpPr>
        <p:spPr>
          <a:xfrm rot="10800000" flipV="1">
            <a:off x="730779" y="2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7164390" y="2033588"/>
            <a:ext cx="4433887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0" name="Freeform 1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450596" y="0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19208" y="10506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4"/>
          <p:cNvSpPr/>
          <p:nvPr userDrawn="1"/>
        </p:nvSpPr>
        <p:spPr>
          <a:xfrm rot="10800000">
            <a:off x="1237840" y="175317"/>
            <a:ext cx="10952496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4568" y="236888"/>
            <a:ext cx="10978515" cy="86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07358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-11869" y="2"/>
            <a:ext cx="12210219" cy="70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36" y="-1"/>
            <a:ext cx="12210219" cy="7047186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8" y="1"/>
            <a:ext cx="4713762" cy="70471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702898"/>
      </p:ext>
    </p:extLst>
  </p:cSld>
  <p:clrMapOvr>
    <a:masterClrMapping/>
  </p:clrMapOvr>
  <p:hf sldNum="0" hdr="0" ftr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1869" y="2"/>
            <a:ext cx="12210219" cy="68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 userDrawn="1"/>
        </p:nvSpPr>
        <p:spPr>
          <a:xfrm>
            <a:off x="-15636" y="6300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8" y="2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44932" y="3952038"/>
            <a:ext cx="5902897" cy="291226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371262 w 5677922"/>
              <a:gd name="connsiteY3" fmla="*/ 3453293 h 3501441"/>
              <a:gd name="connsiteX4" fmla="*/ 0 w 5677922"/>
              <a:gd name="connsiteY4" fmla="*/ 3501441 h 3501441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46478 w 5653138"/>
              <a:gd name="connsiteY3" fmla="*/ 3453293 h 3470600"/>
              <a:gd name="connsiteX4" fmla="*/ 0 w 5653138"/>
              <a:gd name="connsiteY4" fmla="*/ 3470600 h 3470600"/>
              <a:gd name="connsiteX0" fmla="*/ 0 w 5653138"/>
              <a:gd name="connsiteY0" fmla="*/ 3470600 h 3484133"/>
              <a:gd name="connsiteX1" fmla="*/ 681533 w 5653138"/>
              <a:gd name="connsiteY1" fmla="*/ 0 h 3484133"/>
              <a:gd name="connsiteX2" fmla="*/ 5653138 w 5653138"/>
              <a:gd name="connsiteY2" fmla="*/ 0 h 3484133"/>
              <a:gd name="connsiteX3" fmla="*/ 5346478 w 5653138"/>
              <a:gd name="connsiteY3" fmla="*/ 3484133 h 3484133"/>
              <a:gd name="connsiteX4" fmla="*/ 0 w 5653138"/>
              <a:gd name="connsiteY4" fmla="*/ 3470600 h 3484133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38216 w 5653138"/>
              <a:gd name="connsiteY3" fmla="*/ 3453292 h 3470600"/>
              <a:gd name="connsiteX4" fmla="*/ 0 w 5653138"/>
              <a:gd name="connsiteY4" fmla="*/ 3470600 h 3470600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29955 w 5653138"/>
              <a:gd name="connsiteY3" fmla="*/ 3463572 h 3470600"/>
              <a:gd name="connsiteX4" fmla="*/ 0 w 5653138"/>
              <a:gd name="connsiteY4" fmla="*/ 3470600 h 34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3138" h="3470600">
                <a:moveTo>
                  <a:pt x="0" y="3470600"/>
                </a:moveTo>
                <a:lnTo>
                  <a:pt x="681533" y="0"/>
                </a:lnTo>
                <a:lnTo>
                  <a:pt x="5653138" y="0"/>
                </a:lnTo>
                <a:lnTo>
                  <a:pt x="5329955" y="3463572"/>
                </a:lnTo>
                <a:lnTo>
                  <a:pt x="0" y="3470600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35212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8710" y="2405084"/>
            <a:ext cx="12207063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93" y="777600"/>
            <a:ext cx="7369607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193" y="1753200"/>
            <a:ext cx="7369607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25195" y="5754254"/>
            <a:ext cx="1319558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82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91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364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V="1">
            <a:off x="-15638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27679" y="3934787"/>
            <a:ext cx="5946028" cy="292962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420830 w 5686183"/>
              <a:gd name="connsiteY3" fmla="*/ 3463574 h 3501441"/>
              <a:gd name="connsiteX4" fmla="*/ 0 w 5686183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329954 w 5686183"/>
              <a:gd name="connsiteY3" fmla="*/ 3473854 h 3501441"/>
              <a:gd name="connsiteX4" fmla="*/ 0 w 5686183"/>
              <a:gd name="connsiteY4" fmla="*/ 3501441 h 3501441"/>
              <a:gd name="connsiteX0" fmla="*/ 0 w 5686183"/>
              <a:gd name="connsiteY0" fmla="*/ 3470599 h 3473854"/>
              <a:gd name="connsiteX1" fmla="*/ 706317 w 5686183"/>
              <a:gd name="connsiteY1" fmla="*/ 0 h 3473854"/>
              <a:gd name="connsiteX2" fmla="*/ 5686183 w 5686183"/>
              <a:gd name="connsiteY2" fmla="*/ 0 h 3473854"/>
              <a:gd name="connsiteX3" fmla="*/ 5329954 w 5686183"/>
              <a:gd name="connsiteY3" fmla="*/ 3473854 h 3473854"/>
              <a:gd name="connsiteX4" fmla="*/ 0 w 5686183"/>
              <a:gd name="connsiteY4" fmla="*/ 3470599 h 3473854"/>
              <a:gd name="connsiteX0" fmla="*/ 0 w 5686183"/>
              <a:gd name="connsiteY0" fmla="*/ 3480879 h 3480879"/>
              <a:gd name="connsiteX1" fmla="*/ 706317 w 5686183"/>
              <a:gd name="connsiteY1" fmla="*/ 0 h 3480879"/>
              <a:gd name="connsiteX2" fmla="*/ 5686183 w 5686183"/>
              <a:gd name="connsiteY2" fmla="*/ 0 h 3480879"/>
              <a:gd name="connsiteX3" fmla="*/ 5329954 w 5686183"/>
              <a:gd name="connsiteY3" fmla="*/ 3473854 h 3480879"/>
              <a:gd name="connsiteX4" fmla="*/ 0 w 5686183"/>
              <a:gd name="connsiteY4" fmla="*/ 3480879 h 3480879"/>
              <a:gd name="connsiteX0" fmla="*/ 0 w 5694444"/>
              <a:gd name="connsiteY0" fmla="*/ 3480879 h 3480879"/>
              <a:gd name="connsiteX1" fmla="*/ 706317 w 5694444"/>
              <a:gd name="connsiteY1" fmla="*/ 0 h 3480879"/>
              <a:gd name="connsiteX2" fmla="*/ 5694444 w 5694444"/>
              <a:gd name="connsiteY2" fmla="*/ 0 h 3480879"/>
              <a:gd name="connsiteX3" fmla="*/ 5329954 w 5694444"/>
              <a:gd name="connsiteY3" fmla="*/ 3473854 h 3480879"/>
              <a:gd name="connsiteX4" fmla="*/ 0 w 5694444"/>
              <a:gd name="connsiteY4" fmla="*/ 3480879 h 3480879"/>
              <a:gd name="connsiteX0" fmla="*/ 0 w 5694444"/>
              <a:gd name="connsiteY0" fmla="*/ 3480879 h 3491289"/>
              <a:gd name="connsiteX1" fmla="*/ 706317 w 5694444"/>
              <a:gd name="connsiteY1" fmla="*/ 0 h 3491289"/>
              <a:gd name="connsiteX2" fmla="*/ 5694444 w 5694444"/>
              <a:gd name="connsiteY2" fmla="*/ 0 h 3491289"/>
              <a:gd name="connsiteX3" fmla="*/ 5343966 w 5694444"/>
              <a:gd name="connsiteY3" fmla="*/ 3491289 h 3491289"/>
              <a:gd name="connsiteX4" fmla="*/ 0 w 5694444"/>
              <a:gd name="connsiteY4" fmla="*/ 3480879 h 349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4444" h="3491289">
                <a:moveTo>
                  <a:pt x="0" y="3480879"/>
                </a:moveTo>
                <a:lnTo>
                  <a:pt x="706317" y="0"/>
                </a:lnTo>
                <a:lnTo>
                  <a:pt x="5694444" y="0"/>
                </a:lnTo>
                <a:lnTo>
                  <a:pt x="5343966" y="3491289"/>
                </a:lnTo>
                <a:lnTo>
                  <a:pt x="0" y="3480879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3942851"/>
      </p:ext>
    </p:extLst>
  </p:cSld>
  <p:clrMapOvr>
    <a:masterClrMapping/>
  </p:clrMapOvr>
  <p:hf sldNum="0" hdr="0" ftr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2"/>
          <p:cNvSpPr/>
          <p:nvPr userDrawn="1"/>
        </p:nvSpPr>
        <p:spPr>
          <a:xfrm flipV="1">
            <a:off x="-42933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564661"/>
      </p:ext>
    </p:extLst>
  </p:cSld>
  <p:clrMapOvr>
    <a:masterClrMapping/>
  </p:clrMapOvr>
  <p:hf sldNum="0" hdr="0" ftr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1"/>
            <a:ext cx="12210225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8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3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68" y="243588"/>
            <a:ext cx="10978515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88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9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34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5529"/>
            <a:ext cx="10978516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EYInterstate Light" panose="02000506000000020004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90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0"/>
            <a:ext cx="12393918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296886" y="510638"/>
            <a:ext cx="7695211" cy="3847606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19408" y="2239544"/>
            <a:ext cx="5615605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19408" y="3217952"/>
            <a:ext cx="5615605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11" y="5340096"/>
            <a:ext cx="987551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370835" y="457204"/>
            <a:ext cx="7221424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809745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809745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109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0" y="612648"/>
            <a:ext cx="7731674" cy="357530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05851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05851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1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7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79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alkehe\Desktop\Resources\EY Images\Royalty free\Cloud\14H05456_RM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4770" y="-1"/>
            <a:ext cx="1221312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14762" y="-11872"/>
            <a:ext cx="12210219" cy="6857999"/>
          </a:xfrm>
          <a:prstGeom prst="rect">
            <a:avLst/>
          </a:prstGeom>
          <a:solidFill>
            <a:srgbClr val="333333">
              <a:alpha val="6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234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Desktop\Resources\EY Images\Royalty free\14H0519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" y="-1"/>
            <a:ext cx="1219834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981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121983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1860" y="5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8" name="Freeform 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48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1628780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32" y="777600"/>
            <a:ext cx="8509387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36" y="1731938"/>
            <a:ext cx="6222951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9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0"/>
            <a:ext cx="10978516" cy="4700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95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41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037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85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87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80"/>
            <a:ext cx="5387604" cy="4700589"/>
          </a:xfr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10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31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5529"/>
            <a:ext cx="10978516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67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1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18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800" y="719139"/>
            <a:ext cx="4677636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53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walkehe\Pictures\14H01477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871" y="0"/>
            <a:ext cx="10326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28" y="-89310"/>
            <a:ext cx="12210219" cy="694731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Parallelogram 1"/>
          <p:cNvSpPr/>
          <p:nvPr userDrawn="1"/>
        </p:nvSpPr>
        <p:spPr>
          <a:xfrm flipH="1">
            <a:off x="4344936" y="3952037"/>
            <a:ext cx="5928776" cy="2938140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922" h="3501441">
                <a:moveTo>
                  <a:pt x="0" y="3501441"/>
                </a:moveTo>
                <a:lnTo>
                  <a:pt x="706317" y="0"/>
                </a:lnTo>
                <a:lnTo>
                  <a:pt x="5677922" y="0"/>
                </a:lnTo>
                <a:lnTo>
                  <a:pt x="5420830" y="3463574"/>
                </a:lnTo>
                <a:lnTo>
                  <a:pt x="0" y="3501441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7" y="-89310"/>
            <a:ext cx="4713762" cy="694731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1738300"/>
      </p:ext>
    </p:extLst>
  </p:cSld>
  <p:clrMapOvr>
    <a:masterClrMapping/>
  </p:clrMapOvr>
  <p:hf sldNum="0"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22871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-48795"/>
            <a:ext cx="9680775" cy="687047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ight Triangle 2"/>
          <p:cNvSpPr/>
          <p:nvPr userDrawn="1"/>
        </p:nvSpPr>
        <p:spPr>
          <a:xfrm flipV="1">
            <a:off x="6384419" y="-25103"/>
            <a:ext cx="5841841" cy="694437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1 w 9960"/>
              <a:gd name="connsiteY0" fmla="*/ 10030 h 10072"/>
              <a:gd name="connsiteX1" fmla="*/ 4164 w 9960"/>
              <a:gd name="connsiteY1" fmla="*/ 0 h 10072"/>
              <a:gd name="connsiteX2" fmla="*/ 9960 w 9960"/>
              <a:gd name="connsiteY2" fmla="*/ 30 h 10072"/>
              <a:gd name="connsiteX3" fmla="*/ 8095 w 9960"/>
              <a:gd name="connsiteY3" fmla="*/ 10072 h 10072"/>
              <a:gd name="connsiteX4" fmla="*/ 1 w 9960"/>
              <a:gd name="connsiteY4" fmla="*/ 10030 h 10072"/>
              <a:gd name="connsiteX0" fmla="*/ 1 w 10048"/>
              <a:gd name="connsiteY0" fmla="*/ 9958 h 9966"/>
              <a:gd name="connsiteX1" fmla="*/ 4181 w 10048"/>
              <a:gd name="connsiteY1" fmla="*/ 0 h 9966"/>
              <a:gd name="connsiteX2" fmla="*/ 10000 w 10048"/>
              <a:gd name="connsiteY2" fmla="*/ 30 h 9966"/>
              <a:gd name="connsiteX3" fmla="*/ 10048 w 10048"/>
              <a:gd name="connsiteY3" fmla="*/ 9966 h 9966"/>
              <a:gd name="connsiteX4" fmla="*/ 1 w 10048"/>
              <a:gd name="connsiteY4" fmla="*/ 9958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9966">
                <a:moveTo>
                  <a:pt x="1" y="9958"/>
                </a:moveTo>
                <a:cubicBezTo>
                  <a:pt x="-2" y="6544"/>
                  <a:pt x="4184" y="3414"/>
                  <a:pt x="4181" y="0"/>
                </a:cubicBezTo>
                <a:lnTo>
                  <a:pt x="10000" y="30"/>
                </a:lnTo>
                <a:lnTo>
                  <a:pt x="10048" y="9966"/>
                </a:lnTo>
                <a:lnTo>
                  <a:pt x="1" y="9958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 bwMode="black">
          <a:xfrm>
            <a:off x="11412190" y="66024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2" name="Freeform 21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56293"/>
      </p:ext>
    </p:extLst>
  </p:cSld>
  <p:clrMapOvr>
    <a:masterClrMapping/>
  </p:clrMapOvr>
  <p:hf sldNum="0"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walkehe\Desktop\Resources\EY Images\Royalty free\14H0519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" y="-1"/>
            <a:ext cx="1219834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1" y="9225"/>
            <a:ext cx="12198349" cy="687164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564583" y="22871"/>
            <a:ext cx="5633775" cy="6858000"/>
          </a:xfrm>
          <a:prstGeom prst="rect">
            <a:avLst/>
          </a:prstGeom>
          <a:solidFill>
            <a:srgbClr val="333333">
              <a:alpha val="7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7401388" y="1692397"/>
            <a:ext cx="3940148" cy="3984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297369"/>
      </p:ext>
    </p:extLst>
  </p:cSld>
  <p:clrMapOvr>
    <a:masterClrMapping/>
  </p:clrMapOvr>
  <p:hf sldNum="0"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9223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9225"/>
            <a:ext cx="9680775" cy="687164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564583" y="22871"/>
            <a:ext cx="5633775" cy="6858000"/>
          </a:xfrm>
          <a:prstGeom prst="rect">
            <a:avLst/>
          </a:pr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7401388" y="1692397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036593"/>
      </p:ext>
    </p:extLst>
  </p:cSld>
  <p:clrMapOvr>
    <a:masterClrMapping/>
  </p:clrMapOvr>
  <p:hf sldNum="0"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22872"/>
            <a:ext cx="12198350" cy="68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1868" y="-12963"/>
            <a:ext cx="12198350" cy="6906795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" y="3862316"/>
            <a:ext cx="12198350" cy="2995684"/>
          </a:xfrm>
          <a:prstGeom prst="rect">
            <a:avLst/>
          </a:prstGeom>
          <a:gradFill>
            <a:gsLst>
              <a:gs pos="0">
                <a:srgbClr val="333333">
                  <a:alpha val="0"/>
                </a:srgbClr>
              </a:gs>
              <a:gs pos="100000">
                <a:srgbClr val="333333"/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624435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7961788"/>
      </p:ext>
    </p:extLst>
  </p:cSld>
  <p:clrMapOvr>
    <a:masterClrMapping/>
  </p:clrMapOvr>
  <p:hf sldNum="0"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" y="0"/>
            <a:ext cx="35347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9" y="0"/>
            <a:ext cx="12210219" cy="685800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ight Triangle 2"/>
          <p:cNvSpPr/>
          <p:nvPr userDrawn="1"/>
        </p:nvSpPr>
        <p:spPr>
          <a:xfrm rot="10800000" flipV="1">
            <a:off x="730782" y="5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7164392" y="2033589"/>
            <a:ext cx="4433887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0" name="Freeform 1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450596" y="0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19211" y="10506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4"/>
          <p:cNvSpPr/>
          <p:nvPr userDrawn="1"/>
        </p:nvSpPr>
        <p:spPr>
          <a:xfrm rot="10800000">
            <a:off x="1237839" y="175317"/>
            <a:ext cx="10952497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4571" y="236888"/>
            <a:ext cx="10978516" cy="86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174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-11860" y="7"/>
            <a:ext cx="12210219" cy="70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28" y="-1"/>
            <a:ext cx="12210219" cy="7047186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7" y="7"/>
            <a:ext cx="4713762" cy="70471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4840852"/>
      </p:ext>
    </p:extLst>
  </p:cSld>
  <p:clrMapOvr>
    <a:masterClrMapping/>
  </p:clrMapOvr>
  <p:hf sldNum="0"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1860" y="4"/>
            <a:ext cx="12210219" cy="68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 userDrawn="1"/>
        </p:nvSpPr>
        <p:spPr>
          <a:xfrm>
            <a:off x="-15628" y="6302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7" y="5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44933" y="3952047"/>
            <a:ext cx="5902897" cy="291226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371262 w 5677922"/>
              <a:gd name="connsiteY3" fmla="*/ 3453293 h 3501441"/>
              <a:gd name="connsiteX4" fmla="*/ 0 w 5677922"/>
              <a:gd name="connsiteY4" fmla="*/ 3501441 h 3501441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46478 w 5653138"/>
              <a:gd name="connsiteY3" fmla="*/ 3453293 h 3470600"/>
              <a:gd name="connsiteX4" fmla="*/ 0 w 5653138"/>
              <a:gd name="connsiteY4" fmla="*/ 3470600 h 3470600"/>
              <a:gd name="connsiteX0" fmla="*/ 0 w 5653138"/>
              <a:gd name="connsiteY0" fmla="*/ 3470600 h 3484133"/>
              <a:gd name="connsiteX1" fmla="*/ 681533 w 5653138"/>
              <a:gd name="connsiteY1" fmla="*/ 0 h 3484133"/>
              <a:gd name="connsiteX2" fmla="*/ 5653138 w 5653138"/>
              <a:gd name="connsiteY2" fmla="*/ 0 h 3484133"/>
              <a:gd name="connsiteX3" fmla="*/ 5346478 w 5653138"/>
              <a:gd name="connsiteY3" fmla="*/ 3484133 h 3484133"/>
              <a:gd name="connsiteX4" fmla="*/ 0 w 5653138"/>
              <a:gd name="connsiteY4" fmla="*/ 3470600 h 3484133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38216 w 5653138"/>
              <a:gd name="connsiteY3" fmla="*/ 3453292 h 3470600"/>
              <a:gd name="connsiteX4" fmla="*/ 0 w 5653138"/>
              <a:gd name="connsiteY4" fmla="*/ 3470600 h 3470600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29955 w 5653138"/>
              <a:gd name="connsiteY3" fmla="*/ 3463572 h 3470600"/>
              <a:gd name="connsiteX4" fmla="*/ 0 w 5653138"/>
              <a:gd name="connsiteY4" fmla="*/ 3470600 h 34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3138" h="3470600">
                <a:moveTo>
                  <a:pt x="0" y="3470600"/>
                </a:moveTo>
                <a:lnTo>
                  <a:pt x="681533" y="0"/>
                </a:lnTo>
                <a:lnTo>
                  <a:pt x="5653138" y="0"/>
                </a:lnTo>
                <a:lnTo>
                  <a:pt x="5329955" y="3463572"/>
                </a:lnTo>
                <a:lnTo>
                  <a:pt x="0" y="3470600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640260"/>
      </p:ext>
    </p:extLst>
  </p:cSld>
  <p:clrMapOvr>
    <a:masterClrMapping/>
  </p:clrMapOvr>
  <p:hf sldNum="0"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V="1">
            <a:off x="-15637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27680" y="3934797"/>
            <a:ext cx="5946029" cy="292962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420830 w 5686183"/>
              <a:gd name="connsiteY3" fmla="*/ 3463574 h 3501441"/>
              <a:gd name="connsiteX4" fmla="*/ 0 w 5686183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329954 w 5686183"/>
              <a:gd name="connsiteY3" fmla="*/ 3473854 h 3501441"/>
              <a:gd name="connsiteX4" fmla="*/ 0 w 5686183"/>
              <a:gd name="connsiteY4" fmla="*/ 3501441 h 3501441"/>
              <a:gd name="connsiteX0" fmla="*/ 0 w 5686183"/>
              <a:gd name="connsiteY0" fmla="*/ 3470599 h 3473854"/>
              <a:gd name="connsiteX1" fmla="*/ 706317 w 5686183"/>
              <a:gd name="connsiteY1" fmla="*/ 0 h 3473854"/>
              <a:gd name="connsiteX2" fmla="*/ 5686183 w 5686183"/>
              <a:gd name="connsiteY2" fmla="*/ 0 h 3473854"/>
              <a:gd name="connsiteX3" fmla="*/ 5329954 w 5686183"/>
              <a:gd name="connsiteY3" fmla="*/ 3473854 h 3473854"/>
              <a:gd name="connsiteX4" fmla="*/ 0 w 5686183"/>
              <a:gd name="connsiteY4" fmla="*/ 3470599 h 3473854"/>
              <a:gd name="connsiteX0" fmla="*/ 0 w 5686183"/>
              <a:gd name="connsiteY0" fmla="*/ 3480879 h 3480879"/>
              <a:gd name="connsiteX1" fmla="*/ 706317 w 5686183"/>
              <a:gd name="connsiteY1" fmla="*/ 0 h 3480879"/>
              <a:gd name="connsiteX2" fmla="*/ 5686183 w 5686183"/>
              <a:gd name="connsiteY2" fmla="*/ 0 h 3480879"/>
              <a:gd name="connsiteX3" fmla="*/ 5329954 w 5686183"/>
              <a:gd name="connsiteY3" fmla="*/ 3473854 h 3480879"/>
              <a:gd name="connsiteX4" fmla="*/ 0 w 5686183"/>
              <a:gd name="connsiteY4" fmla="*/ 3480879 h 3480879"/>
              <a:gd name="connsiteX0" fmla="*/ 0 w 5694444"/>
              <a:gd name="connsiteY0" fmla="*/ 3480879 h 3480879"/>
              <a:gd name="connsiteX1" fmla="*/ 706317 w 5694444"/>
              <a:gd name="connsiteY1" fmla="*/ 0 h 3480879"/>
              <a:gd name="connsiteX2" fmla="*/ 5694444 w 5694444"/>
              <a:gd name="connsiteY2" fmla="*/ 0 h 3480879"/>
              <a:gd name="connsiteX3" fmla="*/ 5329954 w 5694444"/>
              <a:gd name="connsiteY3" fmla="*/ 3473854 h 3480879"/>
              <a:gd name="connsiteX4" fmla="*/ 0 w 5694444"/>
              <a:gd name="connsiteY4" fmla="*/ 3480879 h 3480879"/>
              <a:gd name="connsiteX0" fmla="*/ 0 w 5694444"/>
              <a:gd name="connsiteY0" fmla="*/ 3480879 h 3491289"/>
              <a:gd name="connsiteX1" fmla="*/ 706317 w 5694444"/>
              <a:gd name="connsiteY1" fmla="*/ 0 h 3491289"/>
              <a:gd name="connsiteX2" fmla="*/ 5694444 w 5694444"/>
              <a:gd name="connsiteY2" fmla="*/ 0 h 3491289"/>
              <a:gd name="connsiteX3" fmla="*/ 5343966 w 5694444"/>
              <a:gd name="connsiteY3" fmla="*/ 3491289 h 3491289"/>
              <a:gd name="connsiteX4" fmla="*/ 0 w 5694444"/>
              <a:gd name="connsiteY4" fmla="*/ 3480879 h 349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4444" h="3491289">
                <a:moveTo>
                  <a:pt x="0" y="3480879"/>
                </a:moveTo>
                <a:lnTo>
                  <a:pt x="706317" y="0"/>
                </a:lnTo>
                <a:lnTo>
                  <a:pt x="5694444" y="0"/>
                </a:lnTo>
                <a:lnTo>
                  <a:pt x="5343966" y="3491289"/>
                </a:lnTo>
                <a:lnTo>
                  <a:pt x="0" y="3480879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384201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4540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2"/>
          <p:cNvSpPr/>
          <p:nvPr userDrawn="1"/>
        </p:nvSpPr>
        <p:spPr>
          <a:xfrm flipV="1">
            <a:off x="-42933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185372"/>
      </p:ext>
    </p:extLst>
  </p:cSld>
  <p:clrMapOvr>
    <a:masterClrMapping/>
  </p:clrMapOvr>
  <p:hf sldNum="0"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1"/>
            <a:ext cx="12210226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6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4621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6" name="Freeform 8"/>
          <p:cNvSpPr>
            <a:spLocks/>
          </p:cNvSpPr>
          <p:nvPr userDrawn="1"/>
        </p:nvSpPr>
        <p:spPr bwMode="gray">
          <a:xfrm>
            <a:off x="3082578" y="1628775"/>
            <a:ext cx="9125689" cy="3318440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7" y="2344618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81" y="3863841"/>
            <a:ext cx="1830806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2000" b="1" dirty="0">
                <a:solidFill>
                  <a:srgbClr val="FFE6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848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 userDrawn="1"/>
        </p:nvSpPr>
        <p:spPr>
          <a:xfrm rot="16200000">
            <a:off x="3349280" y="-1891476"/>
            <a:ext cx="3318925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29709" y="1044000"/>
            <a:ext cx="1135873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29709" y="6242400"/>
            <a:ext cx="1135872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0386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13"/>
          <p:cNvSpPr/>
          <p:nvPr userDrawn="1"/>
        </p:nvSpPr>
        <p:spPr>
          <a:xfrm rot="16200000">
            <a:off x="3540349" y="-2082542"/>
            <a:ext cx="2936787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201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 userDrawn="1"/>
        </p:nvSpPr>
        <p:spPr>
          <a:xfrm>
            <a:off x="609920" y="1062000"/>
            <a:ext cx="5872769" cy="4764330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0820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gray">
          <a:xfrm>
            <a:off x="4" y="1628780"/>
            <a:ext cx="12208264" cy="4335297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8315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7846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918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3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031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707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1"/>
            <a:ext cx="12210226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7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9" y="645003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1389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" y="7"/>
            <a:ext cx="12198349" cy="692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7" y="-11872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9" y="645003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5840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walkehe\Desktop\Resources\EY Images\Royalty free\14H0434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8"/>
            <a:ext cx="12378518" cy="70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" y="-22447"/>
            <a:ext cx="12378518" cy="704224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000"/>
                </a:srgbClr>
              </a:gs>
              <a:gs pos="100000">
                <a:schemeClr val="tx2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255594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255594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May 2015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Network Change an EY point of view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 bwMode="black">
          <a:xfrm>
            <a:off x="11259789" y="645003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5" name="Freeform 14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5689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53000" y="6519672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Credit Suisse Application and operating model assessment for cloud enablement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495522" y="6519672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1 January 2014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333" y="6352021"/>
            <a:ext cx="6465686" cy="249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5" y="-6623"/>
            <a:ext cx="12209579" cy="121645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0" name="Text Placeholder 49"/>
          <p:cNvSpPr>
            <a:spLocks noGrp="1"/>
          </p:cNvSpPr>
          <p:nvPr>
            <p:ph type="body" sz="quarter" idx="12"/>
          </p:nvPr>
        </p:nvSpPr>
        <p:spPr>
          <a:xfrm>
            <a:off x="1035606" y="1743075"/>
            <a:ext cx="10169526" cy="4370388"/>
          </a:xfrm>
        </p:spPr>
        <p:txBody>
          <a:bodyPr/>
          <a:lstStyle>
            <a:lvl1pPr>
              <a:defRPr>
                <a:latin typeface="EYInterstate Light" panose="02000506000000020004" pitchFamily="2" charset="0"/>
              </a:defRPr>
            </a:lvl1pPr>
            <a:lvl2pPr>
              <a:defRPr>
                <a:latin typeface="EYInterstate Light" panose="02000506000000020004" pitchFamily="2" charset="0"/>
              </a:defRPr>
            </a:lvl2pPr>
            <a:lvl3pPr>
              <a:defRPr>
                <a:latin typeface="EYInterstate Light" panose="02000506000000020004" pitchFamily="2" charset="0"/>
              </a:defRPr>
            </a:lvl3pPr>
            <a:lvl4pPr>
              <a:defRPr>
                <a:latin typeface="EYInterstate Light" panose="02000506000000020004" pitchFamily="2" charset="0"/>
              </a:defRPr>
            </a:lvl4pPr>
            <a:lvl5pPr>
              <a:defRPr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8575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6" name="Freeform 8"/>
          <p:cNvSpPr>
            <a:spLocks/>
          </p:cNvSpPr>
          <p:nvPr userDrawn="1"/>
        </p:nvSpPr>
        <p:spPr bwMode="gray">
          <a:xfrm>
            <a:off x="3082578" y="1628775"/>
            <a:ext cx="9125689" cy="3318440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7" y="2344618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81" y="3863841"/>
            <a:ext cx="1830806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2000" b="1" dirty="0">
                <a:solidFill>
                  <a:srgbClr val="FFE6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350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 userDrawn="1"/>
        </p:nvSpPr>
        <p:spPr>
          <a:xfrm rot="16200000">
            <a:off x="3349275" y="-1891476"/>
            <a:ext cx="3318925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255594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255594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429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13"/>
          <p:cNvSpPr/>
          <p:nvPr userDrawn="1"/>
        </p:nvSpPr>
        <p:spPr>
          <a:xfrm rot="16200000">
            <a:off x="3540344" y="-2082542"/>
            <a:ext cx="2936787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7282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 userDrawn="1"/>
        </p:nvSpPr>
        <p:spPr>
          <a:xfrm>
            <a:off x="609920" y="1062000"/>
            <a:ext cx="5872769" cy="4764330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5876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gray">
          <a:xfrm>
            <a:off x="4" y="1628780"/>
            <a:ext cx="12208264" cy="4335297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8171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9430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7711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4034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031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150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1"/>
            <a:ext cx="12210226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5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6" y="6450026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445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" y="7"/>
            <a:ext cx="12198349" cy="692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5" y="-11872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6" y="6450026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7463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walkehe\Desktop\Resources\EY Images\Royalty free\14H0434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8"/>
            <a:ext cx="12378518" cy="70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" y="-22447"/>
            <a:ext cx="12378518" cy="704224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000"/>
                </a:srgbClr>
              </a:gs>
              <a:gs pos="100000">
                <a:schemeClr val="tx2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255594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255594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May 2015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Network Change an EY point of view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 bwMode="black">
          <a:xfrm>
            <a:off x="11259786" y="6450026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5" name="Freeform 14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390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53000" y="6519672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Credit Suisse Application and operating model assessment for cloud enablement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495522" y="6519672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1 January 2014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333" y="6352021"/>
            <a:ext cx="6465686" cy="249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2" y="-6623"/>
            <a:ext cx="12209579" cy="121645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0" name="Text Placeholder 49"/>
          <p:cNvSpPr>
            <a:spLocks noGrp="1"/>
          </p:cNvSpPr>
          <p:nvPr>
            <p:ph type="body" sz="quarter" idx="12"/>
          </p:nvPr>
        </p:nvSpPr>
        <p:spPr>
          <a:xfrm>
            <a:off x="1035600" y="1743075"/>
            <a:ext cx="10169526" cy="4370388"/>
          </a:xfrm>
        </p:spPr>
        <p:txBody>
          <a:bodyPr/>
          <a:lstStyle>
            <a:lvl1pPr>
              <a:defRPr>
                <a:latin typeface="EYInterstate Light" panose="02000506000000020004" pitchFamily="2" charset="0"/>
              </a:defRPr>
            </a:lvl1pPr>
            <a:lvl2pPr>
              <a:defRPr>
                <a:latin typeface="EYInterstate Light" panose="02000506000000020004" pitchFamily="2" charset="0"/>
              </a:defRPr>
            </a:lvl2pPr>
            <a:lvl3pPr>
              <a:defRPr>
                <a:latin typeface="EYInterstate Light" panose="02000506000000020004" pitchFamily="2" charset="0"/>
              </a:defRPr>
            </a:lvl3pPr>
            <a:lvl4pPr>
              <a:defRPr>
                <a:latin typeface="EYInterstate Light" panose="02000506000000020004" pitchFamily="2" charset="0"/>
              </a:defRPr>
            </a:lvl4pPr>
            <a:lvl5pPr>
              <a:defRPr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1177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5" y="4285970"/>
            <a:ext cx="3090428" cy="18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11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392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11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7" y="2344618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81" y="3863841"/>
            <a:ext cx="1830806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D200"/>
              </a:buClr>
              <a:buSzPct val="70000"/>
            </a:pPr>
            <a:r>
              <a:rPr lang="en-US" sz="2000" b="1" dirty="0">
                <a:solidFill>
                  <a:srgbClr val="FFD2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6472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6472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835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45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82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91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730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9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26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5529"/>
            <a:ext cx="10978516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EYInterstate Light" panose="02000506000000020004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871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0"/>
            <a:ext cx="12393918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296886" y="510638"/>
            <a:ext cx="7695211" cy="3847606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19404" y="2239544"/>
            <a:ext cx="5615605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19404" y="3217952"/>
            <a:ext cx="5615605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11" y="5340096"/>
            <a:ext cx="987551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264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370835" y="457204"/>
            <a:ext cx="7221424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809745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809745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8167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0" y="612648"/>
            <a:ext cx="7731674" cy="357530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05845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05845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1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1877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0179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alkehe\Desktop\Resources\EY Images\Royalty free\Cloud\14H05456_RM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4770" y="-1"/>
            <a:ext cx="1221312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14768" y="-11872"/>
            <a:ext cx="12210219" cy="6857999"/>
          </a:xfrm>
          <a:prstGeom prst="rect">
            <a:avLst/>
          </a:prstGeom>
          <a:solidFill>
            <a:srgbClr val="333333">
              <a:alpha val="6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2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21120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21120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9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Desktop\Resources\EY Images\Royalty free\14H0519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" y="-1"/>
            <a:ext cx="1219834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5458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121983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1862" y="5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8" name="Freeform 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4297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1628780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32" y="777600"/>
            <a:ext cx="8509387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34" y="1731938"/>
            <a:ext cx="6222951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532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0"/>
            <a:ext cx="10978516" cy="4700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050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571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133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145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6039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80"/>
            <a:ext cx="5387604" cy="4700589"/>
          </a:xfr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421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slideLayout" Target="../slideLayouts/slideLayout179.xml"/><Relationship Id="rId18" Type="http://schemas.openxmlformats.org/officeDocument/2006/relationships/slideLayout" Target="../slideLayouts/slideLayout184.xml"/><Relationship Id="rId26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69.xml"/><Relationship Id="rId21" Type="http://schemas.openxmlformats.org/officeDocument/2006/relationships/slideLayout" Target="../slideLayouts/slideLayout187.xml"/><Relationship Id="rId34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73.xml"/><Relationship Id="rId12" Type="http://schemas.openxmlformats.org/officeDocument/2006/relationships/slideLayout" Target="../slideLayouts/slideLayout178.xml"/><Relationship Id="rId17" Type="http://schemas.openxmlformats.org/officeDocument/2006/relationships/slideLayout" Target="../slideLayouts/slideLayout183.xml"/><Relationship Id="rId25" Type="http://schemas.openxmlformats.org/officeDocument/2006/relationships/slideLayout" Target="../slideLayouts/slideLayout191.xml"/><Relationship Id="rId33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182.xml"/><Relationship Id="rId20" Type="http://schemas.openxmlformats.org/officeDocument/2006/relationships/slideLayout" Target="../slideLayouts/slideLayout186.xml"/><Relationship Id="rId29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24" Type="http://schemas.openxmlformats.org/officeDocument/2006/relationships/slideLayout" Target="../slideLayouts/slideLayout190.xml"/><Relationship Id="rId32" Type="http://schemas.openxmlformats.org/officeDocument/2006/relationships/slideLayout" Target="../slideLayouts/slideLayout198.xml"/><Relationship Id="rId37" Type="http://schemas.openxmlformats.org/officeDocument/2006/relationships/theme" Target="../theme/theme10.xml"/><Relationship Id="rId5" Type="http://schemas.openxmlformats.org/officeDocument/2006/relationships/slideLayout" Target="../slideLayouts/slideLayout171.xml"/><Relationship Id="rId15" Type="http://schemas.openxmlformats.org/officeDocument/2006/relationships/slideLayout" Target="../slideLayouts/slideLayout181.xml"/><Relationship Id="rId23" Type="http://schemas.openxmlformats.org/officeDocument/2006/relationships/slideLayout" Target="../slideLayouts/slideLayout189.xml"/><Relationship Id="rId28" Type="http://schemas.openxmlformats.org/officeDocument/2006/relationships/slideLayout" Target="../slideLayouts/slideLayout194.xml"/><Relationship Id="rId36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176.xml"/><Relationship Id="rId19" Type="http://schemas.openxmlformats.org/officeDocument/2006/relationships/slideLayout" Target="../slideLayouts/slideLayout185.xml"/><Relationship Id="rId31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slideLayout" Target="../slideLayouts/slideLayout180.xml"/><Relationship Id="rId22" Type="http://schemas.openxmlformats.org/officeDocument/2006/relationships/slideLayout" Target="../slideLayouts/slideLayout188.xml"/><Relationship Id="rId27" Type="http://schemas.openxmlformats.org/officeDocument/2006/relationships/slideLayout" Target="../slideLayouts/slideLayout193.xml"/><Relationship Id="rId30" Type="http://schemas.openxmlformats.org/officeDocument/2006/relationships/slideLayout" Target="../slideLayouts/slideLayout196.xml"/><Relationship Id="rId35" Type="http://schemas.openxmlformats.org/officeDocument/2006/relationships/slideLayout" Target="../slideLayouts/slideLayout20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33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9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5.xml"/><Relationship Id="rId36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7.xml"/><Relationship Id="rId35" Type="http://schemas.openxmlformats.org/officeDocument/2006/relationships/slideLayout" Target="../slideLayouts/slideLayout11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28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43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000" y="6496184"/>
            <a:ext cx="4581586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9919" y="6496184"/>
            <a:ext cx="96367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24571" y="6496184"/>
            <a:ext cx="1585786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1 January 2014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16" y="6327650"/>
            <a:ext cx="533503" cy="408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84" r:id="rId2"/>
    <p:sldLayoutId id="2147483668" r:id="rId3"/>
    <p:sldLayoutId id="2147483748" r:id="rId4"/>
    <p:sldLayoutId id="2147483749" r:id="rId5"/>
    <p:sldLayoutId id="2147483669" r:id="rId6"/>
    <p:sldLayoutId id="214748378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726" r:id="rId13"/>
    <p:sldLayoutId id="2147483677" r:id="rId14"/>
    <p:sldLayoutId id="2147483679" r:id="rId1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5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6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  <p:sldLayoutId id="2147484011" r:id="rId27"/>
    <p:sldLayoutId id="2147484012" r:id="rId28"/>
    <p:sldLayoutId id="2147484013" r:id="rId29"/>
    <p:sldLayoutId id="2147484014" r:id="rId30"/>
    <p:sldLayoutId id="2147484015" r:id="rId31"/>
    <p:sldLayoutId id="2147484016" r:id="rId32"/>
    <p:sldLayoutId id="2147484017" r:id="rId33"/>
    <p:sldLayoutId id="2147484018" r:id="rId34"/>
    <p:sldLayoutId id="2147484019" r:id="rId35"/>
    <p:sldLayoutId id="2147484020" r:id="rId36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89" y="645003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9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3" r:id="rId10"/>
    <p:sldLayoutId id="2147483834" r:id="rId11"/>
    <p:sldLayoutId id="2147483835" r:id="rId12"/>
    <p:sldLayoutId id="2147483836" r:id="rId13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86" y="6450026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3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8" r:id="rId10"/>
    <p:sldLayoutId id="2147483849" r:id="rId11"/>
    <p:sldLayoutId id="2147483850" r:id="rId12"/>
    <p:sldLayoutId id="2147483851" r:id="rId13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86" y="6450024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56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  <p:sldLayoutId id="2147483872" r:id="rId20"/>
    <p:sldLayoutId id="2147483873" r:id="rId21"/>
    <p:sldLayoutId id="2147483874" r:id="rId22"/>
    <p:sldLayoutId id="2147483875" r:id="rId23"/>
    <p:sldLayoutId id="2147483876" r:id="rId24"/>
    <p:sldLayoutId id="2147483877" r:id="rId25"/>
    <p:sldLayoutId id="2147483878" r:id="rId26"/>
    <p:sldLayoutId id="2147483879" r:id="rId27"/>
    <p:sldLayoutId id="2147483880" r:id="rId28"/>
    <p:sldLayoutId id="2147483881" r:id="rId29"/>
    <p:sldLayoutId id="2147483882" r:id="rId30"/>
    <p:sldLayoutId id="2147483883" r:id="rId31"/>
    <p:sldLayoutId id="2147483884" r:id="rId32"/>
    <p:sldLayoutId id="2147483885" r:id="rId33"/>
    <p:sldLayoutId id="2147483886" r:id="rId34"/>
    <p:sldLayoutId id="2147483887" r:id="rId35"/>
    <p:sldLayoutId id="2147483888" r:id="rId36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86" y="645002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9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900" r:id="rId10"/>
    <p:sldLayoutId id="2147483901" r:id="rId11"/>
    <p:sldLayoutId id="2147483902" r:id="rId12"/>
    <p:sldLayoutId id="2147483903" r:id="rId13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5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000" y="6496184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917" y="6496184"/>
            <a:ext cx="96367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24570" y="6496184"/>
            <a:ext cx="1585786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646464"/>
                </a:solidFill>
              </a:rPr>
              <a:t>1 January 2014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08" y="6327650"/>
            <a:ext cx="533503" cy="4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000" y="6496184"/>
            <a:ext cx="4581586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919" y="6496184"/>
            <a:ext cx="96367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24571" y="6496184"/>
            <a:ext cx="1585786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646464"/>
                </a:solidFill>
              </a:rPr>
              <a:t>1 January 2014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16" y="6327650"/>
            <a:ext cx="533503" cy="4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542" y="1828801"/>
            <a:ext cx="11209536" cy="42806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737" y="110121"/>
            <a:ext cx="678343" cy="365125"/>
          </a:xfrm>
          <a:prstGeom prst="rect">
            <a:avLst/>
          </a:prstGeom>
        </p:spPr>
        <p:txBody>
          <a:bodyPr vert="horz" lIns="16418" tIns="8209" rIns="16418" bIns="82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21122"/>
            <a:fld id="{CFD54472-CB89-A04D-BCD1-7AD72FCD89F8}" type="slidenum">
              <a:rPr lang="en-US" smtClean="0">
                <a:solidFill>
                  <a:srgbClr val="4F4E4E">
                    <a:tint val="75000"/>
                  </a:srgbClr>
                </a:solidFill>
                <a:ea typeface="MS PGothic" panose="020B0600070205080204" pitchFamily="34" charset="-128"/>
              </a:rPr>
              <a:pPr defTabSz="521122"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  <a:ea typeface="MS PGothic" panose="020B0600070205080204" pitchFamily="34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92277" y="354838"/>
            <a:ext cx="11213803" cy="0"/>
          </a:xfrm>
          <a:prstGeom prst="line">
            <a:avLst/>
          </a:prstGeom>
          <a:ln w="19050" cmpd="sng">
            <a:solidFill>
              <a:srgbClr val="65A0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492277" y="6508614"/>
            <a:ext cx="1315921" cy="136543"/>
          </a:xfrm>
          <a:prstGeom prst="rect">
            <a:avLst/>
          </a:prstGeom>
        </p:spPr>
        <p:txBody>
          <a:bodyPr wrap="square" lIns="43781" tIns="21891" rIns="43781" bIns="21891">
            <a:spAutoFit/>
          </a:bodyPr>
          <a:lstStyle/>
          <a:p>
            <a:pPr defTabSz="521122"/>
            <a:r>
              <a:rPr lang="en-US" sz="600" dirty="0">
                <a:solidFill>
                  <a:srgbClr val="4F4E4E">
                    <a:lumMod val="50000"/>
                    <a:lumOff val="50000"/>
                  </a:srgbClr>
                </a:solidFill>
                <a:ea typeface="MS PGothic" panose="020B0600070205080204" pitchFamily="34" charset="-128"/>
              </a:rPr>
              <a:t>Copyright EY Seren © 2016</a:t>
            </a:r>
          </a:p>
        </p:txBody>
      </p:sp>
      <p:pic>
        <p:nvPicPr>
          <p:cNvPr id="9" name="Picture 8" descr="EY Seren logo_Coated_RGB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53" y="6310383"/>
            <a:ext cx="1250629" cy="322205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5685" y="690872"/>
            <a:ext cx="11385536" cy="5744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0237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</p:sldLayoutIdLst>
  <p:txStyles>
    <p:titleStyle>
      <a:lvl1pPr algn="l" defTabSz="218893" rtl="0" eaLnBrk="1" latinLnBrk="0" hangingPunct="1">
        <a:lnSpc>
          <a:spcPts val="4309"/>
        </a:lnSpc>
        <a:spcBef>
          <a:spcPct val="0"/>
        </a:spcBef>
        <a:buNone/>
        <a:defRPr sz="4000" kern="1200" spc="-120" baseline="0">
          <a:solidFill>
            <a:srgbClr val="87B39F"/>
          </a:solidFill>
          <a:latin typeface="+mj-lt"/>
          <a:ea typeface="+mj-ea"/>
          <a:cs typeface="Arial"/>
        </a:defRPr>
      </a:lvl1pPr>
    </p:titleStyle>
    <p:bodyStyle>
      <a:lvl1pPr marL="0" indent="0" algn="l" defTabSz="2188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4F4E4E"/>
        </a:buClr>
        <a:buSzPct val="100000"/>
        <a:buFontTx/>
        <a:buNone/>
        <a:tabLst>
          <a:tab pos="7028599" algn="l"/>
        </a:tabLst>
        <a:defRPr sz="1900" kern="2000" spc="-14">
          <a:solidFill>
            <a:srgbClr val="636262"/>
          </a:solidFill>
          <a:latin typeface="+mn-lt"/>
          <a:ea typeface="+mn-ea"/>
          <a:cs typeface="+mn-cs"/>
        </a:defRPr>
      </a:lvl1pPr>
      <a:lvl2pPr marL="355702" indent="-136808" algn="l" defTabSz="218893" rtl="0" eaLnBrk="1" latinLnBrk="0" hangingPunct="1">
        <a:lnSpc>
          <a:spcPct val="150000"/>
        </a:lnSpc>
        <a:spcBef>
          <a:spcPts val="0"/>
        </a:spcBef>
        <a:buSzPct val="100000"/>
        <a:buFont typeface="Arial"/>
        <a:buChar char="–"/>
        <a:defRPr sz="1900" kern="1200" spc="-14">
          <a:solidFill>
            <a:srgbClr val="4F4E4E"/>
          </a:solidFill>
          <a:latin typeface="+mn-lt"/>
          <a:ea typeface="+mn-ea"/>
          <a:cs typeface="+mn-cs"/>
        </a:defRPr>
      </a:lvl2pPr>
      <a:lvl3pPr marL="547234" indent="-109447" algn="l" defTabSz="218893" rtl="0" eaLnBrk="1" latinLnBrk="0" hangingPunct="1">
        <a:lnSpc>
          <a:spcPct val="150000"/>
        </a:lnSpc>
        <a:spcBef>
          <a:spcPts val="0"/>
        </a:spcBef>
        <a:buSzPct val="80000"/>
        <a:buFont typeface="Arial"/>
        <a:buChar char="•"/>
        <a:defRPr sz="1900" kern="1200" spc="-14">
          <a:solidFill>
            <a:srgbClr val="4F4E4E"/>
          </a:solidFill>
          <a:latin typeface="+mn-lt"/>
          <a:ea typeface="+mn-ea"/>
          <a:cs typeface="+mn-cs"/>
        </a:defRPr>
      </a:lvl3pPr>
      <a:lvl4pPr marL="766128" indent="-109447" algn="l" defTabSz="218893" rtl="0" eaLnBrk="1" latinLnBrk="0" hangingPunct="1">
        <a:lnSpc>
          <a:spcPct val="150000"/>
        </a:lnSpc>
        <a:spcBef>
          <a:spcPts val="0"/>
        </a:spcBef>
        <a:buSzPct val="80000"/>
        <a:buFont typeface="Arial"/>
        <a:buChar char="–"/>
        <a:defRPr sz="1900" kern="1200" spc="-14">
          <a:solidFill>
            <a:srgbClr val="4F4E4E"/>
          </a:solidFill>
          <a:latin typeface="+mn-lt"/>
          <a:ea typeface="+mn-ea"/>
          <a:cs typeface="+mn-cs"/>
        </a:defRPr>
      </a:lvl4pPr>
      <a:lvl5pPr marL="985021" indent="-109447" algn="l" defTabSz="218893" rtl="0" eaLnBrk="1" latinLnBrk="0" hangingPunct="1">
        <a:lnSpc>
          <a:spcPct val="150000"/>
        </a:lnSpc>
        <a:spcBef>
          <a:spcPts val="0"/>
        </a:spcBef>
        <a:buSzPct val="80000"/>
        <a:buFont typeface="Arial"/>
        <a:buChar char="»"/>
        <a:defRPr sz="1900" kern="1200" spc="-14">
          <a:solidFill>
            <a:srgbClr val="4F4E4E"/>
          </a:solidFill>
          <a:latin typeface="+mn-lt"/>
          <a:ea typeface="+mn-ea"/>
          <a:cs typeface="+mn-cs"/>
        </a:defRPr>
      </a:lvl5pPr>
      <a:lvl6pPr marL="1203915" indent="-109447" algn="l" defTabSz="218893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22809" indent="-109447" algn="l" defTabSz="218893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41703" indent="-109447" algn="l" defTabSz="218893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60596" indent="-109447" algn="l" defTabSz="218893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8893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37787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56681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75575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68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13362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32256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1149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614">
          <p15:clr>
            <a:srgbClr val="F26B43"/>
          </p15:clr>
        </p15:guide>
        <p15:guide id="3" pos="3969">
          <p15:clr>
            <a:srgbClr val="F26B43"/>
          </p15:clr>
        </p15:guide>
        <p15:guide id="4" pos="4207">
          <p15:clr>
            <a:srgbClr val="F26B43"/>
          </p15:clr>
        </p15:guide>
        <p15:guide id="5" orient="horz" pos="7701">
          <p15:clr>
            <a:srgbClr val="F26B43"/>
          </p15:clr>
        </p15:guide>
        <p15:guide id="6" pos="7563">
          <p15:clr>
            <a:srgbClr val="F26B43"/>
          </p15:clr>
        </p15:guide>
        <p15:guide id="7" pos="7801">
          <p15:clr>
            <a:srgbClr val="F26B43"/>
          </p15:clr>
        </p15:guide>
        <p15:guide id="8" pos="11172">
          <p15:clr>
            <a:srgbClr val="F26B43"/>
          </p15:clr>
        </p15:guide>
        <p15:guide id="9" pos="11399">
          <p15:clr>
            <a:srgbClr val="F26B43"/>
          </p15:clr>
        </p15:guide>
        <p15:guide id="10" pos="14756">
          <p15:clr>
            <a:srgbClr val="F26B43"/>
          </p15:clr>
        </p15:guide>
        <p15:guide id="11" pos="5396">
          <p15:clr>
            <a:srgbClr val="F26B43"/>
          </p15:clr>
        </p15:guide>
        <p15:guide id="12" pos="5159">
          <p15:clr>
            <a:srgbClr val="F26B43"/>
          </p15:clr>
        </p15:guide>
        <p15:guide id="13" pos="10196">
          <p15:clr>
            <a:srgbClr val="F26B43"/>
          </p15:clr>
        </p15:guide>
        <p15:guide id="14" pos="99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10677" y="1814215"/>
            <a:ext cx="4041687" cy="8656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>
                <a:solidFill>
                  <a:srgbClr val="40404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sz="2400" dirty="0"/>
              <a:t>Data Analytics</a:t>
            </a:r>
          </a:p>
          <a:p>
            <a:r>
              <a:rPr lang="en-US" sz="2400" b="0" dirty="0"/>
              <a:t>SQL Stored Procedures</a:t>
            </a:r>
            <a:endParaRPr lang="en-GB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772808" y="3370942"/>
            <a:ext cx="1184629" cy="645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rgbClr val="404040"/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lvl="1" algn="r" rtl="1"/>
            <a:r>
              <a:rPr lang="he-IL" b="1" dirty="0"/>
              <a:t>יוני 2019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5800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איך </a:t>
            </a:r>
            <a:r>
              <a:rPr lang="en-US" dirty="0"/>
              <a:t>Clustered index</a:t>
            </a:r>
            <a:r>
              <a:rPr lang="he-IL" dirty="0"/>
              <a:t> עובד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הדפים ברמה 1 ו -2, המסומנים בירוק, הם דפי אינדקס.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ברמה 1, כל דף מכיל מידע עבור 500,000 רשומות.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כל אחד מהדפים האלה מאחסן לא חצי מיליון שורות, אלא חצי מיליון ערכי אינדקס מקובצים, וכן מצביע למטה אל הדף המשויך ברמה הבאה.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לדוגמה, כדי לאחזר את הפרטים עבור עובד 500, </a:t>
            </a:r>
            <a:r>
              <a:rPr lang="en-US" sz="2000" dirty="0"/>
              <a:t>SQL Server </a:t>
            </a:r>
            <a:r>
              <a:rPr lang="he-IL" sz="2000" dirty="0"/>
              <a:t>יקרא שלושה עמודים: עמוד השורש ברמה 2, דף הביניים ברמה 1, והעלה המתאים בדף ברמה 0.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עמוד השורש אומר ל-</a:t>
            </a:r>
            <a:r>
              <a:rPr lang="en-US" sz="2000" dirty="0"/>
              <a:t>SQL Server </a:t>
            </a:r>
            <a:r>
              <a:rPr lang="he-IL" sz="2000" dirty="0"/>
              <a:t> איזה דף ברמת ביניים לקרוא, ועמוד הביניים מציין את הדף הספציפי של דף העלה לקריאה.</a:t>
            </a:r>
          </a:p>
        </p:txBody>
      </p:sp>
    </p:spTree>
    <p:extLst>
      <p:ext uri="{BB962C8B-B14F-4D97-AF65-F5344CB8AC3E}">
        <p14:creationId xmlns:p14="http://schemas.microsoft.com/office/powerpoint/2010/main" val="374368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מתי להשתמש ב </a:t>
            </a:r>
            <a:r>
              <a:rPr lang="en-US" dirty="0"/>
              <a:t>Clustered INDEX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עמודות המכילות מספר רב של ערכים נפרדים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שאילתות המחזירות טווח ערכים באמצעות אופרטורים כגון </a:t>
            </a:r>
            <a:r>
              <a:rPr lang="en-US" sz="2000" dirty="0"/>
              <a:t>BETWEEN,&gt;,&gt; =, &lt;, </a:t>
            </a:r>
            <a:r>
              <a:rPr lang="he-IL" sz="2000" dirty="0"/>
              <a:t> ו- &lt;=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עמודות שניתן לגשת אליהן ברצף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שאילתות שמחזירות תוצאות גדולות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עמודות שניתן לגשת באמצעותן לשאילתות הקשורות לסעיפים של </a:t>
            </a:r>
            <a:r>
              <a:rPr lang="en-US" sz="2000" dirty="0"/>
              <a:t>JOIN</a:t>
            </a:r>
            <a:r>
              <a:rPr lang="he-IL" sz="2000" dirty="0"/>
              <a:t> או </a:t>
            </a:r>
            <a:r>
              <a:rPr lang="en-US" sz="2000" dirty="0"/>
              <a:t>.GROUP BY</a:t>
            </a:r>
            <a:r>
              <a:rPr lang="he-IL" sz="2000" dirty="0"/>
              <a:t>בדרך כלל אלה עמודות מפתח זרות. אינדקס בעמודה(</a:t>
            </a:r>
            <a:r>
              <a:rPr lang="he-IL" sz="2000" dirty="0" err="1"/>
              <a:t>ות</a:t>
            </a:r>
            <a:r>
              <a:rPr lang="he-IL" sz="2000" dirty="0"/>
              <a:t>) המצוין בסעיף </a:t>
            </a:r>
            <a:r>
              <a:rPr lang="en-US" sz="2000" dirty="0"/>
              <a:t>ORDER BY </a:t>
            </a:r>
            <a:r>
              <a:rPr lang="he-IL" sz="2000" dirty="0"/>
              <a:t> או </a:t>
            </a:r>
            <a:r>
              <a:rPr lang="en-US" sz="2000" dirty="0"/>
              <a:t>GROUP BY </a:t>
            </a:r>
            <a:r>
              <a:rPr lang="he-IL" sz="2000" dirty="0"/>
              <a:t> מבטל את הצורך ב- </a:t>
            </a:r>
            <a:r>
              <a:rPr lang="en-US" sz="2000" dirty="0"/>
              <a:t>SQL Server </a:t>
            </a:r>
            <a:r>
              <a:rPr lang="he-IL" sz="2000" dirty="0"/>
              <a:t> למיין את הנתונים משום שהשורות כבר ממוינות. זה משפר את ביצועי השאילתה.</a:t>
            </a:r>
          </a:p>
        </p:txBody>
      </p:sp>
    </p:spTree>
    <p:extLst>
      <p:ext uri="{BB962C8B-B14F-4D97-AF65-F5344CB8AC3E}">
        <p14:creationId xmlns:p14="http://schemas.microsoft.com/office/powerpoint/2010/main" val="111910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Clustered INDEX Syntax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921E44-5B7A-41F7-B122-2294FECE3B17}"/>
              </a:ext>
            </a:extLst>
          </p:cNvPr>
          <p:cNvSpPr txBox="1">
            <a:spLocks/>
          </p:cNvSpPr>
          <p:nvPr/>
        </p:nvSpPr>
        <p:spPr>
          <a:xfrm>
            <a:off x="455613" y="1500188"/>
            <a:ext cx="8235950" cy="42148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CLUSTERED INDEX  </a:t>
            </a:r>
            <a:r>
              <a:rPr lang="en-US" dirty="0" err="1"/>
              <a:t>Index_name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ON </a:t>
            </a:r>
            <a:r>
              <a:rPr lang="en-US" dirty="0" err="1"/>
              <a:t>Table_Name</a:t>
            </a:r>
            <a:r>
              <a:rPr lang="en-US" dirty="0"/>
              <a:t> (Column Name)</a:t>
            </a:r>
          </a:p>
          <a:p>
            <a:pPr marL="0" indent="0">
              <a:buNone/>
            </a:pPr>
            <a:r>
              <a:rPr lang="en-US" dirty="0"/>
              <a:t>	; GO</a:t>
            </a:r>
          </a:p>
        </p:txBody>
      </p:sp>
    </p:spTree>
    <p:extLst>
      <p:ext uri="{BB962C8B-B14F-4D97-AF65-F5344CB8AC3E}">
        <p14:creationId xmlns:p14="http://schemas.microsoft.com/office/powerpoint/2010/main" val="68214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Clustered INDEX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447C47-8F22-4745-80AB-5A2B8E97BBA6}"/>
              </a:ext>
            </a:extLst>
          </p:cNvPr>
          <p:cNvSpPr txBox="1">
            <a:spLocks/>
          </p:cNvSpPr>
          <p:nvPr/>
        </p:nvSpPr>
        <p:spPr>
          <a:xfrm>
            <a:off x="740875" y="1456289"/>
            <a:ext cx="10999961" cy="880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השאילתה למטה יוצרת אינדקס מקובץ בשם </a:t>
            </a:r>
            <a:r>
              <a:rPr lang="en-US" sz="2000" dirty="0" err="1"/>
              <a:t>IX_Customer_ID</a:t>
            </a:r>
            <a:r>
              <a:rPr lang="he-IL" sz="2000" dirty="0"/>
              <a:t> על טבלת </a:t>
            </a:r>
            <a:r>
              <a:rPr lang="en-US" sz="2000" dirty="0"/>
              <a:t>Customers</a:t>
            </a:r>
            <a:r>
              <a:rPr lang="he-IL" sz="2000" dirty="0"/>
              <a:t> בעמודת </a:t>
            </a:r>
            <a:r>
              <a:rPr lang="en-US" sz="2000" dirty="0" err="1"/>
              <a:t>Customer_ID</a:t>
            </a:r>
            <a:endParaRPr lang="he-IL" dirty="0"/>
          </a:p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DF1C9-484A-44E5-BCC3-9091DC79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5" y="2993020"/>
            <a:ext cx="11709934" cy="21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מגבלות האינדקס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4E039-36A5-4D2A-9A85-CE90AF96053E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לאינדקסים יכולות להיות גם השפעות שליליות על הביצועים. לפני יצירת אינדקסים, לשקול את ההשפעות של מספר אינדקסים על שטח דיסק וזמן עיבוד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כל אינדקס דורש שטח אחסון או דיסק. הסכום המדויק תלוי בגודל הטבלה וגודל ומספר העמודות באינדקס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כל פעולת </a:t>
            </a:r>
            <a:r>
              <a:rPr lang="en-US" sz="2000" dirty="0"/>
              <a:t>INSERT </a:t>
            </a:r>
            <a:r>
              <a:rPr lang="he-IL" sz="2000" dirty="0"/>
              <a:t> או</a:t>
            </a:r>
            <a:r>
              <a:rPr lang="en-US" sz="2000" dirty="0"/>
              <a:t>DELETE </a:t>
            </a:r>
            <a:r>
              <a:rPr lang="he-IL" sz="2000" dirty="0"/>
              <a:t> המבוצעת בטבלה דורשת עדכון נוסף של כל אינדקס בטבלה זו. הדבר נכון גם לגבי כל פעולת </a:t>
            </a:r>
            <a:r>
              <a:rPr lang="en-US" sz="2000" dirty="0"/>
              <a:t>UPDATE </a:t>
            </a:r>
            <a:r>
              <a:rPr lang="he-IL" sz="2000" dirty="0"/>
              <a:t> שמשנה את הערך של מפתח אינדקס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כל מדד מוסיף פוטנציאל נתיב גישה לשאילתה עבור האופטימיזציה, מה שמגדיל את זמן החישוב</a:t>
            </a:r>
          </a:p>
        </p:txBody>
      </p:sp>
    </p:spTree>
    <p:extLst>
      <p:ext uri="{BB962C8B-B14F-4D97-AF65-F5344CB8AC3E}">
        <p14:creationId xmlns:p14="http://schemas.microsoft.com/office/powerpoint/2010/main" val="129523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לולאת </a:t>
            </a:r>
            <a:r>
              <a:rPr lang="en-US" dirty="0"/>
              <a:t>WHILE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4E039-36A5-4D2A-9A85-CE90AF96053E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משתמשים בלולאת </a:t>
            </a:r>
            <a:r>
              <a:rPr lang="en-US" sz="2000" dirty="0"/>
              <a:t>WHILE</a:t>
            </a:r>
            <a:r>
              <a:rPr lang="he-IL" sz="2000" dirty="0"/>
              <a:t> בזמן שלא בטוחים כמה פעמים נבצע את הלולאה ויש אפשרות שהלולאה לא תוכל להתבצע אפילו פעם אחת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לולאה זו קובעת תנאי לביצוע חוזר של שאילתת </a:t>
            </a:r>
            <a:r>
              <a:rPr lang="en-US" sz="2000" dirty="0"/>
              <a:t>SQL</a:t>
            </a:r>
            <a:r>
              <a:rPr lang="he-IL" sz="2000" dirty="0"/>
              <a:t>. השאילתה מבוצעת שוב ושוב כל עוד התנאי שצוין נכון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ניתן לשלוט על ביצוע לולאת </a:t>
            </a:r>
            <a:r>
              <a:rPr lang="en-US" sz="2000" dirty="0"/>
              <a:t>WHILE</a:t>
            </a:r>
            <a:r>
              <a:rPr lang="he-IL" sz="2000" dirty="0"/>
              <a:t> בתוך השאילתה עם מילות המפתח</a:t>
            </a:r>
            <a:r>
              <a:rPr lang="en-US" sz="2000" dirty="0"/>
              <a:t>  BREAK </a:t>
            </a:r>
            <a:r>
              <a:rPr lang="he-IL" sz="2000" dirty="0"/>
              <a:t>(כדי לצאת מהלולאה תוך כדי ריצתה) ו </a:t>
            </a:r>
            <a:r>
              <a:rPr lang="en-US" sz="2000" dirty="0"/>
              <a:t>CONTINUE</a:t>
            </a:r>
            <a:r>
              <a:rPr lang="he-IL" sz="2000" dirty="0"/>
              <a:t> (כדי להפעיל מחדש את הלולאה מההתחלה)</a:t>
            </a:r>
          </a:p>
        </p:txBody>
      </p:sp>
    </p:spTree>
    <p:extLst>
      <p:ext uri="{BB962C8B-B14F-4D97-AF65-F5344CB8AC3E}">
        <p14:creationId xmlns:p14="http://schemas.microsoft.com/office/powerpoint/2010/main" val="88769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Syntax</a:t>
            </a:r>
            <a:r>
              <a:rPr lang="he-IL" dirty="0"/>
              <a:t> </a:t>
            </a:r>
            <a:r>
              <a:rPr lang="en-US" dirty="0"/>
              <a:t>WHILE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F2815E-C92E-43E9-9DF0-C1CFDBBB5E4D}"/>
              </a:ext>
            </a:extLst>
          </p:cNvPr>
          <p:cNvSpPr txBox="1">
            <a:spLocks/>
          </p:cNvSpPr>
          <p:nvPr/>
        </p:nvSpPr>
        <p:spPr>
          <a:xfrm>
            <a:off x="455613" y="1500188"/>
            <a:ext cx="8235950" cy="42148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condition</a:t>
            </a:r>
          </a:p>
          <a:p>
            <a:pPr marL="0" indent="0">
              <a:buNone/>
            </a:pPr>
            <a:r>
              <a:rPr lang="en-US" dirty="0"/>
              <a:t>	BEGIN</a:t>
            </a:r>
          </a:p>
          <a:p>
            <a:pPr marL="0" indent="0">
              <a:buNone/>
            </a:pPr>
            <a:r>
              <a:rPr lang="en-US" dirty="0"/>
              <a:t>   	{...statements...}</a:t>
            </a:r>
          </a:p>
          <a:p>
            <a:pPr marL="0" indent="0">
              <a:buNone/>
            </a:pPr>
            <a:r>
              <a:rPr lang="en-US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90779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שימוש בפרמטרים בלולאת </a:t>
            </a:r>
            <a:r>
              <a:rPr lang="en-US" dirty="0"/>
              <a:t>WHILE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CAAEC4-769D-44D8-874E-0AC1885DE82C}"/>
              </a:ext>
            </a:extLst>
          </p:cNvPr>
          <p:cNvSpPr txBox="1">
            <a:spLocks/>
          </p:cNvSpPr>
          <p:nvPr/>
        </p:nvSpPr>
        <p:spPr>
          <a:xfrm>
            <a:off x="445843" y="1298548"/>
            <a:ext cx="11285223" cy="47767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 @</a:t>
            </a:r>
            <a:r>
              <a:rPr lang="en-US" dirty="0" err="1"/>
              <a:t>site_value</a:t>
            </a:r>
            <a:r>
              <a:rPr lang="en-US" dirty="0"/>
              <a:t> INT;</a:t>
            </a:r>
          </a:p>
          <a:p>
            <a:pPr marL="0" indent="0">
              <a:buNone/>
            </a:pPr>
            <a:r>
              <a:rPr lang="en-US" dirty="0"/>
              <a:t>	SET @</a:t>
            </a:r>
            <a:r>
              <a:rPr lang="en-US" dirty="0" err="1"/>
              <a:t>site_value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WHILE @</a:t>
            </a:r>
            <a:r>
              <a:rPr lang="en-US" dirty="0" err="1"/>
              <a:t>site_value</a:t>
            </a:r>
            <a:r>
              <a:rPr lang="en-US" dirty="0"/>
              <a:t> &lt;= 10</a:t>
            </a:r>
          </a:p>
          <a:p>
            <a:pPr marL="0" indent="0">
              <a:buNone/>
            </a:pPr>
            <a:r>
              <a:rPr lang="en-US" dirty="0"/>
              <a:t>	BEGIN</a:t>
            </a:r>
          </a:p>
          <a:p>
            <a:pPr marL="0" indent="0">
              <a:buNone/>
            </a:pPr>
            <a:r>
              <a:rPr lang="en-US" dirty="0"/>
              <a:t>		PRINT 'Inside WHILE LOOP’;</a:t>
            </a:r>
          </a:p>
          <a:p>
            <a:pPr marL="0" indent="0">
              <a:buNone/>
            </a:pPr>
            <a:r>
              <a:rPr lang="en-US" dirty="0"/>
              <a:t>		SET @</a:t>
            </a:r>
            <a:r>
              <a:rPr lang="en-US" dirty="0" err="1"/>
              <a:t>site_value</a:t>
            </a:r>
            <a:r>
              <a:rPr lang="en-US" dirty="0"/>
              <a:t> = @</a:t>
            </a:r>
            <a:r>
              <a:rPr lang="en-US" dirty="0" err="1"/>
              <a:t>site_value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	END;</a:t>
            </a:r>
          </a:p>
          <a:p>
            <a:endParaRPr lang="en-US" dirty="0"/>
          </a:p>
          <a:p>
            <a:r>
              <a:rPr lang="en-US" dirty="0"/>
              <a:t>PRINT 'Done WHILE LOOP’;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277905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שימוש בפרמטרים בלולאת </a:t>
            </a:r>
            <a:r>
              <a:rPr lang="en-US" dirty="0"/>
              <a:t>WHILE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E55BB-4485-41DB-B781-FAE5E5A1F298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1896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בדוגמה זו</a:t>
            </a:r>
            <a:r>
              <a:rPr lang="en-US" sz="2000" dirty="0"/>
              <a:t> ,</a:t>
            </a:r>
            <a:r>
              <a:rPr lang="he-IL" sz="2000" dirty="0"/>
              <a:t>הלולאה תסתיים לאחר שהערך בפרמטר- @</a:t>
            </a:r>
            <a:r>
              <a:rPr lang="en-US" sz="2000" dirty="0" err="1"/>
              <a:t>site_value</a:t>
            </a:r>
            <a:r>
              <a:rPr lang="en-US" sz="2000" dirty="0"/>
              <a:t> </a:t>
            </a:r>
            <a:r>
              <a:rPr lang="he-IL" sz="2000" dirty="0"/>
              <a:t> יעלה על 10 כפי שצוין על ידי התנאי </a:t>
            </a:r>
            <a:br>
              <a:rPr lang="en-US" sz="2000" dirty="0"/>
            </a:br>
            <a:r>
              <a:rPr lang="en-US" sz="2000" dirty="0"/>
              <a:t>WHILE @</a:t>
            </a:r>
            <a:r>
              <a:rPr lang="en-US" sz="2000" dirty="0" err="1"/>
              <a:t>site_value</a:t>
            </a:r>
            <a:r>
              <a:rPr lang="en-US" sz="2000" dirty="0"/>
              <a:t> &lt;= 10</a:t>
            </a:r>
            <a:endParaRPr lang="he-IL" sz="2000" dirty="0"/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לולאת ה</a:t>
            </a:r>
            <a:r>
              <a:rPr lang="en-US" sz="2000" dirty="0"/>
              <a:t>WHILE </a:t>
            </a:r>
            <a:r>
              <a:rPr lang="he-IL" sz="2000" dirty="0"/>
              <a:t> תמשיך כל עוד </a:t>
            </a:r>
            <a:r>
              <a:rPr lang="en-US" sz="2000" dirty="0"/>
              <a:t>@</a:t>
            </a:r>
            <a:r>
              <a:rPr lang="en-US" sz="2000" dirty="0" err="1"/>
              <a:t>site_value</a:t>
            </a:r>
            <a:r>
              <a:rPr lang="en-US" sz="2000" dirty="0"/>
              <a:t> &lt;= 10 </a:t>
            </a:r>
            <a:r>
              <a:rPr lang="he-IL" sz="2000" dirty="0"/>
              <a:t> וברגע שנגיע לתנאי וערכו של @</a:t>
            </a:r>
            <a:r>
              <a:rPr lang="en-US" sz="2000" dirty="0" err="1"/>
              <a:t>site_value</a:t>
            </a:r>
            <a:r>
              <a:rPr lang="en-US" sz="2000" dirty="0"/>
              <a:t> </a:t>
            </a:r>
            <a:r>
              <a:rPr lang="he-IL" sz="2000" dirty="0"/>
              <a:t> יהיה קטן מ 10, הלולאה תסתיים.</a:t>
            </a:r>
          </a:p>
        </p:txBody>
      </p:sp>
    </p:spTree>
    <p:extLst>
      <p:ext uri="{BB962C8B-B14F-4D97-AF65-F5344CB8AC3E}">
        <p14:creationId xmlns:p14="http://schemas.microsoft.com/office/powerpoint/2010/main" val="203047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תרגול פרוצדורות מורכבות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4E039-36A5-4D2A-9A85-CE90AF96053E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צרו פרוצדורה המחשבת את סה"כ סכום ההזמנות המצטבר לשנה קדימה. התוצאה צריכה להציג עבור כל חודש את סה"כ ההזמנות המצטבר</a:t>
            </a:r>
          </a:p>
        </p:txBody>
      </p:sp>
    </p:spTree>
    <p:extLst>
      <p:ext uri="{BB962C8B-B14F-4D97-AF65-F5344CB8AC3E}">
        <p14:creationId xmlns:p14="http://schemas.microsoft.com/office/powerpoint/2010/main" val="225350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נושאים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מעבר על שיעורי הבית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זיהוי והגדרת אינדקסים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יצירת מגוון אינדקסים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לולאות </a:t>
            </a:r>
            <a:r>
              <a:rPr lang="en-US" sz="2000" dirty="0"/>
              <a:t>WHILE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תרגול פרוצדורות מורכבות</a:t>
            </a:r>
            <a:endParaRPr lang="he-IL" sz="1200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001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תרגול פרוצדורות מורכבות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4E039-36A5-4D2A-9A85-CE90AF96053E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צרו פרוצדורה המחשבת את סה"כ סכום ההזמנות המצטבר על סמך מי שלח את ההזמנה ודרך איזה ספק נשלחה. התוצאה צריכה להציג עבור כל חודש את סה"כ ההזמנות המצטבר.</a:t>
            </a:r>
          </a:p>
        </p:txBody>
      </p:sp>
    </p:spTree>
    <p:extLst>
      <p:ext uri="{BB962C8B-B14F-4D97-AF65-F5344CB8AC3E}">
        <p14:creationId xmlns:p14="http://schemas.microsoft.com/office/powerpoint/2010/main" val="15679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ctr" rtl="1">
              <a:lnSpc>
                <a:spcPct val="150000"/>
              </a:lnSpc>
              <a:buNone/>
            </a:pPr>
            <a:endParaRPr lang="he-IL" sz="2000" b="1" dirty="0"/>
          </a:p>
          <a:p>
            <a:pPr marL="0" indent="0" algn="ctr" rtl="1">
              <a:lnSpc>
                <a:spcPct val="150000"/>
              </a:lnSpc>
              <a:buNone/>
            </a:pPr>
            <a:endParaRPr lang="he-IL" sz="2000" b="1" dirty="0"/>
          </a:p>
          <a:p>
            <a:pPr marL="0" indent="0" algn="ctr" rtl="1">
              <a:lnSpc>
                <a:spcPct val="150000"/>
              </a:lnSpc>
              <a:buNone/>
            </a:pPr>
            <a:endParaRPr lang="he-IL" sz="2000" b="1" dirty="0"/>
          </a:p>
          <a:p>
            <a:pPr marL="0" indent="0" algn="ctr" rtl="1">
              <a:lnSpc>
                <a:spcPct val="150000"/>
              </a:lnSpc>
              <a:buNone/>
            </a:pPr>
            <a:r>
              <a:rPr lang="he-IL" sz="4400" b="1" dirty="0"/>
              <a:t>שאלות?</a:t>
            </a:r>
            <a:endParaRPr lang="he-IL" sz="48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200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903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14504" y="2576504"/>
            <a:ext cx="1733797" cy="664797"/>
          </a:xfrm>
          <a:prstGeom prst="rect">
            <a:avLst/>
          </a:prstGeom>
          <a:noFill/>
        </p:spPr>
        <p:txBody>
          <a:bodyPr wrap="square" lIns="0" tIns="36576" rIns="0" bIns="0" rtlCol="1">
            <a:spAutoFit/>
          </a:bodyPr>
          <a:lstStyle/>
          <a:p>
            <a:pPr algn="r" rtl="1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he-IL" sz="4800" b="1" spc="300" dirty="0">
                <a:solidFill>
                  <a:schemeClr val="bg1"/>
                </a:solidFill>
              </a:rPr>
              <a:t>תודה!</a:t>
            </a:r>
          </a:p>
        </p:txBody>
      </p:sp>
    </p:spTree>
    <p:extLst>
      <p:ext uri="{BB962C8B-B14F-4D97-AF65-F5344CB8AC3E}">
        <p14:creationId xmlns:p14="http://schemas.microsoft.com/office/powerpoint/2010/main" val="247499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זיהוי והגדרת אינדקסים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אינדקסים מאיצים את תהליך ריצת השאילתה על ידי מתן גישה מהירה לשורות בטבלאות הנתונים, בדומה לאופן שבו אינדקס של ספר מסייע לך למצוא מידע במהירות בתוך ספר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משתמש לא יכול לראות אינדקסים, הם משמשים רק כדי להאיץ חיפושים / שאילתות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ניתן ליצור אינדקסים בעמודות של טבלאות או תצוגות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האינדקס מספק דרך מהירה לחפש נתונים על סמך הערכים בעמודות האלו</a:t>
            </a:r>
          </a:p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309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Syntax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921E44-5B7A-41F7-B122-2294FECE3B17}"/>
              </a:ext>
            </a:extLst>
          </p:cNvPr>
          <p:cNvSpPr txBox="1">
            <a:spLocks/>
          </p:cNvSpPr>
          <p:nvPr/>
        </p:nvSpPr>
        <p:spPr>
          <a:xfrm>
            <a:off x="455613" y="1500188"/>
            <a:ext cx="8235950" cy="42148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SQL CREATE INDEX Syntax</a:t>
            </a:r>
          </a:p>
          <a:p>
            <a:pPr>
              <a:buFont typeface="Arial" charset="0"/>
              <a:buNone/>
            </a:pPr>
            <a:r>
              <a:rPr lang="en-US"/>
              <a:t>    Creates an index on a table. Duplicate values are allowed:</a:t>
            </a:r>
          </a:p>
          <a:p>
            <a:pPr>
              <a:buFont typeface="Arial" charset="0"/>
              <a:buNone/>
            </a:pPr>
            <a:r>
              <a:rPr lang="en-US"/>
              <a:t>    </a:t>
            </a:r>
            <a:r>
              <a:rPr lang="en-US" i="1"/>
              <a:t>CREATE INDEX index_name</a:t>
            </a:r>
            <a:br>
              <a:rPr lang="en-US" i="1"/>
            </a:br>
            <a:r>
              <a:rPr lang="en-US" i="1"/>
              <a:t>ON table_name (column_name)</a:t>
            </a:r>
          </a:p>
          <a:p>
            <a:pPr>
              <a:buFont typeface="Arial" charset="0"/>
              <a:buNone/>
            </a:pPr>
            <a:endParaRPr lang="en-US" i="1"/>
          </a:p>
          <a:p>
            <a:r>
              <a:rPr lang="en-US"/>
              <a:t>SQL CREATE UNIQUE INDEX Syntax</a:t>
            </a:r>
          </a:p>
          <a:p>
            <a:pPr>
              <a:buFont typeface="Arial" charset="0"/>
              <a:buNone/>
            </a:pPr>
            <a:r>
              <a:rPr lang="en-US"/>
              <a:t>    Creates a unique index on a table. Duplicate values are not allowed:</a:t>
            </a:r>
          </a:p>
          <a:p>
            <a:pPr>
              <a:buFont typeface="Arial" charset="0"/>
              <a:buNone/>
            </a:pPr>
            <a:r>
              <a:rPr lang="en-US"/>
              <a:t>    </a:t>
            </a:r>
            <a:r>
              <a:rPr lang="en-US" i="1"/>
              <a:t>CREATE UNIQUE INDEX index_name</a:t>
            </a:r>
            <a:br>
              <a:rPr lang="en-US" i="1"/>
            </a:br>
            <a:r>
              <a:rPr lang="en-US" i="1"/>
              <a:t>ON table_name (column_name)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5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Create INDEX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447C47-8F22-4745-80AB-5A2B8E97BBA6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השאילתה למטה יוצרת אינדקס בשם </a:t>
            </a:r>
            <a:r>
              <a:rPr lang="en-US" sz="2000" dirty="0"/>
              <a:t>IX_ID</a:t>
            </a:r>
            <a:r>
              <a:rPr lang="he-IL" sz="2000" dirty="0"/>
              <a:t> על טבלת </a:t>
            </a:r>
            <a:r>
              <a:rPr lang="en-US" sz="2000" dirty="0"/>
              <a:t>Categories</a:t>
            </a:r>
            <a:endParaRPr lang="he-IL" dirty="0"/>
          </a:p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F7D6E-217D-4BD9-B7FE-943E96AC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5" y="2178636"/>
            <a:ext cx="10648143" cy="29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Create INDEX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447C47-8F22-4745-80AB-5A2B8E97BBA6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7050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אם נרצה ליצור אינדקס עבור מספר עמודות, נוכל לצרף אותם בצורת רשימה בעזרת פסיק בדרך הבאה:</a:t>
            </a:r>
            <a:endParaRPr lang="he-IL" dirty="0"/>
          </a:p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8C156-8170-46A9-8924-0D324215C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3" y="2403197"/>
            <a:ext cx="11758423" cy="26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0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Clustered index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אינדקס מקובץ קובע את הסדר הפיזי של הנתונים בטבלה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מאחסן את שורות הנתונים בפועל ברמת העלה של המדד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מאפיין חשוב של האינדקס המקובץ הוא שהערכים המפותחים ממוינים בסדר עולה או יורד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כתוצאה מכך, יכול להיות רק אינדקס מקובץ אחד על טבלה או </a:t>
            </a:r>
            <a:r>
              <a:rPr lang="en-US" sz="2000" dirty="0"/>
              <a:t>view</a:t>
            </a:r>
            <a:endParaRPr lang="he-IL" sz="2000" dirty="0"/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עם זאת, האינדקס יכול לכלול עמודות מרובות (אינדקס מורכב), כמו האופן שבו מדריך טלפונים מאורגן לפי שם משפחה ושם פרטי</a:t>
            </a:r>
          </a:p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970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איך </a:t>
            </a:r>
            <a:r>
              <a:rPr lang="en-US" dirty="0"/>
              <a:t>Clustered index</a:t>
            </a:r>
            <a:r>
              <a:rPr lang="he-IL" dirty="0"/>
              <a:t> עובד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0875" y="1456288"/>
            <a:ext cx="10999961" cy="9636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כאשר טבלה מכילה אינדקס מקובץ, הוא מתאר ל-</a:t>
            </a:r>
            <a:r>
              <a:rPr lang="en-US" sz="2000" dirty="0"/>
              <a:t>SQL Server </a:t>
            </a:r>
            <a:r>
              <a:rPr lang="he-IL" sz="2000" dirty="0"/>
              <a:t> כיצד לקרוא את דפי הנתונים של הטבלה ועושה זאת על ידי ארגון דפי נתונים אלה לתוך מבנה עץ, כפי שמוצג להלן</a:t>
            </a:r>
          </a:p>
        </p:txBody>
      </p:sp>
      <p:pic>
        <p:nvPicPr>
          <p:cNvPr id="7" name="Content Placeholder 3" descr="1213-Clustered1.jpg">
            <a:extLst>
              <a:ext uri="{FF2B5EF4-FFF2-40B4-BE49-F238E27FC236}">
                <a16:creationId xmlns:a16="http://schemas.microsoft.com/office/drawing/2014/main" id="{EABCB671-D202-47DA-93B3-6FCF217DD1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9064" y="2419927"/>
            <a:ext cx="7183582" cy="372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7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איך </a:t>
            </a:r>
            <a:r>
              <a:rPr lang="en-US" dirty="0"/>
              <a:t>Clustered index</a:t>
            </a:r>
            <a:r>
              <a:rPr lang="he-IL" dirty="0"/>
              <a:t> עובד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0875" y="1456288"/>
            <a:ext cx="10999961" cy="9636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בואו נביט שוב בעץ. הנתון שלהלן מייצג את מבנה האינדקס המקובץ עבור טבלה בדיונית עם 1 מיליון רשומות ומפתח מקובץ על עמודת- </a:t>
            </a:r>
            <a:r>
              <a:rPr lang="en-US" sz="2000" dirty="0" err="1"/>
              <a:t>EmployeeID</a:t>
            </a:r>
            <a:endParaRPr lang="he-IL" sz="2000" dirty="0"/>
          </a:p>
        </p:txBody>
      </p:sp>
      <p:pic>
        <p:nvPicPr>
          <p:cNvPr id="8" name="Content Placeholder 3" descr="1213-Clustered2.jpg">
            <a:extLst>
              <a:ext uri="{FF2B5EF4-FFF2-40B4-BE49-F238E27FC236}">
                <a16:creationId xmlns:a16="http://schemas.microsoft.com/office/drawing/2014/main" id="{B8F6A378-8E44-4719-8ECC-131A2E3ED3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0" y="2634662"/>
            <a:ext cx="7804978" cy="364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912541"/>
      </p:ext>
    </p:extLst>
  </p:cSld>
  <p:clrMapOvr>
    <a:masterClrMapping/>
  </p:clrMapOvr>
</p:sld>
</file>

<file path=ppt/theme/theme1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0.xml><?xml version="1.0" encoding="utf-8"?>
<a:theme xmlns:a="http://schemas.openxmlformats.org/drawingml/2006/main" name="2_EY dark projection">
  <a:themeElements>
    <a:clrScheme name="Custom 4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Y dark projection">
  <a:themeElements>
    <a:clrScheme name="Custom 4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4.xml><?xml version="1.0" encoding="utf-8"?>
<a:theme xmlns:a="http://schemas.openxmlformats.org/drawingml/2006/main" name="1_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1_EY dark projection">
  <a:themeElements>
    <a:clrScheme name="Custom 4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6.xml><?xml version="1.0" encoding="utf-8"?>
<a:theme xmlns:a="http://schemas.openxmlformats.org/drawingml/2006/main" name="2_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7.xml><?xml version="1.0" encoding="utf-8"?>
<a:theme xmlns:a="http://schemas.openxmlformats.org/drawingml/2006/main" name="1_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8.xml><?xml version="1.0" encoding="utf-8"?>
<a:theme xmlns:a="http://schemas.openxmlformats.org/drawingml/2006/main" name="2_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9.xml><?xml version="1.0" encoding="utf-8"?>
<a:theme xmlns:a="http://schemas.openxmlformats.org/drawingml/2006/main" name="Standard intro slides">
  <a:themeElements>
    <a:clrScheme name="seren 1">
      <a:dk1>
        <a:srgbClr val="4F4E4E"/>
      </a:dk1>
      <a:lt1>
        <a:srgbClr val="FFFFFF"/>
      </a:lt1>
      <a:dk2>
        <a:srgbClr val="808080"/>
      </a:dk2>
      <a:lt2>
        <a:srgbClr val="FFFFFF"/>
      </a:lt2>
      <a:accent1>
        <a:srgbClr val="65A087"/>
      </a:accent1>
      <a:accent2>
        <a:srgbClr val="F9A24F"/>
      </a:accent2>
      <a:accent3>
        <a:srgbClr val="7CC26C"/>
      </a:accent3>
      <a:accent4>
        <a:srgbClr val="6284C4"/>
      </a:accent4>
      <a:accent5>
        <a:srgbClr val="2D475C"/>
      </a:accent5>
      <a:accent6>
        <a:srgbClr val="C50033"/>
      </a:accent6>
      <a:hlink>
        <a:srgbClr val="A61E6C"/>
      </a:hlink>
      <a:folHlink>
        <a:srgbClr val="FBC94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4800"/>
          </a:lnSpc>
          <a:defRPr sz="4000" kern="2500" spc="-30" dirty="0" smtClean="0">
            <a:solidFill>
              <a:srgbClr val="4F4E4E"/>
            </a:solidFill>
          </a:defRPr>
        </a:defPPr>
      </a:lstStyle>
    </a:txDef>
  </a:objectDefaults>
  <a:extraClrSchemeLst/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4487007</vt:lpwstr>
  </property>
  <property fmtid="{D5CDD505-2E9C-101B-9397-08002B2CF9AE}" pid="4" name="OptimizationTime">
    <vt:lpwstr>20210525_0925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40440</TotalTime>
  <Words>785</Words>
  <Application>Microsoft Office PowerPoint</Application>
  <PresentationFormat>Custom</PresentationFormat>
  <Paragraphs>196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MS PGothic</vt:lpstr>
      <vt:lpstr>Arial</vt:lpstr>
      <vt:lpstr>Bradley Hand ITC</vt:lpstr>
      <vt:lpstr>EYInterstate Light</vt:lpstr>
      <vt:lpstr>Helvetica Neue</vt:lpstr>
      <vt:lpstr>Helvetica Neue Medium</vt:lpstr>
      <vt:lpstr>Wingdings</vt:lpstr>
      <vt:lpstr>EY regular presentation 2015 v1</vt:lpstr>
      <vt:lpstr>EY dark projection</vt:lpstr>
      <vt:lpstr>EY dark print</vt:lpstr>
      <vt:lpstr>1_EY dark print</vt:lpstr>
      <vt:lpstr>1_EY dark projection</vt:lpstr>
      <vt:lpstr>2_EY dark print</vt:lpstr>
      <vt:lpstr>1_EY regular presentation 2015 v1</vt:lpstr>
      <vt:lpstr>2_EY regular presentation 2015 v1</vt:lpstr>
      <vt:lpstr>Standard intro slides</vt:lpstr>
      <vt:lpstr>2_EY dark projection</vt:lpstr>
      <vt:lpstr>PowerPoint Presentation</vt:lpstr>
      <vt:lpstr>נושאים</vt:lpstr>
      <vt:lpstr>זיהוי והגדרת אינדקסים</vt:lpstr>
      <vt:lpstr>Syntax</vt:lpstr>
      <vt:lpstr>Create INDEX example</vt:lpstr>
      <vt:lpstr>Create INDEX example</vt:lpstr>
      <vt:lpstr>Clustered index</vt:lpstr>
      <vt:lpstr>איך Clustered index עובד</vt:lpstr>
      <vt:lpstr>איך Clustered index עובד</vt:lpstr>
      <vt:lpstr>איך Clustered index עובד</vt:lpstr>
      <vt:lpstr>מתי להשתמש ב Clustered INDEX</vt:lpstr>
      <vt:lpstr>Clustered INDEX Syntax</vt:lpstr>
      <vt:lpstr>Clustered INDEX example</vt:lpstr>
      <vt:lpstr>מגבלות האינדקס</vt:lpstr>
      <vt:lpstr>לולאת WHILE</vt:lpstr>
      <vt:lpstr>Syntax WHILE</vt:lpstr>
      <vt:lpstr>שימוש בפרמטרים בלולאת WHILE</vt:lpstr>
      <vt:lpstr>שימוש בפרמטרים בלולאת WHILE</vt:lpstr>
      <vt:lpstr>תרגול פרוצדורות מורכבות</vt:lpstr>
      <vt:lpstr>תרגול פרוצדורות מורכבות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 regular presentation</dc:title>
  <dc:creator>Brand Marketing and Communications</dc:creator>
  <cp:keywords>global; PowerPoint; Templates; ribbon; Branding Zone; branding; brand; office</cp:keywords>
  <cp:lastModifiedBy>Yossi Driham</cp:lastModifiedBy>
  <cp:revision>759</cp:revision>
  <cp:lastPrinted>2018-01-24T12:23:39Z</cp:lastPrinted>
  <dcterms:created xsi:type="dcterms:W3CDTF">2015-04-14T23:52:46Z</dcterms:created>
  <dcterms:modified xsi:type="dcterms:W3CDTF">2019-06-30T05:57:09Z</dcterms:modified>
  <cp:contentStatus>Approved</cp:contentStatus>
</cp:coreProperties>
</file>