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26"/>
  </p:notesMasterIdLst>
  <p:handoutMasterIdLst>
    <p:handoutMasterId r:id="rId27"/>
  </p:handoutMasterIdLst>
  <p:sldIdLst>
    <p:sldId id="256" r:id="rId2"/>
    <p:sldId id="257" r:id="rId3"/>
    <p:sldId id="264" r:id="rId4"/>
    <p:sldId id="265" r:id="rId5"/>
    <p:sldId id="271" r:id="rId6"/>
    <p:sldId id="275" r:id="rId7"/>
    <p:sldId id="276" r:id="rId8"/>
    <p:sldId id="266" r:id="rId9"/>
    <p:sldId id="284" r:id="rId10"/>
    <p:sldId id="277" r:id="rId11"/>
    <p:sldId id="278" r:id="rId12"/>
    <p:sldId id="280" r:id="rId13"/>
    <p:sldId id="279" r:id="rId14"/>
    <p:sldId id="268" r:id="rId15"/>
    <p:sldId id="270" r:id="rId16"/>
    <p:sldId id="281" r:id="rId17"/>
    <p:sldId id="285" r:id="rId18"/>
    <p:sldId id="286" r:id="rId19"/>
    <p:sldId id="287" r:id="rId20"/>
    <p:sldId id="288" r:id="rId21"/>
    <p:sldId id="289" r:id="rId22"/>
    <p:sldId id="290" r:id="rId23"/>
    <p:sldId id="291" r:id="rId24"/>
    <p:sldId id="292" r:id="rId25"/>
  </p:sldIdLst>
  <p:sldSz cx="12192000" cy="6858000"/>
  <p:notesSz cx="6858000" cy="9144000"/>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4599F94E-CEE6-441E-89CC-EB005ECD8F06}">
      <a14:m xmlns:a14="http://schemas.microsoft.com/office/drawing/2010/main">
        <m:mathPr xmlns:m="http://schemas.openxmlformats.org/officeDocument/2006/math">
          <m:brkBin m:val="before"/>
          <m:brkBinSub m:val="--"/>
        </m:mathPr>
      </a14:m>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49" autoAdjust="0"/>
    <p:restoredTop sz="94660"/>
  </p:normalViewPr>
  <p:slideViewPr>
    <p:cSldViewPr snapToGrid="0">
      <p:cViewPr varScale="1">
        <p:scale>
          <a:sx n="82" d="100"/>
          <a:sy n="82" d="100"/>
        </p:scale>
        <p:origin x="662" y="72"/>
      </p:cViewPr>
      <p:guideLst>
        <p:guide orient="horz" pos="2160"/>
        <p:guide pos="3840"/>
      </p:guideLst>
    </p:cSldViewPr>
  </p:slideViewPr>
  <p:notesTextViewPr>
    <p:cViewPr>
      <p:scale>
        <a:sx n="1" d="1"/>
        <a:sy n="1" d="1"/>
      </p:scale>
      <p:origin x="0" y="0"/>
    </p:cViewPr>
  </p:notesTextViewPr>
  <p:notesViewPr>
    <p:cSldViewPr snapToGrid="0">
      <p:cViewPr varScale="1">
        <p:scale>
          <a:sx n="67" d="100"/>
          <a:sy n="67" d="100"/>
        </p:scale>
        <p:origin x="2829" y="2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82C27294-6F46-408F-820F-FB80DDF053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1852B6D6-EC01-4F1C-BA34-2B0A87B66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9F05DC1-1DA0-4802-8BFC-5A51951A2E1E}" type="datetimeFigureOut">
              <a:rPr lang="it-IT" smtClean="0"/>
              <a:t>25/02/2025</a:t>
            </a:fld>
            <a:endParaRPr lang="it-IT"/>
          </a:p>
        </p:txBody>
      </p:sp>
      <p:sp>
        <p:nvSpPr>
          <p:cNvPr id="4" name="Segnaposto piè di pagina 3">
            <a:extLst>
              <a:ext uri="{FF2B5EF4-FFF2-40B4-BE49-F238E27FC236}">
                <a16:creationId xmlns:a16="http://schemas.microsoft.com/office/drawing/2014/main" id="{B62A5746-D0EE-4980-A2F9-1EEAB72D0D0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BCFBDE76-2160-4E37-959E-2BCA913D837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D1EF0DC-6683-463A-A3B9-F3D3B6886E79}" type="slidenum">
              <a:rPr lang="it-IT" smtClean="0"/>
              <a:t>‹#›</a:t>
            </a:fld>
            <a:endParaRPr lang="it-IT"/>
          </a:p>
        </p:txBody>
      </p:sp>
    </p:spTree>
    <p:extLst>
      <p:ext uri="{BB962C8B-B14F-4D97-AF65-F5344CB8AC3E}">
        <p14:creationId xmlns:p14="http://schemas.microsoft.com/office/powerpoint/2010/main" val="11625190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2828B9-BC13-4054-B42C-8C22A5482F6C}" type="datetimeFigureOut">
              <a:rPr lang="it-IT" noProof="0" smtClean="0"/>
              <a:t>25/02/2025</a:t>
            </a:fld>
            <a:endParaRPr lang="it-IT" noProof="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noProof="0"/>
              <a:t>Fare clic per modificare gli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00EC7B-1EC4-49B2-9D36-0990CC3D1063}" type="slidenum">
              <a:rPr lang="it-IT" noProof="0" smtClean="0"/>
              <a:t>‹#›</a:t>
            </a:fld>
            <a:endParaRPr lang="it-IT" noProof="0"/>
          </a:p>
        </p:txBody>
      </p:sp>
    </p:spTree>
    <p:extLst>
      <p:ext uri="{BB962C8B-B14F-4D97-AF65-F5344CB8AC3E}">
        <p14:creationId xmlns:p14="http://schemas.microsoft.com/office/powerpoint/2010/main" val="158102587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AD00EC7B-1EC4-49B2-9D36-0990CC3D1063}" type="slidenum">
              <a:rPr lang="it-IT" smtClean="0"/>
              <a:t>1</a:t>
            </a:fld>
            <a:endParaRPr lang="it-IT"/>
          </a:p>
        </p:txBody>
      </p:sp>
    </p:spTree>
    <p:extLst>
      <p:ext uri="{BB962C8B-B14F-4D97-AF65-F5344CB8AC3E}">
        <p14:creationId xmlns:p14="http://schemas.microsoft.com/office/powerpoint/2010/main" val="1005604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C3DE72-C529-1801-CC46-73C66672FF1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FAEBAE7-710B-05CD-C64A-EA8EE154318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1B9EC83-1A20-18FC-668B-97F977FD64AB}"/>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2419313B-50A4-6F72-7CD6-F40CFF2155C4}"/>
              </a:ext>
            </a:extLst>
          </p:cNvPr>
          <p:cNvSpPr>
            <a:spLocks noGrp="1"/>
          </p:cNvSpPr>
          <p:nvPr>
            <p:ph type="sldNum" sz="quarter" idx="5"/>
          </p:nvPr>
        </p:nvSpPr>
        <p:spPr/>
        <p:txBody>
          <a:bodyPr/>
          <a:lstStyle/>
          <a:p>
            <a:fld id="{AD00EC7B-1EC4-49B2-9D36-0990CC3D1063}" type="slidenum">
              <a:rPr lang="it-IT" smtClean="0"/>
              <a:t>15</a:t>
            </a:fld>
            <a:endParaRPr lang="it-IT"/>
          </a:p>
        </p:txBody>
      </p:sp>
    </p:spTree>
    <p:extLst>
      <p:ext uri="{BB962C8B-B14F-4D97-AF65-F5344CB8AC3E}">
        <p14:creationId xmlns:p14="http://schemas.microsoft.com/office/powerpoint/2010/main" val="2540077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AD00EC7B-1EC4-49B2-9D36-0990CC3D1063}" type="slidenum">
              <a:rPr lang="it-IT" smtClean="0"/>
              <a:t>2</a:t>
            </a:fld>
            <a:endParaRPr lang="it-IT"/>
          </a:p>
        </p:txBody>
      </p:sp>
    </p:spTree>
    <p:extLst>
      <p:ext uri="{BB962C8B-B14F-4D97-AF65-F5344CB8AC3E}">
        <p14:creationId xmlns:p14="http://schemas.microsoft.com/office/powerpoint/2010/main" val="2283744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B9FEDC-EC04-BFC8-C92F-7A6CA98C2EB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1DED134-3CF7-EBB6-F56D-19F5A4BCD18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C805FD4-5B6E-BF3C-6DC9-693421A07449}"/>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FADDE4A1-B28F-08C0-FF56-E34F3C12B2A8}"/>
              </a:ext>
            </a:extLst>
          </p:cNvPr>
          <p:cNvSpPr>
            <a:spLocks noGrp="1"/>
          </p:cNvSpPr>
          <p:nvPr>
            <p:ph type="sldNum" sz="quarter" idx="5"/>
          </p:nvPr>
        </p:nvSpPr>
        <p:spPr/>
        <p:txBody>
          <a:bodyPr/>
          <a:lstStyle/>
          <a:p>
            <a:fld id="{AD00EC7B-1EC4-49B2-9D36-0990CC3D1063}" type="slidenum">
              <a:rPr lang="it-IT" smtClean="0"/>
              <a:t>3</a:t>
            </a:fld>
            <a:endParaRPr lang="it-IT"/>
          </a:p>
        </p:txBody>
      </p:sp>
    </p:spTree>
    <p:extLst>
      <p:ext uri="{BB962C8B-B14F-4D97-AF65-F5344CB8AC3E}">
        <p14:creationId xmlns:p14="http://schemas.microsoft.com/office/powerpoint/2010/main" val="703628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B1F291-F554-77B9-BAF4-4A69515C191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8DEF534-B818-DFB7-B56E-641C930A0F6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45C8033-048E-E056-200A-B6D7BF1E3FDA}"/>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EE352F05-BED8-DF75-478E-31D7598071A1}"/>
              </a:ext>
            </a:extLst>
          </p:cNvPr>
          <p:cNvSpPr>
            <a:spLocks noGrp="1"/>
          </p:cNvSpPr>
          <p:nvPr>
            <p:ph type="sldNum" sz="quarter" idx="5"/>
          </p:nvPr>
        </p:nvSpPr>
        <p:spPr/>
        <p:txBody>
          <a:bodyPr/>
          <a:lstStyle/>
          <a:p>
            <a:fld id="{AD00EC7B-1EC4-49B2-9D36-0990CC3D1063}" type="slidenum">
              <a:rPr lang="it-IT" smtClean="0"/>
              <a:t>4</a:t>
            </a:fld>
            <a:endParaRPr lang="it-IT"/>
          </a:p>
        </p:txBody>
      </p:sp>
    </p:spTree>
    <p:extLst>
      <p:ext uri="{BB962C8B-B14F-4D97-AF65-F5344CB8AC3E}">
        <p14:creationId xmlns:p14="http://schemas.microsoft.com/office/powerpoint/2010/main" val="1296903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423CB8-9B4F-9A5B-7FB9-A6D27A3FFA8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3F8C571-01C7-8833-8161-6DD0599E35E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F4AC78C-DBBC-3E52-E7DD-251E4BAC72E8}"/>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007B3145-7E4D-F696-D7AB-A8D7AE705122}"/>
              </a:ext>
            </a:extLst>
          </p:cNvPr>
          <p:cNvSpPr>
            <a:spLocks noGrp="1"/>
          </p:cNvSpPr>
          <p:nvPr>
            <p:ph type="sldNum" sz="quarter" idx="5"/>
          </p:nvPr>
        </p:nvSpPr>
        <p:spPr/>
        <p:txBody>
          <a:bodyPr/>
          <a:lstStyle/>
          <a:p>
            <a:fld id="{AD00EC7B-1EC4-49B2-9D36-0990CC3D1063}" type="slidenum">
              <a:rPr lang="it-IT" smtClean="0"/>
              <a:t>5</a:t>
            </a:fld>
            <a:endParaRPr lang="it-IT"/>
          </a:p>
        </p:txBody>
      </p:sp>
    </p:spTree>
    <p:extLst>
      <p:ext uri="{BB962C8B-B14F-4D97-AF65-F5344CB8AC3E}">
        <p14:creationId xmlns:p14="http://schemas.microsoft.com/office/powerpoint/2010/main" val="2259282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0198CF-796A-9A62-9B95-E0C086D482C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562D5F3-0B1C-6C48-0487-EB8266EFBB2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D0A23FF-7843-F10B-C5E2-2F9D4FBEA2C0}"/>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4675C755-C9B0-B71A-1107-6BDF8FE6A6E5}"/>
              </a:ext>
            </a:extLst>
          </p:cNvPr>
          <p:cNvSpPr>
            <a:spLocks noGrp="1"/>
          </p:cNvSpPr>
          <p:nvPr>
            <p:ph type="sldNum" sz="quarter" idx="5"/>
          </p:nvPr>
        </p:nvSpPr>
        <p:spPr/>
        <p:txBody>
          <a:bodyPr/>
          <a:lstStyle/>
          <a:p>
            <a:fld id="{AD00EC7B-1EC4-49B2-9D36-0990CC3D1063}" type="slidenum">
              <a:rPr lang="it-IT" smtClean="0"/>
              <a:t>8</a:t>
            </a:fld>
            <a:endParaRPr lang="it-IT"/>
          </a:p>
        </p:txBody>
      </p:sp>
    </p:spTree>
    <p:extLst>
      <p:ext uri="{BB962C8B-B14F-4D97-AF65-F5344CB8AC3E}">
        <p14:creationId xmlns:p14="http://schemas.microsoft.com/office/powerpoint/2010/main" val="2387812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EAC1C5-73BF-4223-B95E-DB78A36A159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4425E25-597B-3228-655B-A88A18C6B7E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5661CC6-C919-DB34-1C0D-F4AAE2013537}"/>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8E91ADA5-ECFE-1C6A-73AD-4A9097EE9A99}"/>
              </a:ext>
            </a:extLst>
          </p:cNvPr>
          <p:cNvSpPr>
            <a:spLocks noGrp="1"/>
          </p:cNvSpPr>
          <p:nvPr>
            <p:ph type="sldNum" sz="quarter" idx="5"/>
          </p:nvPr>
        </p:nvSpPr>
        <p:spPr/>
        <p:txBody>
          <a:bodyPr/>
          <a:lstStyle/>
          <a:p>
            <a:fld id="{AD00EC7B-1EC4-49B2-9D36-0990CC3D1063}" type="slidenum">
              <a:rPr lang="it-IT" smtClean="0"/>
              <a:t>9</a:t>
            </a:fld>
            <a:endParaRPr lang="it-IT"/>
          </a:p>
        </p:txBody>
      </p:sp>
    </p:spTree>
    <p:extLst>
      <p:ext uri="{BB962C8B-B14F-4D97-AF65-F5344CB8AC3E}">
        <p14:creationId xmlns:p14="http://schemas.microsoft.com/office/powerpoint/2010/main" val="3397679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CCA361-1889-A542-2968-D83C2247173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F7A3540-0FC9-0C62-7528-FF599D6C204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D12D8DD-B127-0499-8FE3-6DD844C0C4C5}"/>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B831F3A8-093A-87B6-E497-E239958123E7}"/>
              </a:ext>
            </a:extLst>
          </p:cNvPr>
          <p:cNvSpPr>
            <a:spLocks noGrp="1"/>
          </p:cNvSpPr>
          <p:nvPr>
            <p:ph type="sldNum" sz="quarter" idx="5"/>
          </p:nvPr>
        </p:nvSpPr>
        <p:spPr/>
        <p:txBody>
          <a:bodyPr/>
          <a:lstStyle/>
          <a:p>
            <a:fld id="{AD00EC7B-1EC4-49B2-9D36-0990CC3D1063}" type="slidenum">
              <a:rPr lang="it-IT" smtClean="0"/>
              <a:t>10</a:t>
            </a:fld>
            <a:endParaRPr lang="it-IT"/>
          </a:p>
        </p:txBody>
      </p:sp>
    </p:spTree>
    <p:extLst>
      <p:ext uri="{BB962C8B-B14F-4D97-AF65-F5344CB8AC3E}">
        <p14:creationId xmlns:p14="http://schemas.microsoft.com/office/powerpoint/2010/main" val="1666475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653BFE-ACCF-31E9-EFB3-FC5FAF1A02E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48E4E03-748C-54D0-2D8A-92550C11293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00CB61B-69F1-83EE-5240-DEDCEF6245F5}"/>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1D0087CD-B3DF-1E3F-ECD6-1D62794FE129}"/>
              </a:ext>
            </a:extLst>
          </p:cNvPr>
          <p:cNvSpPr>
            <a:spLocks noGrp="1"/>
          </p:cNvSpPr>
          <p:nvPr>
            <p:ph type="sldNum" sz="quarter" idx="5"/>
          </p:nvPr>
        </p:nvSpPr>
        <p:spPr/>
        <p:txBody>
          <a:bodyPr/>
          <a:lstStyle/>
          <a:p>
            <a:fld id="{AD00EC7B-1EC4-49B2-9D36-0990CC3D1063}" type="slidenum">
              <a:rPr lang="it-IT" smtClean="0"/>
              <a:t>14</a:t>
            </a:fld>
            <a:endParaRPr lang="it-IT"/>
          </a:p>
        </p:txBody>
      </p:sp>
    </p:spTree>
    <p:extLst>
      <p:ext uri="{BB962C8B-B14F-4D97-AF65-F5344CB8AC3E}">
        <p14:creationId xmlns:p14="http://schemas.microsoft.com/office/powerpoint/2010/main" val="289612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Immagin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uppo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ttangolo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igura a mano libera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igura a mano libera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ttangolo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igura a mano libera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igura a mano libera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igura a mano libera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igura a mano libera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igura a mano libera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igura a mano libera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igura a mano libera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igura a mano libera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igura a mano libera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igura a mano libera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igura a mano libera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igura a mano libera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igura a mano libera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igura a mano libera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igura a mano libera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igura a mano libera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igura a mano libera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igura a mano libera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igura a mano libera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igura a mano libera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igura a mano libera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igura a mano libera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igura a mano libera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igura a mano libera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ttangolo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igura a mano libera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igura a mano libera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igura a mano libera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igura a mano libera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igura a mano libera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igura a mano libera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igura a mano libera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igura a mano libera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igura a mano libera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igura a mano libera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igura a mano libera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ttangolo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igura a mano libera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igura a mano libera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igura a mano libera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igura a mano libera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igura a mano libera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igura a mano libera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igura a mano libera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igura a mano libera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igura a mano libera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igura a mano libera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igura a mano libera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igura a mano libera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igura a mano libera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olo 1"/>
          <p:cNvSpPr>
            <a:spLocks noGrp="1"/>
          </p:cNvSpPr>
          <p:nvPr>
            <p:ph type="ctrTitle"/>
          </p:nvPr>
        </p:nvSpPr>
        <p:spPr>
          <a:xfrm>
            <a:off x="1876424" y="1122363"/>
            <a:ext cx="8791575" cy="2387600"/>
          </a:xfrm>
        </p:spPr>
        <p:txBody>
          <a:bodyPr rtlCol="0" anchor="b">
            <a:normAutofit/>
          </a:bodyPr>
          <a:lstStyle>
            <a:lvl1pPr algn="l">
              <a:defRPr sz="4800"/>
            </a:lvl1pPr>
          </a:lstStyle>
          <a:p>
            <a:pPr rtl="0"/>
            <a:r>
              <a:rPr lang="it-IT" noProof="0"/>
              <a:t>Fare clic per modificare lo stile del titolo dello schema</a:t>
            </a:r>
          </a:p>
        </p:txBody>
      </p:sp>
      <p:sp>
        <p:nvSpPr>
          <p:cNvPr id="3" name="Sottotitolo 2"/>
          <p:cNvSpPr>
            <a:spLocks noGrp="1"/>
          </p:cNvSpPr>
          <p:nvPr>
            <p:ph type="subTitle" idx="1"/>
          </p:nvPr>
        </p:nvSpPr>
        <p:spPr>
          <a:xfrm>
            <a:off x="1876424" y="3602038"/>
            <a:ext cx="8791575" cy="1655762"/>
          </a:xfrm>
        </p:spPr>
        <p:txBody>
          <a:bodyPr rtlCol="0">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sp>
        <p:nvSpPr>
          <p:cNvPr id="4" name="Segnaposto data 3"/>
          <p:cNvSpPr>
            <a:spLocks noGrp="1"/>
          </p:cNvSpPr>
          <p:nvPr>
            <p:ph type="dt" sz="half" idx="10"/>
          </p:nvPr>
        </p:nvSpPr>
        <p:spPr>
          <a:xfrm>
            <a:off x="7077511" y="5410201"/>
            <a:ext cx="2743200" cy="365125"/>
          </a:xfrm>
        </p:spPr>
        <p:txBody>
          <a:bodyPr rtlCol="0"/>
          <a:lstStyle/>
          <a:p>
            <a:pPr rtl="0"/>
            <a:fld id="{9F07C412-3A91-42D6-9B61-4FCDC427A2DF}" type="datetime1">
              <a:rPr lang="it-IT" noProof="0" smtClean="0"/>
              <a:t>25/02/2025</a:t>
            </a:fld>
            <a:endParaRPr lang="it-IT" noProof="0"/>
          </a:p>
        </p:txBody>
      </p:sp>
      <p:sp>
        <p:nvSpPr>
          <p:cNvPr id="5" name="Segnaposto piè di pagina 4"/>
          <p:cNvSpPr>
            <a:spLocks noGrp="1"/>
          </p:cNvSpPr>
          <p:nvPr>
            <p:ph type="ftr" sz="quarter" idx="11"/>
          </p:nvPr>
        </p:nvSpPr>
        <p:spPr>
          <a:xfrm>
            <a:off x="1876424" y="5410201"/>
            <a:ext cx="5124886" cy="365125"/>
          </a:xfrm>
        </p:spPr>
        <p:txBody>
          <a:bodyPr rtlCol="0"/>
          <a:lstStyle/>
          <a:p>
            <a:pPr rtl="0"/>
            <a:endParaRPr lang="it-IT" noProof="0" dirty="0"/>
          </a:p>
        </p:txBody>
      </p:sp>
      <p:sp>
        <p:nvSpPr>
          <p:cNvPr id="6" name="Segnaposto numero diapositiva 5"/>
          <p:cNvSpPr>
            <a:spLocks noGrp="1"/>
          </p:cNvSpPr>
          <p:nvPr>
            <p:ph type="sldNum" sz="quarter" idx="12"/>
          </p:nvPr>
        </p:nvSpPr>
        <p:spPr>
          <a:xfrm>
            <a:off x="9896911" y="5410199"/>
            <a:ext cx="771089" cy="365125"/>
          </a:xfrm>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1410" y="4304664"/>
            <a:ext cx="9912355" cy="819355"/>
          </a:xfrm>
        </p:spPr>
        <p:txBody>
          <a:bodyPr rtlCol="0" anchor="b">
            <a:normAutofit/>
          </a:bodyPr>
          <a:lstStyle>
            <a:lvl1pPr>
              <a:defRPr sz="3200"/>
            </a:lvl1pPr>
          </a:lstStyle>
          <a:p>
            <a:pPr rtl="0"/>
            <a:r>
              <a:rPr lang="it-IT" noProof="0"/>
              <a:t>Fare clic per modificare lo stile del titolo dello schema</a:t>
            </a:r>
          </a:p>
        </p:txBody>
      </p:sp>
      <p:sp>
        <p:nvSpPr>
          <p:cNvPr id="3" name="Segnaposto immagine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rtl="0">
              <a:buNone/>
            </a:pPr>
            <a:r>
              <a:rPr lang="it-IT" noProof="0"/>
              <a:t>Fare clic sull'icona per inserire un'immagine</a:t>
            </a:r>
          </a:p>
        </p:txBody>
      </p:sp>
      <p:sp>
        <p:nvSpPr>
          <p:cNvPr id="4" name="Segnaposto testo 3"/>
          <p:cNvSpPr>
            <a:spLocks noGrp="1"/>
          </p:cNvSpPr>
          <p:nvPr>
            <p:ph type="body" sz="half" idx="2"/>
          </p:nvPr>
        </p:nvSpPr>
        <p:spPr>
          <a:xfrm>
            <a:off x="1141364" y="5124020"/>
            <a:ext cx="9910859" cy="682472"/>
          </a:xfrm>
        </p:spPr>
        <p:txBody>
          <a:bodyPr rtlCol="0">
            <a:normAutofit/>
          </a:bodyPr>
          <a:lstStyle>
            <a:lvl1pPr marL="0" indent="0"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0E5F0924-62E5-463C-8BF5-2B1C587AAB62}" type="datetime1">
              <a:rPr lang="it-IT" noProof="0" smtClean="0"/>
              <a:t>25/02/2025</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1456" y="609600"/>
            <a:ext cx="9905955" cy="3429000"/>
          </a:xfrm>
        </p:spPr>
        <p:txBody>
          <a:bodyPr rtlCol="0" anchor="ctr">
            <a:normAutofit/>
          </a:bodyPr>
          <a:lstStyle>
            <a:lvl1pPr>
              <a:defRPr sz="3600"/>
            </a:lvl1pPr>
          </a:lstStyle>
          <a:p>
            <a:pPr rtl="0"/>
            <a:r>
              <a:rPr lang="it-IT" noProof="0"/>
              <a:t>Fare clic per modificare lo stile del titolo dello schema</a:t>
            </a:r>
          </a:p>
        </p:txBody>
      </p:sp>
      <p:sp>
        <p:nvSpPr>
          <p:cNvPr id="4" name="Segnaposto testo 3"/>
          <p:cNvSpPr>
            <a:spLocks noGrp="1"/>
          </p:cNvSpPr>
          <p:nvPr>
            <p:ph type="body" sz="half" idx="2"/>
          </p:nvPr>
        </p:nvSpPr>
        <p:spPr>
          <a:xfrm>
            <a:off x="1141410" y="4419599"/>
            <a:ext cx="9904459" cy="1371599"/>
          </a:xfrm>
        </p:spPr>
        <p:txBody>
          <a:bodyPr rtlCol="0" anchor="ctr">
            <a:normAutofit/>
          </a:bodyPr>
          <a:lstStyle>
            <a:lvl1pPr marL="0" indent="0" rtl="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2418E10D-0776-44D6-963B-DC0E8263B4A3}" type="datetime1">
              <a:rPr lang="it-IT" noProof="0" smtClean="0"/>
              <a:t>25/02/2025</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446212" y="609599"/>
            <a:ext cx="9302752" cy="2748429"/>
          </a:xfrm>
        </p:spPr>
        <p:txBody>
          <a:bodyPr rtlCol="0" anchor="ctr">
            <a:normAutofit/>
          </a:bodyPr>
          <a:lstStyle>
            <a:lvl1pPr rtl="0">
              <a:defRPr sz="3600"/>
            </a:lvl1pPr>
          </a:lstStyle>
          <a:p>
            <a:pPr rtl="0"/>
            <a:r>
              <a:rPr lang="it-IT" noProof="0"/>
              <a:t>Fare clic per modificare lo stile del titolo dello schema</a:t>
            </a:r>
          </a:p>
        </p:txBody>
      </p:sp>
      <p:sp>
        <p:nvSpPr>
          <p:cNvPr id="12" name="Segnaposto testo 3"/>
          <p:cNvSpPr>
            <a:spLocks noGrp="1"/>
          </p:cNvSpPr>
          <p:nvPr>
            <p:ph type="body" sz="half" idx="13"/>
          </p:nvPr>
        </p:nvSpPr>
        <p:spPr>
          <a:xfrm>
            <a:off x="1720644" y="3365557"/>
            <a:ext cx="8752299" cy="548968"/>
          </a:xfrm>
        </p:spPr>
        <p:txBody>
          <a:bodyPr rtlCol="0" anchor="t">
            <a:normAutofit/>
          </a:bodyPr>
          <a:lstStyle>
            <a:lvl1pPr marL="0" indent="0" rtl="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4" name="Segnaposto testo 3"/>
          <p:cNvSpPr>
            <a:spLocks noGrp="1"/>
          </p:cNvSpPr>
          <p:nvPr>
            <p:ph type="body" sz="half" idx="2"/>
          </p:nvPr>
        </p:nvSpPr>
        <p:spPr>
          <a:xfrm>
            <a:off x="1141411" y="4309919"/>
            <a:ext cx="9906002" cy="1489496"/>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A4B6D974-EE66-4A1B-A230-B07D9415C521}" type="datetime1">
              <a:rPr lang="it-IT" noProof="0" smtClean="0"/>
              <a:t>25/02/2025</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
        <p:nvSpPr>
          <p:cNvPr id="60" name="Casella di testo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it-IT" sz="8000" noProof="0">
                <a:solidFill>
                  <a:schemeClr val="tx1"/>
                </a:solidFill>
                <a:effectLst/>
              </a:rPr>
              <a:t>"</a:t>
            </a:r>
          </a:p>
        </p:txBody>
      </p:sp>
      <p:sp>
        <p:nvSpPr>
          <p:cNvPr id="61" name="Casella di testo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it-IT" sz="8000" noProof="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olo 1"/>
          <p:cNvSpPr>
            <a:spLocks noGrp="1"/>
          </p:cNvSpPr>
          <p:nvPr>
            <p:ph type="title"/>
          </p:nvPr>
        </p:nvSpPr>
        <p:spPr>
          <a:xfrm>
            <a:off x="1141410" y="2134041"/>
            <a:ext cx="9906001" cy="2511835"/>
          </a:xfrm>
        </p:spPr>
        <p:txBody>
          <a:bodyPr rtlCol="0" anchor="b">
            <a:normAutofit/>
          </a:bodyPr>
          <a:lstStyle>
            <a:lvl1pPr>
              <a:defRPr sz="3600"/>
            </a:lvl1pPr>
          </a:lstStyle>
          <a:p>
            <a:pPr rtl="0"/>
            <a:r>
              <a:rPr lang="it-IT" noProof="0"/>
              <a:t>Fare clic per modificare lo stile del titolo dello schema</a:t>
            </a:r>
          </a:p>
        </p:txBody>
      </p:sp>
      <p:sp>
        <p:nvSpPr>
          <p:cNvPr id="4" name="Segnaposto testo 3"/>
          <p:cNvSpPr>
            <a:spLocks noGrp="1"/>
          </p:cNvSpPr>
          <p:nvPr>
            <p:ph type="body" sz="half" idx="2"/>
          </p:nvPr>
        </p:nvSpPr>
        <p:spPr>
          <a:xfrm>
            <a:off x="1141364" y="4657655"/>
            <a:ext cx="9904505" cy="1140644"/>
          </a:xfrm>
        </p:spPr>
        <p:txBody>
          <a:bodyPr rtlCol="0" anchor="t">
            <a:normAutofit/>
          </a:bodyPr>
          <a:lstStyle>
            <a:lvl1pPr marL="0" indent="0" rtl="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B8CBCA41-3B27-42BB-A896-14406F9B4BB2}" type="datetime1">
              <a:rPr lang="it-IT" noProof="0" smtClean="0"/>
              <a:t>25/02/2025</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olo 1"/>
          <p:cNvSpPr>
            <a:spLocks noGrp="1"/>
          </p:cNvSpPr>
          <p:nvPr>
            <p:ph type="title"/>
          </p:nvPr>
        </p:nvSpPr>
        <p:spPr>
          <a:xfrm>
            <a:off x="1141413" y="609600"/>
            <a:ext cx="9905998" cy="1905000"/>
          </a:xfrm>
        </p:spPr>
        <p:txBody>
          <a:bodyPr rtlCol="0"/>
          <a:lstStyle/>
          <a:p>
            <a:pPr rtl="0"/>
            <a:r>
              <a:rPr lang="it-IT" noProof="0"/>
              <a:t>Fare clic per modificare lo stile del titolo dello schema</a:t>
            </a:r>
          </a:p>
        </p:txBody>
      </p:sp>
      <p:sp>
        <p:nvSpPr>
          <p:cNvPr id="7" name="Segnaposto testo 2"/>
          <p:cNvSpPr>
            <a:spLocks noGrp="1"/>
          </p:cNvSpPr>
          <p:nvPr>
            <p:ph type="body" idx="1"/>
          </p:nvPr>
        </p:nvSpPr>
        <p:spPr>
          <a:xfrm>
            <a:off x="1141410" y="2674463"/>
            <a:ext cx="3196899" cy="685800"/>
          </a:xfrm>
        </p:spPr>
        <p:txBody>
          <a:bodyPr rtlCol="0" anchor="b">
            <a:noAutofit/>
          </a:bodyPr>
          <a:lstStyle>
            <a:lvl1pPr marL="0" indent="0" rtl="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8" name="Segnaposto testo 3"/>
          <p:cNvSpPr>
            <a:spLocks noGrp="1"/>
          </p:cNvSpPr>
          <p:nvPr>
            <p:ph type="body" sz="half" idx="15"/>
          </p:nvPr>
        </p:nvSpPr>
        <p:spPr>
          <a:xfrm>
            <a:off x="1127918" y="3360263"/>
            <a:ext cx="3208735" cy="2430936"/>
          </a:xfrm>
        </p:spPr>
        <p:txBody>
          <a:bodyPr rtlCol="0" anchor="t">
            <a:normAutofit/>
          </a:bodyPr>
          <a:lstStyle>
            <a:lvl1pPr marL="0" indent="0" rtl="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9" name="Segnaposto testo 4"/>
          <p:cNvSpPr>
            <a:spLocks noGrp="1"/>
          </p:cNvSpPr>
          <p:nvPr>
            <p:ph type="body" sz="quarter" idx="3"/>
          </p:nvPr>
        </p:nvSpPr>
        <p:spPr>
          <a:xfrm>
            <a:off x="4514766" y="2677635"/>
            <a:ext cx="3184385"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10" name="Segnaposto testo 3"/>
          <p:cNvSpPr>
            <a:spLocks noGrp="1"/>
          </p:cNvSpPr>
          <p:nvPr>
            <p:ph type="body" sz="half" idx="16"/>
          </p:nvPr>
        </p:nvSpPr>
        <p:spPr>
          <a:xfrm>
            <a:off x="4504213" y="3363435"/>
            <a:ext cx="3195830"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11" name="Segnaposto testo 4"/>
          <p:cNvSpPr>
            <a:spLocks noGrp="1"/>
          </p:cNvSpPr>
          <p:nvPr>
            <p:ph type="body" sz="quarter" idx="13"/>
          </p:nvPr>
        </p:nvSpPr>
        <p:spPr>
          <a:xfrm>
            <a:off x="7852442" y="2674463"/>
            <a:ext cx="3194968" cy="685800"/>
          </a:xfrm>
        </p:spPr>
        <p:txBody>
          <a:bodyPr rtlCol="0" anchor="b">
            <a:noAutofit/>
          </a:bodyPr>
          <a:lstStyle>
            <a:lvl1pPr marL="0" indent="0" rtl="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12" name="Segnaposto testo 3"/>
          <p:cNvSpPr>
            <a:spLocks noGrp="1"/>
          </p:cNvSpPr>
          <p:nvPr>
            <p:ph type="body" sz="half" idx="17"/>
          </p:nvPr>
        </p:nvSpPr>
        <p:spPr>
          <a:xfrm>
            <a:off x="7852442" y="3360263"/>
            <a:ext cx="3194968" cy="2430936"/>
          </a:xfrm>
        </p:spPr>
        <p:txBody>
          <a:bodyPr rtlCol="0" anchor="t">
            <a:normAutofit/>
          </a:bodyPr>
          <a:lstStyle>
            <a:lvl1pPr marL="0" indent="0" rtl="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3" name="Segnaposto data 2"/>
          <p:cNvSpPr>
            <a:spLocks noGrp="1"/>
          </p:cNvSpPr>
          <p:nvPr>
            <p:ph type="dt" sz="half" idx="10"/>
          </p:nvPr>
        </p:nvSpPr>
        <p:spPr/>
        <p:txBody>
          <a:bodyPr rtlCol="0"/>
          <a:lstStyle/>
          <a:p>
            <a:pPr rtl="0"/>
            <a:fld id="{0DDBE533-468B-4DF8-989E-AE4D84890758}" type="datetime1">
              <a:rPr lang="it-IT" noProof="0" smtClean="0"/>
              <a:t>25/02/2025</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nna 3 immagini">
    <p:spTree>
      <p:nvGrpSpPr>
        <p:cNvPr id="1" name=""/>
        <p:cNvGrpSpPr/>
        <p:nvPr/>
      </p:nvGrpSpPr>
      <p:grpSpPr>
        <a:xfrm>
          <a:off x="0" y="0"/>
          <a:ext cx="0" cy="0"/>
          <a:chOff x="0" y="0"/>
          <a:chExt cx="0" cy="0"/>
        </a:xfrm>
      </p:grpSpPr>
      <p:sp>
        <p:nvSpPr>
          <p:cNvPr id="30" name="Titolo 1"/>
          <p:cNvSpPr>
            <a:spLocks noGrp="1"/>
          </p:cNvSpPr>
          <p:nvPr>
            <p:ph type="title"/>
          </p:nvPr>
        </p:nvSpPr>
        <p:spPr>
          <a:xfrm>
            <a:off x="1141411" y="609600"/>
            <a:ext cx="9905999" cy="1905000"/>
          </a:xfrm>
        </p:spPr>
        <p:txBody>
          <a:bodyPr rtlCol="0"/>
          <a:lstStyle>
            <a:lvl1pPr rtl="0">
              <a:defRPr/>
            </a:lvl1pPr>
          </a:lstStyle>
          <a:p>
            <a:pPr rtl="0"/>
            <a:r>
              <a:rPr lang="it-IT" noProof="0"/>
              <a:t>Fare clic per modificare lo stile del titolo dello schema</a:t>
            </a:r>
          </a:p>
        </p:txBody>
      </p:sp>
      <p:sp>
        <p:nvSpPr>
          <p:cNvPr id="19" name="Segnaposto testo 2"/>
          <p:cNvSpPr>
            <a:spLocks noGrp="1"/>
          </p:cNvSpPr>
          <p:nvPr>
            <p:ph type="body" idx="1"/>
          </p:nvPr>
        </p:nvSpPr>
        <p:spPr>
          <a:xfrm>
            <a:off x="1141413" y="4404596"/>
            <a:ext cx="3195240" cy="576262"/>
          </a:xfrm>
        </p:spPr>
        <p:txBody>
          <a:bodyPr rtlCol="0" anchor="b">
            <a:noAutofit/>
          </a:bodyPr>
          <a:lstStyle>
            <a:lvl1pPr marL="0" indent="0" rtl="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0" name="Segnaposto immagine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it-IT" noProof="0"/>
              <a:t>Fare clic sull'icona per inserire un'immagine</a:t>
            </a:r>
          </a:p>
        </p:txBody>
      </p:sp>
      <p:sp>
        <p:nvSpPr>
          <p:cNvPr id="21" name="Segnaposto testo 3"/>
          <p:cNvSpPr>
            <a:spLocks noGrp="1"/>
          </p:cNvSpPr>
          <p:nvPr>
            <p:ph type="body" sz="half" idx="18"/>
          </p:nvPr>
        </p:nvSpPr>
        <p:spPr>
          <a:xfrm>
            <a:off x="1141413" y="4980858"/>
            <a:ext cx="3195240" cy="817843"/>
          </a:xfrm>
        </p:spPr>
        <p:txBody>
          <a:bodyPr rtlCol="0" anchor="t">
            <a:normAutofit/>
          </a:bodyPr>
          <a:lstStyle>
            <a:lvl1pPr marL="0" indent="0" rtl="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22" name="Segnaposto testo 4"/>
          <p:cNvSpPr>
            <a:spLocks noGrp="1"/>
          </p:cNvSpPr>
          <p:nvPr>
            <p:ph type="body" sz="quarter" idx="3"/>
          </p:nvPr>
        </p:nvSpPr>
        <p:spPr>
          <a:xfrm>
            <a:off x="4489053" y="4404596"/>
            <a:ext cx="320040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3" name="Segnaposto immagine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it-IT" noProof="0"/>
              <a:t>Fare clic sull'icona per inserire un'immagine</a:t>
            </a:r>
          </a:p>
        </p:txBody>
      </p:sp>
      <p:sp>
        <p:nvSpPr>
          <p:cNvPr id="24" name="Segnaposto testo 3"/>
          <p:cNvSpPr>
            <a:spLocks noGrp="1"/>
          </p:cNvSpPr>
          <p:nvPr>
            <p:ph type="body" sz="half" idx="19"/>
          </p:nvPr>
        </p:nvSpPr>
        <p:spPr>
          <a:xfrm>
            <a:off x="4487593" y="4980857"/>
            <a:ext cx="3200400" cy="810342"/>
          </a:xfrm>
        </p:spPr>
        <p:txBody>
          <a:bodyPr rtlCol="0" anchor="t">
            <a:normAutofit/>
          </a:bodyPr>
          <a:lstStyle>
            <a:lvl1pPr marL="0" indent="0" rtl="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25" name="Segnaposto testo 4"/>
          <p:cNvSpPr>
            <a:spLocks noGrp="1"/>
          </p:cNvSpPr>
          <p:nvPr>
            <p:ph type="body" sz="quarter" idx="13"/>
          </p:nvPr>
        </p:nvSpPr>
        <p:spPr>
          <a:xfrm>
            <a:off x="7852567" y="4404595"/>
            <a:ext cx="3190741" cy="576262"/>
          </a:xfrm>
        </p:spPr>
        <p:txBody>
          <a:bodyPr rtlCol="0" anchor="b">
            <a:noAutofit/>
          </a:bodyPr>
          <a:lstStyle>
            <a:lvl1pPr marL="0" indent="0" rtl="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6" name="Segnaposto immagine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it-IT" noProof="0"/>
              <a:t>Fare clic sull'icona per inserire un'immagine</a:t>
            </a:r>
          </a:p>
        </p:txBody>
      </p:sp>
      <p:sp>
        <p:nvSpPr>
          <p:cNvPr id="27" name="Segnaposto testo 3"/>
          <p:cNvSpPr>
            <a:spLocks noGrp="1"/>
          </p:cNvSpPr>
          <p:nvPr>
            <p:ph type="body" sz="half" idx="20"/>
          </p:nvPr>
        </p:nvSpPr>
        <p:spPr>
          <a:xfrm>
            <a:off x="7852442" y="4980854"/>
            <a:ext cx="3194968" cy="810345"/>
          </a:xfrm>
        </p:spPr>
        <p:txBody>
          <a:bodyPr rtlCol="0" anchor="t">
            <a:normAutofit/>
          </a:bodyPr>
          <a:lstStyle>
            <a:lvl1pPr marL="0" indent="0" rtl="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3" name="Segnaposto data 2"/>
          <p:cNvSpPr>
            <a:spLocks noGrp="1"/>
          </p:cNvSpPr>
          <p:nvPr>
            <p:ph type="dt" sz="half" idx="10"/>
          </p:nvPr>
        </p:nvSpPr>
        <p:spPr/>
        <p:txBody>
          <a:bodyPr rtlCol="0"/>
          <a:lstStyle/>
          <a:p>
            <a:pPr rtl="0"/>
            <a:fld id="{CF450CD3-1E9A-42ED-B6B3-2B7762497156}" type="datetime1">
              <a:rPr lang="it-IT" noProof="0" smtClean="0"/>
              <a:t>25/02/2025</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testo verticale 2"/>
          <p:cNvSpPr>
            <a:spLocks noGrp="1"/>
          </p:cNvSpPr>
          <p:nvPr>
            <p:ph type="body" orient="vert" idx="1"/>
          </p:nvPr>
        </p:nvSpPr>
        <p:spPr/>
        <p:txBody>
          <a:bodyPr vert="eaVert" rtlCol="0" anchor="t"/>
          <a:lstStyle>
            <a:lvl1pPr rtl="0">
              <a:defRPr/>
            </a:lvl1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2FA54109-2DBF-44E4-B491-5C8B534E9B1F}" type="datetime1">
              <a:rPr lang="it-IT" noProof="0" smtClean="0"/>
              <a:t>25/02/2025</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9042400" y="609599"/>
            <a:ext cx="2005011" cy="5181601"/>
          </a:xfrm>
        </p:spPr>
        <p:txBody>
          <a:bodyPr vert="eaVert" rtlCol="0"/>
          <a:lstStyle/>
          <a:p>
            <a:pPr rtl="0"/>
            <a:r>
              <a:rPr lang="it-IT" noProof="0"/>
              <a:t>Fare clic per modificare lo stile del titolo dello schema</a:t>
            </a:r>
          </a:p>
        </p:txBody>
      </p:sp>
      <p:sp>
        <p:nvSpPr>
          <p:cNvPr id="3" name="Segnaposto testo verticale 2"/>
          <p:cNvSpPr>
            <a:spLocks noGrp="1"/>
          </p:cNvSpPr>
          <p:nvPr>
            <p:ph type="body" orient="vert" idx="1"/>
          </p:nvPr>
        </p:nvSpPr>
        <p:spPr>
          <a:xfrm>
            <a:off x="1141410" y="609599"/>
            <a:ext cx="7748590" cy="5181601"/>
          </a:xfrm>
        </p:spPr>
        <p:txBody>
          <a:bodyPr vert="eaVert" rtlCol="0"/>
          <a:lstStyle>
            <a:lvl1pPr rtl="0">
              <a:defRPr/>
            </a:lvl1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D3CC41FE-9AED-44D9-BC63-8BB1EF16618B}" type="datetime1">
              <a:rPr lang="it-IT" noProof="0" smtClean="0"/>
              <a:t>25/02/2025</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contenuto 2"/>
          <p:cNvSpPr>
            <a:spLocks noGrp="1"/>
          </p:cNvSpPr>
          <p:nvPr>
            <p:ph idx="1"/>
          </p:nvPr>
        </p:nvSpPr>
        <p:spPr/>
        <p:txBody>
          <a:bodyPr rtlCol="0"/>
          <a:lstStyle>
            <a:lvl1pPr rtl="0">
              <a:defRPr/>
            </a:lvl1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F93AB055-364E-487C-A7AC-4F0B10DC386A}" type="datetime1">
              <a:rPr lang="it-IT" noProof="0" smtClean="0"/>
              <a:t>25/02/2025</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1141411" y="1419226"/>
            <a:ext cx="9906000" cy="2852737"/>
          </a:xfrm>
        </p:spPr>
        <p:txBody>
          <a:bodyPr rtlCol="0" anchor="b">
            <a:normAutofit/>
          </a:bodyPr>
          <a:lstStyle>
            <a:lvl1pPr>
              <a:defRPr sz="3600"/>
            </a:lvl1pPr>
          </a:lstStyle>
          <a:p>
            <a:pPr rtl="0"/>
            <a:r>
              <a:rPr lang="it-IT" noProof="0"/>
              <a:t>Fare clic per modificare lo stile del titolo dello schema</a:t>
            </a:r>
          </a:p>
        </p:txBody>
      </p:sp>
      <p:sp>
        <p:nvSpPr>
          <p:cNvPr id="3" name="Segnaposto testo 2"/>
          <p:cNvSpPr>
            <a:spLocks noGrp="1"/>
          </p:cNvSpPr>
          <p:nvPr>
            <p:ph type="body" idx="1"/>
          </p:nvPr>
        </p:nvSpPr>
        <p:spPr>
          <a:xfrm>
            <a:off x="1141411" y="4424362"/>
            <a:ext cx="9906000" cy="1374776"/>
          </a:xfrm>
        </p:spPr>
        <p:txBody>
          <a:bodyPr rtlCol="0">
            <a:normAutofit/>
          </a:bodyPr>
          <a:lstStyle>
            <a:lvl1pPr marL="0" indent="0" rtl="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Fare clic per modificare gli stili del testo dello schema</a:t>
            </a:r>
          </a:p>
        </p:txBody>
      </p:sp>
      <p:sp>
        <p:nvSpPr>
          <p:cNvPr id="4" name="Segnaposto data 3"/>
          <p:cNvSpPr>
            <a:spLocks noGrp="1"/>
          </p:cNvSpPr>
          <p:nvPr>
            <p:ph type="dt" sz="half" idx="10"/>
          </p:nvPr>
        </p:nvSpPr>
        <p:spPr/>
        <p:txBody>
          <a:bodyPr rtlCol="0"/>
          <a:lstStyle/>
          <a:p>
            <a:pPr rtl="0"/>
            <a:fld id="{AFBFA9F5-A62B-4527-A612-E4EF95C576C6}" type="datetime1">
              <a:rPr lang="it-IT" noProof="0" smtClean="0"/>
              <a:t>25/02/2025</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contenuto 2"/>
          <p:cNvSpPr>
            <a:spLocks noGrp="1"/>
          </p:cNvSpPr>
          <p:nvPr>
            <p:ph sz="half" idx="1"/>
          </p:nvPr>
        </p:nvSpPr>
        <p:spPr>
          <a:xfrm>
            <a:off x="1141410" y="2249486"/>
            <a:ext cx="4878389" cy="3541714"/>
          </a:xfrm>
        </p:spPr>
        <p:txBody>
          <a:bodyPr rtlCol="0"/>
          <a:lstStyle>
            <a:lvl1pPr rtl="0">
              <a:defRPr/>
            </a:lvl1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contenuto 3"/>
          <p:cNvSpPr>
            <a:spLocks noGrp="1"/>
          </p:cNvSpPr>
          <p:nvPr>
            <p:ph sz="half" idx="2"/>
          </p:nvPr>
        </p:nvSpPr>
        <p:spPr>
          <a:xfrm>
            <a:off x="6172200" y="2249486"/>
            <a:ext cx="4875211" cy="3541714"/>
          </a:xfrm>
        </p:spPr>
        <p:txBody>
          <a:bodyPr rtlCol="0"/>
          <a:lstStyle>
            <a:lvl1pPr rtl="0">
              <a:defRPr/>
            </a:lvl1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data 4"/>
          <p:cNvSpPr>
            <a:spLocks noGrp="1"/>
          </p:cNvSpPr>
          <p:nvPr>
            <p:ph type="dt" sz="half" idx="10"/>
          </p:nvPr>
        </p:nvSpPr>
        <p:spPr/>
        <p:txBody>
          <a:bodyPr rtlCol="0"/>
          <a:lstStyle/>
          <a:p>
            <a:pPr rtl="0"/>
            <a:fld id="{65A3CC1B-4CC0-43F6-B4FE-A108262B34F1}" type="datetime1">
              <a:rPr lang="it-IT" noProof="0" smtClean="0"/>
              <a:t>25/02/2025</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1141411" y="619126"/>
            <a:ext cx="9906000" cy="1477961"/>
          </a:xfrm>
        </p:spPr>
        <p:txBody>
          <a:bodyPr rtlCol="0"/>
          <a:lstStyle/>
          <a:p>
            <a:pPr rtl="0"/>
            <a:r>
              <a:rPr lang="it-IT" noProof="0"/>
              <a:t>Fare clic per modificare lo stile del titolo dello schema</a:t>
            </a:r>
          </a:p>
        </p:txBody>
      </p:sp>
      <p:sp>
        <p:nvSpPr>
          <p:cNvPr id="3" name="Segnaposto testo 2"/>
          <p:cNvSpPr>
            <a:spLocks noGrp="1"/>
          </p:cNvSpPr>
          <p:nvPr>
            <p:ph type="body" idx="1"/>
          </p:nvPr>
        </p:nvSpPr>
        <p:spPr>
          <a:xfrm>
            <a:off x="1141411" y="2249486"/>
            <a:ext cx="4878392"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p:cNvSpPr>
            <a:spLocks noGrp="1"/>
          </p:cNvSpPr>
          <p:nvPr>
            <p:ph sz="half" idx="2"/>
          </p:nvPr>
        </p:nvSpPr>
        <p:spPr>
          <a:xfrm>
            <a:off x="1141410" y="3073397"/>
            <a:ext cx="4878391" cy="2717801"/>
          </a:xfrm>
        </p:spPr>
        <p:txBody>
          <a:bodyPr rtlCol="0"/>
          <a:lstStyle>
            <a:lvl1pPr rtl="0">
              <a:defRPr/>
            </a:lvl1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p:cNvSpPr>
            <a:spLocks noGrp="1"/>
          </p:cNvSpPr>
          <p:nvPr>
            <p:ph type="body" sz="quarter" idx="3" hasCustomPrompt="1"/>
          </p:nvPr>
        </p:nvSpPr>
        <p:spPr>
          <a:xfrm>
            <a:off x="6172200" y="2249485"/>
            <a:ext cx="4875210"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Modificare gli stili del testo dello schema</a:t>
            </a:r>
          </a:p>
        </p:txBody>
      </p:sp>
      <p:sp>
        <p:nvSpPr>
          <p:cNvPr id="6" name="Segnaposto contenuto 5"/>
          <p:cNvSpPr>
            <a:spLocks noGrp="1"/>
          </p:cNvSpPr>
          <p:nvPr>
            <p:ph sz="quarter" idx="4"/>
          </p:nvPr>
        </p:nvSpPr>
        <p:spPr>
          <a:xfrm>
            <a:off x="6172200" y="3073397"/>
            <a:ext cx="4875210" cy="2717801"/>
          </a:xfrm>
        </p:spPr>
        <p:txBody>
          <a:bodyPr rtlCol="0"/>
          <a:lstStyle>
            <a:lvl1pPr rtl="0">
              <a:defRPr/>
            </a:lvl1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data 6"/>
          <p:cNvSpPr>
            <a:spLocks noGrp="1"/>
          </p:cNvSpPr>
          <p:nvPr>
            <p:ph type="dt" sz="half" idx="10"/>
          </p:nvPr>
        </p:nvSpPr>
        <p:spPr/>
        <p:txBody>
          <a:bodyPr rtlCol="0"/>
          <a:lstStyle/>
          <a:p>
            <a:pPr rtl="0"/>
            <a:fld id="{6F7EC582-D1B1-4956-8471-5858519B7C3E}" type="datetime1">
              <a:rPr lang="it-IT" noProof="0" smtClean="0"/>
              <a:t>25/02/2025</a:t>
            </a:fld>
            <a:endParaRPr lang="it-IT" noProof="0"/>
          </a:p>
        </p:txBody>
      </p:sp>
      <p:sp>
        <p:nvSpPr>
          <p:cNvPr id="8" name="Segnaposto piè di pagina 7"/>
          <p:cNvSpPr>
            <a:spLocks noGrp="1"/>
          </p:cNvSpPr>
          <p:nvPr>
            <p:ph type="ftr" sz="quarter" idx="11"/>
          </p:nvPr>
        </p:nvSpPr>
        <p:spPr/>
        <p:txBody>
          <a:bodyPr rtlCol="0"/>
          <a:lstStyle/>
          <a:p>
            <a:pPr rtl="0"/>
            <a:endParaRPr lang="it-IT" noProof="0"/>
          </a:p>
        </p:txBody>
      </p:sp>
      <p:sp>
        <p:nvSpPr>
          <p:cNvPr id="9" name="Segnaposto numero diapositiva 8"/>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data 2"/>
          <p:cNvSpPr>
            <a:spLocks noGrp="1"/>
          </p:cNvSpPr>
          <p:nvPr>
            <p:ph type="dt" sz="half" idx="10"/>
          </p:nvPr>
        </p:nvSpPr>
        <p:spPr/>
        <p:txBody>
          <a:bodyPr rtlCol="0"/>
          <a:lstStyle/>
          <a:p>
            <a:pPr rtl="0"/>
            <a:fld id="{7F2E543F-C901-4A41-AEA4-880C40EA1C68}" type="datetime1">
              <a:rPr lang="it-IT" noProof="0" smtClean="0"/>
              <a:t>25/02/2025</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43628562-FD3D-4B47-BC1E-58BECF47F1DB}" type="datetime1">
              <a:rPr lang="it-IT" noProof="0" smtClean="0"/>
              <a:t>25/02/2025</a:t>
            </a:fld>
            <a:endParaRPr lang="it-IT" noProof="0"/>
          </a:p>
        </p:txBody>
      </p:sp>
      <p:sp>
        <p:nvSpPr>
          <p:cNvPr id="3" name="Segnaposto piè di pagina 2"/>
          <p:cNvSpPr>
            <a:spLocks noGrp="1"/>
          </p:cNvSpPr>
          <p:nvPr>
            <p:ph type="ftr" sz="quarter" idx="11"/>
          </p:nvPr>
        </p:nvSpPr>
        <p:spPr/>
        <p:txBody>
          <a:bodyPr rtlCol="0"/>
          <a:lstStyle/>
          <a:p>
            <a:pPr rtl="0"/>
            <a:endParaRPr lang="it-IT" noProof="0"/>
          </a:p>
        </p:txBody>
      </p:sp>
      <p:sp>
        <p:nvSpPr>
          <p:cNvPr id="4" name="Segnaposto numero diapositiva 3"/>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6705" y="609601"/>
            <a:ext cx="3856037" cy="1639884"/>
          </a:xfrm>
        </p:spPr>
        <p:txBody>
          <a:bodyPr rtlCol="0" anchor="b"/>
          <a:lstStyle>
            <a:lvl1pPr>
              <a:defRPr sz="3200"/>
            </a:lvl1pPr>
          </a:lstStyle>
          <a:p>
            <a:pPr rtl="0"/>
            <a:r>
              <a:rPr lang="it-IT" noProof="0"/>
              <a:t>Fare clic per modificare lo stile del titolo dello schema</a:t>
            </a:r>
          </a:p>
        </p:txBody>
      </p:sp>
      <p:sp>
        <p:nvSpPr>
          <p:cNvPr id="3" name="Segnaposto contenuto 2"/>
          <p:cNvSpPr>
            <a:spLocks noGrp="1"/>
          </p:cNvSpPr>
          <p:nvPr>
            <p:ph idx="1"/>
          </p:nvPr>
        </p:nvSpPr>
        <p:spPr>
          <a:xfrm>
            <a:off x="5156200" y="592666"/>
            <a:ext cx="5891209" cy="5198534"/>
          </a:xfrm>
        </p:spPr>
        <p:txBody>
          <a:bodyPr rtlCol="0" anchor="ctr"/>
          <a:lstStyle>
            <a:lvl1pPr rtl="0">
              <a:defRPr/>
            </a:lvl1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p:cNvSpPr>
            <a:spLocks noGrp="1"/>
          </p:cNvSpPr>
          <p:nvPr>
            <p:ph type="body" sz="half" idx="2"/>
          </p:nvPr>
        </p:nvSpPr>
        <p:spPr>
          <a:xfrm>
            <a:off x="1146705" y="2249486"/>
            <a:ext cx="3856037" cy="3541714"/>
          </a:xfrm>
        </p:spPr>
        <p:txBody>
          <a:bodyPr rtlCol="0"/>
          <a:lstStyle>
            <a:lvl1pPr marL="0" indent="0"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83D084F5-34B4-46AE-8DB4-08A7B0B97DD5}" type="datetime1">
              <a:rPr lang="it-IT" noProof="0" smtClean="0"/>
              <a:t>25/02/2025</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1413" y="609600"/>
            <a:ext cx="5934508" cy="1639886"/>
          </a:xfrm>
        </p:spPr>
        <p:txBody>
          <a:bodyPr rtlCol="0" anchor="b"/>
          <a:lstStyle>
            <a:lvl1pPr rtl="0">
              <a:defRPr sz="3200"/>
            </a:lvl1pPr>
          </a:lstStyle>
          <a:p>
            <a:pPr rtl="0"/>
            <a:r>
              <a:rPr lang="it-IT" noProof="0"/>
              <a:t>Fare clic per modificare lo stile del titolo dello schema</a:t>
            </a:r>
          </a:p>
        </p:txBody>
      </p:sp>
      <p:sp>
        <p:nvSpPr>
          <p:cNvPr id="3" name="Segnaposto immagine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p>
        </p:txBody>
      </p:sp>
      <p:sp>
        <p:nvSpPr>
          <p:cNvPr id="4" name="Segnaposto testo 3"/>
          <p:cNvSpPr>
            <a:spLocks noGrp="1"/>
          </p:cNvSpPr>
          <p:nvPr>
            <p:ph type="body" sz="half" idx="2"/>
          </p:nvPr>
        </p:nvSpPr>
        <p:spPr>
          <a:xfrm>
            <a:off x="1141410" y="2249486"/>
            <a:ext cx="5934511" cy="3541714"/>
          </a:xfrm>
        </p:spPr>
        <p:txBody>
          <a:bodyPr rtlCol="0"/>
          <a:lstStyle>
            <a:lvl1pPr marL="0" indent="0"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5C4E6ABF-EADB-4B87-94E5-A6252FA0837A}" type="datetime1">
              <a:rPr lang="it-IT" noProof="0" smtClean="0"/>
              <a:t>25/02/2025</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Immagin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uppo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uppo 8"/>
            <p:cNvGrpSpPr/>
            <p:nvPr/>
          </p:nvGrpSpPr>
          <p:grpSpPr>
            <a:xfrm>
              <a:off x="-14288" y="0"/>
              <a:ext cx="1220788" cy="6858001"/>
              <a:chOff x="-14288" y="0"/>
              <a:chExt cx="1220788" cy="6858001"/>
            </a:xfrm>
            <a:grpFill/>
          </p:grpSpPr>
          <p:sp>
            <p:nvSpPr>
              <p:cNvPr id="21" name="Rettangolo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igura a mano libera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igura a mano libera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igura a mano libera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igura a mano libera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igura a mano libera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igura a mano libera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igura a mano libera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igura a mano libera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igura a mano libera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igura a mano libera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a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igura a mano libera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igura a mano libera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igura a mano libera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igura a mano libera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ttangolo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igura a mano libera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igura a mano libera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igura a mano libera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igura a mano libera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igura a mano libera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igura a mano libera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igura a mano libera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igura a mano libera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igura a mano libera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igura a mano libera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uppo 9"/>
            <p:cNvGrpSpPr/>
            <p:nvPr/>
          </p:nvGrpSpPr>
          <p:grpSpPr>
            <a:xfrm>
              <a:off x="11364912" y="0"/>
              <a:ext cx="674688" cy="6848476"/>
              <a:chOff x="11364912" y="0"/>
              <a:chExt cx="674688" cy="6848476"/>
            </a:xfrm>
            <a:grpFill/>
          </p:grpSpPr>
          <p:sp>
            <p:nvSpPr>
              <p:cNvPr id="11" name="Figura a mano libera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igura a mano libera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igura a mano libera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igura a mano libera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igura a mano libera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igura a mano libera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igura a mano libera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igura a mano libera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igura a mano libera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ttangolo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Segnaposto titolo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pPr rtl="0"/>
            <a:endParaRPr lang="it-IT" noProof="0" dirty="0"/>
          </a:p>
        </p:txBody>
      </p:sp>
      <p:sp>
        <p:nvSpPr>
          <p:cNvPr id="3" name="Segnaposto testo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C9D3B909-5AB1-46A3-A753-94B6F9B0BED5}" type="datetime1">
              <a:rPr lang="it-IT" noProof="0" smtClean="0"/>
              <a:t>25/02/2025</a:t>
            </a:fld>
            <a:endParaRPr lang="it-IT" noProof="0"/>
          </a:p>
        </p:txBody>
      </p:sp>
      <p:sp>
        <p:nvSpPr>
          <p:cNvPr id="5" name="Segnaposto piè di pagina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rtl="0"/>
            <a:endParaRPr lang="it-IT" noProof="0"/>
          </a:p>
        </p:txBody>
      </p:sp>
      <p:sp>
        <p:nvSpPr>
          <p:cNvPr id="6" name="Segnaposto numero diapositiva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6D22F896-40B5-4ADD-8801-0D06FADFA095}" type="slidenum">
              <a:rPr lang="it-IT" noProof="0" smtClean="0"/>
              <a:pPr rtl="0"/>
              <a:t>‹#›</a:t>
            </a:fld>
            <a:endParaRPr lang="it-IT" noProof="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hyperlink" Target="https://www.google.com/imgres?q=laser%20gauge%20icon&amp;imgurl=https%3A%2F%2Fstatic.vecteezy.com%2Fsystem%2Fresources%2Fpreviews%2F025%2F506%2F388%2Fnon_2x%2Flaser-distance-meter-icon-flat-vector.jpg&amp;imgrefurl=https%3A%2F%2Fwww.vecteezy.com%2Fvector-art%2F25506388-laser-distance-meter-icon-vector-flat&amp;docid=HGq21pDVAJI7-M&amp;tbnid=w2SW_BOFud3-wM&amp;vet=12ahUKEwjunfyY1ruLAxXv8LsIHS5dBwAQM3oECGoQAA..i&amp;w=980&amp;h=980&amp;hcb=2&amp;itg=1&amp;ved=2ahUKEwjunfyY1ruLAxXv8LsIHS5dBwAQM3oECGoQAA" TargetMode="External"/><Relationship Id="rId3" Type="http://schemas.openxmlformats.org/officeDocument/2006/relationships/image" Target="../media/image3.png"/><Relationship Id="rId7" Type="http://schemas.openxmlformats.org/officeDocument/2006/relationships/image" Target="../media/image5.jpeg"/><Relationship Id="rId12"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google.com/imgres?q=stopwatch%20icon&amp;imgurl=https%3A%2F%2Fas2.ftcdn.net%2Fv2%2Fjpg%2F01%2F00%2F30%2F09%2F1000_F_100300998_BCC0x6cp9rFY9phpO3Fb2QzoHaBCnpho.jpg&amp;imgrefurl=https%3A%2F%2Fwww.europosters.it%2Fsimple-stopwatch-timer-flat-icon-for-apps-and-websites-f100300998&amp;docid=1ZMPfNR8vYiyGM&amp;tbnid=0FpAvQAoPd6sEM&amp;vet=12ahUKEwiHmoDj1LuLAxWBgP0HHfcuNIYQM3oECBwQAA..i&amp;w=1000&amp;h=1000&amp;hcb=2&amp;ved=2ahUKEwiHmoDj1LuLAxWBgP0HHfcuNIYQM3oECBwQAA" TargetMode="External"/><Relationship Id="rId11" Type="http://schemas.openxmlformats.org/officeDocument/2006/relationships/hyperlink" Target="https://www.google.com/imgres?q=inductance%20icon&amp;imgurl=https%3A%2F%2Fcdn-icons-png.flaticon.com%2F512%2F2231%2F2231299.png&amp;imgrefurl=https%3A%2F%2Fwww.flaticon.com%2Ffree-icon%2Finductor_2231299&amp;docid=crF9k-4OzgouJM&amp;tbnid=_XZxpsPijM7C_M&amp;vet=12ahUKEwjEwOmE1ruLAxWp0QIHHUZNEAAQM3oECFEQAA..i&amp;w=512&amp;h=512&amp;hcb=2&amp;ved=2ahUKEwjEwOmE1ruLAxWp0QIHHUZNEAAQM3oECFEQAA" TargetMode="External"/><Relationship Id="rId5" Type="http://schemas.openxmlformats.org/officeDocument/2006/relationships/image" Target="../media/image4.jpeg"/><Relationship Id="rId10" Type="http://schemas.openxmlformats.org/officeDocument/2006/relationships/image" Target="../media/image7.png"/><Relationship Id="rId4" Type="http://schemas.openxmlformats.org/officeDocument/2006/relationships/hyperlink" Target="https://www.google.com/imgres?q=dewesoft%20icon&amp;imgurl=https%3A%2F%2Fd3u61axijg36on.cloudfront.net%2Fimg%2Flogo-fb-developer.jpg&amp;imgrefurl=https%3A%2F%2Fdeveloper.dewesoft.com%2Fsearch%2F%3Ftags%3D15&amp;docid=V-55n2WOE11ZoM&amp;tbnid=4qCAhViaSitxlM&amp;vet=12ahUKEwiLnaOg1LuLAxXb0AIHHZUoHtwQM3oECBUQAA..i&amp;w=300&amp;h=300&amp;hcb=2&amp;ved=2ahUKEwiLnaOg1LuLAxXb0AIHHZUoHtwQM3oECBUQAA" TargetMode="External"/><Relationship Id="rId9" Type="http://schemas.openxmlformats.org/officeDocument/2006/relationships/hyperlink" Target="https://www.google.com/imgres?q=datat%20icon&amp;imgurl=https%3A%2F%2Fcdn3.iconfinder.com%2Fdata%2Ficons%2Flinecons-free-vector-icons-pack%2F32%2Fdata-512.png&amp;imgrefurl=https%3A%2F%2Fwww.iconfinder.com%2Ficons%2F115746%2Fdata_icon&amp;docid=xrZnZRXoJpqToM&amp;tbnid=3h_hAqOadB_pmM&amp;vet=12ahUKEwjYxaLh1buLAxXH_7sIHcZvAIoQM3oECBsQAA..i&amp;w=512&amp;h=512&amp;hcb=2&amp;ved=2ahUKEwjYxaLh1buLAxXH_7sIHcZvAIoQM3oECBsQAA" TargetMode="External"/><Relationship Id="rId1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3.png"/><Relationship Id="rId7" Type="http://schemas.openxmlformats.org/officeDocument/2006/relationships/image" Target="../media/image15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68D3E5-C7A3-47DF-A374-46BF83A69904}"/>
              </a:ext>
            </a:extLst>
          </p:cNvPr>
          <p:cNvSpPr>
            <a:spLocks noGrp="1"/>
          </p:cNvSpPr>
          <p:nvPr>
            <p:ph type="ctrTitle"/>
          </p:nvPr>
        </p:nvSpPr>
        <p:spPr/>
        <p:txBody>
          <a:bodyPr rtlCol="0">
            <a:normAutofit/>
          </a:bodyPr>
          <a:lstStyle/>
          <a:p>
            <a:pPr algn="ctr" rtl="0"/>
            <a:r>
              <a:rPr lang="it-IT" sz="5400" dirty="0" err="1">
                <a:latin typeface="Rockwell" panose="02060603020205020403" pitchFamily="18" charset="0"/>
              </a:rPr>
              <a:t>Vibration</a:t>
            </a:r>
            <a:r>
              <a:rPr lang="it-IT" sz="5400" dirty="0">
                <a:latin typeface="Rockwell" panose="02060603020205020403" pitchFamily="18" charset="0"/>
              </a:rPr>
              <a:t> control with </a:t>
            </a:r>
            <a:r>
              <a:rPr lang="it-IT" sz="5400" dirty="0" err="1">
                <a:latin typeface="Rockwell" panose="02060603020205020403" pitchFamily="18" charset="0"/>
              </a:rPr>
              <a:t>piezoelectric</a:t>
            </a:r>
            <a:r>
              <a:rPr lang="it-IT" sz="5400" dirty="0">
                <a:latin typeface="Rockwell" panose="02060603020205020403" pitchFamily="18" charset="0"/>
              </a:rPr>
              <a:t> shunt</a:t>
            </a:r>
          </a:p>
        </p:txBody>
      </p:sp>
      <p:sp>
        <p:nvSpPr>
          <p:cNvPr id="3" name="Sottotitolo 2">
            <a:extLst>
              <a:ext uri="{FF2B5EF4-FFF2-40B4-BE49-F238E27FC236}">
                <a16:creationId xmlns:a16="http://schemas.microsoft.com/office/drawing/2014/main" id="{2E78725B-6E40-4D82-B375-7831D81C29EE}"/>
              </a:ext>
            </a:extLst>
          </p:cNvPr>
          <p:cNvSpPr>
            <a:spLocks noGrp="1"/>
          </p:cNvSpPr>
          <p:nvPr>
            <p:ph type="subTitle" idx="1"/>
          </p:nvPr>
        </p:nvSpPr>
        <p:spPr/>
        <p:txBody>
          <a:bodyPr rtlCol="0">
            <a:normAutofit fontScale="55000" lnSpcReduction="20000"/>
          </a:bodyPr>
          <a:lstStyle/>
          <a:p>
            <a:pPr algn="ctr" rtl="0"/>
            <a:r>
              <a:rPr lang="it-IT" sz="2400" dirty="0">
                <a:latin typeface="Tahoma" panose="020B0604030504040204" pitchFamily="34" charset="0"/>
                <a:ea typeface="Tahoma" panose="020B0604030504040204" pitchFamily="34" charset="0"/>
                <a:cs typeface="Tahoma" panose="020B0604030504040204" pitchFamily="34" charset="0"/>
              </a:rPr>
              <a:t>Alberto bono, </a:t>
            </a:r>
          </a:p>
          <a:p>
            <a:pPr algn="ctr" rtl="0"/>
            <a:r>
              <a:rPr lang="it-IT" sz="2400" dirty="0">
                <a:latin typeface="Tahoma" panose="020B0604030504040204" pitchFamily="34" charset="0"/>
                <a:ea typeface="Tahoma" panose="020B0604030504040204" pitchFamily="34" charset="0"/>
                <a:cs typeface="Tahoma" panose="020B0604030504040204" pitchFamily="34" charset="0"/>
              </a:rPr>
              <a:t>Andrea chiappe, </a:t>
            </a:r>
          </a:p>
          <a:p>
            <a:pPr algn="ctr" rtl="0"/>
            <a:r>
              <a:rPr lang="it-IT" sz="2400" dirty="0">
                <a:latin typeface="Tahoma" panose="020B0604030504040204" pitchFamily="34" charset="0"/>
                <a:ea typeface="Tahoma" panose="020B0604030504040204" pitchFamily="34" charset="0"/>
                <a:cs typeface="Tahoma" panose="020B0604030504040204" pitchFamily="34" charset="0"/>
              </a:rPr>
              <a:t>Nicolò torre,</a:t>
            </a:r>
          </a:p>
          <a:p>
            <a:pPr algn="ctr" rtl="0"/>
            <a:r>
              <a:rPr lang="it-IT" sz="2400" dirty="0">
                <a:latin typeface="Tahoma" panose="020B0604030504040204" pitchFamily="34" charset="0"/>
                <a:ea typeface="Tahoma" panose="020B0604030504040204" pitchFamily="34" charset="0"/>
                <a:cs typeface="Tahoma" panose="020B0604030504040204" pitchFamily="34" charset="0"/>
              </a:rPr>
              <a:t>Simone lombardi,</a:t>
            </a:r>
          </a:p>
          <a:p>
            <a:pPr algn="ctr" rtl="0"/>
            <a:r>
              <a:rPr lang="it-IT" sz="2400" dirty="0">
                <a:latin typeface="Tahoma" panose="020B0604030504040204" pitchFamily="34" charset="0"/>
                <a:ea typeface="Tahoma" panose="020B0604030504040204" pitchFamily="34" charset="0"/>
                <a:cs typeface="Tahoma" panose="020B0604030504040204" pitchFamily="34" charset="0"/>
              </a:rPr>
              <a:t>Alberto di donna,</a:t>
            </a: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F0265D-A599-FC74-6821-65AD4E077AD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1971647-F952-8E7B-2ACB-E6F6F9B9860E}"/>
              </a:ext>
            </a:extLst>
          </p:cNvPr>
          <p:cNvSpPr>
            <a:spLocks noGrp="1"/>
          </p:cNvSpPr>
          <p:nvPr>
            <p:ph type="title"/>
          </p:nvPr>
        </p:nvSpPr>
        <p:spPr>
          <a:xfrm>
            <a:off x="1415957" y="404756"/>
            <a:ext cx="9905998" cy="790404"/>
          </a:xfrm>
        </p:spPr>
        <p:txBody>
          <a:bodyPr rtlCol="0">
            <a:normAutofit/>
          </a:bodyPr>
          <a:lstStyle/>
          <a:p>
            <a:pPr rtl="0"/>
            <a:r>
              <a:rPr lang="it-IT" sz="4400" dirty="0">
                <a:latin typeface="Rockwell" panose="02060603020205020403" pitchFamily="18" charset="0"/>
              </a:rPr>
              <a:t>First mode, RESISTIVE SHUNT </a:t>
            </a:r>
            <a:endParaRPr lang="it-IT" sz="4400" dirty="0">
              <a:solidFill>
                <a:srgbClr val="C00000"/>
              </a:solidFill>
              <a:latin typeface="Rockwell" panose="02060603020205020403" pitchFamily="18" charset="0"/>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C8D9FCB-C60C-B776-A756-D142D08AFFC5}"/>
                  </a:ext>
                </a:extLst>
              </p:cNvPr>
              <p:cNvSpPr txBox="1"/>
              <p:nvPr/>
            </p:nvSpPr>
            <p:spPr>
              <a:xfrm>
                <a:off x="1103313" y="1738605"/>
                <a:ext cx="5988730" cy="4544834"/>
              </a:xfrm>
              <a:prstGeom prst="rect">
                <a:avLst/>
              </a:prstGeom>
              <a:noFill/>
            </p:spPr>
            <p:txBody>
              <a:bodyPr wrap="square" rtlCol="0">
                <a:spAutoFit/>
              </a:bodyPr>
              <a:lstStyle/>
              <a:p>
                <a:r>
                  <a:rPr lang="en-GB" dirty="0"/>
                  <a:t>Here we have the zoom on first peak of </a:t>
                </a:r>
                <a:r>
                  <a:rPr lang="en-GB" b="1" dirty="0">
                    <a:latin typeface="Rockwell" panose="02060603020205020403" pitchFamily="18" charset="0"/>
                  </a:rPr>
                  <a:t>FRF R-</a:t>
                </a:r>
                <a:r>
                  <a:rPr lang="en-GB" b="1" dirty="0" err="1">
                    <a:latin typeface="Rockwell" panose="02060603020205020403" pitchFamily="18" charset="0"/>
                  </a:rPr>
                  <a:t>sc</a:t>
                </a:r>
                <a:r>
                  <a:rPr lang="en-GB" dirty="0"/>
                  <a:t>, the frequency response function with the Resistance attached to first piezo and the second piezo in short circuit. </a:t>
                </a:r>
              </a:p>
              <a:p>
                <a:r>
                  <a:rPr lang="en-GB" dirty="0"/>
                  <a:t>The peak is not precisely on the crossing point but we accept this result. </a:t>
                </a:r>
              </a:p>
              <a:p>
                <a:r>
                  <a:rPr lang="en-GB" dirty="0"/>
                  <a:t>The attenuation of first mode vibration with this methos is:</a:t>
                </a:r>
              </a:p>
              <a:p>
                <a:endParaRPr lang="en-GB" dirty="0"/>
              </a:p>
              <a:p>
                <a:pPr/>
                <a14:m>
                  <m:oMathPara xmlns:m="http://schemas.openxmlformats.org/officeDocument/2006/math">
                    <m:oMathParaPr>
                      <m:jc m:val="centerGroup"/>
                    </m:oMathParaPr>
                    <m:oMath xmlns:m="http://schemas.openxmlformats.org/officeDocument/2006/math">
                      <m:f>
                        <m:fPr>
                          <m:ctrlPr>
                            <a:rPr lang="en-GB" b="1"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GB" b="1" i="1" kern="100">
                              <a:effectLst/>
                              <a:latin typeface="Cambria Math" panose="02040503050406030204" pitchFamily="18" charset="0"/>
                              <a:ea typeface="Times New Roman" panose="02020603050405020304" pitchFamily="18" charset="0"/>
                              <a:cs typeface="Times New Roman" panose="02020603050405020304" pitchFamily="18" charset="0"/>
                            </a:rPr>
                            <m:t>𝒎𝒂</m:t>
                          </m:r>
                          <m:sSub>
                            <m:sSubPr>
                              <m:ctrlPr>
                                <a:rPr lang="en-GB"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b="1" i="1" kern="100">
                                  <a:effectLst/>
                                  <a:latin typeface="Cambria Math" panose="02040503050406030204" pitchFamily="18" charset="0"/>
                                  <a:ea typeface="Times New Roman" panose="02020603050405020304" pitchFamily="18" charset="0"/>
                                  <a:cs typeface="Times New Roman" panose="02020603050405020304" pitchFamily="18" charset="0"/>
                                </a:rPr>
                                <m:t>𝒙</m:t>
                              </m:r>
                            </m:e>
                            <m:sub>
                              <m:r>
                                <m:rPr>
                                  <m:nor/>
                                </m:rPr>
                                <a:rPr lang="en-GB" b="1" kern="100">
                                  <a:effectLst/>
                                  <a:latin typeface="Cambria Math" panose="02040503050406030204" pitchFamily="18" charset="0"/>
                                  <a:ea typeface="Times New Roman" panose="02020603050405020304" pitchFamily="18" charset="0"/>
                                  <a:cs typeface="Times New Roman" panose="02020603050405020304" pitchFamily="18" charset="0"/>
                                </a:rPr>
                                <m:t>sc</m:t>
                              </m:r>
                              <m:r>
                                <m:rPr>
                                  <m:lit/>
                                  <m:nor/>
                                </m:rPr>
                                <a:rPr lang="en-GB" b="1" kern="100">
                                  <a:effectLst/>
                                  <a:latin typeface="Cambria Math" panose="02040503050406030204" pitchFamily="18" charset="0"/>
                                  <a:ea typeface="Times New Roman" panose="02020603050405020304" pitchFamily="18" charset="0"/>
                                  <a:cs typeface="Times New Roman" panose="02020603050405020304" pitchFamily="18" charset="0"/>
                                </a:rPr>
                                <m:t>_</m:t>
                              </m:r>
                              <m:r>
                                <m:rPr>
                                  <m:nor/>
                                </m:rPr>
                                <a:rPr lang="en-GB" b="1" kern="100">
                                  <a:effectLst/>
                                  <a:latin typeface="Cambria Math" panose="02040503050406030204" pitchFamily="18" charset="0"/>
                                  <a:ea typeface="Times New Roman" panose="02020603050405020304" pitchFamily="18" charset="0"/>
                                  <a:cs typeface="Times New Roman" panose="02020603050405020304" pitchFamily="18" charset="0"/>
                                </a:rPr>
                                <m:t>sc</m:t>
                              </m:r>
                            </m:sub>
                          </m:sSub>
                          <m:r>
                            <a:rPr lang="en-GB" b="1"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GB" b="1" i="1" kern="100">
                              <a:effectLst/>
                              <a:latin typeface="Cambria Math" panose="02040503050406030204" pitchFamily="18" charset="0"/>
                              <a:ea typeface="Times New Roman" panose="02020603050405020304" pitchFamily="18" charset="0"/>
                              <a:cs typeface="Times New Roman" panose="02020603050405020304" pitchFamily="18" charset="0"/>
                            </a:rPr>
                            <m:t>𝒎𝒂</m:t>
                          </m:r>
                          <m:sSub>
                            <m:sSubPr>
                              <m:ctrlPr>
                                <a:rPr lang="en-GB"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b="1" i="1" kern="100">
                                  <a:effectLst/>
                                  <a:latin typeface="Cambria Math" panose="02040503050406030204" pitchFamily="18" charset="0"/>
                                  <a:ea typeface="Times New Roman" panose="02020603050405020304" pitchFamily="18" charset="0"/>
                                  <a:cs typeface="Times New Roman" panose="02020603050405020304" pitchFamily="18" charset="0"/>
                                </a:rPr>
                                <m:t>𝒙</m:t>
                              </m:r>
                            </m:e>
                            <m:sub>
                              <m:r>
                                <m:rPr>
                                  <m:nor/>
                                </m:rPr>
                                <a:rPr lang="en-GB" b="1" kern="100">
                                  <a:effectLst/>
                                  <a:latin typeface="Cambria Math" panose="02040503050406030204" pitchFamily="18" charset="0"/>
                                  <a:ea typeface="Times New Roman" panose="02020603050405020304" pitchFamily="18" charset="0"/>
                                  <a:cs typeface="Times New Roman" panose="02020603050405020304" pitchFamily="18" charset="0"/>
                                </a:rPr>
                                <m:t>R</m:t>
                              </m:r>
                              <m:r>
                                <m:rPr>
                                  <m:lit/>
                                  <m:nor/>
                                </m:rPr>
                                <a:rPr lang="en-GB" b="1" kern="100">
                                  <a:effectLst/>
                                  <a:latin typeface="Cambria Math" panose="02040503050406030204" pitchFamily="18" charset="0"/>
                                  <a:ea typeface="Times New Roman" panose="02020603050405020304" pitchFamily="18" charset="0"/>
                                  <a:cs typeface="Times New Roman" panose="02020603050405020304" pitchFamily="18" charset="0"/>
                                </a:rPr>
                                <m:t>_</m:t>
                              </m:r>
                              <m:r>
                                <m:rPr>
                                  <m:nor/>
                                </m:rPr>
                                <a:rPr lang="en-GB" b="1" kern="100">
                                  <a:effectLst/>
                                  <a:latin typeface="Cambria Math" panose="02040503050406030204" pitchFamily="18" charset="0"/>
                                  <a:ea typeface="Times New Roman" panose="02020603050405020304" pitchFamily="18" charset="0"/>
                                  <a:cs typeface="Times New Roman" panose="02020603050405020304" pitchFamily="18" charset="0"/>
                                </a:rPr>
                                <m:t>sc</m:t>
                              </m:r>
                            </m:sub>
                          </m:sSub>
                        </m:num>
                        <m:den>
                          <m:r>
                            <a:rPr lang="en-GB" b="1" i="1" kern="100">
                              <a:effectLst/>
                              <a:latin typeface="Cambria Math" panose="02040503050406030204" pitchFamily="18" charset="0"/>
                              <a:ea typeface="Times New Roman" panose="02020603050405020304" pitchFamily="18" charset="0"/>
                              <a:cs typeface="Times New Roman" panose="02020603050405020304" pitchFamily="18" charset="0"/>
                            </a:rPr>
                            <m:t>𝒎𝒂</m:t>
                          </m:r>
                          <m:sSub>
                            <m:sSubPr>
                              <m:ctrlPr>
                                <a:rPr lang="en-GB"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b="1" i="1" kern="100">
                                  <a:effectLst/>
                                  <a:latin typeface="Cambria Math" panose="02040503050406030204" pitchFamily="18" charset="0"/>
                                  <a:ea typeface="Times New Roman" panose="02020603050405020304" pitchFamily="18" charset="0"/>
                                  <a:cs typeface="Times New Roman" panose="02020603050405020304" pitchFamily="18" charset="0"/>
                                </a:rPr>
                                <m:t>𝒙</m:t>
                              </m:r>
                            </m:e>
                            <m:sub>
                              <m:r>
                                <m:rPr>
                                  <m:nor/>
                                </m:rPr>
                                <a:rPr lang="en-GB" b="1" kern="100">
                                  <a:effectLst/>
                                  <a:latin typeface="Cambria Math" panose="02040503050406030204" pitchFamily="18" charset="0"/>
                                  <a:ea typeface="Times New Roman" panose="02020603050405020304" pitchFamily="18" charset="0"/>
                                  <a:cs typeface="Times New Roman" panose="02020603050405020304" pitchFamily="18" charset="0"/>
                                </a:rPr>
                                <m:t>sc</m:t>
                              </m:r>
                              <m:r>
                                <m:rPr>
                                  <m:lit/>
                                  <m:nor/>
                                </m:rPr>
                                <a:rPr lang="en-GB" b="1" kern="100">
                                  <a:effectLst/>
                                  <a:latin typeface="Cambria Math" panose="02040503050406030204" pitchFamily="18" charset="0"/>
                                  <a:ea typeface="Times New Roman" panose="02020603050405020304" pitchFamily="18" charset="0"/>
                                  <a:cs typeface="Times New Roman" panose="02020603050405020304" pitchFamily="18" charset="0"/>
                                </a:rPr>
                                <m:t>_</m:t>
                              </m:r>
                              <m:r>
                                <m:rPr>
                                  <m:nor/>
                                </m:rPr>
                                <a:rPr lang="en-GB" b="1" kern="100">
                                  <a:effectLst/>
                                  <a:latin typeface="Cambria Math" panose="02040503050406030204" pitchFamily="18" charset="0"/>
                                  <a:ea typeface="Times New Roman" panose="02020603050405020304" pitchFamily="18" charset="0"/>
                                  <a:cs typeface="Times New Roman" panose="02020603050405020304" pitchFamily="18" charset="0"/>
                                </a:rPr>
                                <m:t>sc</m:t>
                              </m:r>
                            </m:sub>
                          </m:sSub>
                        </m:den>
                      </m:f>
                      <m:r>
                        <a:rPr lang="en-GB" b="1" i="1" kern="100">
                          <a:effectLst/>
                          <a:latin typeface="Cambria Math" panose="02040503050406030204" pitchFamily="18" charset="0"/>
                          <a:ea typeface="Times New Roman" panose="02020603050405020304" pitchFamily="18" charset="0"/>
                          <a:cs typeface="Times New Roman" panose="02020603050405020304" pitchFamily="18" charset="0"/>
                        </a:rPr>
                        <m:t>𝟏𝟎𝟎</m:t>
                      </m:r>
                      <m:r>
                        <a:rPr lang="en-GB" b="1"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GB" b="1" i="1" kern="100">
                          <a:effectLst/>
                          <a:latin typeface="Cambria Math" panose="02040503050406030204" pitchFamily="18" charset="0"/>
                          <a:ea typeface="Times New Roman" panose="02020603050405020304" pitchFamily="18" charset="0"/>
                          <a:cs typeface="Times New Roman" panose="02020603050405020304" pitchFamily="18" charset="0"/>
                        </a:rPr>
                        <m:t>𝟒𝟖</m:t>
                      </m:r>
                      <m:r>
                        <a:rPr lang="en-GB" b="1"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GB" b="1" i="1" kern="100">
                          <a:effectLst/>
                          <a:latin typeface="Cambria Math" panose="02040503050406030204" pitchFamily="18" charset="0"/>
                          <a:ea typeface="Times New Roman" panose="02020603050405020304" pitchFamily="18" charset="0"/>
                          <a:cs typeface="Times New Roman" panose="02020603050405020304" pitchFamily="18" charset="0"/>
                        </a:rPr>
                        <m:t>𝟔𝟒</m:t>
                      </m:r>
                      <m:r>
                        <a:rPr lang="en-GB" b="1" i="1" kern="100">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GB" b="1"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GB" dirty="0"/>
              </a:p>
              <a:p>
                <a:r>
                  <a:rPr lang="en-GB" dirty="0"/>
                  <a:t>The method used is very satisfactory considering that only a resistor is used to dissipate the energy that comes from our system. </a:t>
                </a:r>
              </a:p>
              <a:p>
                <a:r>
                  <a:rPr lang="en-GB" dirty="0"/>
                  <a:t>However, there are much more effective methods such as using Resistors and Inductors (R + L) as we will see in the next slides</a:t>
                </a:r>
              </a:p>
              <a:p>
                <a:endParaRPr lang="en-GB" dirty="0"/>
              </a:p>
            </p:txBody>
          </p:sp>
        </mc:Choice>
        <mc:Fallback xmlns="">
          <p:sp>
            <p:nvSpPr>
              <p:cNvPr id="21" name="TextBox 20">
                <a:extLst>
                  <a:ext uri="{FF2B5EF4-FFF2-40B4-BE49-F238E27FC236}">
                    <a16:creationId xmlns:a16="http://schemas.microsoft.com/office/drawing/2014/main" id="{5C8D9FCB-C60C-B776-A756-D142D08AFFC5}"/>
                  </a:ext>
                </a:extLst>
              </p:cNvPr>
              <p:cNvSpPr txBox="1">
                <a:spLocks noRot="1" noChangeAspect="1" noMove="1" noResize="1" noEditPoints="1" noAdjustHandles="1" noChangeArrowheads="1" noChangeShapeType="1" noTextEdit="1"/>
              </p:cNvSpPr>
              <p:nvPr/>
            </p:nvSpPr>
            <p:spPr>
              <a:xfrm>
                <a:off x="1103313" y="1738605"/>
                <a:ext cx="5988730" cy="4544834"/>
              </a:xfrm>
              <a:prstGeom prst="rect">
                <a:avLst/>
              </a:prstGeom>
              <a:blipFill>
                <a:blip r:embed="rId3"/>
                <a:stretch>
                  <a:fillRect l="-916" t="-670" r="-1527"/>
                </a:stretch>
              </a:blipFill>
            </p:spPr>
            <p:txBody>
              <a:bodyPr/>
              <a:lstStyle/>
              <a:p>
                <a:r>
                  <a:rPr lang="en-GB">
                    <a:noFill/>
                  </a:rPr>
                  <a:t> </a:t>
                </a:r>
              </a:p>
            </p:txBody>
          </p:sp>
        </mc:Fallback>
      </mc:AlternateContent>
      <p:pic>
        <p:nvPicPr>
          <p:cNvPr id="8" name="Picture 7" descr="A graph with a line graph&#10;&#10;AI-generated content may be incorrect.">
            <a:extLst>
              <a:ext uri="{FF2B5EF4-FFF2-40B4-BE49-F238E27FC236}">
                <a16:creationId xmlns:a16="http://schemas.microsoft.com/office/drawing/2014/main" id="{00ECF49A-4DA2-B18A-D60D-CA6C4B28F0E4}"/>
              </a:ext>
            </a:extLst>
          </p:cNvPr>
          <p:cNvPicPr>
            <a:picLocks noChangeAspect="1"/>
          </p:cNvPicPr>
          <p:nvPr/>
        </p:nvPicPr>
        <p:blipFill>
          <a:blip r:embed="rId4"/>
          <a:stretch>
            <a:fillRect/>
          </a:stretch>
        </p:blipFill>
        <p:spPr>
          <a:xfrm>
            <a:off x="7092044" y="1581934"/>
            <a:ext cx="3684000" cy="4544834"/>
          </a:xfrm>
          <a:prstGeom prst="rect">
            <a:avLst/>
          </a:prstGeom>
        </p:spPr>
      </p:pic>
      <p:sp>
        <p:nvSpPr>
          <p:cNvPr id="7" name="Oval 6">
            <a:extLst>
              <a:ext uri="{FF2B5EF4-FFF2-40B4-BE49-F238E27FC236}">
                <a16:creationId xmlns:a16="http://schemas.microsoft.com/office/drawing/2014/main" id="{8F68F11E-9C29-CDC2-5B26-27670983902C}"/>
              </a:ext>
            </a:extLst>
          </p:cNvPr>
          <p:cNvSpPr/>
          <p:nvPr/>
        </p:nvSpPr>
        <p:spPr>
          <a:xfrm>
            <a:off x="8470475" y="3009579"/>
            <a:ext cx="326271" cy="504692"/>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Titolo 1">
            <a:extLst>
              <a:ext uri="{FF2B5EF4-FFF2-40B4-BE49-F238E27FC236}">
                <a16:creationId xmlns:a16="http://schemas.microsoft.com/office/drawing/2014/main" id="{DBBFDD4E-A61F-BFBF-8A36-4D8EA356B57B}"/>
              </a:ext>
            </a:extLst>
          </p:cNvPr>
          <p:cNvSpPr txBox="1">
            <a:spLocks/>
          </p:cNvSpPr>
          <p:nvPr/>
        </p:nvSpPr>
        <p:spPr>
          <a:xfrm>
            <a:off x="1103313" y="1300065"/>
            <a:ext cx="9905998" cy="4385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it-IT" sz="2000" dirty="0">
                <a:latin typeface="Rockwell" panose="02060603020205020403" pitchFamily="18" charset="0"/>
              </a:rPr>
              <a:t>RESULT</a:t>
            </a:r>
          </a:p>
        </p:txBody>
      </p:sp>
    </p:spTree>
    <p:extLst>
      <p:ext uri="{BB962C8B-B14F-4D97-AF65-F5344CB8AC3E}">
        <p14:creationId xmlns:p14="http://schemas.microsoft.com/office/powerpoint/2010/main" val="34196496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3C8D9-9233-41D0-8A1E-84A6B9FAC164}"/>
              </a:ext>
            </a:extLst>
          </p:cNvPr>
          <p:cNvSpPr>
            <a:spLocks noGrp="1"/>
          </p:cNvSpPr>
          <p:nvPr>
            <p:ph type="title"/>
          </p:nvPr>
        </p:nvSpPr>
        <p:spPr>
          <a:xfrm>
            <a:off x="1144587" y="422575"/>
            <a:ext cx="9902823" cy="955556"/>
          </a:xfrm>
        </p:spPr>
        <p:txBody>
          <a:bodyPr>
            <a:normAutofit/>
          </a:bodyPr>
          <a:lstStyle/>
          <a:p>
            <a:r>
              <a:rPr lang="it-IT" sz="3200" dirty="0"/>
              <a:t>Se</a:t>
            </a:r>
            <a:r>
              <a:rPr lang="it-IT" sz="3200" dirty="0">
                <a:latin typeface="Rockwell" panose="02060603020205020403" pitchFamily="18" charset="0"/>
              </a:rPr>
              <a:t>cond mode </a:t>
            </a:r>
            <a:r>
              <a:rPr lang="it-IT" sz="3200" b="1" dirty="0">
                <a:latin typeface="Rockwell" panose="02060603020205020403" pitchFamily="18" charset="0"/>
              </a:rPr>
              <a:t>R, L </a:t>
            </a:r>
            <a:r>
              <a:rPr lang="it-IT" sz="3200" dirty="0">
                <a:latin typeface="Rockwell" panose="02060603020205020403" pitchFamily="18" charset="0"/>
              </a:rPr>
              <a:t>optimization</a:t>
            </a:r>
            <a:endParaRPr lang="en-GB" sz="32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12ECFF0-628D-CE5D-76EE-76FD81C07A3C}"/>
                  </a:ext>
                </a:extLst>
              </p:cNvPr>
              <p:cNvSpPr txBox="1"/>
              <p:nvPr/>
            </p:nvSpPr>
            <p:spPr>
              <a:xfrm>
                <a:off x="1144588" y="1443026"/>
                <a:ext cx="4760912" cy="6680675"/>
              </a:xfrm>
              <a:prstGeom prst="rect">
                <a:avLst/>
              </a:prstGeom>
              <a:noFill/>
            </p:spPr>
            <p:txBody>
              <a:bodyPr wrap="square" rtlCol="0">
                <a:spAutoFit/>
              </a:bodyPr>
              <a:lstStyle/>
              <a:p>
                <a:pPr marL="285750" indent="-285750">
                  <a:buFont typeface="Arial" panose="020B0604020202020204" pitchFamily="34" charset="0"/>
                  <a:buChar char="•"/>
                </a:pPr>
                <a:r>
                  <a:rPr lang="it-IT" dirty="0"/>
                  <a:t>In this part we want to optimize the resonant shaunt for snooze the vibration associated to the second mode. </a:t>
                </a:r>
              </a:p>
              <a:p>
                <a:pPr marL="285750" indent="-285750">
                  <a:buFont typeface="Arial" panose="020B0604020202020204" pitchFamily="34" charset="0"/>
                  <a:buChar char="•"/>
                </a:pPr>
                <a:r>
                  <a:rPr lang="it-IT" dirty="0"/>
                  <a:t>For this type of optimization we followed an analitic procedure, so we can exacltly derive the fomulas for the optimal Resistance (</a:t>
                </a:r>
                <a:r>
                  <a:rPr lang="it-IT" b="1" dirty="0"/>
                  <a:t>R</a:t>
                </a:r>
                <a:r>
                  <a:rPr lang="it-IT" dirty="0"/>
                  <a:t>) and optimal Inductance (</a:t>
                </a:r>
                <a:r>
                  <a:rPr lang="it-IT" b="1" dirty="0"/>
                  <a:t>L</a:t>
                </a:r>
                <a:r>
                  <a:rPr lang="it-IT" dirty="0"/>
                  <a:t>). </a:t>
                </a:r>
              </a:p>
              <a:p>
                <a:pPr marL="285750" indent="-285750">
                  <a:buFont typeface="Arial" panose="020B0604020202020204" pitchFamily="34" charset="0"/>
                  <a:buChar char="•"/>
                </a:pPr>
                <a:r>
                  <a:rPr lang="it-IT" dirty="0"/>
                  <a:t>Derive form system eq:</a:t>
                </a:r>
              </a:p>
              <a:p>
                <a:r>
                  <a:rPr lang="it-IT" dirty="0"/>
                  <a:t>	-   </a:t>
                </a:r>
                <a:r>
                  <a:rPr lang="it-IT" dirty="0">
                    <a:latin typeface="Rockwell" panose="02060603020205020403" pitchFamily="18" charset="0"/>
                  </a:rPr>
                  <a:t>Electric Natural Frequency:</a:t>
                </a:r>
              </a:p>
              <a:p>
                <a:r>
                  <a:rPr lang="en-GB" b="1" i="1" kern="100" dirty="0">
                    <a:effectLst/>
                    <a:latin typeface="Cambria Math" panose="02040503050406030204" pitchFamily="18" charset="0"/>
                    <a:ea typeface="Times New Roman" panose="02020603050405020304" pitchFamily="18" charset="0"/>
                    <a:cs typeface="Times New Roman" panose="02020603050405020304" pitchFamily="18" charset="0"/>
                  </a:rPr>
                  <a:t>\</a:t>
                </a:r>
              </a:p>
              <a:p>
                <a:r>
                  <a:rPr lang="en-GB" sz="1800" b="1" kern="100" dirty="0">
                    <a:effectLst/>
                    <a:ea typeface="Times New Roman" panose="02020603050405020304" pitchFamily="18" charset="0"/>
                    <a:cs typeface="Times New Roman" panose="02020603050405020304" pitchFamily="18" charset="0"/>
                  </a:rPr>
                  <a:t>		</a:t>
                </a:r>
                <a:r>
                  <a:rPr lang="en-GB" sz="1800" b="1" kern="100" dirty="0">
                    <a:effectLst/>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sSub>
                      <m:sSubPr>
                        <m:ctrlPr>
                          <a:rPr lang="en-GB" sz="1800" b="1"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t>𝝎</m:t>
                        </m:r>
                      </m:e>
                      <m:sub>
                        <m: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t>𝒆</m:t>
                        </m:r>
                      </m:sub>
                    </m:sSub>
                    <m: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t>𝟏</m:t>
                        </m:r>
                      </m:num>
                      <m:den>
                        <m:rad>
                          <m:radPr>
                            <m:degHide m:val="on"/>
                            <m:ctrlP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t>𝑳𝑪</m:t>
                            </m:r>
                            <m:sSub>
                              <m:sSubPr>
                                <m:ctrlP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t>𝒑</m:t>
                                </m:r>
                              </m:e>
                              <m:sub>
                                <m: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t>𝒊</m:t>
                                </m:r>
                              </m:sub>
                            </m:sSub>
                          </m:e>
                        </m:rad>
                      </m:den>
                    </m:f>
                  </m:oMath>
                </a14:m>
                <a:endParaRPr lang="en-GB" sz="1800" b="1" kern="100" dirty="0">
                  <a:effectLst/>
                  <a:latin typeface="Cambria Math" panose="02040503050406030204" pitchFamily="18" charset="0"/>
                  <a:ea typeface="Cambria Math" panose="02040503050406030204" pitchFamily="18" charset="0"/>
                  <a:cs typeface="Times New Roman" panose="02020603050405020304" pitchFamily="18" charset="0"/>
                </a:endParaRPr>
              </a:p>
              <a:p>
                <a:endParaRPr lang="it-IT" dirty="0">
                  <a:latin typeface="Rockwell" panose="02060603020205020403" pitchFamily="18" charset="0"/>
                </a:endParaRPr>
              </a:p>
              <a:p>
                <a:r>
                  <a:rPr lang="it-IT" dirty="0">
                    <a:latin typeface="Rockwell" panose="02060603020205020403" pitchFamily="18" charset="0"/>
                  </a:rPr>
                  <a:t>	-   Electrical damping </a:t>
                </a:r>
              </a:p>
              <a:p>
                <a:pPr lvl="1"/>
                <a:r>
                  <a:rPr lang="en-GB" sz="1800" kern="100" dirty="0">
                    <a:effectLst/>
                    <a:ea typeface="Times New Roman" panose="02020603050405020304" pitchFamily="18" charset="0"/>
                    <a:cs typeface="Times New Roman" panose="02020603050405020304" pitchFamily="18" charset="0"/>
                  </a:rPr>
                  <a:t>	</a:t>
                </a:r>
                <a:endParaRPr lang="en-GB" sz="1800" kern="100" dirty="0">
                  <a:effectLst/>
                  <a:latin typeface="Cambria Math" panose="02040503050406030204" pitchFamily="18" charset="0"/>
                  <a:ea typeface="Cambria Math" panose="02040503050406030204" pitchFamily="18" charset="0"/>
                  <a:cs typeface="Times New Roman" panose="02020603050405020304" pitchFamily="18" charset="0"/>
                </a:endParaRPr>
              </a:p>
              <a:p>
                <a:pPr lvl="1"/>
                <a:r>
                  <a:rPr lang="en-GB" sz="1800" b="1" kern="100" dirty="0">
                    <a:effectLst/>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sSub>
                      <m:sSubPr>
                        <m:ctrlP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t>𝝃</m:t>
                        </m:r>
                      </m:e>
                      <m:sub>
                        <m: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t>𝒆</m:t>
                        </m:r>
                      </m:sub>
                    </m:sSub>
                    <m: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t>𝑹</m:t>
                        </m:r>
                        <m:sSub>
                          <m:sSubPr>
                            <m:ctrlP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t>𝑪</m:t>
                            </m:r>
                          </m:e>
                          <m:sub>
                            <m: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t>𝒑𝒊</m:t>
                            </m:r>
                          </m:sub>
                        </m:sSub>
                        <m:sSub>
                          <m:sSubPr>
                            <m:ctrlP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t>𝝎</m:t>
                            </m:r>
                          </m:e>
                          <m:sub>
                            <m: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t>𝒆</m:t>
                            </m:r>
                          </m:sub>
                        </m:sSub>
                      </m:num>
                      <m:den>
                        <m: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t>𝟐</m:t>
                        </m:r>
                      </m:den>
                    </m:f>
                  </m:oMath>
                </a14:m>
                <a:endParaRPr lang="en-GB" sz="1800" b="1" kern="100" dirty="0">
                  <a:effectLst/>
                  <a:latin typeface="Cambria Math" panose="02040503050406030204" pitchFamily="18" charset="0"/>
                  <a:ea typeface="Cambria Math" panose="02040503050406030204" pitchFamily="18" charset="0"/>
                  <a:cs typeface="Times New Roman" panose="02020603050405020304" pitchFamily="18" charset="0"/>
                </a:endParaRPr>
              </a:p>
              <a:p>
                <a:pPr lvl="1"/>
                <a:endParaRPr lang="en-GB"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buFontTx/>
                  <a:buChar char="-"/>
                </a:pPr>
                <a:endParaRPr lang="it-IT" dirty="0">
                  <a:latin typeface="Rockwell" panose="02060603020205020403" pitchFamily="18" charset="0"/>
                </a:endParaRP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a:p>
                <a:pPr marL="285750" indent="-285750">
                  <a:buFontTx/>
                  <a:buChar char="-"/>
                </a:pPr>
                <a:endParaRPr lang="it-IT" dirty="0"/>
              </a:p>
              <a:p>
                <a:pPr marL="285750" indent="-285750">
                  <a:buFontTx/>
                  <a:buChar char="-"/>
                </a:pPr>
                <a:endParaRPr lang="it-IT" dirty="0"/>
              </a:p>
            </p:txBody>
          </p:sp>
        </mc:Choice>
        <mc:Fallback xmlns="">
          <p:sp>
            <p:nvSpPr>
              <p:cNvPr id="13" name="TextBox 12">
                <a:extLst>
                  <a:ext uri="{FF2B5EF4-FFF2-40B4-BE49-F238E27FC236}">
                    <a16:creationId xmlns:a16="http://schemas.microsoft.com/office/drawing/2014/main" id="{A12ECFF0-628D-CE5D-76EE-76FD81C07A3C}"/>
                  </a:ext>
                </a:extLst>
              </p:cNvPr>
              <p:cNvSpPr txBox="1">
                <a:spLocks noRot="1" noChangeAspect="1" noMove="1" noResize="1" noEditPoints="1" noAdjustHandles="1" noChangeArrowheads="1" noChangeShapeType="1" noTextEdit="1"/>
              </p:cNvSpPr>
              <p:nvPr/>
            </p:nvSpPr>
            <p:spPr>
              <a:xfrm>
                <a:off x="1144588" y="1443026"/>
                <a:ext cx="4760912" cy="6680675"/>
              </a:xfrm>
              <a:prstGeom prst="rect">
                <a:avLst/>
              </a:prstGeom>
              <a:blipFill>
                <a:blip r:embed="rId2"/>
                <a:stretch>
                  <a:fillRect l="-1152" t="-54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DE0E080-3B26-8749-D245-CF0438CC6D16}"/>
                  </a:ext>
                </a:extLst>
              </p:cNvPr>
              <p:cNvSpPr txBox="1"/>
              <p:nvPr/>
            </p:nvSpPr>
            <p:spPr>
              <a:xfrm>
                <a:off x="6527735" y="1357492"/>
                <a:ext cx="4368865" cy="4622291"/>
              </a:xfrm>
              <a:prstGeom prst="rect">
                <a:avLst/>
              </a:prstGeom>
              <a:noFill/>
            </p:spPr>
            <p:txBody>
              <a:bodyPr wrap="square" rtlCol="0">
                <a:spAutoFit/>
              </a:bodyPr>
              <a:lstStyle/>
              <a:p>
                <a:r>
                  <a:rPr lang="it-IT" dirty="0"/>
                  <a:t>And also we have the forlmulas for find :</a:t>
                </a:r>
              </a:p>
              <a:p>
                <a:pPr marL="285750" indent="-285750">
                  <a:buFontTx/>
                  <a:buChar char="-"/>
                </a:pPr>
                <a:r>
                  <a:rPr lang="it-IT" dirty="0"/>
                  <a:t>The </a:t>
                </a:r>
                <a:r>
                  <a:rPr lang="it-IT" b="1" dirty="0">
                    <a:latin typeface="Rockwell" panose="02060603020205020403" pitchFamily="18" charset="0"/>
                  </a:rPr>
                  <a:t>optimal</a:t>
                </a:r>
                <a:r>
                  <a:rPr lang="it-IT" dirty="0"/>
                  <a:t> electical natural frequencies</a:t>
                </a:r>
              </a:p>
              <a:p>
                <a:endParaRPr lang="en-GB" sz="1800" b="1" i="1" kern="100" dirty="0">
                  <a:effectLst/>
                  <a:latin typeface="Cambria Math" panose="02040503050406030204" pitchFamily="18" charset="0"/>
                  <a:ea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Sup>
                        <m:sSubSupPr>
                          <m:ctrlPr>
                            <a:rPr lang="en-GB" sz="1600" b="1"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GB" sz="1600" b="1" i="1" kern="100">
                              <a:effectLst/>
                              <a:latin typeface="Cambria Math" panose="02040503050406030204" pitchFamily="18" charset="0"/>
                              <a:ea typeface="Cambria Math" panose="02040503050406030204" pitchFamily="18" charset="0"/>
                              <a:cs typeface="Times New Roman" panose="02020603050405020304" pitchFamily="18" charset="0"/>
                            </a:rPr>
                            <m:t>𝝎</m:t>
                          </m:r>
                        </m:e>
                        <m:sub>
                          <m:r>
                            <a:rPr lang="en-GB" sz="1600" b="1" i="1" kern="100">
                              <a:effectLst/>
                              <a:latin typeface="Cambria Math" panose="02040503050406030204" pitchFamily="18" charset="0"/>
                              <a:ea typeface="Cambria Math" panose="02040503050406030204" pitchFamily="18" charset="0"/>
                              <a:cs typeface="Times New Roman" panose="02020603050405020304" pitchFamily="18" charset="0"/>
                            </a:rPr>
                            <m:t>𝒆</m:t>
                          </m:r>
                        </m:sub>
                        <m:sup>
                          <m:r>
                            <m:rPr>
                              <m:nor/>
                            </m:rPr>
                            <a:rPr lang="it-IT" sz="1600" b="1" i="0" kern="100" smtClean="0">
                              <a:effectLst/>
                              <a:latin typeface="Cambria Math" panose="02040503050406030204" pitchFamily="18" charset="0"/>
                              <a:ea typeface="Cambria Math" panose="02040503050406030204" pitchFamily="18" charset="0"/>
                              <a:cs typeface="Times New Roman" panose="02020603050405020304" pitchFamily="18" charset="0"/>
                            </a:rPr>
                            <m:t>opt</m:t>
                          </m:r>
                        </m:sup>
                      </m:sSubSup>
                      <m:r>
                        <a:rPr lang="en-GB" sz="1600" b="1" i="1" kern="100">
                          <a:effectLst/>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en-GB" sz="1600" b="1" i="1" kern="100">
                              <a:effectLst/>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en-GB" sz="16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sz="1600" b="1" i="1" kern="100">
                                  <a:effectLst/>
                                  <a:latin typeface="Cambria Math" panose="02040503050406030204" pitchFamily="18" charset="0"/>
                                  <a:ea typeface="Cambria Math" panose="02040503050406030204" pitchFamily="18" charset="0"/>
                                  <a:cs typeface="Times New Roman" panose="02020603050405020304" pitchFamily="18" charset="0"/>
                                </a:rPr>
                                <m:t>𝝎</m:t>
                              </m:r>
                            </m:e>
                            <m:sub>
                              <m:r>
                                <a:rPr lang="en-GB" sz="1600" b="1" i="1" kern="100">
                                  <a:effectLst/>
                                  <a:latin typeface="Cambria Math" panose="02040503050406030204" pitchFamily="18" charset="0"/>
                                  <a:ea typeface="Cambria Math" panose="02040503050406030204" pitchFamily="18" charset="0"/>
                                  <a:cs typeface="Times New Roman" panose="02020603050405020304" pitchFamily="18" charset="0"/>
                                </a:rPr>
                                <m:t>𝒊</m:t>
                              </m:r>
                            </m:sub>
                          </m:sSub>
                        </m:e>
                      </m:acc>
                      <m:r>
                        <a:rPr lang="en-GB" sz="1600" b="1" i="1" kern="10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GB" sz="16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sz="1600" b="1" i="1" kern="100">
                              <a:effectLst/>
                              <a:latin typeface="Cambria Math" panose="02040503050406030204" pitchFamily="18" charset="0"/>
                              <a:ea typeface="Cambria Math" panose="02040503050406030204" pitchFamily="18" charset="0"/>
                              <a:cs typeface="Times New Roman" panose="02020603050405020304" pitchFamily="18" charset="0"/>
                            </a:rPr>
                            <m:t>𝝎</m:t>
                          </m:r>
                        </m:e>
                        <m:sub>
                          <m:r>
                            <a:rPr lang="en-GB" sz="1600" b="1" i="1" kern="100">
                              <a:effectLst/>
                              <a:latin typeface="Cambria Math" panose="02040503050406030204" pitchFamily="18" charset="0"/>
                              <a:ea typeface="Cambria Math" panose="02040503050406030204" pitchFamily="18" charset="0"/>
                              <a:cs typeface="Times New Roman" panose="02020603050405020304" pitchFamily="18" charset="0"/>
                            </a:rPr>
                            <m:t>𝒐𝒑𝒆𝒏</m:t>
                          </m:r>
                          <m:r>
                            <m:rPr>
                              <m:lit/>
                            </m:rPr>
                            <a:rPr lang="en-GB" sz="1600" b="1" i="1" kern="100">
                              <a:effectLst/>
                              <a:latin typeface="Cambria Math" panose="02040503050406030204" pitchFamily="18" charset="0"/>
                              <a:ea typeface="Cambria Math" panose="02040503050406030204" pitchFamily="18" charset="0"/>
                              <a:cs typeface="Times New Roman" panose="02020603050405020304" pitchFamily="18" charset="0"/>
                            </a:rPr>
                            <m:t>_</m:t>
                          </m:r>
                          <m:r>
                            <a:rPr lang="en-GB" sz="1600" b="1" i="1" kern="100">
                              <a:effectLst/>
                              <a:latin typeface="Cambria Math" panose="02040503050406030204" pitchFamily="18" charset="0"/>
                              <a:ea typeface="Cambria Math" panose="02040503050406030204" pitchFamily="18" charset="0"/>
                              <a:cs typeface="Times New Roman" panose="02020603050405020304" pitchFamily="18" charset="0"/>
                            </a:rPr>
                            <m:t>𝒄𝒊𝒓𝒄𝒖𝒊𝒕</m:t>
                          </m:r>
                        </m:sub>
                      </m:sSub>
                    </m:oMath>
                  </m:oMathPara>
                </a14:m>
                <a:endParaRPr lang="it-IT" b="1" dirty="0">
                  <a:latin typeface="Cambria Math" panose="02040503050406030204" pitchFamily="18" charset="0"/>
                  <a:ea typeface="Cambria Math" panose="02040503050406030204" pitchFamily="18" charset="0"/>
                </a:endParaRPr>
              </a:p>
              <a:p>
                <a:pPr marL="285750" indent="-285750">
                  <a:buFontTx/>
                  <a:buChar char="-"/>
                </a:pPr>
                <a:endParaRPr lang="it-IT" dirty="0"/>
              </a:p>
              <a:p>
                <a:pPr marL="285750" indent="-285750">
                  <a:buFontTx/>
                  <a:buChar char="-"/>
                </a:pPr>
                <a:r>
                  <a:rPr lang="it-IT" dirty="0"/>
                  <a:t>The </a:t>
                </a:r>
                <a:r>
                  <a:rPr lang="it-IT" b="1" dirty="0">
                    <a:latin typeface="Rockwell" panose="02060603020205020403" pitchFamily="18" charset="0"/>
                  </a:rPr>
                  <a:t>optimal</a:t>
                </a:r>
                <a:r>
                  <a:rPr lang="it-IT" dirty="0"/>
                  <a:t> electrical damping</a:t>
                </a:r>
              </a:p>
              <a:p>
                <a:pPr marL="285750" indent="-285750">
                  <a:buFontTx/>
                  <a:buChar char="-"/>
                </a:pPr>
                <a:endParaRPr lang="it-IT" dirty="0"/>
              </a:p>
              <a:p>
                <a:r>
                  <a:rPr lang="en-GB" sz="1800" b="1" kern="100" dirty="0">
                    <a:effectLst/>
                    <a:ea typeface="Times New Roman" panose="02020603050405020304" pitchFamily="18" charset="0"/>
                    <a:cs typeface="Times New Roman" panose="02020603050405020304" pitchFamily="18" charset="0"/>
                  </a:rPr>
                  <a:t>		</a:t>
                </a:r>
                <a14:m>
                  <m:oMath xmlns:m="http://schemas.openxmlformats.org/officeDocument/2006/math">
                    <m:sSubSup>
                      <m:sSubSupPr>
                        <m:ctrlPr>
                          <a:rPr lang="en-GB" sz="1800" b="1"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𝛏</m:t>
                        </m:r>
                      </m:e>
                      <m:sub>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𝐞</m:t>
                        </m:r>
                      </m:sub>
                      <m:sup>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𝐨𝐩𝐭</m:t>
                        </m:r>
                      </m:sup>
                    </m:sSubSup>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ad>
                          <m:radPr>
                            <m:degHide m:val="on"/>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𝟑</m:t>
                            </m:r>
                          </m:e>
                        </m:rad>
                      </m:num>
                      <m:den>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𝟐</m:t>
                        </m:r>
                      </m:den>
                    </m:f>
                    <m:rad>
                      <m:radPr>
                        <m:degHide m:val="on"/>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acc>
                              <m:accPr>
                                <m:chr m:val="̂"/>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sSubSup>
                                  <m:sSubSup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𝛚</m:t>
                                    </m:r>
                                  </m:e>
                                  <m:sub>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𝐢</m:t>
                                    </m:r>
                                  </m:sub>
                                  <m:sup>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𝟐</m:t>
                                    </m:r>
                                  </m:sup>
                                </m:sSubSup>
                              </m:e>
                            </m:acc>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𝛚</m:t>
                                </m:r>
                              </m:e>
                              <m:sub>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𝐢</m:t>
                                </m:r>
                              </m:sub>
                              <m:sup>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𝟐</m:t>
                                </m:r>
                              </m:sup>
                            </m:sSubSup>
                          </m:num>
                          <m:den>
                            <m:sSubSup>
                              <m:sSubSup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𝛚</m:t>
                                </m:r>
                              </m:e>
                              <m:sub>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𝐢</m:t>
                                </m:r>
                              </m:sub>
                              <m:sup>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𝟐</m:t>
                                </m:r>
                              </m:sup>
                            </m:sSubSup>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𝛚</m:t>
                                </m:r>
                              </m:e>
                              <m:sub>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𝐢</m:t>
                                </m:r>
                              </m:sub>
                              <m:sup>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𝟐</m:t>
                                </m:r>
                              </m:sup>
                            </m:sSubSup>
                          </m:den>
                        </m:f>
                      </m:e>
                    </m:rad>
                  </m:oMath>
                </a14:m>
                <a:endParaRPr lang="it-IT" dirty="0"/>
              </a:p>
              <a:p>
                <a:endParaRPr lang="it-IT" dirty="0"/>
              </a:p>
              <a:p>
                <a:r>
                  <a:rPr lang="it-IT" dirty="0"/>
                  <a:t>And then after computing this values is possible to find the optimal</a:t>
                </a:r>
                <a:r>
                  <a:rPr lang="it-IT" dirty="0">
                    <a:latin typeface="Rockwell" panose="02060603020205020403" pitchFamily="18" charset="0"/>
                  </a:rPr>
                  <a:t> </a:t>
                </a:r>
                <a:r>
                  <a:rPr lang="it-IT" b="1" dirty="0">
                    <a:latin typeface="Rockwell" panose="02060603020205020403" pitchFamily="18" charset="0"/>
                  </a:rPr>
                  <a:t>L</a:t>
                </a:r>
                <a:r>
                  <a:rPr lang="it-IT" dirty="0">
                    <a:latin typeface="Rockwell" panose="02060603020205020403" pitchFamily="18" charset="0"/>
                  </a:rPr>
                  <a:t> </a:t>
                </a:r>
                <a:r>
                  <a:rPr lang="it-IT" dirty="0"/>
                  <a:t>and </a:t>
                </a:r>
                <a:r>
                  <a:rPr lang="it-IT" b="1" dirty="0">
                    <a:latin typeface="Rockwell" panose="02060603020205020403" pitchFamily="18" charset="0"/>
                  </a:rPr>
                  <a:t>R</a:t>
                </a:r>
                <a:r>
                  <a:rPr lang="it-IT" dirty="0">
                    <a:latin typeface="Rockwell" panose="02060603020205020403" pitchFamily="18" charset="0"/>
                  </a:rPr>
                  <a:t>  for second mode knowing already the Cpi</a:t>
                </a:r>
              </a:p>
              <a:p>
                <a:pPr marL="285750" indent="-285750">
                  <a:buFontTx/>
                  <a:buChar char="-"/>
                </a:pPr>
                <a:r>
                  <a:rPr lang="it-IT" b="1" dirty="0">
                    <a:latin typeface="Rockwell" panose="02060603020205020403" pitchFamily="18" charset="0"/>
                  </a:rPr>
                  <a:t>L</a:t>
                </a:r>
                <a:r>
                  <a:rPr lang="it-IT" dirty="0"/>
                  <a:t>  = 24.48 [H]</a:t>
                </a:r>
              </a:p>
              <a:p>
                <a:pPr marL="285750" indent="-285750">
                  <a:buFontTx/>
                  <a:buChar char="-"/>
                </a:pPr>
                <a:r>
                  <a:rPr lang="it-IT" b="1" dirty="0">
                    <a:latin typeface="Rockwell" panose="02060603020205020403" pitchFamily="18" charset="0"/>
                  </a:rPr>
                  <a:t>R</a:t>
                </a:r>
                <a:r>
                  <a:rPr lang="it-IT" dirty="0"/>
                  <a:t> = 4.1174 [K</a:t>
                </a:r>
                <a:r>
                  <a:rPr lang="el-GR" sz="1800" dirty="0"/>
                  <a:t>Ω</a:t>
                </a:r>
                <a:r>
                  <a:rPr lang="it-IT" dirty="0"/>
                  <a:t>]</a:t>
                </a:r>
              </a:p>
            </p:txBody>
          </p:sp>
        </mc:Choice>
        <mc:Fallback xmlns="">
          <p:sp>
            <p:nvSpPr>
              <p:cNvPr id="14" name="TextBox 13">
                <a:extLst>
                  <a:ext uri="{FF2B5EF4-FFF2-40B4-BE49-F238E27FC236}">
                    <a16:creationId xmlns:a16="http://schemas.microsoft.com/office/drawing/2014/main" id="{8DE0E080-3B26-8749-D245-CF0438CC6D16}"/>
                  </a:ext>
                </a:extLst>
              </p:cNvPr>
              <p:cNvSpPr txBox="1">
                <a:spLocks noRot="1" noChangeAspect="1" noMove="1" noResize="1" noEditPoints="1" noAdjustHandles="1" noChangeArrowheads="1" noChangeShapeType="1" noTextEdit="1"/>
              </p:cNvSpPr>
              <p:nvPr/>
            </p:nvSpPr>
            <p:spPr>
              <a:xfrm>
                <a:off x="6527735" y="1357492"/>
                <a:ext cx="4368865" cy="4622291"/>
              </a:xfrm>
              <a:prstGeom prst="rect">
                <a:avLst/>
              </a:prstGeom>
              <a:blipFill>
                <a:blip r:embed="rId3"/>
                <a:stretch>
                  <a:fillRect l="-1255" t="-792" r="-697" b="-264"/>
                </a:stretch>
              </a:blipFill>
            </p:spPr>
            <p:txBody>
              <a:bodyPr/>
              <a:lstStyle/>
              <a:p>
                <a:r>
                  <a:rPr lang="en-GB">
                    <a:noFill/>
                  </a:rPr>
                  <a:t> </a:t>
                </a:r>
              </a:p>
            </p:txBody>
          </p:sp>
        </mc:Fallback>
      </mc:AlternateContent>
    </p:spTree>
    <p:extLst>
      <p:ext uri="{BB962C8B-B14F-4D97-AF65-F5344CB8AC3E}">
        <p14:creationId xmlns:p14="http://schemas.microsoft.com/office/powerpoint/2010/main" val="1089564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6C220-5BD9-9956-9792-2F3269B06F0E}"/>
              </a:ext>
            </a:extLst>
          </p:cNvPr>
          <p:cNvSpPr>
            <a:spLocks noGrp="1"/>
          </p:cNvSpPr>
          <p:nvPr>
            <p:ph type="title"/>
          </p:nvPr>
        </p:nvSpPr>
        <p:spPr>
          <a:xfrm>
            <a:off x="1199565" y="299925"/>
            <a:ext cx="10105863" cy="1101553"/>
          </a:xfrm>
        </p:spPr>
        <p:txBody>
          <a:bodyPr anchor="ctr">
            <a:normAutofit/>
          </a:bodyPr>
          <a:lstStyle/>
          <a:p>
            <a:r>
              <a:rPr lang="it-IT" dirty="0"/>
              <a:t>ELECTRICAL CIRCUIT FOR THE SYNTHETIC INDuCTANCE </a:t>
            </a:r>
            <a:endParaRPr lang="en-GB" dirty="0"/>
          </a:p>
        </p:txBody>
      </p:sp>
      <p:pic>
        <p:nvPicPr>
          <p:cNvPr id="5" name="Picture 4">
            <a:extLst>
              <a:ext uri="{FF2B5EF4-FFF2-40B4-BE49-F238E27FC236}">
                <a16:creationId xmlns:a16="http://schemas.microsoft.com/office/drawing/2014/main" id="{E10A128E-DE75-8DBD-6CFD-731D2FFEB8FB}"/>
              </a:ext>
            </a:extLst>
          </p:cNvPr>
          <p:cNvPicPr>
            <a:picLocks noChangeAspect="1"/>
          </p:cNvPicPr>
          <p:nvPr/>
        </p:nvPicPr>
        <p:blipFill>
          <a:blip r:embed="rId2"/>
          <a:srcRect t="4359"/>
          <a:stretch/>
        </p:blipFill>
        <p:spPr>
          <a:xfrm>
            <a:off x="1199565" y="3051289"/>
            <a:ext cx="4667320" cy="2600211"/>
          </a:xfrm>
          <a:prstGeom prst="rect">
            <a:avLst/>
          </a:prstGeom>
          <a:noFill/>
        </p:spPr>
      </p:pic>
      <p:pic>
        <p:nvPicPr>
          <p:cNvPr id="11" name="Content Placeholder 10" descr="A circuit board with wires and wires&#10;&#10;AI-generated content may be incorrect.">
            <a:extLst>
              <a:ext uri="{FF2B5EF4-FFF2-40B4-BE49-F238E27FC236}">
                <a16:creationId xmlns:a16="http://schemas.microsoft.com/office/drawing/2014/main" id="{26A26570-9D09-FFAF-2B87-DAA088E83FAF}"/>
              </a:ext>
            </a:extLst>
          </p:cNvPr>
          <p:cNvPicPr>
            <a:picLocks noGrp="1" noChangeAspect="1"/>
          </p:cNvPicPr>
          <p:nvPr>
            <p:ph sz="quarter" idx="4"/>
          </p:nvPr>
        </p:nvPicPr>
        <p:blipFill>
          <a:blip r:embed="rId3"/>
          <a:srcRect t="52453" b="11264"/>
          <a:stretch/>
        </p:blipFill>
        <p:spPr>
          <a:xfrm>
            <a:off x="6231193" y="3051289"/>
            <a:ext cx="4664277" cy="2600211"/>
          </a:xfrm>
        </p:spPr>
      </p:pic>
      <p:sp>
        <p:nvSpPr>
          <p:cNvPr id="13" name="TextBox 12">
            <a:extLst>
              <a:ext uri="{FF2B5EF4-FFF2-40B4-BE49-F238E27FC236}">
                <a16:creationId xmlns:a16="http://schemas.microsoft.com/office/drawing/2014/main" id="{621739D6-EA9D-50A6-9AAA-EF95A5C40E98}"/>
              </a:ext>
            </a:extLst>
          </p:cNvPr>
          <p:cNvSpPr txBox="1"/>
          <p:nvPr/>
        </p:nvSpPr>
        <p:spPr>
          <a:xfrm>
            <a:off x="1199565" y="2509463"/>
            <a:ext cx="4199530" cy="400110"/>
          </a:xfrm>
          <a:prstGeom prst="rect">
            <a:avLst/>
          </a:prstGeom>
          <a:noFill/>
        </p:spPr>
        <p:txBody>
          <a:bodyPr wrap="square" rtlCol="0">
            <a:spAutoFit/>
          </a:bodyPr>
          <a:lstStyle/>
          <a:p>
            <a:r>
              <a:rPr lang="it-IT" sz="2000" dirty="0"/>
              <a:t>Schemtic of the </a:t>
            </a:r>
            <a:r>
              <a:rPr lang="en-GB" sz="2000" dirty="0"/>
              <a:t>Circuit</a:t>
            </a:r>
            <a:endParaRPr lang="it-IT" sz="2000" dirty="0"/>
          </a:p>
        </p:txBody>
      </p:sp>
      <p:sp>
        <p:nvSpPr>
          <p:cNvPr id="15" name="TextBox 14">
            <a:extLst>
              <a:ext uri="{FF2B5EF4-FFF2-40B4-BE49-F238E27FC236}">
                <a16:creationId xmlns:a16="http://schemas.microsoft.com/office/drawing/2014/main" id="{7779504A-F026-F68B-FC65-EE6EE94FE37C}"/>
              </a:ext>
            </a:extLst>
          </p:cNvPr>
          <p:cNvSpPr txBox="1"/>
          <p:nvPr/>
        </p:nvSpPr>
        <p:spPr>
          <a:xfrm>
            <a:off x="6231193" y="2509463"/>
            <a:ext cx="4846348" cy="400110"/>
          </a:xfrm>
          <a:prstGeom prst="rect">
            <a:avLst/>
          </a:prstGeom>
          <a:noFill/>
        </p:spPr>
        <p:txBody>
          <a:bodyPr wrap="square" rtlCol="0">
            <a:spAutoFit/>
          </a:bodyPr>
          <a:lstStyle/>
          <a:p>
            <a:r>
              <a:rPr lang="it-IT" sz="2000" dirty="0"/>
              <a:t>Physical implementation of the electric circuit</a:t>
            </a:r>
            <a:endParaRPr lang="en-GB" sz="2000" dirty="0"/>
          </a:p>
        </p:txBody>
      </p:sp>
      <p:sp>
        <p:nvSpPr>
          <p:cNvPr id="17" name="TextBox 16">
            <a:extLst>
              <a:ext uri="{FF2B5EF4-FFF2-40B4-BE49-F238E27FC236}">
                <a16:creationId xmlns:a16="http://schemas.microsoft.com/office/drawing/2014/main" id="{B12549E4-C221-A341-42DE-96D8D5DF3EBD}"/>
              </a:ext>
            </a:extLst>
          </p:cNvPr>
          <p:cNvSpPr txBox="1"/>
          <p:nvPr/>
        </p:nvSpPr>
        <p:spPr>
          <a:xfrm>
            <a:off x="1199565" y="1543195"/>
            <a:ext cx="9695906" cy="646331"/>
          </a:xfrm>
          <a:prstGeom prst="rect">
            <a:avLst/>
          </a:prstGeom>
          <a:noFill/>
        </p:spPr>
        <p:txBody>
          <a:bodyPr wrap="square" rtlCol="0">
            <a:spAutoFit/>
          </a:bodyPr>
          <a:lstStyle/>
          <a:p>
            <a:r>
              <a:rPr lang="en-GB" dirty="0"/>
              <a:t>The problem in this case arises due to the high value of the inductance. Such a high value needs to be achieved through a synthetic inductance. This inductance is realized through </a:t>
            </a:r>
            <a:r>
              <a:rPr lang="en-GB" b="1" dirty="0">
                <a:latin typeface="Rockwell" panose="02060603020205020403" pitchFamily="18" charset="0"/>
              </a:rPr>
              <a:t>Antoniou's circuit.</a:t>
            </a:r>
          </a:p>
        </p:txBody>
      </p:sp>
    </p:spTree>
    <p:extLst>
      <p:ext uri="{BB962C8B-B14F-4D97-AF65-F5344CB8AC3E}">
        <p14:creationId xmlns:p14="http://schemas.microsoft.com/office/powerpoint/2010/main" val="4051412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2A389-AD70-408E-4E01-3BB3C4F5E5CC}"/>
              </a:ext>
            </a:extLst>
          </p:cNvPr>
          <p:cNvSpPr>
            <a:spLocks noGrp="1"/>
          </p:cNvSpPr>
          <p:nvPr>
            <p:ph type="title"/>
          </p:nvPr>
        </p:nvSpPr>
        <p:spPr>
          <a:xfrm>
            <a:off x="1600200" y="428018"/>
            <a:ext cx="9447210" cy="816446"/>
          </a:xfrm>
        </p:spPr>
        <p:txBody>
          <a:bodyPr/>
          <a:lstStyle/>
          <a:p>
            <a:r>
              <a:rPr lang="en-GB" i="0" dirty="0">
                <a:effectLst/>
                <a:latin typeface="Rockwell" panose="02060603020205020403" pitchFamily="18" charset="0"/>
              </a:rPr>
              <a:t>Circuit </a:t>
            </a:r>
            <a:r>
              <a:rPr lang="en-GB" dirty="0">
                <a:latin typeface="Rockwell" panose="02060603020205020403" pitchFamily="18" charset="0"/>
              </a:rPr>
              <a:t>parametrization</a:t>
            </a:r>
          </a:p>
        </p:txBody>
      </p:sp>
      <p:sp>
        <p:nvSpPr>
          <p:cNvPr id="16" name="Content Placeholder 15">
            <a:extLst>
              <a:ext uri="{FF2B5EF4-FFF2-40B4-BE49-F238E27FC236}">
                <a16:creationId xmlns:a16="http://schemas.microsoft.com/office/drawing/2014/main" id="{D181914D-DFB4-2DC1-1822-3D4AEC3F4144}"/>
              </a:ext>
            </a:extLst>
          </p:cNvPr>
          <p:cNvSpPr txBox="1">
            <a:spLocks noGrp="1"/>
          </p:cNvSpPr>
          <p:nvPr>
            <p:ph idx="1"/>
          </p:nvPr>
        </p:nvSpPr>
        <p:spPr>
          <a:xfrm>
            <a:off x="6413500" y="1384300"/>
            <a:ext cx="4787899" cy="4109587"/>
          </a:xfrm>
          <a:prstGeom prst="rect">
            <a:avLst/>
          </a:prstGeom>
          <a:noFill/>
        </p:spPr>
        <p:txBody>
          <a:bodyPr wrap="square" rtlCol="0">
            <a:spAutoFit/>
          </a:bodyPr>
          <a:lstStyle/>
          <a:p>
            <a:r>
              <a:rPr lang="en-GB" sz="1800" dirty="0"/>
              <a:t>A </a:t>
            </a:r>
            <a:r>
              <a:rPr lang="en-GB" sz="1800" b="1" dirty="0">
                <a:latin typeface="Rockwell" panose="02060603020205020403" pitchFamily="18" charset="0"/>
              </a:rPr>
              <a:t>possible problem </a:t>
            </a:r>
            <a:r>
              <a:rPr lang="en-GB" sz="1800" dirty="0"/>
              <a:t>that could arise is the possibility that the two op-amps could go into </a:t>
            </a:r>
            <a:r>
              <a:rPr lang="en-GB" sz="1800" b="1" dirty="0">
                <a:latin typeface="Rockwell" panose="02060603020205020403" pitchFamily="18" charset="0"/>
              </a:rPr>
              <a:t>saturation regime </a:t>
            </a:r>
            <a:r>
              <a:rPr lang="en-GB" sz="1800" dirty="0"/>
              <a:t>, i.e. at their input ends there would be too high a voltage, greater than    </a:t>
            </a:r>
            <a:r>
              <a:rPr lang="en-GB" sz="1800" dirty="0" err="1"/>
              <a:t>v</a:t>
            </a:r>
            <a:r>
              <a:rPr lang="en-GB" sz="1800" baseline="-25000" dirty="0" err="1"/>
              <a:t>source</a:t>
            </a:r>
            <a:r>
              <a:rPr lang="en-GB" sz="1800" dirty="0"/>
              <a:t> / gain. </a:t>
            </a:r>
          </a:p>
          <a:p>
            <a:r>
              <a:rPr lang="en-GB" sz="1800" dirty="0"/>
              <a:t>If this happens, the op-amp would no longer work in a linear regime, but would output the source voltage, in our case 30V.</a:t>
            </a:r>
          </a:p>
          <a:p>
            <a:r>
              <a:rPr lang="en-GB" sz="1800" dirty="0"/>
              <a:t>In any case, in our tests, with these sizes of </a:t>
            </a:r>
            <a:r>
              <a:rPr lang="en-GB" sz="1800" b="1" dirty="0">
                <a:latin typeface="Rockwell" panose="02060603020205020403" pitchFamily="18" charset="0"/>
              </a:rPr>
              <a:t>R</a:t>
            </a:r>
            <a:r>
              <a:rPr lang="en-GB" sz="1800" dirty="0"/>
              <a:t> and </a:t>
            </a:r>
            <a:r>
              <a:rPr lang="en-GB" sz="1800" b="1" dirty="0">
                <a:latin typeface="Rockwell" panose="02060603020205020403" pitchFamily="18" charset="0"/>
              </a:rPr>
              <a:t>C,</a:t>
            </a:r>
            <a:r>
              <a:rPr lang="en-GB" sz="1800" dirty="0"/>
              <a:t> the op-amps have </a:t>
            </a:r>
            <a:r>
              <a:rPr lang="en-GB" sz="1800" b="1" dirty="0"/>
              <a:t>worked</a:t>
            </a:r>
            <a:r>
              <a:rPr lang="en-GB" sz="1800" dirty="0"/>
              <a:t> in </a:t>
            </a:r>
            <a:r>
              <a:rPr lang="en-GB" sz="1800" b="1" dirty="0"/>
              <a:t>liner regime</a:t>
            </a:r>
            <a:r>
              <a:rPr lang="en-GB" sz="1800" dirty="0"/>
              <a:t>.</a:t>
            </a:r>
          </a:p>
        </p:txBody>
      </p:sp>
      <p:pic>
        <p:nvPicPr>
          <p:cNvPr id="4" name="Picture 3">
            <a:extLst>
              <a:ext uri="{FF2B5EF4-FFF2-40B4-BE49-F238E27FC236}">
                <a16:creationId xmlns:a16="http://schemas.microsoft.com/office/drawing/2014/main" id="{7D66851C-1736-4E8C-01AB-3EB3D31B031D}"/>
              </a:ext>
            </a:extLst>
          </p:cNvPr>
          <p:cNvPicPr>
            <a:picLocks noChangeAspect="1"/>
          </p:cNvPicPr>
          <p:nvPr/>
        </p:nvPicPr>
        <p:blipFill>
          <a:blip r:embed="rId2"/>
          <a:srcRect t="4359"/>
          <a:stretch/>
        </p:blipFill>
        <p:spPr>
          <a:xfrm>
            <a:off x="1600200" y="1244464"/>
            <a:ext cx="4495800" cy="2292397"/>
          </a:xfrm>
          <a:prstGeom prst="rect">
            <a:avLst/>
          </a:prstGeom>
          <a:noFill/>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D10F304-A13D-4E3E-D059-94BE906DD036}"/>
                  </a:ext>
                </a:extLst>
              </p:cNvPr>
              <p:cNvSpPr txBox="1"/>
              <p:nvPr/>
            </p:nvSpPr>
            <p:spPr>
              <a:xfrm>
                <a:off x="1460500" y="3644947"/>
                <a:ext cx="4603750" cy="2597058"/>
              </a:xfrm>
              <a:prstGeom prst="rect">
                <a:avLst/>
              </a:prstGeom>
              <a:noFill/>
            </p:spPr>
            <p:txBody>
              <a:bodyPr wrap="square" rtlCol="0">
                <a:spAutoFit/>
              </a:bodyPr>
              <a:lstStyle/>
              <a:p>
                <a:pPr marL="0" indent="0">
                  <a:buNone/>
                </a:pPr>
                <a:r>
                  <a:rPr lang="en-GB" sz="1800" dirty="0"/>
                  <a:t>From the point of view of circuit sizing we know this formula:</a:t>
                </a:r>
              </a:p>
              <a:p>
                <a:pPr/>
                <a14:m>
                  <m:oMathPara xmlns:m="http://schemas.openxmlformats.org/officeDocument/2006/math">
                    <m:oMathParaPr>
                      <m:jc m:val="centerGroup"/>
                    </m:oMathParaPr>
                    <m:oMath xmlns:m="http://schemas.openxmlformats.org/officeDocument/2006/math">
                      <m:r>
                        <a:rPr lang="en-GB" sz="1800" b="1" i="1" kern="100" smtClean="0">
                          <a:effectLst/>
                          <a:latin typeface="Cambria Math" panose="02040503050406030204" pitchFamily="18" charset="0"/>
                          <a:ea typeface="Times New Roman" panose="02020603050405020304" pitchFamily="18" charset="0"/>
                          <a:cs typeface="Times New Roman" panose="02020603050405020304" pitchFamily="18" charset="0"/>
                        </a:rPr>
                        <m:t>𝑳</m:t>
                      </m:r>
                      <m:r>
                        <a:rPr lang="en-GB" sz="1800" b="1" i="1" kern="100" smtClean="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𝑪</m:t>
                          </m:r>
                          <m:sSub>
                            <m:sSub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𝑹</m:t>
                              </m:r>
                            </m:e>
                            <m:sub>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𝑨</m:t>
                              </m:r>
                            </m:sub>
                          </m:sSub>
                          <m:sSub>
                            <m:sSub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𝑹</m:t>
                              </m:r>
                            </m:e>
                            <m:sub>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𝑩</m:t>
                              </m:r>
                            </m:sub>
                          </m:sSub>
                          <m:sSub>
                            <m:sSub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𝑹</m:t>
                              </m:r>
                            </m:e>
                            <m:sub>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𝑫</m:t>
                              </m:r>
                            </m:sub>
                          </m:sSub>
                        </m:num>
                        <m:den>
                          <m:sSub>
                            <m:sSub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𝑹</m:t>
                              </m:r>
                            </m:e>
                            <m:sub>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𝑩</m:t>
                              </m:r>
                            </m:sub>
                          </m:sSub>
                        </m:den>
                      </m:f>
                    </m:oMath>
                  </m:oMathPara>
                </a14:m>
                <a:endParaRPr lang="en-GB" sz="1800" dirty="0"/>
              </a:p>
              <a:p>
                <a:pPr marL="0" indent="0">
                  <a:buNone/>
                </a:pPr>
                <a:r>
                  <a:rPr lang="en-GB" sz="1800" dirty="0"/>
                  <a:t>And the values we diced to use as first sizing this values:</a:t>
                </a:r>
              </a:p>
              <a:p>
                <a:pPr marL="0" indent="0">
                  <a:buNone/>
                </a:pPr>
                <a:r>
                  <a:rPr lang="en-GB" sz="1800" b="1" dirty="0">
                    <a:latin typeface="Rockwell" panose="02060603020205020403" pitchFamily="18" charset="0"/>
                  </a:rPr>
                  <a:t>C</a:t>
                </a:r>
                <a:r>
                  <a:rPr lang="en-GB" sz="1800" dirty="0"/>
                  <a:t> = 100 x 10</a:t>
                </a:r>
                <a:r>
                  <a:rPr lang="en-GB" sz="1800" baseline="30000" dirty="0"/>
                  <a:t>-9  </a:t>
                </a:r>
                <a:r>
                  <a:rPr lang="en-GB" sz="1800" dirty="0"/>
                  <a:t>(the smallest one into lab)</a:t>
                </a:r>
                <a:endParaRPr lang="en-GB" sz="1800" baseline="30000" dirty="0"/>
              </a:p>
              <a:p>
                <a:pPr marL="0" indent="0">
                  <a:buNone/>
                </a:pPr>
                <a:r>
                  <a:rPr lang="en-GB" sz="1800" b="1" dirty="0">
                    <a:latin typeface="Rockwell" panose="02060603020205020403" pitchFamily="18" charset="0"/>
                  </a:rPr>
                  <a:t>R</a:t>
                </a:r>
                <a:r>
                  <a:rPr lang="en-GB" sz="1800" b="1" baseline="-25000" dirty="0">
                    <a:latin typeface="Rockwell" panose="02060603020205020403" pitchFamily="18" charset="0"/>
                  </a:rPr>
                  <a:t>A , </a:t>
                </a:r>
                <a:r>
                  <a:rPr lang="en-GB" sz="1800" b="1" dirty="0">
                    <a:latin typeface="Rockwell" panose="02060603020205020403" pitchFamily="18" charset="0"/>
                  </a:rPr>
                  <a:t>R</a:t>
                </a:r>
                <a:r>
                  <a:rPr lang="en-GB" sz="1800" b="1" baseline="-25000" dirty="0">
                    <a:latin typeface="Rockwell" panose="02060603020205020403" pitchFamily="18" charset="0"/>
                  </a:rPr>
                  <a:t>B</a:t>
                </a:r>
                <a:r>
                  <a:rPr lang="en-GB" sz="1800" b="1" dirty="0">
                    <a:latin typeface="Rockwell" panose="02060603020205020403" pitchFamily="18" charset="0"/>
                  </a:rPr>
                  <a:t> , R</a:t>
                </a:r>
                <a:r>
                  <a:rPr lang="en-GB" sz="1800" b="1" baseline="-25000" dirty="0">
                    <a:latin typeface="Rockwell" panose="02060603020205020403" pitchFamily="18" charset="0"/>
                  </a:rPr>
                  <a:t>C </a:t>
                </a:r>
                <a:r>
                  <a:rPr lang="en-GB" sz="1800" dirty="0"/>
                  <a:t>= 10</a:t>
                </a:r>
                <a:r>
                  <a:rPr lang="en-GB" sz="1800" baseline="30000" dirty="0"/>
                  <a:t>4</a:t>
                </a:r>
              </a:p>
              <a:p>
                <a:pPr marL="0" indent="0">
                  <a:buNone/>
                </a:pPr>
                <a:r>
                  <a:rPr lang="en-GB" sz="1800" b="1" dirty="0">
                    <a:latin typeface="Rockwell" panose="02060603020205020403" pitchFamily="18" charset="0"/>
                  </a:rPr>
                  <a:t>R</a:t>
                </a:r>
                <a:r>
                  <a:rPr lang="en-GB" sz="1800" b="1" baseline="-25000" dirty="0">
                    <a:latin typeface="Rockwell" panose="02060603020205020403" pitchFamily="18" charset="0"/>
                  </a:rPr>
                  <a:t>D</a:t>
                </a:r>
                <a:r>
                  <a:rPr lang="en-GB" sz="1800" dirty="0"/>
                  <a:t> = 24.48 10</a:t>
                </a:r>
                <a:r>
                  <a:rPr lang="en-GB" sz="1800" baseline="30000" dirty="0"/>
                  <a:t>3</a:t>
                </a:r>
              </a:p>
            </p:txBody>
          </p:sp>
        </mc:Choice>
        <mc:Fallback xmlns="">
          <p:sp>
            <p:nvSpPr>
              <p:cNvPr id="6" name="TextBox 5">
                <a:extLst>
                  <a:ext uri="{FF2B5EF4-FFF2-40B4-BE49-F238E27FC236}">
                    <a16:creationId xmlns:a16="http://schemas.microsoft.com/office/drawing/2014/main" id="{2D10F304-A13D-4E3E-D059-94BE906DD036}"/>
                  </a:ext>
                </a:extLst>
              </p:cNvPr>
              <p:cNvSpPr txBox="1">
                <a:spLocks noRot="1" noChangeAspect="1" noMove="1" noResize="1" noEditPoints="1" noAdjustHandles="1" noChangeArrowheads="1" noChangeShapeType="1" noTextEdit="1"/>
              </p:cNvSpPr>
              <p:nvPr/>
            </p:nvSpPr>
            <p:spPr>
              <a:xfrm>
                <a:off x="1460500" y="3644947"/>
                <a:ext cx="4603750" cy="2597058"/>
              </a:xfrm>
              <a:prstGeom prst="rect">
                <a:avLst/>
              </a:prstGeom>
              <a:blipFill>
                <a:blip r:embed="rId3"/>
                <a:stretch>
                  <a:fillRect l="-1192" t="-1408" r="-2252" b="-2817"/>
                </a:stretch>
              </a:blipFill>
            </p:spPr>
            <p:txBody>
              <a:bodyPr/>
              <a:lstStyle/>
              <a:p>
                <a:r>
                  <a:rPr lang="en-GB">
                    <a:noFill/>
                  </a:rPr>
                  <a:t> </a:t>
                </a:r>
              </a:p>
            </p:txBody>
          </p:sp>
        </mc:Fallback>
      </mc:AlternateContent>
    </p:spTree>
    <p:extLst>
      <p:ext uri="{BB962C8B-B14F-4D97-AF65-F5344CB8AC3E}">
        <p14:creationId xmlns:p14="http://schemas.microsoft.com/office/powerpoint/2010/main" val="2855501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6E7A7-9C54-8D18-26BB-11ADC07B28EC}"/>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214FD0AB-600B-5AF2-15F0-F047130D81FE}"/>
              </a:ext>
            </a:extLst>
          </p:cNvPr>
          <p:cNvSpPr>
            <a:spLocks noGrp="1"/>
          </p:cNvSpPr>
          <p:nvPr>
            <p:ph type="title"/>
          </p:nvPr>
        </p:nvSpPr>
        <p:spPr>
          <a:xfrm>
            <a:off x="1217613" y="284924"/>
            <a:ext cx="9905998" cy="790404"/>
          </a:xfrm>
        </p:spPr>
        <p:txBody>
          <a:bodyPr rtlCol="0">
            <a:normAutofit fontScale="90000"/>
          </a:bodyPr>
          <a:lstStyle/>
          <a:p>
            <a:pPr rtl="0"/>
            <a:r>
              <a:rPr lang="it-IT" sz="4400" dirty="0">
                <a:latin typeface="Rockwell" panose="02060603020205020403" pitchFamily="18" charset="0"/>
              </a:rPr>
              <a:t>SECOND MODE, RESONANT SHAUNT</a:t>
            </a:r>
          </a:p>
        </p:txBody>
      </p:sp>
      <p:sp>
        <p:nvSpPr>
          <p:cNvPr id="3" name="Titolo 1">
            <a:extLst>
              <a:ext uri="{FF2B5EF4-FFF2-40B4-BE49-F238E27FC236}">
                <a16:creationId xmlns:a16="http://schemas.microsoft.com/office/drawing/2014/main" id="{038C935C-E4A7-C08A-C814-E337EF65C3FD}"/>
              </a:ext>
            </a:extLst>
          </p:cNvPr>
          <p:cNvSpPr txBox="1">
            <a:spLocks/>
          </p:cNvSpPr>
          <p:nvPr/>
        </p:nvSpPr>
        <p:spPr>
          <a:xfrm>
            <a:off x="1141413" y="1288749"/>
            <a:ext cx="9905998" cy="4385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it-IT" sz="2000" dirty="0">
                <a:latin typeface="Rockwell" panose="02060603020205020403" pitchFamily="18" charset="0"/>
              </a:rPr>
              <a:t>RESULT</a:t>
            </a:r>
          </a:p>
        </p:txBody>
      </p:sp>
      <p:pic>
        <p:nvPicPr>
          <p:cNvPr id="12" name="Picture 11" descr="A graph with a line">
            <a:extLst>
              <a:ext uri="{FF2B5EF4-FFF2-40B4-BE49-F238E27FC236}">
                <a16:creationId xmlns:a16="http://schemas.microsoft.com/office/drawing/2014/main" id="{55854D04-258A-0E67-3778-0989FAF19087}"/>
              </a:ext>
            </a:extLst>
          </p:cNvPr>
          <p:cNvPicPr>
            <a:picLocks noChangeAspect="1"/>
          </p:cNvPicPr>
          <p:nvPr/>
        </p:nvPicPr>
        <p:blipFill>
          <a:blip r:embed="rId3"/>
          <a:srcRect l="8433" t="1160" r="28200" b="3807"/>
          <a:stretch/>
        </p:blipFill>
        <p:spPr>
          <a:xfrm>
            <a:off x="5835536" y="1623631"/>
            <a:ext cx="5518484" cy="4769830"/>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82ADA16-5A4F-3A11-7AC6-3DDFAB96E02D}"/>
                  </a:ext>
                </a:extLst>
              </p:cNvPr>
              <p:cNvSpPr txBox="1"/>
              <p:nvPr/>
            </p:nvSpPr>
            <p:spPr>
              <a:xfrm>
                <a:off x="1141413" y="1847461"/>
                <a:ext cx="4617922" cy="5117106"/>
              </a:xfrm>
              <a:prstGeom prst="rect">
                <a:avLst/>
              </a:prstGeom>
              <a:noFill/>
            </p:spPr>
            <p:txBody>
              <a:bodyPr wrap="square" rtlCol="0">
                <a:spAutoFit/>
              </a:bodyPr>
              <a:lstStyle/>
              <a:p>
                <a:r>
                  <a:rPr lang="en-GB" dirty="0"/>
                  <a:t>Blue</a:t>
                </a:r>
                <a:r>
                  <a:rPr lang="en-GB" b="1" dirty="0">
                    <a:latin typeface="Rockwell" panose="02060603020205020403" pitchFamily="18" charset="0"/>
                  </a:rPr>
                  <a:t>: FRF </a:t>
                </a:r>
                <a:r>
                  <a:rPr lang="en-GB" b="1" dirty="0" err="1">
                    <a:latin typeface="Rockwell" panose="02060603020205020403" pitchFamily="18" charset="0"/>
                  </a:rPr>
                  <a:t>sc-sc</a:t>
                </a:r>
                <a:endParaRPr lang="en-GB" b="1" dirty="0">
                  <a:latin typeface="Rockwell" panose="02060603020205020403" pitchFamily="18" charset="0"/>
                </a:endParaRPr>
              </a:p>
              <a:p>
                <a:r>
                  <a:rPr lang="en-GB" dirty="0"/>
                  <a:t>Red: </a:t>
                </a:r>
                <a:r>
                  <a:rPr lang="en-GB" b="1" dirty="0">
                    <a:latin typeface="Rockwell" panose="02060603020205020403" pitchFamily="18" charset="0"/>
                  </a:rPr>
                  <a:t>FRF RL-</a:t>
                </a:r>
                <a:r>
                  <a:rPr lang="en-GB" b="1" dirty="0" err="1">
                    <a:latin typeface="Rockwell" panose="02060603020205020403" pitchFamily="18" charset="0"/>
                  </a:rPr>
                  <a:t>sc</a:t>
                </a:r>
                <a:endParaRPr lang="en-GB" b="1" dirty="0">
                  <a:latin typeface="Rockwell" panose="02060603020205020403" pitchFamily="18" charset="0"/>
                </a:endParaRPr>
              </a:p>
              <a:p>
                <a:r>
                  <a:rPr lang="en-GB" dirty="0"/>
                  <a:t>As we can see the attenuation on second is much more with respect with only the resistive method.</a:t>
                </a:r>
              </a:p>
              <a:p>
                <a:endParaRPr lang="en-GB" dirty="0"/>
              </a:p>
              <a:p>
                <a:pPr algn="ctr"/>
                <a:r>
                  <a:rPr lang="en-GB" b="1" i="1" dirty="0"/>
                  <a:t> </a:t>
                </a:r>
                <a14:m>
                  <m:oMath xmlns:m="http://schemas.openxmlformats.org/officeDocument/2006/math">
                    <m:f>
                      <m:fPr>
                        <m:ctrlPr>
                          <a:rPr lang="en-GB" sz="1800" b="1"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𝒎𝒂</m:t>
                        </m:r>
                        <m:sSub>
                          <m:sSub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𝒙</m:t>
                            </m:r>
                          </m:e>
                          <m:sub>
                            <m:r>
                              <m:rPr>
                                <m:nor/>
                              </m:r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sc</m:t>
                            </m:r>
                            <m:r>
                              <m:rPr>
                                <m:lit/>
                                <m:nor/>
                              </m:r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_</m:t>
                            </m:r>
                            <m:r>
                              <m:rPr>
                                <m:nor/>
                              </m:r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sc</m:t>
                            </m:r>
                          </m:sub>
                        </m:sSub>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𝒎𝒂</m:t>
                        </m:r>
                        <m:sSub>
                          <m:sSubPr>
                            <m:ctrlPr>
                              <a:rPr lang="en-GB" sz="1800" b="1"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𝒙</m:t>
                            </m:r>
                          </m:e>
                          <m:sub>
                            <m:r>
                              <m:rPr>
                                <m:nor/>
                              </m:rPr>
                              <a:rPr lang="it-IT" sz="1800" b="1" i="1" kern="100" smtClean="0">
                                <a:effectLst/>
                                <a:latin typeface="Cambria Math" panose="02040503050406030204" pitchFamily="18" charset="0"/>
                                <a:ea typeface="Times New Roman" panose="02020603050405020304" pitchFamily="18" charset="0"/>
                                <a:cs typeface="Times New Roman" panose="02020603050405020304" pitchFamily="18" charset="0"/>
                              </a:rPr>
                              <m:t>sc</m:t>
                            </m:r>
                            <m:r>
                              <m:rPr>
                                <m:lit/>
                                <m:nor/>
                              </m:rPr>
                              <a:rPr lang="it-IT" sz="1800" b="1" i="1" kern="100" smtClean="0">
                                <a:effectLst/>
                                <a:latin typeface="Cambria Math" panose="02040503050406030204" pitchFamily="18" charset="0"/>
                                <a:ea typeface="Times New Roman" panose="02020603050405020304" pitchFamily="18" charset="0"/>
                                <a:cs typeface="Times New Roman" panose="02020603050405020304" pitchFamily="18" charset="0"/>
                              </a:rPr>
                              <m:t>_</m:t>
                            </m:r>
                            <m:r>
                              <a:rPr lang="it-IT" sz="1800" b="1" i="1" kern="100" smtClean="0">
                                <a:effectLst/>
                                <a:latin typeface="Cambria Math" panose="02040503050406030204" pitchFamily="18" charset="0"/>
                                <a:ea typeface="Times New Roman" panose="02020603050405020304" pitchFamily="18" charset="0"/>
                                <a:cs typeface="Times New Roman" panose="02020603050405020304" pitchFamily="18" charset="0"/>
                              </a:rPr>
                              <m:t>𝒓𝒍</m:t>
                            </m:r>
                          </m:sub>
                        </m:sSub>
                      </m:num>
                      <m:den>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𝒎𝒂</m:t>
                        </m:r>
                        <m:sSub>
                          <m:sSub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𝒙</m:t>
                            </m:r>
                          </m:e>
                          <m:sub>
                            <m:r>
                              <m:rPr>
                                <m:nor/>
                              </m:r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sc</m:t>
                            </m:r>
                            <m:r>
                              <m:rPr>
                                <m:lit/>
                                <m:nor/>
                              </m:r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_</m:t>
                            </m:r>
                            <m:r>
                              <m:rPr>
                                <m:nor/>
                              </m:r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sc</m:t>
                            </m:r>
                          </m:sub>
                        </m:sSub>
                      </m:den>
                    </m:f>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𝟏𝟎𝟎</m:t>
                    </m:r>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it-IT" sz="1800" b="1" i="1" kern="100" smtClean="0">
                        <a:effectLst/>
                        <a:latin typeface="Cambria Math" panose="02040503050406030204" pitchFamily="18" charset="0"/>
                        <a:ea typeface="Times New Roman" panose="02020603050405020304" pitchFamily="18" charset="0"/>
                        <a:cs typeface="Times New Roman" panose="02020603050405020304" pitchFamily="18" charset="0"/>
                      </a:rPr>
                      <m:t>𝟗𝟏</m:t>
                    </m:r>
                    <m:r>
                      <a:rPr lang="it-IT" sz="1800" b="1" i="1" kern="100"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it-IT" sz="1800" b="1" i="1" kern="100" smtClean="0">
                        <a:effectLst/>
                        <a:latin typeface="Cambria Math" panose="02040503050406030204" pitchFamily="18" charset="0"/>
                        <a:ea typeface="Times New Roman" panose="02020603050405020304" pitchFamily="18" charset="0"/>
                        <a:cs typeface="Times New Roman" panose="02020603050405020304" pitchFamily="18" charset="0"/>
                      </a:rPr>
                      <m:t>𝟓𝟑</m:t>
                    </m:r>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GB" b="1" i="1" kern="100" dirty="0">
                  <a:latin typeface="Aptos" panose="020B0004020202020204" pitchFamily="34" charset="0"/>
                  <a:ea typeface="Aptos" panose="020B0004020202020204" pitchFamily="34" charset="0"/>
                  <a:cs typeface="Times New Roman" panose="02020603050405020304" pitchFamily="18" charset="0"/>
                </a:endParaRPr>
              </a:p>
              <a:p>
                <a:endParaRPr lang="en-GB" kern="100" dirty="0">
                  <a:ea typeface="Aptos" panose="020B0004020202020204" pitchFamily="34" charset="0"/>
                  <a:cs typeface="Times New Roman" panose="02020603050405020304" pitchFamily="18" charset="0"/>
                </a:endParaRPr>
              </a:p>
              <a:p>
                <a:r>
                  <a:rPr lang="en-GB" kern="100" dirty="0">
                    <a:ea typeface="Aptos" panose="020B0004020202020204" pitchFamily="34" charset="0"/>
                    <a:cs typeface="Times New Roman" panose="02020603050405020304" pitchFamily="18" charset="0"/>
                  </a:rPr>
                  <a:t>And in decibel the attenuation is:</a:t>
                </a:r>
              </a:p>
              <a:p>
                <a:endParaRPr lang="en-GB" kern="100" dirty="0">
                  <a:ea typeface="Aptos" panose="020B0004020202020204" pitchFamily="34" charset="0"/>
                  <a:cs typeface="Times New Roman" panose="02020603050405020304" pitchFamily="18" charset="0"/>
                </a:endParaRPr>
              </a:p>
              <a:p>
                <a14:m>
                  <m:oMath xmlns:m="http://schemas.openxmlformats.org/officeDocument/2006/math">
                    <m:sSub>
                      <m:sSubPr>
                        <m:ctrlPr>
                          <a:rPr lang="en-GB" sz="1800" b="1" i="1" kern="100" smtClean="0">
                            <a:effectLst/>
                            <a:latin typeface="Cambria Math" panose="02040503050406030204" pitchFamily="18" charset="0"/>
                            <a:ea typeface="Aptos" panose="020B0004020202020204" pitchFamily="34" charset="0"/>
                            <a:cs typeface="Times New Roman" panose="02020603050405020304" pitchFamily="18" charset="0"/>
                          </a:rPr>
                        </m:ctrlPr>
                      </m:sSubPr>
                      <m:e>
                        <m:r>
                          <a:rPr lang="en-GB" sz="1800" b="1" i="0" kern="100">
                            <a:effectLst/>
                            <a:latin typeface="Cambria Math" panose="02040503050406030204" pitchFamily="18" charset="0"/>
                            <a:ea typeface="Aptos" panose="020B0004020202020204" pitchFamily="34" charset="0"/>
                            <a:cs typeface="Times New Roman" panose="02020603050405020304" pitchFamily="18" charset="0"/>
                          </a:rPr>
                          <m:t>𝐀</m:t>
                        </m:r>
                      </m:e>
                      <m:sub>
                        <m:r>
                          <m:rPr>
                            <m:nor/>
                          </m:rPr>
                          <a:rPr lang="en-GB" sz="1800" b="1" kern="100">
                            <a:effectLst/>
                            <a:latin typeface="Cambria Math" panose="02040503050406030204" pitchFamily="18" charset="0"/>
                            <a:ea typeface="Aptos" panose="020B0004020202020204" pitchFamily="34" charset="0"/>
                            <a:cs typeface="Times New Roman" panose="02020603050405020304" pitchFamily="18" charset="0"/>
                          </a:rPr>
                          <m:t>dB</m:t>
                        </m:r>
                      </m:sub>
                    </m:sSub>
                    <m:r>
                      <a:rPr lang="en-GB" sz="1800" b="1" i="0" kern="100">
                        <a:effectLst/>
                        <a:latin typeface="Cambria Math" panose="02040503050406030204" pitchFamily="18" charset="0"/>
                        <a:ea typeface="Aptos" panose="020B0004020202020204" pitchFamily="34" charset="0"/>
                        <a:cs typeface="Times New Roman" panose="02020603050405020304" pitchFamily="18" charset="0"/>
                      </a:rPr>
                      <m:t>=</m:t>
                    </m:r>
                    <m:r>
                      <a:rPr lang="en-GB" sz="1800" b="1" i="0" kern="100">
                        <a:effectLst/>
                        <a:latin typeface="Cambria Math" panose="02040503050406030204" pitchFamily="18" charset="0"/>
                        <a:ea typeface="Aptos" panose="020B0004020202020204" pitchFamily="34" charset="0"/>
                        <a:cs typeface="Times New Roman" panose="02020603050405020304" pitchFamily="18" charset="0"/>
                      </a:rPr>
                      <m:t>𝟐𝟎</m:t>
                    </m:r>
                    <m:func>
                      <m:funcPr>
                        <m:ctrlPr>
                          <a:rPr lang="en-GB" sz="1800" b="1" i="1" kern="100">
                            <a:effectLst/>
                            <a:latin typeface="Cambria Math" panose="02040503050406030204" pitchFamily="18" charset="0"/>
                            <a:ea typeface="Aptos" panose="020B0004020202020204" pitchFamily="34" charset="0"/>
                            <a:cs typeface="Times New Roman" panose="02020603050405020304" pitchFamily="18" charset="0"/>
                          </a:rPr>
                        </m:ctrlPr>
                      </m:funcPr>
                      <m:fName>
                        <m:sSub>
                          <m:sSubPr>
                            <m:ctrlPr>
                              <a:rPr lang="en-GB" sz="1800" b="1" i="1" kern="100">
                                <a:effectLst/>
                                <a:latin typeface="Cambria Math" panose="02040503050406030204" pitchFamily="18" charset="0"/>
                                <a:ea typeface="Aptos" panose="020B0004020202020204" pitchFamily="34" charset="0"/>
                                <a:cs typeface="Times New Roman" panose="02020603050405020304" pitchFamily="18" charset="0"/>
                              </a:rPr>
                            </m:ctrlPr>
                          </m:sSubPr>
                          <m:e>
                            <m:r>
                              <a:rPr lang="en-GB" sz="1800" b="1" i="0" kern="100">
                                <a:effectLst/>
                                <a:latin typeface="Cambria Math" panose="02040503050406030204" pitchFamily="18" charset="0"/>
                                <a:ea typeface="Aptos" panose="020B0004020202020204" pitchFamily="34" charset="0"/>
                                <a:cs typeface="Times New Roman" panose="02020603050405020304" pitchFamily="18" charset="0"/>
                              </a:rPr>
                              <m:t>𝐥𝐨𝐠</m:t>
                            </m:r>
                          </m:e>
                          <m:sub>
                            <m:r>
                              <a:rPr lang="en-GB" sz="1800" b="1" i="0" kern="100">
                                <a:effectLst/>
                                <a:latin typeface="Cambria Math" panose="02040503050406030204" pitchFamily="18" charset="0"/>
                                <a:ea typeface="Aptos" panose="020B0004020202020204" pitchFamily="34" charset="0"/>
                                <a:cs typeface="Times New Roman" panose="02020603050405020304" pitchFamily="18" charset="0"/>
                              </a:rPr>
                              <m:t>𝟏𝟎</m:t>
                            </m:r>
                          </m:sub>
                        </m:sSub>
                      </m:fName>
                      <m:e>
                        <m:d>
                          <m:dPr>
                            <m:ctrlPr>
                              <a:rPr lang="en-GB" sz="1800" b="1" i="1" kern="100">
                                <a:effectLst/>
                                <a:latin typeface="Cambria Math" panose="02040503050406030204" pitchFamily="18" charset="0"/>
                                <a:ea typeface="Aptos" panose="020B0004020202020204" pitchFamily="34" charset="0"/>
                                <a:cs typeface="Times New Roman" panose="02020603050405020304" pitchFamily="18" charset="0"/>
                              </a:rPr>
                            </m:ctrlPr>
                          </m:dPr>
                          <m:e>
                            <m:f>
                              <m:fPr>
                                <m:ctrlPr>
                                  <a:rPr lang="en-GB" sz="1800" b="1" i="1" kern="100">
                                    <a:effectLst/>
                                    <a:latin typeface="Cambria Math" panose="02040503050406030204" pitchFamily="18" charset="0"/>
                                    <a:ea typeface="Aptos" panose="020B0004020202020204" pitchFamily="34" charset="0"/>
                                    <a:cs typeface="Times New Roman" panose="02020603050405020304" pitchFamily="18" charset="0"/>
                                  </a:rPr>
                                </m:ctrlPr>
                              </m:fPr>
                              <m:num>
                                <m:sSub>
                                  <m:sSubPr>
                                    <m:ctrlPr>
                                      <a:rPr lang="en-GB" sz="1800" b="1" i="1" kern="100">
                                        <a:effectLst/>
                                        <a:latin typeface="Cambria Math" panose="02040503050406030204" pitchFamily="18" charset="0"/>
                                        <a:ea typeface="Aptos" panose="020B0004020202020204" pitchFamily="34" charset="0"/>
                                        <a:cs typeface="Times New Roman" panose="02020603050405020304" pitchFamily="18" charset="0"/>
                                      </a:rPr>
                                    </m:ctrlPr>
                                  </m:sSubPr>
                                  <m:e>
                                    <m:r>
                                      <m:rPr>
                                        <m:nor/>
                                      </m:rPr>
                                      <a:rPr lang="en-GB" sz="1800" b="1" kern="100">
                                        <a:effectLst/>
                                        <a:latin typeface="Cambria Math" panose="02040503050406030204" pitchFamily="18" charset="0"/>
                                        <a:ea typeface="Aptos" panose="020B0004020202020204" pitchFamily="34" charset="0"/>
                                        <a:cs typeface="Times New Roman" panose="02020603050405020304" pitchFamily="18" charset="0"/>
                                      </a:rPr>
                                      <m:t>FRF</m:t>
                                    </m:r>
                                  </m:e>
                                  <m:sub>
                                    <m:r>
                                      <m:rPr>
                                        <m:nor/>
                                      </m:rPr>
                                      <a:rPr lang="en-GB" sz="1800" b="1" kern="100">
                                        <a:effectLst/>
                                        <a:latin typeface="Cambria Math" panose="02040503050406030204" pitchFamily="18" charset="0"/>
                                        <a:ea typeface="Aptos" panose="020B0004020202020204" pitchFamily="34" charset="0"/>
                                        <a:cs typeface="Times New Roman" panose="02020603050405020304" pitchFamily="18" charset="0"/>
                                      </a:rPr>
                                      <m:t>sc</m:t>
                                    </m:r>
                                    <m:r>
                                      <m:rPr>
                                        <m:lit/>
                                        <m:nor/>
                                      </m:rPr>
                                      <a:rPr lang="en-GB" sz="1800" b="1" kern="100">
                                        <a:effectLst/>
                                        <a:latin typeface="Cambria Math" panose="02040503050406030204" pitchFamily="18" charset="0"/>
                                        <a:ea typeface="Aptos" panose="020B0004020202020204" pitchFamily="34" charset="0"/>
                                        <a:cs typeface="Times New Roman" panose="02020603050405020304" pitchFamily="18" charset="0"/>
                                      </a:rPr>
                                      <m:t>_</m:t>
                                    </m:r>
                                    <m:r>
                                      <m:rPr>
                                        <m:nor/>
                                      </m:rPr>
                                      <a:rPr lang="en-GB" sz="1800" b="1" kern="100">
                                        <a:effectLst/>
                                        <a:latin typeface="Cambria Math" panose="02040503050406030204" pitchFamily="18" charset="0"/>
                                        <a:ea typeface="Aptos" panose="020B0004020202020204" pitchFamily="34" charset="0"/>
                                        <a:cs typeface="Times New Roman" panose="02020603050405020304" pitchFamily="18" charset="0"/>
                                      </a:rPr>
                                      <m:t>sc</m:t>
                                    </m:r>
                                  </m:sub>
                                </m:sSub>
                              </m:num>
                              <m:den>
                                <m:sSub>
                                  <m:sSubPr>
                                    <m:ctrlPr>
                                      <a:rPr lang="en-GB" sz="1800" b="1" i="1" kern="100">
                                        <a:effectLst/>
                                        <a:latin typeface="Cambria Math" panose="02040503050406030204" pitchFamily="18" charset="0"/>
                                        <a:ea typeface="Aptos" panose="020B0004020202020204" pitchFamily="34" charset="0"/>
                                        <a:cs typeface="Times New Roman" panose="02020603050405020304" pitchFamily="18" charset="0"/>
                                      </a:rPr>
                                    </m:ctrlPr>
                                  </m:sSubPr>
                                  <m:e>
                                    <m:r>
                                      <m:rPr>
                                        <m:nor/>
                                      </m:rPr>
                                      <a:rPr lang="en-GB" sz="1800" b="1" kern="100">
                                        <a:effectLst/>
                                        <a:latin typeface="Cambria Math" panose="02040503050406030204" pitchFamily="18" charset="0"/>
                                        <a:ea typeface="Aptos" panose="020B0004020202020204" pitchFamily="34" charset="0"/>
                                        <a:cs typeface="Times New Roman" panose="02020603050405020304" pitchFamily="18" charset="0"/>
                                      </a:rPr>
                                      <m:t>FRF</m:t>
                                    </m:r>
                                  </m:e>
                                  <m:sub>
                                    <m:r>
                                      <m:rPr>
                                        <m:nor/>
                                      </m:rPr>
                                      <a:rPr lang="en-GB" sz="1800" b="1" kern="100">
                                        <a:effectLst/>
                                        <a:latin typeface="Cambria Math" panose="02040503050406030204" pitchFamily="18" charset="0"/>
                                        <a:ea typeface="Aptos" panose="020B0004020202020204" pitchFamily="34" charset="0"/>
                                        <a:cs typeface="Times New Roman" panose="02020603050405020304" pitchFamily="18" charset="0"/>
                                      </a:rPr>
                                      <m:t>sc</m:t>
                                    </m:r>
                                    <m:r>
                                      <m:rPr>
                                        <m:lit/>
                                        <m:nor/>
                                      </m:rPr>
                                      <a:rPr lang="en-GB" sz="1800" b="1" kern="100">
                                        <a:effectLst/>
                                        <a:latin typeface="Cambria Math" panose="02040503050406030204" pitchFamily="18" charset="0"/>
                                        <a:ea typeface="Aptos" panose="020B0004020202020204" pitchFamily="34" charset="0"/>
                                        <a:cs typeface="Times New Roman" panose="02020603050405020304" pitchFamily="18" charset="0"/>
                                      </a:rPr>
                                      <m:t>_</m:t>
                                    </m:r>
                                    <m:r>
                                      <m:rPr>
                                        <m:nor/>
                                      </m:rPr>
                                      <a:rPr lang="en-GB" sz="1800" b="1" kern="100">
                                        <a:effectLst/>
                                        <a:latin typeface="Cambria Math" panose="02040503050406030204" pitchFamily="18" charset="0"/>
                                        <a:ea typeface="Aptos" panose="020B0004020202020204" pitchFamily="34" charset="0"/>
                                        <a:cs typeface="Times New Roman" panose="02020603050405020304" pitchFamily="18" charset="0"/>
                                      </a:rPr>
                                      <m:t>RL</m:t>
                                    </m:r>
                                  </m:sub>
                                </m:sSub>
                              </m:den>
                            </m:f>
                          </m:e>
                        </m:d>
                      </m:e>
                    </m:func>
                  </m:oMath>
                </a14:m>
                <a:r>
                  <a:rPr lang="en-GB" sz="1800" b="1" kern="100" dirty="0">
                    <a:effectLst/>
                    <a:latin typeface="Aptos" panose="020B0004020202020204" pitchFamily="34" charset="0"/>
                    <a:ea typeface="Aptos" panose="020B0004020202020204" pitchFamily="34" charset="0"/>
                    <a:cs typeface="Times New Roman" panose="02020603050405020304" pitchFamily="18" charset="0"/>
                  </a:rPr>
                  <a:t> = 49.38 [dB]</a:t>
                </a:r>
              </a:p>
              <a:p>
                <a:endParaRPr lang="en-GB" sz="1800" b="1" kern="100" dirty="0">
                  <a:effectLst/>
                  <a:latin typeface="Aptos" panose="020B0004020202020204" pitchFamily="34" charset="0"/>
                  <a:ea typeface="Aptos" panose="020B0004020202020204" pitchFamily="34" charset="0"/>
                  <a:cs typeface="Times New Roman" panose="02020603050405020304" pitchFamily="18" charset="0"/>
                </a:endParaRP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The magnitude of the FRF in this case with the resonant shunt is significantly reduced compared to the resistive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shant</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a:t>
                </a:r>
              </a:p>
              <a:p>
                <a:endParaRPr lang="en-GB" sz="1800" kern="100" dirty="0">
                  <a:effectLst/>
                  <a:ea typeface="Aptos" panose="020B0004020202020204" pitchFamily="34" charset="0"/>
                  <a:cs typeface="Times New Roman" panose="02020603050405020304" pitchFamily="18" charset="0"/>
                </a:endParaRPr>
              </a:p>
              <a:p>
                <a:endParaRPr lang="en-GB" dirty="0"/>
              </a:p>
            </p:txBody>
          </p:sp>
        </mc:Choice>
        <mc:Fallback xmlns="">
          <p:sp>
            <p:nvSpPr>
              <p:cNvPr id="16" name="TextBox 15">
                <a:extLst>
                  <a:ext uri="{FF2B5EF4-FFF2-40B4-BE49-F238E27FC236}">
                    <a16:creationId xmlns:a16="http://schemas.microsoft.com/office/drawing/2014/main" id="{282ADA16-5A4F-3A11-7AC6-3DDFAB96E02D}"/>
                  </a:ext>
                </a:extLst>
              </p:cNvPr>
              <p:cNvSpPr txBox="1">
                <a:spLocks noRot="1" noChangeAspect="1" noMove="1" noResize="1" noEditPoints="1" noAdjustHandles="1" noChangeArrowheads="1" noChangeShapeType="1" noTextEdit="1"/>
              </p:cNvSpPr>
              <p:nvPr/>
            </p:nvSpPr>
            <p:spPr>
              <a:xfrm>
                <a:off x="1141413" y="1847461"/>
                <a:ext cx="4617922" cy="5117106"/>
              </a:xfrm>
              <a:prstGeom prst="rect">
                <a:avLst/>
              </a:prstGeom>
              <a:blipFill>
                <a:blip r:embed="rId4"/>
                <a:stretch>
                  <a:fillRect l="-1055" t="-596" r="-1055"/>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2CFFBF3B-DE54-D6B9-5378-7F9AD1647ED9}"/>
              </a:ext>
            </a:extLst>
          </p:cNvPr>
          <p:cNvPicPr>
            <a:picLocks noChangeAspect="1"/>
          </p:cNvPicPr>
          <p:nvPr/>
        </p:nvPicPr>
        <p:blipFill>
          <a:blip r:embed="rId5"/>
          <a:stretch>
            <a:fillRect/>
          </a:stretch>
        </p:blipFill>
        <p:spPr>
          <a:xfrm>
            <a:off x="10453458" y="2001440"/>
            <a:ext cx="706118" cy="292187"/>
          </a:xfrm>
          <a:prstGeom prst="rect">
            <a:avLst/>
          </a:prstGeom>
        </p:spPr>
      </p:pic>
      <p:sp>
        <p:nvSpPr>
          <p:cNvPr id="6" name="TextBox 5">
            <a:extLst>
              <a:ext uri="{FF2B5EF4-FFF2-40B4-BE49-F238E27FC236}">
                <a16:creationId xmlns:a16="http://schemas.microsoft.com/office/drawing/2014/main" id="{8E9D6290-0CB0-4A91-9432-C9DE39432B29}"/>
              </a:ext>
            </a:extLst>
          </p:cNvPr>
          <p:cNvSpPr txBox="1"/>
          <p:nvPr/>
        </p:nvSpPr>
        <p:spPr>
          <a:xfrm>
            <a:off x="9519556" y="2444301"/>
            <a:ext cx="933902" cy="369332"/>
          </a:xfrm>
          <a:prstGeom prst="rect">
            <a:avLst/>
          </a:prstGeom>
          <a:noFill/>
        </p:spPr>
        <p:txBody>
          <a:bodyPr wrap="square" rtlCol="0">
            <a:spAutoFit/>
          </a:bodyPr>
          <a:lstStyle/>
          <a:p>
            <a:r>
              <a:rPr lang="it-IT" dirty="0">
                <a:solidFill>
                  <a:srgbClr val="0070C0"/>
                </a:solidFill>
              </a:rPr>
              <a:t>0.1932</a:t>
            </a:r>
            <a:endParaRPr lang="en-GB" dirty="0">
              <a:solidFill>
                <a:srgbClr val="0070C0"/>
              </a:solidFill>
            </a:endParaRPr>
          </a:p>
        </p:txBody>
      </p:sp>
    </p:spTree>
    <p:extLst>
      <p:ext uri="{BB962C8B-B14F-4D97-AF65-F5344CB8AC3E}">
        <p14:creationId xmlns:p14="http://schemas.microsoft.com/office/powerpoint/2010/main" val="157466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755A76-1710-7D11-9312-7F0487B5EBC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5FAA338-6B90-62D0-26C5-ACAD4D6088CA}"/>
              </a:ext>
            </a:extLst>
          </p:cNvPr>
          <p:cNvSpPr>
            <a:spLocks noGrp="1"/>
          </p:cNvSpPr>
          <p:nvPr>
            <p:ph type="title"/>
          </p:nvPr>
        </p:nvSpPr>
        <p:spPr>
          <a:xfrm>
            <a:off x="1141413" y="618518"/>
            <a:ext cx="9905998" cy="790404"/>
          </a:xfrm>
        </p:spPr>
        <p:txBody>
          <a:bodyPr rtlCol="0">
            <a:normAutofit/>
          </a:bodyPr>
          <a:lstStyle/>
          <a:p>
            <a:pPr rtl="0"/>
            <a:r>
              <a:rPr lang="it-IT" sz="4400" dirty="0">
                <a:latin typeface="Rockwell" panose="02060603020205020403" pitchFamily="18" charset="0"/>
              </a:rPr>
              <a:t>Double piezo resonant shunt</a:t>
            </a:r>
          </a:p>
        </p:txBody>
      </p:sp>
      <p:sp>
        <p:nvSpPr>
          <p:cNvPr id="3" name="Titolo 1">
            <a:extLst>
              <a:ext uri="{FF2B5EF4-FFF2-40B4-BE49-F238E27FC236}">
                <a16:creationId xmlns:a16="http://schemas.microsoft.com/office/drawing/2014/main" id="{00F5009C-9063-43A7-CC23-3D7EAE973944}"/>
              </a:ext>
            </a:extLst>
          </p:cNvPr>
          <p:cNvSpPr txBox="1">
            <a:spLocks/>
          </p:cNvSpPr>
          <p:nvPr/>
        </p:nvSpPr>
        <p:spPr>
          <a:xfrm>
            <a:off x="1141413" y="1408922"/>
            <a:ext cx="9905998" cy="438539"/>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it-IT" sz="2800" dirty="0">
                <a:latin typeface="Rockwell" panose="02060603020205020403" pitchFamily="18" charset="0"/>
              </a:rPr>
              <a:t>both piezoeletric patch simultanesly</a:t>
            </a:r>
            <a:r>
              <a:rPr lang="it-IT" sz="4400" dirty="0">
                <a:latin typeface="Rockwell" panose="02060603020205020403" pitchFamily="18" charset="0"/>
              </a:rPr>
              <a:t> </a:t>
            </a:r>
          </a:p>
        </p:txBody>
      </p:sp>
      <p:sp>
        <p:nvSpPr>
          <p:cNvPr id="4" name="TextBox 3">
            <a:extLst>
              <a:ext uri="{FF2B5EF4-FFF2-40B4-BE49-F238E27FC236}">
                <a16:creationId xmlns:a16="http://schemas.microsoft.com/office/drawing/2014/main" id="{F11A7F36-6F80-042B-643A-E4F1F94B0638}"/>
              </a:ext>
            </a:extLst>
          </p:cNvPr>
          <p:cNvSpPr txBox="1"/>
          <p:nvPr/>
        </p:nvSpPr>
        <p:spPr>
          <a:xfrm>
            <a:off x="1074057" y="2090057"/>
            <a:ext cx="9768115" cy="3939540"/>
          </a:xfrm>
          <a:prstGeom prst="rect">
            <a:avLst/>
          </a:prstGeom>
          <a:noFill/>
        </p:spPr>
        <p:txBody>
          <a:bodyPr wrap="square" rtlCol="0">
            <a:spAutoFit/>
          </a:bodyPr>
          <a:lstStyle/>
          <a:p>
            <a:r>
              <a:rPr lang="it-IT" sz="2000" dirty="0"/>
              <a:t>In </a:t>
            </a:r>
            <a:r>
              <a:rPr lang="it-IT" sz="2000" dirty="0" err="1"/>
              <a:t>this</a:t>
            </a:r>
            <a:r>
              <a:rPr lang="it-IT" sz="2000" dirty="0"/>
              <a:t> part </a:t>
            </a:r>
            <a:r>
              <a:rPr lang="it-IT" sz="2000" dirty="0" err="1"/>
              <a:t>we</a:t>
            </a:r>
            <a:r>
              <a:rPr lang="it-IT" sz="2000" dirty="0"/>
              <a:t> </a:t>
            </a:r>
            <a:r>
              <a:rPr lang="it-IT" sz="2000" dirty="0" err="1"/>
              <a:t>want</a:t>
            </a:r>
            <a:r>
              <a:rPr lang="it-IT" sz="2000" dirty="0"/>
              <a:t> to use </a:t>
            </a:r>
            <a:r>
              <a:rPr lang="it-IT" sz="2000" dirty="0" err="1"/>
              <a:t>both</a:t>
            </a:r>
            <a:r>
              <a:rPr lang="it-IT" sz="2000" dirty="0"/>
              <a:t> the </a:t>
            </a:r>
            <a:r>
              <a:rPr lang="it-IT" sz="2000" dirty="0" err="1"/>
              <a:t>paches</a:t>
            </a:r>
            <a:r>
              <a:rPr lang="it-IT" sz="2000" dirty="0"/>
              <a:t> </a:t>
            </a:r>
            <a:r>
              <a:rPr lang="it-IT" sz="2000" dirty="0" err="1"/>
              <a:t>at</a:t>
            </a:r>
            <a:r>
              <a:rPr lang="it-IT" sz="2000" dirty="0"/>
              <a:t> the </a:t>
            </a:r>
            <a:r>
              <a:rPr lang="it-IT" sz="2000" dirty="0" err="1"/>
              <a:t>same</a:t>
            </a:r>
            <a:r>
              <a:rPr lang="it-IT" sz="2000" dirty="0"/>
              <a:t> time, </a:t>
            </a:r>
            <a:r>
              <a:rPr lang="it-IT" sz="2000" dirty="0" err="1"/>
              <a:t>using</a:t>
            </a:r>
            <a:r>
              <a:rPr lang="it-IT" sz="2000" dirty="0"/>
              <a:t> </a:t>
            </a:r>
            <a:r>
              <a:rPr lang="it-IT" sz="2000" dirty="0" err="1"/>
              <a:t>two</a:t>
            </a:r>
            <a:r>
              <a:rPr lang="it-IT" sz="2000" dirty="0"/>
              <a:t> </a:t>
            </a:r>
            <a:r>
              <a:rPr lang="it-IT" sz="2000" dirty="0" err="1"/>
              <a:t>resonant</a:t>
            </a:r>
            <a:r>
              <a:rPr lang="it-IT" sz="2000" dirty="0"/>
              <a:t>-shunt </a:t>
            </a:r>
            <a:r>
              <a:rPr lang="it-IT" sz="2000" dirty="0" err="1"/>
              <a:t>circuit</a:t>
            </a:r>
            <a:r>
              <a:rPr lang="it-IT" sz="2000" dirty="0"/>
              <a:t>.</a:t>
            </a:r>
          </a:p>
          <a:p>
            <a:r>
              <a:rPr lang="it-IT" sz="2000" dirty="0"/>
              <a:t>So the opimization consist into finding the optimal values of these parameters: </a:t>
            </a:r>
          </a:p>
          <a:p>
            <a:pPr marL="285750" indent="-285750">
              <a:buFontTx/>
              <a:buChar char="-"/>
            </a:pPr>
            <a:r>
              <a:rPr lang="it-IT" sz="2000" b="1" dirty="0">
                <a:latin typeface="Rockwell" panose="02060603020205020403" pitchFamily="18" charset="0"/>
              </a:rPr>
              <a:t>L1, R1 </a:t>
            </a:r>
            <a:r>
              <a:rPr lang="it-IT" sz="2000" dirty="0"/>
              <a:t>for the first piezoeletric bar</a:t>
            </a:r>
          </a:p>
          <a:p>
            <a:pPr marL="285750" indent="-285750">
              <a:buFontTx/>
              <a:buChar char="-"/>
            </a:pPr>
            <a:r>
              <a:rPr lang="it-IT" sz="2000" b="1" dirty="0">
                <a:latin typeface="Rockwell" panose="02060603020205020403" pitchFamily="18" charset="0"/>
              </a:rPr>
              <a:t>L2, R2 </a:t>
            </a:r>
            <a:r>
              <a:rPr lang="it-IT" sz="2000" dirty="0"/>
              <a:t>for the second piezoeletric bar </a:t>
            </a:r>
          </a:p>
          <a:p>
            <a:r>
              <a:rPr lang="it-IT" sz="2000" dirty="0"/>
              <a:t>The passage we followed for find this optimal values are:</a:t>
            </a:r>
          </a:p>
          <a:p>
            <a:pPr marL="742950" lvl="1" indent="-285750">
              <a:buFontTx/>
              <a:buChar char="-"/>
            </a:pPr>
            <a:r>
              <a:rPr lang="it-IT" sz="2000" dirty="0"/>
              <a:t>Use the values of </a:t>
            </a:r>
            <a:r>
              <a:rPr lang="it-IT" sz="2000" b="1" dirty="0">
                <a:latin typeface="Rockwell" panose="02060603020205020403" pitchFamily="18" charset="0"/>
              </a:rPr>
              <a:t>PHI</a:t>
            </a:r>
            <a:r>
              <a:rPr lang="it-IT" sz="2000" dirty="0">
                <a:latin typeface="Rockwell" panose="02060603020205020403" pitchFamily="18" charset="0"/>
              </a:rPr>
              <a:t> (mode shape)</a:t>
            </a:r>
            <a:r>
              <a:rPr lang="it-IT" sz="2000" dirty="0"/>
              <a:t> to </a:t>
            </a:r>
            <a:r>
              <a:rPr lang="it-IT" sz="2000" b="1" dirty="0">
                <a:latin typeface="Rockwell" panose="02060603020205020403" pitchFamily="18" charset="0"/>
              </a:rPr>
              <a:t>weigh</a:t>
            </a:r>
            <a:r>
              <a:rPr lang="it-IT" sz="2000" dirty="0"/>
              <a:t> </a:t>
            </a:r>
            <a:r>
              <a:rPr lang="it-IT" sz="2000" dirty="0" err="1"/>
              <a:t>also</a:t>
            </a:r>
            <a:r>
              <a:rPr lang="it-IT" sz="2000" dirty="0"/>
              <a:t> the </a:t>
            </a:r>
            <a:r>
              <a:rPr lang="it-IT" sz="2000" b="1" dirty="0" err="1">
                <a:latin typeface="Rockwell" panose="02060603020205020403" pitchFamily="18" charset="0"/>
              </a:rPr>
              <a:t>H_rl_rl</a:t>
            </a:r>
            <a:endParaRPr lang="it-IT" sz="2000" b="1" dirty="0">
              <a:latin typeface="Rockwell" panose="02060603020205020403" pitchFamily="18" charset="0"/>
            </a:endParaRPr>
          </a:p>
          <a:p>
            <a:pPr marL="742950" lvl="1" indent="-285750">
              <a:buFontTx/>
              <a:buChar char="-"/>
            </a:pPr>
            <a:r>
              <a:rPr lang="it-IT" sz="2000" b="1" dirty="0">
                <a:latin typeface="Rockwell" panose="02060603020205020403" pitchFamily="18" charset="0"/>
              </a:rPr>
              <a:t>Optimize</a:t>
            </a:r>
            <a:r>
              <a:rPr lang="it-IT" sz="2000" dirty="0"/>
              <a:t> </a:t>
            </a:r>
            <a:r>
              <a:rPr lang="it-IT" sz="2000" b="1" dirty="0">
                <a:latin typeface="Rockwell" panose="02060603020205020403" pitchFamily="18" charset="0"/>
              </a:rPr>
              <a:t>L</a:t>
            </a:r>
            <a:r>
              <a:rPr lang="it-IT" sz="2000" dirty="0"/>
              <a:t> into the H_rl_rl fitted</a:t>
            </a:r>
          </a:p>
          <a:p>
            <a:pPr marL="742950" lvl="1" indent="-285750">
              <a:buFontTx/>
              <a:buChar char="-"/>
            </a:pPr>
            <a:r>
              <a:rPr lang="it-IT" sz="2000" b="1" dirty="0">
                <a:latin typeface="Rockwell" panose="02060603020205020403" pitchFamily="18" charset="0"/>
              </a:rPr>
              <a:t>Optimize R</a:t>
            </a:r>
            <a:r>
              <a:rPr lang="it-IT" sz="2000" dirty="0"/>
              <a:t> into the H_rl_rl fitted</a:t>
            </a:r>
          </a:p>
          <a:p>
            <a:pPr marL="742950" lvl="1" indent="-285750">
              <a:buFontTx/>
              <a:buChar char="-"/>
            </a:pPr>
            <a:endParaRPr lang="en-GB" dirty="0"/>
          </a:p>
          <a:p>
            <a:pPr marL="285750" indent="-285750">
              <a:buFontTx/>
              <a:buChar char="-"/>
            </a:pPr>
            <a:endParaRPr lang="en-GB" dirty="0"/>
          </a:p>
          <a:p>
            <a:pPr marL="742950" lvl="1" indent="-285750">
              <a:buFontTx/>
              <a:buChar char="-"/>
            </a:pPr>
            <a:endParaRPr lang="en-GB" dirty="0"/>
          </a:p>
          <a:p>
            <a:pPr marL="742950" lvl="1" indent="-285750">
              <a:buFontTx/>
              <a:buChar char="-"/>
            </a:pPr>
            <a:endParaRPr lang="en-GB" dirty="0"/>
          </a:p>
          <a:p>
            <a:pPr marL="742950" lvl="1" indent="-285750">
              <a:buFontTx/>
              <a:buChar char="-"/>
            </a:pPr>
            <a:endParaRPr lang="it-IT" dirty="0"/>
          </a:p>
        </p:txBody>
      </p:sp>
    </p:spTree>
    <p:extLst>
      <p:ext uri="{BB962C8B-B14F-4D97-AF65-F5344CB8AC3E}">
        <p14:creationId xmlns:p14="http://schemas.microsoft.com/office/powerpoint/2010/main" val="2140790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graph of a graph">
            <a:extLst>
              <a:ext uri="{FF2B5EF4-FFF2-40B4-BE49-F238E27FC236}">
                <a16:creationId xmlns:a16="http://schemas.microsoft.com/office/drawing/2014/main" id="{7D8D0385-4F52-B60D-E06E-779DACB09ACA}"/>
              </a:ext>
            </a:extLst>
          </p:cNvPr>
          <p:cNvPicPr>
            <a:picLocks noChangeAspect="1"/>
          </p:cNvPicPr>
          <p:nvPr/>
        </p:nvPicPr>
        <p:blipFill>
          <a:blip r:embed="rId2"/>
          <a:srcRect l="7922" t="2142" r="34636" b="3581"/>
          <a:stretch/>
        </p:blipFill>
        <p:spPr>
          <a:xfrm>
            <a:off x="959984" y="704850"/>
            <a:ext cx="5245310" cy="5417740"/>
          </a:xfrm>
          <a:prstGeom prst="rect">
            <a:avLst/>
          </a:prstGeom>
        </p:spPr>
      </p:pic>
      <p:sp>
        <p:nvSpPr>
          <p:cNvPr id="2" name="Title 1">
            <a:extLst>
              <a:ext uri="{FF2B5EF4-FFF2-40B4-BE49-F238E27FC236}">
                <a16:creationId xmlns:a16="http://schemas.microsoft.com/office/drawing/2014/main" id="{5F825AB1-8A20-31F8-8F89-B3083CD9C2BC}"/>
              </a:ext>
            </a:extLst>
          </p:cNvPr>
          <p:cNvSpPr>
            <a:spLocks noGrp="1"/>
          </p:cNvSpPr>
          <p:nvPr>
            <p:ph type="title"/>
          </p:nvPr>
        </p:nvSpPr>
        <p:spPr>
          <a:xfrm>
            <a:off x="6713989" y="-248585"/>
            <a:ext cx="5302251" cy="1128639"/>
          </a:xfrm>
        </p:spPr>
        <p:txBody>
          <a:bodyPr/>
          <a:lstStyle/>
          <a:p>
            <a:r>
              <a:rPr lang="en-GB" sz="2800" kern="100" dirty="0">
                <a:ea typeface="Times New Roman" panose="02020603050405020304" pitchFamily="18" charset="0"/>
                <a:cs typeface="Times New Roman" panose="02020603050405020304" pitchFamily="18" charset="0"/>
              </a:rPr>
              <a:t>						</a:t>
            </a:r>
            <a:r>
              <a:rPr lang="en-GB" sz="3600" kern="100" dirty="0">
                <a:ea typeface="Times New Roman" panose="02020603050405020304" pitchFamily="18" charset="0"/>
                <a:cs typeface="Times New Roman" panose="02020603050405020304" pitchFamily="18" charset="0"/>
              </a:rPr>
              <a:t>H vs </a:t>
            </a:r>
            <a:r>
              <a:rPr lang="en-GB" sz="3600" kern="100" dirty="0" err="1">
                <a:ea typeface="Times New Roman" panose="02020603050405020304" pitchFamily="18" charset="0"/>
                <a:cs typeface="Times New Roman" panose="02020603050405020304" pitchFamily="18" charset="0"/>
              </a:rPr>
              <a:t>frf</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0C09269-7EB6-7113-6413-21BADC0A08CE}"/>
                  </a:ext>
                </a:extLst>
              </p:cNvPr>
              <p:cNvSpPr>
                <a:spLocks noGrp="1"/>
              </p:cNvSpPr>
              <p:nvPr>
                <p:ph idx="1"/>
              </p:nvPr>
            </p:nvSpPr>
            <p:spPr>
              <a:xfrm>
                <a:off x="6330950" y="1015426"/>
                <a:ext cx="5302251" cy="5318761"/>
              </a:xfrm>
            </p:spPr>
            <p:txBody>
              <a:bodyPr>
                <a:normAutofit fontScale="77500" lnSpcReduction="20000"/>
              </a:bodyPr>
              <a:lstStyle/>
              <a:p>
                <a:pPr marL="0" indent="0">
                  <a:lnSpc>
                    <a:spcPct val="115000"/>
                  </a:lnSpc>
                  <a:spcAft>
                    <a:spcPts val="800"/>
                  </a:spcAft>
                  <a:buNone/>
                </a:pPr>
                <a:r>
                  <a:rPr lang="en-GB" sz="2300" kern="100" dirty="0">
                    <a:ea typeface="Times New Roman" panose="02020603050405020304" pitchFamily="18" charset="0"/>
                    <a:cs typeface="Times New Roman" panose="02020603050405020304" pitchFamily="18" charset="0"/>
                  </a:rPr>
                  <a:t>The Freq. response of system with both piezo in short circuit configuration have this analytical formula</a:t>
                </a:r>
              </a:p>
              <a:p>
                <a:pPr marL="0" indent="0">
                  <a:lnSpc>
                    <a:spcPct val="115000"/>
                  </a:lnSpc>
                  <a:spcAft>
                    <a:spcPts val="800"/>
                  </a:spcAft>
                  <a:buNone/>
                </a:pPr>
                <a14:m>
                  <m:oMathPara xmlns:m="http://schemas.openxmlformats.org/officeDocument/2006/math">
                    <m:oMathParaPr>
                      <m:jc m:val="centerGroup"/>
                    </m:oMathParaPr>
                    <m:oMath xmlns:m="http://schemas.openxmlformats.org/officeDocument/2006/math">
                      <m:r>
                        <a:rPr lang="en-GB" sz="2300" b="1" i="1" smtClean="0">
                          <a:effectLst/>
                          <a:latin typeface="Cambria Math" panose="02040503050406030204" pitchFamily="18" charset="0"/>
                          <a:ea typeface="Times New Roman" panose="02020603050405020304" pitchFamily="18" charset="0"/>
                          <a:cs typeface="Times New Roman" panose="02020603050405020304" pitchFamily="18" charset="0"/>
                        </a:rPr>
                        <m:t>𝑯𝒔𝒄</m:t>
                      </m:r>
                      <m:r>
                        <m:rPr>
                          <m:lit/>
                        </m:rP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_</m:t>
                      </m:r>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𝒔𝒄</m:t>
                      </m:r>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m:t>
                      </m:r>
                      <m:r>
                        <a:rPr lang="it-IT" sz="2300" b="1" i="1" smtClean="0">
                          <a:effectLst/>
                          <a:latin typeface="Cambria Math" panose="02040503050406030204" pitchFamily="18" charset="0"/>
                          <a:ea typeface="Times New Roman" panose="02020603050405020304" pitchFamily="18" charset="0"/>
                          <a:cs typeface="Times New Roman" panose="02020603050405020304" pitchFamily="18" charset="0"/>
                        </a:rPr>
                        <m:t>𝒋𝒘</m:t>
                      </m:r>
                      <m:nary>
                        <m:naryPr>
                          <m:chr m:val="∑"/>
                          <m:ctrlPr>
                            <a:rPr lang="en-GB" sz="2300" b="1" i="1">
                              <a:effectLst/>
                              <a:latin typeface="Cambria Math" panose="02040503050406030204" pitchFamily="18" charset="0"/>
                              <a:ea typeface="Times New Roman" panose="02020603050405020304" pitchFamily="18" charset="0"/>
                            </a:rPr>
                          </m:ctrlPr>
                        </m:naryPr>
                        <m:sub>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𝒊</m:t>
                          </m:r>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𝟏</m:t>
                          </m:r>
                        </m:sub>
                        <m:sup>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𝑵</m:t>
                          </m:r>
                        </m:sup>
                        <m:e>
                          <m:f>
                            <m:fPr>
                              <m:ctrlPr>
                                <a:rPr lang="en-GB" sz="2300" b="1" i="1">
                                  <a:effectLst/>
                                  <a:latin typeface="Cambria Math" panose="02040503050406030204" pitchFamily="18" charset="0"/>
                                  <a:ea typeface="Times New Roman" panose="02020603050405020304" pitchFamily="18" charset="0"/>
                                </a:rPr>
                              </m:ctrlPr>
                            </m:fPr>
                            <m:num>
                              <m:sSub>
                                <m:sSubPr>
                                  <m:ctrlPr>
                                    <a:rPr lang="en-GB" sz="2300" b="1" i="1" kern="100">
                                      <a:latin typeface="Cambria Math" panose="02040503050406030204" pitchFamily="18" charset="0"/>
                                      <a:ea typeface="Times New Roman" panose="02020603050405020304" pitchFamily="18" charset="0"/>
                                      <a:cs typeface="Times New Roman" panose="02020603050405020304" pitchFamily="18" charset="0"/>
                                    </a:rPr>
                                  </m:ctrlPr>
                                </m:sSubPr>
                                <m:e>
                                  <m:r>
                                    <a:rPr lang="en-GB" sz="2300" b="1" i="1" kern="100">
                                      <a:latin typeface="Cambria Math" panose="02040503050406030204" pitchFamily="18" charset="0"/>
                                      <a:ea typeface="Times New Roman" panose="02020603050405020304" pitchFamily="18" charset="0"/>
                                      <a:cs typeface="Times New Roman" panose="02020603050405020304" pitchFamily="18" charset="0"/>
                                    </a:rPr>
                                    <m:t>𝑨</m:t>
                                  </m:r>
                                </m:e>
                                <m:sub>
                                  <m:r>
                                    <a:rPr lang="en-GB" sz="2300" b="1" i="1" kern="100">
                                      <a:latin typeface="Cambria Math" panose="02040503050406030204" pitchFamily="18" charset="0"/>
                                      <a:ea typeface="Times New Roman" panose="02020603050405020304" pitchFamily="18" charset="0"/>
                                      <a:cs typeface="Times New Roman" panose="02020603050405020304" pitchFamily="18" charset="0"/>
                                    </a:rPr>
                                    <m:t>𝒋𝒌</m:t>
                                  </m:r>
                                </m:sub>
                              </m:sSub>
                            </m:num>
                            <m:den>
                              <m:d>
                                <m:dPr>
                                  <m:ctrlPr>
                                    <a:rPr lang="en-GB" sz="2300" b="1" i="1">
                                      <a:effectLst/>
                                      <a:latin typeface="Cambria Math" panose="02040503050406030204" pitchFamily="18" charset="0"/>
                                      <a:ea typeface="Times New Roman" panose="02020603050405020304" pitchFamily="18" charset="0"/>
                                    </a:rPr>
                                  </m:ctrlPr>
                                </m:dPr>
                                <m:e>
                                  <m:sSubSup>
                                    <m:sSubSupPr>
                                      <m:ctrlPr>
                                        <a:rPr lang="en-GB" sz="2300" b="1" i="1">
                                          <a:effectLst/>
                                          <a:latin typeface="Cambria Math" panose="02040503050406030204" pitchFamily="18" charset="0"/>
                                          <a:ea typeface="Times New Roman" panose="02020603050405020304" pitchFamily="18" charset="0"/>
                                        </a:rPr>
                                      </m:ctrlPr>
                                    </m:sSubSupPr>
                                    <m:e>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𝒘</m:t>
                                      </m:r>
                                    </m:e>
                                    <m:sub>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𝒊</m:t>
                                      </m:r>
                                    </m:sub>
                                    <m:sup>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𝟐</m:t>
                                      </m:r>
                                    </m:sup>
                                  </m:sSubSup>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𝒊</m:t>
                                  </m:r>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𝟐</m:t>
                                  </m:r>
                                  <m:sSub>
                                    <m:sSubPr>
                                      <m:ctrlPr>
                                        <a:rPr lang="en-GB" sz="2300" b="1" i="1">
                                          <a:effectLst/>
                                          <a:latin typeface="Cambria Math" panose="02040503050406030204" pitchFamily="18" charset="0"/>
                                          <a:ea typeface="Times New Roman" panose="02020603050405020304" pitchFamily="18" charset="0"/>
                                        </a:rPr>
                                      </m:ctrlPr>
                                    </m:sSubPr>
                                    <m:e>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𝝃</m:t>
                                      </m:r>
                                    </m:e>
                                    <m:sub>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𝒊</m:t>
                                      </m:r>
                                    </m:sub>
                                  </m:sSub>
                                  <m:sSub>
                                    <m:sSubPr>
                                      <m:ctrlPr>
                                        <a:rPr lang="en-GB" sz="2300" b="1" i="1">
                                          <a:effectLst/>
                                          <a:latin typeface="Cambria Math" panose="02040503050406030204" pitchFamily="18" charset="0"/>
                                          <a:ea typeface="Times New Roman" panose="02020603050405020304" pitchFamily="18" charset="0"/>
                                        </a:rPr>
                                      </m:ctrlPr>
                                    </m:sSubPr>
                                    <m:e>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𝒘</m:t>
                                      </m:r>
                                    </m:e>
                                    <m:sub>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𝒊</m:t>
                                      </m:r>
                                    </m:sub>
                                  </m:sSub>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𝒘</m:t>
                                  </m:r>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GB" sz="2300" b="1" i="1">
                                          <a:effectLst/>
                                          <a:latin typeface="Cambria Math" panose="02040503050406030204" pitchFamily="18" charset="0"/>
                                          <a:ea typeface="Times New Roman" panose="02020603050405020304" pitchFamily="18" charset="0"/>
                                        </a:rPr>
                                      </m:ctrlPr>
                                    </m:sSupPr>
                                    <m:e>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𝒘</m:t>
                                      </m:r>
                                    </m:e>
                                    <m:sup>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𝟐</m:t>
                                      </m:r>
                                    </m:sup>
                                  </m:sSup>
                                </m:e>
                              </m:d>
                            </m:den>
                          </m:f>
                        </m:e>
                      </m:nary>
                    </m:oMath>
                  </m:oMathPara>
                </a14:m>
                <a:endParaRPr lang="en-GB" sz="2300" b="1" kern="100" dirty="0">
                  <a:ea typeface="Aptos" panose="020B0004020202020204" pitchFamily="34" charset="0"/>
                  <a:cs typeface="Times New Roman" panose="02020603050405020304" pitchFamily="18" charset="0"/>
                </a:endParaRPr>
              </a:p>
              <a:p>
                <a:pPr marL="0" indent="0">
                  <a:lnSpc>
                    <a:spcPct val="115000"/>
                  </a:lnSpc>
                  <a:spcAft>
                    <a:spcPts val="800"/>
                  </a:spcAft>
                  <a:buNone/>
                </a:pPr>
                <a:r>
                  <a:rPr lang="en-GB" sz="2300" kern="100" dirty="0">
                    <a:ea typeface="Aptos" panose="020B0004020202020204" pitchFamily="34" charset="0"/>
                    <a:cs typeface="Times New Roman" panose="02020603050405020304" pitchFamily="18" charset="0"/>
                  </a:rPr>
                  <a:t>Where the numerator represent the mode shape</a:t>
                </a:r>
              </a:p>
              <a:p>
                <a:pPr marL="0" indent="0">
                  <a:lnSpc>
                    <a:spcPct val="115000"/>
                  </a:lnSpc>
                  <a:spcAft>
                    <a:spcPts val="800"/>
                  </a:spcAft>
                  <a:buNone/>
                </a:pPr>
                <a:r>
                  <a:rPr lang="en-GB" sz="2300" b="1" kern="100" dirty="0">
                    <a:effectLst/>
                    <a:ea typeface="Times New Roman" panose="02020603050405020304" pitchFamily="18" charset="0"/>
                    <a:cs typeface="Times New Roman" panose="02020603050405020304" pitchFamily="18" charset="0"/>
                  </a:rPr>
                  <a:t>		</a:t>
                </a:r>
                <a14:m>
                  <m:oMath xmlns:m="http://schemas.openxmlformats.org/officeDocument/2006/math">
                    <m:sSub>
                      <m:sSubPr>
                        <m:ctrlPr>
                          <a:rPr lang="en-GB" sz="2300" b="1"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300" b="1" i="1" kern="100">
                            <a:effectLst/>
                            <a:latin typeface="Cambria Math" panose="02040503050406030204" pitchFamily="18" charset="0"/>
                            <a:ea typeface="Times New Roman" panose="02020603050405020304" pitchFamily="18" charset="0"/>
                            <a:cs typeface="Times New Roman" panose="02020603050405020304" pitchFamily="18" charset="0"/>
                          </a:rPr>
                          <m:t>𝑨</m:t>
                        </m:r>
                      </m:e>
                      <m:sub>
                        <m:r>
                          <a:rPr lang="en-GB" sz="2300" b="1" i="1" kern="100">
                            <a:effectLst/>
                            <a:latin typeface="Cambria Math" panose="02040503050406030204" pitchFamily="18" charset="0"/>
                            <a:ea typeface="Times New Roman" panose="02020603050405020304" pitchFamily="18" charset="0"/>
                            <a:cs typeface="Times New Roman" panose="02020603050405020304" pitchFamily="18" charset="0"/>
                          </a:rPr>
                          <m:t>𝒋𝒌</m:t>
                        </m:r>
                      </m:sub>
                    </m:sSub>
                    <m:r>
                      <a:rPr lang="en-GB" sz="2300" b="1"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GB" sz="23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300" b="1" i="1" kern="100">
                            <a:effectLst/>
                            <a:latin typeface="Cambria Math" panose="02040503050406030204" pitchFamily="18" charset="0"/>
                            <a:ea typeface="Times New Roman" panose="02020603050405020304" pitchFamily="18" charset="0"/>
                            <a:cs typeface="Times New Roman" panose="02020603050405020304" pitchFamily="18" charset="0"/>
                          </a:rPr>
                          <m:t>𝝓</m:t>
                        </m:r>
                      </m:e>
                      <m:sub>
                        <m:r>
                          <a:rPr lang="en-GB" sz="2300" b="1" i="1" kern="100">
                            <a:effectLst/>
                            <a:latin typeface="Cambria Math" panose="02040503050406030204" pitchFamily="18" charset="0"/>
                            <a:ea typeface="Times New Roman" panose="02020603050405020304" pitchFamily="18" charset="0"/>
                            <a:cs typeface="Times New Roman" panose="02020603050405020304" pitchFamily="18" charset="0"/>
                          </a:rPr>
                          <m:t>𝒊𝒋</m:t>
                        </m:r>
                      </m:sub>
                    </m:sSub>
                    <m:sSub>
                      <m:sSubPr>
                        <m:ctrlPr>
                          <a:rPr lang="en-GB" sz="23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300" b="1" i="1" kern="100">
                            <a:effectLst/>
                            <a:latin typeface="Cambria Math" panose="02040503050406030204" pitchFamily="18" charset="0"/>
                            <a:ea typeface="Times New Roman" panose="02020603050405020304" pitchFamily="18" charset="0"/>
                            <a:cs typeface="Times New Roman" panose="02020603050405020304" pitchFamily="18" charset="0"/>
                          </a:rPr>
                          <m:t>𝝓</m:t>
                        </m:r>
                      </m:e>
                      <m:sub>
                        <m:r>
                          <a:rPr lang="en-GB" sz="2300" b="1" i="1" kern="100">
                            <a:effectLst/>
                            <a:latin typeface="Cambria Math" panose="02040503050406030204" pitchFamily="18" charset="0"/>
                            <a:ea typeface="Times New Roman" panose="02020603050405020304" pitchFamily="18" charset="0"/>
                            <a:cs typeface="Times New Roman" panose="02020603050405020304" pitchFamily="18" charset="0"/>
                          </a:rPr>
                          <m:t>𝒊𝒌</m:t>
                        </m:r>
                      </m:sub>
                    </m:sSub>
                  </m:oMath>
                </a14:m>
                <a:endParaRPr lang="en-GB" sz="2300" kern="100" dirty="0">
                  <a:effectLst/>
                  <a:ea typeface="Aptos" panose="020B0004020202020204" pitchFamily="34" charset="0"/>
                  <a:cs typeface="Times New Roman" panose="02020603050405020304" pitchFamily="18" charset="0"/>
                </a:endParaRPr>
              </a:p>
              <a:p>
                <a:pPr>
                  <a:lnSpc>
                    <a:spcPct val="115000"/>
                  </a:lnSpc>
                  <a:spcAft>
                    <a:spcPts val="800"/>
                  </a:spcAft>
                  <a:buFontTx/>
                  <a:buChar char="-"/>
                </a:pPr>
                <a:r>
                  <a:rPr lang="en-GB" sz="2300" b="1" kern="100" dirty="0">
                    <a:latin typeface="Rockwell" panose="02060603020205020403" pitchFamily="18" charset="0"/>
                    <a:ea typeface="Aptos" panose="020B0004020202020204" pitchFamily="34" charset="0"/>
                    <a:cs typeface="Times New Roman" panose="02020603050405020304" pitchFamily="18" charset="0"/>
                  </a:rPr>
                  <a:t>j</a:t>
                </a:r>
                <a:r>
                  <a:rPr lang="en-GB" sz="2300" kern="100" dirty="0">
                    <a:ea typeface="Aptos" panose="020B0004020202020204" pitchFamily="34" charset="0"/>
                    <a:cs typeface="Times New Roman" panose="02020603050405020304" pitchFamily="18" charset="0"/>
                  </a:rPr>
                  <a:t> </a:t>
                </a:r>
                <a:r>
                  <a:rPr lang="en-GB" sz="2300" kern="100" dirty="0">
                    <a:effectLst/>
                    <a:ea typeface="Aptos" panose="020B0004020202020204" pitchFamily="34" charset="0"/>
                    <a:cs typeface="Times New Roman" panose="02020603050405020304" pitchFamily="18" charset="0"/>
                  </a:rPr>
                  <a:t>(forcing point) = </a:t>
                </a:r>
                <a:r>
                  <a:rPr lang="en-GB" sz="2300" b="1" kern="100" dirty="0">
                    <a:effectLst/>
                    <a:latin typeface="Rockwell" panose="02060603020205020403" pitchFamily="18" charset="0"/>
                    <a:ea typeface="Aptos" panose="020B0004020202020204" pitchFamily="34" charset="0"/>
                    <a:cs typeface="Times New Roman" panose="02020603050405020304" pitchFamily="18" charset="0"/>
                  </a:rPr>
                  <a:t>k</a:t>
                </a:r>
                <a:r>
                  <a:rPr lang="en-GB" sz="2300" kern="100" dirty="0">
                    <a:effectLst/>
                    <a:ea typeface="Aptos" panose="020B0004020202020204" pitchFamily="34" charset="0"/>
                    <a:cs typeface="Times New Roman" panose="02020603050405020304" pitchFamily="18" charset="0"/>
                  </a:rPr>
                  <a:t> (measuring point)</a:t>
                </a:r>
              </a:p>
              <a:p>
                <a:pPr>
                  <a:lnSpc>
                    <a:spcPct val="115000"/>
                  </a:lnSpc>
                  <a:spcAft>
                    <a:spcPts val="800"/>
                  </a:spcAft>
                  <a:buFontTx/>
                  <a:buChar char="-"/>
                </a:pPr>
                <a:r>
                  <a:rPr lang="en-GB" sz="2300" dirty="0">
                    <a:ea typeface="Times New Roman" panose="02020603050405020304" pitchFamily="18" charset="0"/>
                  </a:rPr>
                  <a:t>At the beginning we considered </a:t>
                </a:r>
                <a14:m>
                  <m:oMath xmlns:m="http://schemas.openxmlformats.org/officeDocument/2006/math">
                    <m:sSub>
                      <m:sSubPr>
                        <m:ctrlPr>
                          <a:rPr lang="en-GB" sz="2300" b="1" i="1" kern="100">
                            <a:latin typeface="Cambria Math" panose="02040503050406030204" pitchFamily="18" charset="0"/>
                            <a:ea typeface="Times New Roman" panose="02020603050405020304" pitchFamily="18" charset="0"/>
                            <a:cs typeface="Times New Roman" panose="02020603050405020304" pitchFamily="18" charset="0"/>
                          </a:rPr>
                        </m:ctrlPr>
                      </m:sSubPr>
                      <m:e>
                        <m:r>
                          <a:rPr lang="en-GB" sz="2300" b="1" i="1" kern="100">
                            <a:latin typeface="Cambria Math" panose="02040503050406030204" pitchFamily="18" charset="0"/>
                            <a:ea typeface="Times New Roman" panose="02020603050405020304" pitchFamily="18" charset="0"/>
                            <a:cs typeface="Times New Roman" panose="02020603050405020304" pitchFamily="18" charset="0"/>
                          </a:rPr>
                          <m:t>𝑨</m:t>
                        </m:r>
                      </m:e>
                      <m:sub>
                        <m:r>
                          <a:rPr lang="en-GB" sz="2300" b="1" i="1" kern="100">
                            <a:latin typeface="Cambria Math" panose="02040503050406030204" pitchFamily="18" charset="0"/>
                            <a:ea typeface="Times New Roman" panose="02020603050405020304" pitchFamily="18" charset="0"/>
                            <a:cs typeface="Times New Roman" panose="02020603050405020304" pitchFamily="18" charset="0"/>
                          </a:rPr>
                          <m:t>𝒋𝒌</m:t>
                        </m:r>
                      </m:sub>
                    </m:sSub>
                  </m:oMath>
                </a14:m>
                <a:r>
                  <a:rPr lang="en-GB" sz="2300" kern="100" dirty="0">
                    <a:effectLst/>
                    <a:ea typeface="Aptos" panose="020B0004020202020204" pitchFamily="34" charset="0"/>
                    <a:cs typeface="Times New Roman" panose="02020603050405020304" pitchFamily="18" charset="0"/>
                  </a:rPr>
                  <a:t>= 1</a:t>
                </a:r>
              </a:p>
              <a:p>
                <a:pPr marL="0" indent="0">
                  <a:lnSpc>
                    <a:spcPct val="115000"/>
                  </a:lnSpc>
                  <a:spcAft>
                    <a:spcPts val="800"/>
                  </a:spcAft>
                  <a:buNone/>
                </a:pPr>
                <a:r>
                  <a:rPr lang="en-GB" sz="2300" kern="100" dirty="0">
                    <a:ea typeface="Aptos" panose="020B0004020202020204" pitchFamily="34" charset="0"/>
                    <a:cs typeface="Times New Roman" panose="02020603050405020304" pitchFamily="18" charset="0"/>
                  </a:rPr>
                  <a:t>With this numerator the difference in amplitude of the first peak of analytical function w.r.t the experimental one is different so:</a:t>
                </a:r>
              </a:p>
              <a:p>
                <a:pPr marL="0" indent="0">
                  <a:lnSpc>
                    <a:spcPct val="115000"/>
                  </a:lnSpc>
                  <a:spcAft>
                    <a:spcPts val="800"/>
                  </a:spcAft>
                  <a:buNone/>
                </a:pPr>
                <a:r>
                  <a:rPr lang="en-GB" sz="2300" kern="100" dirty="0">
                    <a:ea typeface="Aptos" panose="020B0004020202020204" pitchFamily="34" charset="0"/>
                    <a:cs typeface="Times New Roman" panose="02020603050405020304" pitchFamily="18" charset="0"/>
                  </a:rPr>
                  <a:t>-  Need to find the correct mode shape of the function</a:t>
                </a:r>
              </a:p>
              <a:p>
                <a:pPr marL="0" indent="0">
                  <a:lnSpc>
                    <a:spcPct val="115000"/>
                  </a:lnSpc>
                  <a:spcAft>
                    <a:spcPts val="800"/>
                  </a:spcAft>
                  <a:buNone/>
                </a:pPr>
                <a:endParaRPr lang="en-GB" sz="1800" kern="100" dirty="0">
                  <a:effectLst/>
                  <a:ea typeface="Aptos" panose="020B0004020202020204" pitchFamily="34" charset="0"/>
                  <a:cs typeface="Times New Roman" panose="02020603050405020304" pitchFamily="18" charset="0"/>
                </a:endParaRPr>
              </a:p>
              <a:p>
                <a:pPr marL="0" indent="0">
                  <a:lnSpc>
                    <a:spcPct val="115000"/>
                  </a:lnSpc>
                  <a:spcAft>
                    <a:spcPts val="800"/>
                  </a:spcAft>
                  <a:buNone/>
                </a:pPr>
                <a:endParaRPr lang="en-GB" sz="1800" kern="100" dirty="0">
                  <a:effectLst/>
                  <a:ea typeface="Aptos" panose="020B0004020202020204" pitchFamily="34" charset="0"/>
                  <a:cs typeface="Times New Roman" panose="02020603050405020304" pitchFamily="18" charset="0"/>
                </a:endParaRPr>
              </a:p>
              <a:p>
                <a:pPr marL="0" indent="0">
                  <a:buNone/>
                </a:pPr>
                <a:endParaRPr lang="en-GB" dirty="0"/>
              </a:p>
            </p:txBody>
          </p:sp>
        </mc:Choice>
        <mc:Fallback xmlns="">
          <p:sp>
            <p:nvSpPr>
              <p:cNvPr id="3" name="Content Placeholder 2">
                <a:extLst>
                  <a:ext uri="{FF2B5EF4-FFF2-40B4-BE49-F238E27FC236}">
                    <a16:creationId xmlns:a16="http://schemas.microsoft.com/office/drawing/2014/main" id="{40C09269-7EB6-7113-6413-21BADC0A08CE}"/>
                  </a:ext>
                </a:extLst>
              </p:cNvPr>
              <p:cNvSpPr>
                <a:spLocks noGrp="1" noRot="1" noChangeAspect="1" noMove="1" noResize="1" noEditPoints="1" noAdjustHandles="1" noChangeArrowheads="1" noChangeShapeType="1" noTextEdit="1"/>
              </p:cNvSpPr>
              <p:nvPr>
                <p:ph idx="1"/>
              </p:nvPr>
            </p:nvSpPr>
            <p:spPr>
              <a:xfrm>
                <a:off x="6330950" y="1015426"/>
                <a:ext cx="5302251" cy="5318761"/>
              </a:xfrm>
              <a:blipFill>
                <a:blip r:embed="rId3"/>
                <a:stretch>
                  <a:fillRect l="-1496" t="-917"/>
                </a:stretch>
              </a:blipFill>
            </p:spPr>
            <p:txBody>
              <a:bodyPr/>
              <a:lstStyle/>
              <a:p>
                <a:r>
                  <a:rPr lang="en-GB">
                    <a:noFill/>
                  </a:rPr>
                  <a:t> </a:t>
                </a:r>
              </a:p>
            </p:txBody>
          </p:sp>
        </mc:Fallback>
      </mc:AlternateContent>
      <p:pic>
        <p:nvPicPr>
          <p:cNvPr id="7" name="Picture 6">
            <a:extLst>
              <a:ext uri="{FF2B5EF4-FFF2-40B4-BE49-F238E27FC236}">
                <a16:creationId xmlns:a16="http://schemas.microsoft.com/office/drawing/2014/main" id="{D806C1C3-40E2-3C32-721C-3EBD8CBD8E75}"/>
              </a:ext>
            </a:extLst>
          </p:cNvPr>
          <p:cNvPicPr>
            <a:picLocks noChangeAspect="1"/>
          </p:cNvPicPr>
          <p:nvPr/>
        </p:nvPicPr>
        <p:blipFill>
          <a:blip r:embed="rId4"/>
          <a:stretch>
            <a:fillRect/>
          </a:stretch>
        </p:blipFill>
        <p:spPr>
          <a:xfrm>
            <a:off x="4986095" y="1186589"/>
            <a:ext cx="1050207" cy="315796"/>
          </a:xfrm>
          <a:prstGeom prst="rect">
            <a:avLst/>
          </a:prstGeom>
        </p:spPr>
      </p:pic>
      <p:pic>
        <p:nvPicPr>
          <p:cNvPr id="11" name="Picture 10" descr="A close-up of a sign&#10;&#10;AI-generated content may be incorrect.">
            <a:extLst>
              <a:ext uri="{FF2B5EF4-FFF2-40B4-BE49-F238E27FC236}">
                <a16:creationId xmlns:a16="http://schemas.microsoft.com/office/drawing/2014/main" id="{C86B6215-7DDA-FD0C-EE05-33A758DA1E38}"/>
              </a:ext>
            </a:extLst>
          </p:cNvPr>
          <p:cNvPicPr>
            <a:picLocks noChangeAspect="1"/>
          </p:cNvPicPr>
          <p:nvPr/>
        </p:nvPicPr>
        <p:blipFill>
          <a:blip r:embed="rId5"/>
          <a:stretch>
            <a:fillRect/>
          </a:stretch>
        </p:blipFill>
        <p:spPr>
          <a:xfrm>
            <a:off x="4986095" y="3897440"/>
            <a:ext cx="1132593" cy="315796"/>
          </a:xfrm>
          <a:prstGeom prst="rect">
            <a:avLst/>
          </a:prstGeom>
        </p:spPr>
      </p:pic>
    </p:spTree>
    <p:extLst>
      <p:ext uri="{BB962C8B-B14F-4D97-AF65-F5344CB8AC3E}">
        <p14:creationId xmlns:p14="http://schemas.microsoft.com/office/powerpoint/2010/main" val="273854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graph of a graph&#10;&#10;AI-generated content may be incorrect.">
            <a:extLst>
              <a:ext uri="{FF2B5EF4-FFF2-40B4-BE49-F238E27FC236}">
                <a16:creationId xmlns:a16="http://schemas.microsoft.com/office/drawing/2014/main" id="{3652C81D-4B27-6BA8-53E5-9159AFCD7DE5}"/>
              </a:ext>
            </a:extLst>
          </p:cNvPr>
          <p:cNvPicPr>
            <a:picLocks noChangeAspect="1"/>
          </p:cNvPicPr>
          <p:nvPr/>
        </p:nvPicPr>
        <p:blipFill>
          <a:blip r:embed="rId2"/>
          <a:srcRect l="8577" r="36825"/>
          <a:stretch/>
        </p:blipFill>
        <p:spPr>
          <a:xfrm>
            <a:off x="979032" y="698269"/>
            <a:ext cx="5370968" cy="5439601"/>
          </a:xfrm>
          <a:prstGeom prst="rect">
            <a:avLst/>
          </a:prstGeom>
        </p:spPr>
      </p:pic>
      <p:sp>
        <p:nvSpPr>
          <p:cNvPr id="2" name="Title 1">
            <a:extLst>
              <a:ext uri="{FF2B5EF4-FFF2-40B4-BE49-F238E27FC236}">
                <a16:creationId xmlns:a16="http://schemas.microsoft.com/office/drawing/2014/main" id="{F776A23F-3AA9-5EC0-9C15-161138427BF4}"/>
              </a:ext>
            </a:extLst>
          </p:cNvPr>
          <p:cNvSpPr>
            <a:spLocks noGrp="1"/>
          </p:cNvSpPr>
          <p:nvPr>
            <p:ph type="title"/>
          </p:nvPr>
        </p:nvSpPr>
        <p:spPr>
          <a:xfrm>
            <a:off x="6419850" y="698269"/>
            <a:ext cx="9933326" cy="844356"/>
          </a:xfrm>
        </p:spPr>
        <p:txBody>
          <a:bodyPr>
            <a:normAutofit fontScale="90000"/>
          </a:bodyPr>
          <a:lstStyle/>
          <a:p>
            <a:r>
              <a:rPr lang="it-IT" dirty="0"/>
              <a:t>Mode shape </a:t>
            </a:r>
            <a:br>
              <a:rPr lang="it-IT" dirty="0"/>
            </a:br>
            <a:r>
              <a:rPr lang="it-IT" dirty="0"/>
              <a:t>identification</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4897A5-2B9E-E0FE-6BC4-54C31BAD0AE4}"/>
                  </a:ext>
                </a:extLst>
              </p:cNvPr>
              <p:cNvSpPr>
                <a:spLocks noGrp="1"/>
              </p:cNvSpPr>
              <p:nvPr>
                <p:ph idx="1"/>
              </p:nvPr>
            </p:nvSpPr>
            <p:spPr>
              <a:xfrm>
                <a:off x="6419850" y="1651000"/>
                <a:ext cx="5168901" cy="5072742"/>
              </a:xfrm>
            </p:spPr>
            <p:txBody>
              <a:bodyPr>
                <a:noAutofit/>
              </a:bodyPr>
              <a:lstStyle/>
              <a:p>
                <a:pPr marL="0" indent="0">
                  <a:buNone/>
                </a:pPr>
                <a:r>
                  <a:rPr lang="it-IT" sz="1800" dirty="0"/>
                  <a:t>We utilized a matlab script that imlements a </a:t>
                </a:r>
                <a:r>
                  <a:rPr lang="it-IT" sz="1800" b="1" dirty="0">
                    <a:latin typeface="Rockwell" panose="02060603020205020403" pitchFamily="18" charset="0"/>
                  </a:rPr>
                  <a:t>curve fitting </a:t>
                </a:r>
                <a:r>
                  <a:rPr lang="it-IT" sz="1800" dirty="0"/>
                  <a:t>algorithm to find the optimal weight </a:t>
                </a:r>
                <a14:m>
                  <m:oMath xmlns:m="http://schemas.openxmlformats.org/officeDocument/2006/math">
                    <m:r>
                      <a:rPr lang="en-GB" sz="1800" b="1" i="1" kern="100" smtClean="0">
                        <a:effectLst/>
                        <a:latin typeface="Cambria Math" panose="02040503050406030204" pitchFamily="18" charset="0"/>
                        <a:ea typeface="Times New Roman" panose="02020603050405020304" pitchFamily="18" charset="0"/>
                        <a:cs typeface="Times New Roman" panose="02020603050405020304" pitchFamily="18" charset="0"/>
                      </a:rPr>
                      <m:t>𝝓</m:t>
                    </m:r>
                  </m:oMath>
                </a14:m>
                <a:r>
                  <a:rPr lang="it-IT" sz="1800" b="1" baseline="-25000" dirty="0">
                    <a:latin typeface="Rockwell" panose="02060603020205020403" pitchFamily="18" charset="0"/>
                  </a:rPr>
                  <a:t>opt </a:t>
                </a:r>
                <a:r>
                  <a:rPr lang="it-IT" sz="1800" b="1" dirty="0">
                    <a:latin typeface="Rockwell" panose="02060603020205020403" pitchFamily="18" charset="0"/>
                  </a:rPr>
                  <a:t> </a:t>
                </a:r>
                <a:r>
                  <a:rPr lang="it-IT" sz="1800" dirty="0"/>
                  <a:t>that best aporximate the </a:t>
                </a:r>
                <a:r>
                  <a:rPr lang="it-IT" sz="1800" b="1" dirty="0">
                    <a:latin typeface="Rockwell" panose="02060603020205020403" pitchFamily="18" charset="0"/>
                  </a:rPr>
                  <a:t>analytical H</a:t>
                </a:r>
                <a:r>
                  <a:rPr lang="it-IT" sz="1800" b="1" baseline="-25000" dirty="0">
                    <a:latin typeface="Rockwell" panose="02060603020205020403" pitchFamily="18" charset="0"/>
                  </a:rPr>
                  <a:t>sc_sc</a:t>
                </a:r>
                <a:r>
                  <a:rPr lang="it-IT" sz="1800" b="1" dirty="0">
                    <a:latin typeface="Rockwell" panose="02060603020205020403" pitchFamily="18" charset="0"/>
                  </a:rPr>
                  <a:t> </a:t>
                </a:r>
                <a:r>
                  <a:rPr lang="it-IT" sz="1800" dirty="0"/>
                  <a:t>from the </a:t>
                </a:r>
                <a:r>
                  <a:rPr lang="it-IT" sz="1800" b="1" dirty="0">
                    <a:latin typeface="Rockwell" panose="02060603020205020403" pitchFamily="18" charset="0"/>
                  </a:rPr>
                  <a:t>experimental FRF</a:t>
                </a:r>
              </a:p>
              <a:p>
                <a:pPr marL="514350" indent="-514350">
                  <a:buFont typeface="+mj-lt"/>
                  <a:buAutoNum type="arabicPeriod"/>
                </a:pPr>
                <a:r>
                  <a:rPr lang="en-GB" sz="1800" dirty="0"/>
                  <a:t>The script uses </a:t>
                </a:r>
                <a:r>
                  <a:rPr lang="en-GB" sz="1800" b="1" dirty="0" err="1">
                    <a:latin typeface="Rockwell" panose="02060603020205020403" pitchFamily="18" charset="0"/>
                  </a:rPr>
                  <a:t>lsqcurvefit</a:t>
                </a:r>
                <a:r>
                  <a:rPr lang="en-GB" sz="1800" dirty="0"/>
                  <a:t>, a least squares minimization function, to find the optimal values of </a:t>
                </a:r>
                <a14:m>
                  <m:oMath xmlns:m="http://schemas.openxmlformats.org/officeDocument/2006/math">
                    <m:r>
                      <a:rPr lang="en-GB" sz="1800" b="1" i="1" kern="100" smtClean="0">
                        <a:effectLst/>
                        <a:latin typeface="Cambria Math" panose="02040503050406030204" pitchFamily="18" charset="0"/>
                        <a:ea typeface="Times New Roman" panose="02020603050405020304" pitchFamily="18" charset="0"/>
                        <a:cs typeface="Times New Roman" panose="02020603050405020304" pitchFamily="18" charset="0"/>
                      </a:rPr>
                      <m:t>𝝓</m:t>
                    </m:r>
                  </m:oMath>
                </a14:m>
                <a:r>
                  <a:rPr lang="it-IT" sz="1800" b="1" baseline="-25000" dirty="0">
                    <a:latin typeface="Rockwell" panose="02060603020205020403" pitchFamily="18" charset="0"/>
                  </a:rPr>
                  <a:t>opt</a:t>
                </a:r>
                <a:r>
                  <a:rPr lang="en-GB" sz="1800" b="1" dirty="0">
                    <a:latin typeface="Rockwell" panose="02060603020205020403" pitchFamily="18" charset="0"/>
                  </a:rPr>
                  <a:t> </a:t>
                </a:r>
                <a:r>
                  <a:rPr lang="en-GB" sz="1800" dirty="0"/>
                  <a:t>starting from an initial estimate of [0.1, 0.1] </a:t>
                </a:r>
              </a:p>
              <a:p>
                <a:pPr marL="514350" indent="-514350">
                  <a:buFont typeface="+mj-lt"/>
                  <a:buAutoNum type="arabicPeriod"/>
                </a:pPr>
                <a:r>
                  <a:rPr lang="en-GB" sz="1800" dirty="0"/>
                  <a:t>Then compute the fitted </a:t>
                </a:r>
                <a:r>
                  <a:rPr lang="en-GB" sz="1800" b="1" dirty="0" err="1">
                    <a:latin typeface="Rockwell" panose="02060603020205020403" pitchFamily="18" charset="0"/>
                  </a:rPr>
                  <a:t>H</a:t>
                </a:r>
                <a:r>
                  <a:rPr lang="en-GB" sz="1800" b="1" baseline="-25000" dirty="0" err="1">
                    <a:latin typeface="Rockwell" panose="02060603020205020403" pitchFamily="18" charset="0"/>
                  </a:rPr>
                  <a:t>sc_sc_fitted</a:t>
                </a:r>
                <a:r>
                  <a:rPr lang="en-GB" sz="1800" b="1" baseline="-25000" dirty="0">
                    <a:latin typeface="Rockwell" panose="02060603020205020403" pitchFamily="18" charset="0"/>
                  </a:rPr>
                  <a:t> </a:t>
                </a:r>
                <a:r>
                  <a:rPr lang="en-GB" sz="1800" dirty="0"/>
                  <a:t>of the first two mode:</a:t>
                </a:r>
              </a:p>
              <a:p>
                <a:pPr marL="514350" indent="-514350">
                  <a:buFont typeface="+mj-lt"/>
                  <a:buAutoNum type="arabicPeriod"/>
                </a:pPr>
                <a14:m>
                  <m:oMath xmlns:m="http://schemas.openxmlformats.org/officeDocument/2006/math">
                    <m:sSub>
                      <m:sSubPr>
                        <m:ctrlPr>
                          <a:rPr lang="en-GB" sz="1600" b="1"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𝑯</m:t>
                        </m:r>
                      </m:e>
                      <m:sub>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𝒔𝒄</m:t>
                        </m:r>
                        <m:r>
                          <m:rPr>
                            <m:lit/>
                          </m:rP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_</m:t>
                        </m:r>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𝒔𝒄</m:t>
                        </m:r>
                        <m:r>
                          <m:rPr>
                            <m:lit/>
                          </m:rP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_</m:t>
                        </m:r>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𝒇𝒊𝒕𝒕𝒆𝒅</m:t>
                        </m:r>
                      </m:sub>
                    </m:sSub>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sSubSup>
                          <m:sSubSupPr>
                            <m:ctrlP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𝝓</m:t>
                            </m:r>
                          </m:e>
                          <m:sub>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𝒐𝒑𝒕</m:t>
                            </m:r>
                          </m:sub>
                          <m:sup>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𝟐</m:t>
                            </m:r>
                          </m:sup>
                        </m:sSubSup>
                      </m:num>
                      <m:den>
                        <m:sSubSup>
                          <m:sSubSupPr>
                            <m:ctrlP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𝒘</m:t>
                            </m:r>
                          </m:e>
                          <m:sub>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𝟏</m:t>
                            </m:r>
                          </m:sub>
                          <m:sup>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𝟐</m:t>
                            </m:r>
                          </m:sup>
                        </m:sSubSup>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𝒊</m:t>
                        </m:r>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𝟐</m:t>
                        </m:r>
                        <m:sSub>
                          <m:sSubPr>
                            <m:ctrlP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𝝃</m:t>
                            </m:r>
                          </m:e>
                          <m:sub>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𝟏</m:t>
                            </m:r>
                          </m:sub>
                        </m:sSub>
                        <m:sSub>
                          <m:sSubPr>
                            <m:ctrlP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𝒘</m:t>
                            </m:r>
                          </m:e>
                          <m:sub>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𝟏</m:t>
                            </m:r>
                          </m:sub>
                        </m:sSub>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𝒘</m:t>
                        </m:r>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𝒘</m:t>
                            </m:r>
                          </m:e>
                          <m:sup>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𝟐</m:t>
                            </m:r>
                          </m:sup>
                        </m:sSup>
                      </m:den>
                    </m:f>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sSubSup>
                          <m:sSubSupPr>
                            <m:ctrlP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𝝓</m:t>
                            </m:r>
                          </m:e>
                          <m:sub>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𝒐𝒑𝒕</m:t>
                            </m:r>
                          </m:sub>
                          <m:sup>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𝟐</m:t>
                            </m:r>
                          </m:sup>
                        </m:sSubSup>
                      </m:num>
                      <m:den>
                        <m:sSubSup>
                          <m:sSubSupPr>
                            <m:ctrlP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𝒘</m:t>
                            </m:r>
                          </m:e>
                          <m:sub>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𝟐</m:t>
                            </m:r>
                          </m:sub>
                          <m:sup>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𝟐</m:t>
                            </m:r>
                          </m:sup>
                        </m:sSubSup>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𝒊</m:t>
                        </m:r>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𝟐</m:t>
                        </m:r>
                        <m:sSub>
                          <m:sSubPr>
                            <m:ctrlP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𝝃</m:t>
                            </m:r>
                          </m:e>
                          <m:sub>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𝟐</m:t>
                            </m:r>
                          </m:sub>
                        </m:sSub>
                        <m:sSub>
                          <m:sSubPr>
                            <m:ctrlP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𝒘</m:t>
                            </m:r>
                          </m:e>
                          <m:sub>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𝟐</m:t>
                            </m:r>
                          </m:sub>
                        </m:sSub>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𝒘</m:t>
                        </m:r>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𝒘</m:t>
                            </m:r>
                          </m:e>
                          <m:sup>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𝟐</m:t>
                            </m:r>
                          </m:sup>
                        </m:sSup>
                      </m:den>
                    </m:f>
                  </m:oMath>
                </a14:m>
                <a:endParaRPr lang="en-GB" sz="1400" b="1" kern="100" dirty="0">
                  <a:effectLst/>
                  <a:latin typeface="Aptos" panose="020B0004020202020204" pitchFamily="34" charset="0"/>
                  <a:ea typeface="Aptos" panose="020B0004020202020204" pitchFamily="34" charset="0"/>
                  <a:cs typeface="Times New Roman" panose="02020603050405020304" pitchFamily="18" charset="0"/>
                </a:endParaRPr>
              </a:p>
              <a:p>
                <a:pPr marL="514350" indent="-514350">
                  <a:buFont typeface="+mj-lt"/>
                  <a:buAutoNum type="arabicPeriod"/>
                </a:pPr>
                <a:endParaRPr lang="en-GB" sz="1600" b="0" i="0" dirty="0">
                  <a:solidFill>
                    <a:srgbClr val="111111"/>
                  </a:solidFill>
                  <a:effectLst/>
                  <a:latin typeface="Roboto" panose="02000000000000000000" pitchFamily="2" charset="0"/>
                </a:endParaRPr>
              </a:p>
              <a:p>
                <a:pPr marL="0" indent="0">
                  <a:buNone/>
                </a:pPr>
                <a:r>
                  <a:rPr lang="en-GB" sz="1200" dirty="0"/>
                  <a:t> </a:t>
                </a:r>
              </a:p>
            </p:txBody>
          </p:sp>
        </mc:Choice>
        <mc:Fallback xmlns="">
          <p:sp>
            <p:nvSpPr>
              <p:cNvPr id="3" name="Content Placeholder 2">
                <a:extLst>
                  <a:ext uri="{FF2B5EF4-FFF2-40B4-BE49-F238E27FC236}">
                    <a16:creationId xmlns:a16="http://schemas.microsoft.com/office/drawing/2014/main" id="{3E4897A5-2B9E-E0FE-6BC4-54C31BAD0AE4}"/>
                  </a:ext>
                </a:extLst>
              </p:cNvPr>
              <p:cNvSpPr>
                <a:spLocks noGrp="1" noRot="1" noChangeAspect="1" noMove="1" noResize="1" noEditPoints="1" noAdjustHandles="1" noChangeArrowheads="1" noChangeShapeType="1" noTextEdit="1"/>
              </p:cNvSpPr>
              <p:nvPr>
                <p:ph idx="1"/>
              </p:nvPr>
            </p:nvSpPr>
            <p:spPr>
              <a:xfrm>
                <a:off x="6419850" y="1651000"/>
                <a:ext cx="5168901" cy="5072742"/>
              </a:xfrm>
              <a:blipFill>
                <a:blip r:embed="rId3"/>
                <a:stretch>
                  <a:fillRect l="-1297" t="-120" r="-1061"/>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4E9F56D2-94E2-FAD0-DA71-2E7A8D3A1B3F}"/>
              </a:ext>
            </a:extLst>
          </p:cNvPr>
          <p:cNvPicPr>
            <a:picLocks noChangeAspect="1"/>
          </p:cNvPicPr>
          <p:nvPr/>
        </p:nvPicPr>
        <p:blipFill>
          <a:blip r:embed="rId4"/>
          <a:stretch>
            <a:fillRect/>
          </a:stretch>
        </p:blipFill>
        <p:spPr>
          <a:xfrm>
            <a:off x="5238750" y="1246028"/>
            <a:ext cx="944879" cy="263457"/>
          </a:xfrm>
          <a:prstGeom prst="rect">
            <a:avLst/>
          </a:prstGeom>
        </p:spPr>
      </p:pic>
      <p:pic>
        <p:nvPicPr>
          <p:cNvPr id="6" name="Picture 5">
            <a:extLst>
              <a:ext uri="{FF2B5EF4-FFF2-40B4-BE49-F238E27FC236}">
                <a16:creationId xmlns:a16="http://schemas.microsoft.com/office/drawing/2014/main" id="{9BEBA164-623C-1E5B-B83C-F5A179954081}"/>
              </a:ext>
            </a:extLst>
          </p:cNvPr>
          <p:cNvPicPr>
            <a:picLocks noChangeAspect="1"/>
          </p:cNvPicPr>
          <p:nvPr/>
        </p:nvPicPr>
        <p:blipFill>
          <a:blip r:embed="rId4"/>
          <a:stretch>
            <a:fillRect/>
          </a:stretch>
        </p:blipFill>
        <p:spPr>
          <a:xfrm>
            <a:off x="5151121" y="3811428"/>
            <a:ext cx="944879" cy="263457"/>
          </a:xfrm>
          <a:prstGeom prst="rect">
            <a:avLst/>
          </a:prstGeom>
        </p:spPr>
      </p:pic>
    </p:spTree>
    <p:extLst>
      <p:ext uri="{BB962C8B-B14F-4D97-AF65-F5344CB8AC3E}">
        <p14:creationId xmlns:p14="http://schemas.microsoft.com/office/powerpoint/2010/main" val="978304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D862-5BCD-8043-27F5-4CBE0EA17852}"/>
              </a:ext>
            </a:extLst>
          </p:cNvPr>
          <p:cNvSpPr>
            <a:spLocks noGrp="1"/>
          </p:cNvSpPr>
          <p:nvPr>
            <p:ph type="title"/>
          </p:nvPr>
        </p:nvSpPr>
        <p:spPr>
          <a:xfrm>
            <a:off x="1502229" y="0"/>
            <a:ext cx="9622970" cy="1230086"/>
          </a:xfrm>
        </p:spPr>
        <p:txBody>
          <a:bodyPr anchor="ctr">
            <a:normAutofit/>
          </a:bodyPr>
          <a:lstStyle/>
          <a:p>
            <a:r>
              <a:rPr lang="it-IT" dirty="0"/>
              <a:t>First H</a:t>
            </a:r>
            <a:r>
              <a:rPr lang="it-IT" baseline="-25000" dirty="0"/>
              <a:t>rl_rl </a:t>
            </a:r>
            <a:r>
              <a:rPr lang="it-IT" dirty="0"/>
              <a:t>sizing </a:t>
            </a:r>
            <a:r>
              <a:rPr lang="it-IT" baseline="-25000" dirty="0"/>
              <a:t> </a:t>
            </a:r>
            <a:endParaRPr lang="en-GB" dirty="0"/>
          </a:p>
        </p:txBody>
      </p:sp>
      <p:pic>
        <p:nvPicPr>
          <p:cNvPr id="5" name="Picture 4" descr="A graph with lines and numbers">
            <a:extLst>
              <a:ext uri="{FF2B5EF4-FFF2-40B4-BE49-F238E27FC236}">
                <a16:creationId xmlns:a16="http://schemas.microsoft.com/office/drawing/2014/main" id="{59A8C615-7055-D1BB-5EA2-E5D17AB2C1C0}"/>
              </a:ext>
            </a:extLst>
          </p:cNvPr>
          <p:cNvPicPr>
            <a:picLocks noChangeAspect="1"/>
          </p:cNvPicPr>
          <p:nvPr/>
        </p:nvPicPr>
        <p:blipFill>
          <a:blip r:embed="rId2"/>
          <a:srcRect l="8144" r="33508" b="2344"/>
          <a:stretch/>
        </p:blipFill>
        <p:spPr>
          <a:xfrm>
            <a:off x="1066801" y="1185271"/>
            <a:ext cx="4305299" cy="4985220"/>
          </a:xfrm>
          <a:prstGeom prst="rect">
            <a:avLst/>
          </a:prstGeom>
          <a:noFill/>
        </p:spPr>
      </p:pic>
      <p:sp>
        <p:nvSpPr>
          <p:cNvPr id="3" name="Content Placeholder 2">
            <a:extLst>
              <a:ext uri="{FF2B5EF4-FFF2-40B4-BE49-F238E27FC236}">
                <a16:creationId xmlns:a16="http://schemas.microsoft.com/office/drawing/2014/main" id="{F4481F64-0D04-9B9F-9A5A-C658B1220BDE}"/>
              </a:ext>
            </a:extLst>
          </p:cNvPr>
          <p:cNvSpPr>
            <a:spLocks noGrp="1"/>
          </p:cNvSpPr>
          <p:nvPr>
            <p:ph sz="half" idx="2"/>
          </p:nvPr>
        </p:nvSpPr>
        <p:spPr>
          <a:xfrm>
            <a:off x="5424488" y="1185270"/>
            <a:ext cx="6092598" cy="4985220"/>
          </a:xfrm>
        </p:spPr>
        <p:txBody>
          <a:bodyPr>
            <a:normAutofit lnSpcReduction="10000"/>
          </a:bodyPr>
          <a:lstStyle/>
          <a:p>
            <a:pPr marL="0" indent="0">
              <a:lnSpc>
                <a:spcPct val="110000"/>
              </a:lnSpc>
              <a:buNone/>
            </a:pPr>
            <a:r>
              <a:rPr lang="it-IT" sz="1600" dirty="0"/>
              <a:t>The first size of the parameters is done under this assumption:</a:t>
            </a:r>
          </a:p>
          <a:p>
            <a:pPr marL="0" indent="0">
              <a:lnSpc>
                <a:spcPct val="110000"/>
              </a:lnSpc>
              <a:buNone/>
            </a:pPr>
            <a:r>
              <a:rPr lang="en-GB" sz="1600" b="1" dirty="0">
                <a:latin typeface="Rockwell" panose="02060603020205020403" pitchFamily="18" charset="0"/>
              </a:rPr>
              <a:t>‘the two modes were sufficiently distant from each other so as not to influence each other’</a:t>
            </a:r>
          </a:p>
          <a:p>
            <a:pPr>
              <a:lnSpc>
                <a:spcPct val="110000"/>
              </a:lnSpc>
            </a:pPr>
            <a:r>
              <a:rPr lang="en-GB" sz="1600" dirty="0"/>
              <a:t>Compute the electrical component size considering the single mode formulas </a:t>
            </a:r>
          </a:p>
          <a:p>
            <a:pPr>
              <a:lnSpc>
                <a:spcPct val="110000"/>
              </a:lnSpc>
            </a:pPr>
            <a:r>
              <a:rPr lang="en-GB" sz="1600" b="1" dirty="0">
                <a:latin typeface="Rockwell" panose="02060603020205020403" pitchFamily="18" charset="0"/>
              </a:rPr>
              <a:t>H</a:t>
            </a:r>
            <a:r>
              <a:rPr lang="en-GB" sz="1600" b="1" baseline="-25000" dirty="0">
                <a:latin typeface="Rockwell" panose="02060603020205020403" pitchFamily="18" charset="0"/>
              </a:rPr>
              <a:t>RL_RL </a:t>
            </a:r>
            <a:r>
              <a:rPr lang="en-GB" sz="1600" dirty="0"/>
              <a:t>analytical</a:t>
            </a:r>
            <a:r>
              <a:rPr lang="en-GB" sz="1600" baseline="-25000" dirty="0"/>
              <a:t> </a:t>
            </a:r>
            <a:r>
              <a:rPr lang="en-GB" sz="1600" dirty="0"/>
              <a:t>is computed as sum of independent piezo contributions. So each piezo is considered the only one active for each mode neglecting the contribution of the other one.</a:t>
            </a:r>
          </a:p>
          <a:p>
            <a:pPr>
              <a:lnSpc>
                <a:spcPct val="110000"/>
              </a:lnSpc>
            </a:pPr>
            <a:r>
              <a:rPr lang="en-GB" sz="1600" b="1" dirty="0"/>
              <a:t>H</a:t>
            </a:r>
            <a:r>
              <a:rPr lang="en-GB" sz="1600" b="1" baseline="-25000" dirty="0"/>
              <a:t>RL_RL </a:t>
            </a:r>
            <a:r>
              <a:rPr lang="en-GB" sz="1600" b="1" dirty="0"/>
              <a:t>= </a:t>
            </a:r>
            <a:r>
              <a:rPr lang="en-GB" sz="1600" b="1" dirty="0">
                <a:latin typeface="Rockwell" panose="02060603020205020403" pitchFamily="18" charset="0"/>
              </a:rPr>
              <a:t>H</a:t>
            </a:r>
            <a:r>
              <a:rPr lang="en-GB" sz="1600" b="1" baseline="-25000" dirty="0">
                <a:latin typeface="Rockwell" panose="02060603020205020403" pitchFamily="18" charset="0"/>
              </a:rPr>
              <a:t>RL_SC </a:t>
            </a:r>
            <a:r>
              <a:rPr lang="en-GB" sz="1600" b="1" dirty="0">
                <a:latin typeface="Rockwell" panose="02060603020205020403" pitchFamily="18" charset="0"/>
              </a:rPr>
              <a:t>+ H</a:t>
            </a:r>
            <a:r>
              <a:rPr lang="en-GB" sz="1600" b="1" baseline="-25000" dirty="0">
                <a:latin typeface="Rockwell" panose="02060603020205020403" pitchFamily="18" charset="0"/>
              </a:rPr>
              <a:t>SC_RL</a:t>
            </a:r>
            <a:endParaRPr lang="en-GB" sz="1600" b="1" dirty="0">
              <a:latin typeface="Rockwell" panose="02060603020205020403" pitchFamily="18" charset="0"/>
            </a:endParaRPr>
          </a:p>
          <a:p>
            <a:pPr marL="0" indent="0" algn="ctr">
              <a:lnSpc>
                <a:spcPct val="110000"/>
              </a:lnSpc>
              <a:buNone/>
            </a:pPr>
            <a:r>
              <a:rPr lang="en-GB" sz="1600" dirty="0"/>
              <a:t>L1 = 747.95 [H]	R1 = 31</a:t>
            </a:r>
            <a:r>
              <a:rPr lang="it-IT" sz="1600" dirty="0"/>
              <a:t>[K</a:t>
            </a:r>
            <a:r>
              <a:rPr lang="el-GR" sz="1600" dirty="0"/>
              <a:t>Ω</a:t>
            </a:r>
            <a:r>
              <a:rPr lang="it-IT" sz="1600" dirty="0"/>
              <a:t>]</a:t>
            </a:r>
            <a:endParaRPr lang="en-GB" sz="1600" dirty="0"/>
          </a:p>
          <a:p>
            <a:pPr marL="0" indent="0" algn="ctr">
              <a:lnSpc>
                <a:spcPct val="110000"/>
              </a:lnSpc>
              <a:buNone/>
            </a:pPr>
            <a:r>
              <a:rPr lang="en-GB" sz="1600" dirty="0"/>
              <a:t>L2 = 24.48 [H]	R2 = </a:t>
            </a:r>
            <a:r>
              <a:rPr lang="it-IT" sz="1600" dirty="0"/>
              <a:t>4.1174 [K</a:t>
            </a:r>
            <a:r>
              <a:rPr lang="el-GR" sz="1600" dirty="0"/>
              <a:t>Ω</a:t>
            </a:r>
            <a:r>
              <a:rPr lang="it-IT" sz="1600" dirty="0"/>
              <a:t>]</a:t>
            </a:r>
            <a:endParaRPr lang="en-GB" sz="1600" dirty="0"/>
          </a:p>
          <a:p>
            <a:pPr marL="0" indent="0">
              <a:lnSpc>
                <a:spcPct val="110000"/>
              </a:lnSpc>
              <a:buNone/>
            </a:pPr>
            <a:r>
              <a:rPr lang="en-GB" sz="1600" dirty="0"/>
              <a:t>This solution seemed numerically acceptable via software simulation:</a:t>
            </a:r>
          </a:p>
          <a:p>
            <a:pPr lvl="1">
              <a:lnSpc>
                <a:spcPct val="110000"/>
              </a:lnSpc>
              <a:buFontTx/>
              <a:buChar char="-"/>
            </a:pPr>
            <a:r>
              <a:rPr lang="en-GB" sz="1600" dirty="0"/>
              <a:t>peaks of the function seemed to be quite equal in height and symmetrical.</a:t>
            </a:r>
          </a:p>
          <a:p>
            <a:pPr marL="0" indent="0">
              <a:lnSpc>
                <a:spcPct val="110000"/>
              </a:lnSpc>
              <a:buNone/>
            </a:pPr>
            <a:r>
              <a:rPr lang="en-GB" sz="1600" dirty="0"/>
              <a:t> </a:t>
            </a:r>
          </a:p>
        </p:txBody>
      </p:sp>
      <p:pic>
        <p:nvPicPr>
          <p:cNvPr id="6" name="Picture 5" descr="A close-up of a sign&#10;&#10;AI-generated content may be incorrect.">
            <a:extLst>
              <a:ext uri="{FF2B5EF4-FFF2-40B4-BE49-F238E27FC236}">
                <a16:creationId xmlns:a16="http://schemas.microsoft.com/office/drawing/2014/main" id="{5E0787BC-2DF0-C2ED-1AF2-76E88F3145CA}"/>
              </a:ext>
            </a:extLst>
          </p:cNvPr>
          <p:cNvPicPr>
            <a:picLocks noChangeAspect="1"/>
          </p:cNvPicPr>
          <p:nvPr/>
        </p:nvPicPr>
        <p:blipFill>
          <a:blip r:embed="rId3"/>
          <a:stretch>
            <a:fillRect/>
          </a:stretch>
        </p:blipFill>
        <p:spPr>
          <a:xfrm>
            <a:off x="4242198" y="1677854"/>
            <a:ext cx="1009186" cy="365395"/>
          </a:xfrm>
          <a:prstGeom prst="rect">
            <a:avLst/>
          </a:prstGeom>
        </p:spPr>
      </p:pic>
    </p:spTree>
    <p:extLst>
      <p:ext uri="{BB962C8B-B14F-4D97-AF65-F5344CB8AC3E}">
        <p14:creationId xmlns:p14="http://schemas.microsoft.com/office/powerpoint/2010/main" val="381315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4BDF0A9-DDB7-48B5-EB2D-90CC448BDA72}"/>
              </a:ext>
            </a:extLst>
          </p:cNvPr>
          <p:cNvSpPr>
            <a:spLocks noGrp="1"/>
          </p:cNvSpPr>
          <p:nvPr>
            <p:ph type="title"/>
          </p:nvPr>
        </p:nvSpPr>
        <p:spPr/>
        <p:txBody>
          <a:bodyPr/>
          <a:lstStyle/>
          <a:p>
            <a:endParaRPr lang="en-GB"/>
          </a:p>
        </p:txBody>
      </p:sp>
      <p:pic>
        <p:nvPicPr>
          <p:cNvPr id="13" name="Picture 12" descr="A graph with red and blue lines&#10;&#10;AI-generated content may be incorrect.">
            <a:extLst>
              <a:ext uri="{FF2B5EF4-FFF2-40B4-BE49-F238E27FC236}">
                <a16:creationId xmlns:a16="http://schemas.microsoft.com/office/drawing/2014/main" id="{DB1BF6E8-AF70-D37D-4A78-6B79C25489F4}"/>
              </a:ext>
            </a:extLst>
          </p:cNvPr>
          <p:cNvPicPr>
            <a:picLocks noGrp="1" noRot="1" noChangeAspect="1" noMove="1" noResize="1" noEditPoints="1" noAdjustHandles="1" noChangeArrowheads="1" noChangeShapeType="1" noCrop="1"/>
          </p:cNvPicPr>
          <p:nvPr/>
        </p:nvPicPr>
        <p:blipFill>
          <a:blip r:embed="rId2"/>
          <a:stretch>
            <a:fillRect/>
          </a:stretch>
        </p:blipFill>
        <p:spPr>
          <a:xfrm>
            <a:off x="-791038" y="-165140"/>
            <a:ext cx="13406207" cy="7280315"/>
          </a:xfrm>
          <a:prstGeom prst="rect">
            <a:avLst/>
          </a:prstGeom>
        </p:spPr>
      </p:pic>
      <p:sp>
        <p:nvSpPr>
          <p:cNvPr id="14" name="Oval 13">
            <a:extLst>
              <a:ext uri="{FF2B5EF4-FFF2-40B4-BE49-F238E27FC236}">
                <a16:creationId xmlns:a16="http://schemas.microsoft.com/office/drawing/2014/main" id="{2F0BA4FB-F769-1907-DF3E-375D83823C03}"/>
              </a:ext>
            </a:extLst>
          </p:cNvPr>
          <p:cNvSpPr/>
          <p:nvPr/>
        </p:nvSpPr>
        <p:spPr>
          <a:xfrm>
            <a:off x="1197734" y="618518"/>
            <a:ext cx="1183515" cy="240090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Oval 14">
            <a:extLst>
              <a:ext uri="{FF2B5EF4-FFF2-40B4-BE49-F238E27FC236}">
                <a16:creationId xmlns:a16="http://schemas.microsoft.com/office/drawing/2014/main" id="{7849397D-8EF4-6024-0ED1-FD73EBEC0CFE}"/>
              </a:ext>
            </a:extLst>
          </p:cNvPr>
          <p:cNvSpPr/>
          <p:nvPr/>
        </p:nvSpPr>
        <p:spPr>
          <a:xfrm>
            <a:off x="4668838" y="2506685"/>
            <a:ext cx="2305051" cy="159067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F77AE261-C1F0-5208-15AA-D127A4D480EF}"/>
              </a:ext>
            </a:extLst>
          </p:cNvPr>
          <p:cNvSpPr txBox="1"/>
          <p:nvPr/>
        </p:nvSpPr>
        <p:spPr>
          <a:xfrm>
            <a:off x="2381249" y="373487"/>
            <a:ext cx="3218070" cy="2585323"/>
          </a:xfrm>
          <a:prstGeom prst="rect">
            <a:avLst/>
          </a:prstGeom>
          <a:noFill/>
        </p:spPr>
        <p:txBody>
          <a:bodyPr wrap="square" rtlCol="0">
            <a:spAutoFit/>
          </a:bodyPr>
          <a:lstStyle/>
          <a:p>
            <a:r>
              <a:rPr lang="it-IT" dirty="0">
                <a:solidFill>
                  <a:schemeClr val="bg1"/>
                </a:solidFill>
              </a:rPr>
              <a:t>Over damped responde </a:t>
            </a:r>
          </a:p>
          <a:p>
            <a:r>
              <a:rPr lang="it-IT" dirty="0">
                <a:solidFill>
                  <a:schemeClr val="bg1"/>
                </a:solidFill>
              </a:rPr>
              <a:t>(</a:t>
            </a:r>
            <a:r>
              <a:rPr lang="it-IT" b="1" dirty="0">
                <a:solidFill>
                  <a:schemeClr val="bg1"/>
                </a:solidFill>
              </a:rPr>
              <a:t>wrong</a:t>
            </a:r>
            <a:r>
              <a:rPr lang="it-IT" dirty="0">
                <a:solidFill>
                  <a:schemeClr val="bg1"/>
                </a:solidFill>
              </a:rPr>
              <a:t>)</a:t>
            </a:r>
          </a:p>
          <a:p>
            <a:pPr marL="285750" indent="-285750">
              <a:buFontTx/>
              <a:buChar char="-"/>
            </a:pPr>
            <a:r>
              <a:rPr lang="it-IT" dirty="0">
                <a:solidFill>
                  <a:schemeClr val="bg1"/>
                </a:solidFill>
              </a:rPr>
              <a:t>FRF in this peak is similar resistive shaunt more than R + L</a:t>
            </a:r>
          </a:p>
          <a:p>
            <a:pPr marL="285750" indent="-285750">
              <a:buFontTx/>
              <a:buChar char="-"/>
            </a:pPr>
            <a:r>
              <a:rPr lang="it-IT" dirty="0">
                <a:solidFill>
                  <a:schemeClr val="bg1"/>
                </a:solidFill>
              </a:rPr>
              <a:t>Maybe the R value is too high</a:t>
            </a:r>
          </a:p>
          <a:p>
            <a:pPr marL="285750" indent="-285750">
              <a:buFontTx/>
              <a:buChar char="-"/>
            </a:pPr>
            <a:r>
              <a:rPr lang="it-IT" dirty="0">
                <a:solidFill>
                  <a:schemeClr val="bg1"/>
                </a:solidFill>
              </a:rPr>
              <a:t>This wrong respone is maybe due to the interference of second mode </a:t>
            </a:r>
            <a:endParaRPr lang="en-GB" dirty="0">
              <a:solidFill>
                <a:schemeClr val="bg1"/>
              </a:solidFill>
            </a:endParaRPr>
          </a:p>
        </p:txBody>
      </p:sp>
      <p:sp>
        <p:nvSpPr>
          <p:cNvPr id="17" name="TextBox 16">
            <a:extLst>
              <a:ext uri="{FF2B5EF4-FFF2-40B4-BE49-F238E27FC236}">
                <a16:creationId xmlns:a16="http://schemas.microsoft.com/office/drawing/2014/main" id="{70CCE1DA-46C0-7DC9-6EFF-A4B613B5C952}"/>
              </a:ext>
            </a:extLst>
          </p:cNvPr>
          <p:cNvSpPr txBox="1"/>
          <p:nvPr/>
        </p:nvSpPr>
        <p:spPr>
          <a:xfrm>
            <a:off x="6464762" y="974506"/>
            <a:ext cx="2752725" cy="1754326"/>
          </a:xfrm>
          <a:prstGeom prst="rect">
            <a:avLst/>
          </a:prstGeom>
          <a:noFill/>
        </p:spPr>
        <p:txBody>
          <a:bodyPr wrap="square" rtlCol="0">
            <a:spAutoFit/>
          </a:bodyPr>
          <a:lstStyle/>
          <a:p>
            <a:r>
              <a:rPr lang="it-IT" dirty="0">
                <a:solidFill>
                  <a:schemeClr val="bg1"/>
                </a:solidFill>
              </a:rPr>
              <a:t>This two peaks are asymetric:</a:t>
            </a:r>
          </a:p>
          <a:p>
            <a:pPr marL="285750" indent="-285750">
              <a:buFontTx/>
              <a:buChar char="-"/>
            </a:pPr>
            <a:r>
              <a:rPr lang="it-IT" dirty="0">
                <a:solidFill>
                  <a:schemeClr val="bg1"/>
                </a:solidFill>
              </a:rPr>
              <a:t>Due to the first mode interference</a:t>
            </a:r>
          </a:p>
          <a:p>
            <a:pPr marL="285750" indent="-285750">
              <a:buFontTx/>
              <a:buChar char="-"/>
            </a:pPr>
            <a:r>
              <a:rPr lang="it-IT" dirty="0">
                <a:solidFill>
                  <a:schemeClr val="bg1"/>
                </a:solidFill>
              </a:rPr>
              <a:t>Also in simulation they were not too good</a:t>
            </a:r>
            <a:endParaRPr lang="en-GB" dirty="0">
              <a:solidFill>
                <a:schemeClr val="bg1"/>
              </a:solidFill>
            </a:endParaRPr>
          </a:p>
        </p:txBody>
      </p:sp>
    </p:spTree>
    <p:extLst>
      <p:ext uri="{BB962C8B-B14F-4D97-AF65-F5344CB8AC3E}">
        <p14:creationId xmlns:p14="http://schemas.microsoft.com/office/powerpoint/2010/main" val="1435433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790404"/>
          </a:xfrm>
        </p:spPr>
        <p:txBody>
          <a:bodyPr rtlCol="0">
            <a:normAutofit/>
          </a:bodyPr>
          <a:lstStyle/>
          <a:p>
            <a:pPr rtl="0"/>
            <a:r>
              <a:rPr lang="it-IT" sz="4400" dirty="0">
                <a:latin typeface="Rockwell" panose="02060603020205020403" pitchFamily="18" charset="0"/>
              </a:rPr>
              <a:t>Experimental setup</a:t>
            </a:r>
          </a:p>
        </p:txBody>
      </p:sp>
      <p:grpSp>
        <p:nvGrpSpPr>
          <p:cNvPr id="11" name="Gruppo 10">
            <a:extLst>
              <a:ext uri="{FF2B5EF4-FFF2-40B4-BE49-F238E27FC236}">
                <a16:creationId xmlns:a16="http://schemas.microsoft.com/office/drawing/2014/main" id="{48199473-4EF0-F4A4-9BD7-5DD931AC4F63}"/>
              </a:ext>
            </a:extLst>
          </p:cNvPr>
          <p:cNvGrpSpPr/>
          <p:nvPr/>
        </p:nvGrpSpPr>
        <p:grpSpPr>
          <a:xfrm>
            <a:off x="734398" y="2768047"/>
            <a:ext cx="1557317" cy="1770616"/>
            <a:chOff x="587078" y="2661367"/>
            <a:chExt cx="1557317" cy="1770616"/>
          </a:xfrm>
        </p:grpSpPr>
        <p:pic>
          <p:nvPicPr>
            <p:cNvPr id="10" name="Immagine 9" descr="Immagine che contiene computer, Dispositivo di output, testo, Dispositivo elettronico&#10;&#10;Il contenuto generato dall'IA potrebbe non essere corretto.">
              <a:extLst>
                <a:ext uri="{FF2B5EF4-FFF2-40B4-BE49-F238E27FC236}">
                  <a16:creationId xmlns:a16="http://schemas.microsoft.com/office/drawing/2014/main" id="{D66CE8D5-E4C7-43D3-5973-B5DF8F38A3E1}"/>
                </a:ext>
              </a:extLst>
            </p:cNvPr>
            <p:cNvPicPr>
              <a:picLocks noChangeAspect="1"/>
            </p:cNvPicPr>
            <p:nvPr/>
          </p:nvPicPr>
          <p:blipFill>
            <a:blip r:embed="rId3"/>
            <a:srcRect l="39389" t="14989" r="39389" b="16440"/>
            <a:stretch/>
          </p:blipFill>
          <p:spPr>
            <a:xfrm>
              <a:off x="587078" y="2661367"/>
              <a:ext cx="1108669" cy="1535266"/>
            </a:xfrm>
            <a:prstGeom prst="rect">
              <a:avLst/>
            </a:prstGeom>
          </p:spPr>
        </p:pic>
        <p:pic>
          <p:nvPicPr>
            <p:cNvPr id="1026" name="Picture 2" descr="Questions | Dewesoft Developer">
              <a:hlinkClick r:id="rId4"/>
              <a:extLst>
                <a:ext uri="{FF2B5EF4-FFF2-40B4-BE49-F238E27FC236}">
                  <a16:creationId xmlns:a16="http://schemas.microsoft.com/office/drawing/2014/main" id="{BCED2408-5585-BEA6-18B7-5BA7E80336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1412" y="3429000"/>
              <a:ext cx="1002983" cy="1002983"/>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CasellaDiTesto 11">
            <a:extLst>
              <a:ext uri="{FF2B5EF4-FFF2-40B4-BE49-F238E27FC236}">
                <a16:creationId xmlns:a16="http://schemas.microsoft.com/office/drawing/2014/main" id="{8FDE41AE-68BE-0AF9-505E-4E9B9C3D6713}"/>
              </a:ext>
            </a:extLst>
          </p:cNvPr>
          <p:cNvSpPr txBox="1"/>
          <p:nvPr/>
        </p:nvSpPr>
        <p:spPr>
          <a:xfrm>
            <a:off x="734398" y="4588110"/>
            <a:ext cx="1226482" cy="584775"/>
          </a:xfrm>
          <a:prstGeom prst="rect">
            <a:avLst/>
          </a:prstGeom>
          <a:noFill/>
        </p:spPr>
        <p:txBody>
          <a:bodyPr wrap="square" rtlCol="0">
            <a:spAutoFit/>
          </a:bodyPr>
          <a:lstStyle/>
          <a:p>
            <a:pPr algn="ctr"/>
            <a:r>
              <a:rPr lang="it-IT" sz="1600" dirty="0"/>
              <a:t>Data collection</a:t>
            </a:r>
          </a:p>
        </p:txBody>
      </p:sp>
      <p:sp>
        <p:nvSpPr>
          <p:cNvPr id="13" name="Rettangolo 12">
            <a:extLst>
              <a:ext uri="{FF2B5EF4-FFF2-40B4-BE49-F238E27FC236}">
                <a16:creationId xmlns:a16="http://schemas.microsoft.com/office/drawing/2014/main" id="{4A275293-160E-0122-28CB-A846591FABF1}"/>
              </a:ext>
            </a:extLst>
          </p:cNvPr>
          <p:cNvSpPr/>
          <p:nvPr/>
        </p:nvSpPr>
        <p:spPr>
          <a:xfrm>
            <a:off x="2745740" y="1663685"/>
            <a:ext cx="2385060" cy="8277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028" name="Picture 4" descr="Fotografia Simple stopwatch timer flat icon for apps and websites,  martialred su EuroPosters.it">
            <a:hlinkClick r:id="rId6"/>
            <a:extLst>
              <a:ext uri="{FF2B5EF4-FFF2-40B4-BE49-F238E27FC236}">
                <a16:creationId xmlns:a16="http://schemas.microsoft.com/office/drawing/2014/main" id="{CB7B23F5-D717-1F1A-DE5C-684558048E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24799" y="1737360"/>
            <a:ext cx="666360" cy="666360"/>
          </a:xfrm>
          <a:prstGeom prst="rect">
            <a:avLst/>
          </a:prstGeom>
          <a:noFill/>
          <a:extLst>
            <a:ext uri="{909E8E84-426E-40DD-AFC4-6F175D3DCCD1}">
              <a14:hiddenFill xmlns:a14="http://schemas.microsoft.com/office/drawing/2010/main">
                <a:solidFill>
                  <a:srgbClr val="FFFFFF"/>
                </a:solidFill>
              </a14:hiddenFill>
            </a:ext>
          </a:extLst>
        </p:spPr>
      </p:pic>
      <p:pic>
        <p:nvPicPr>
          <p:cNvPr id="15" name="Immagine 14" descr="Immagine che contiene Elementi grafici, simbolo, logo, Carattere&#10;&#10;Il contenuto generato dall'IA potrebbe non essere corretto.">
            <a:extLst>
              <a:ext uri="{FF2B5EF4-FFF2-40B4-BE49-F238E27FC236}">
                <a16:creationId xmlns:a16="http://schemas.microsoft.com/office/drawing/2014/main" id="{2D63253A-BCF9-604C-A162-DC1609E0961B}"/>
              </a:ext>
            </a:extLst>
          </p:cNvPr>
          <p:cNvPicPr preferRelativeResize="0">
            <a:picLocks/>
          </p:cNvPicPr>
          <p:nvPr/>
        </p:nvPicPr>
        <p:blipFill>
          <a:blip r:embed="rId8"/>
          <a:stretch>
            <a:fillRect/>
          </a:stretch>
        </p:blipFill>
        <p:spPr>
          <a:xfrm>
            <a:off x="3617384" y="1737360"/>
            <a:ext cx="666000" cy="666000"/>
          </a:xfrm>
          <a:prstGeom prst="rect">
            <a:avLst/>
          </a:prstGeom>
        </p:spPr>
      </p:pic>
      <p:pic>
        <p:nvPicPr>
          <p:cNvPr id="1030" name="Picture 6" descr="Data icon - Free download on Iconfinder">
            <a:hlinkClick r:id="rId9"/>
            <a:extLst>
              <a:ext uri="{FF2B5EF4-FFF2-40B4-BE49-F238E27FC236}">
                <a16:creationId xmlns:a16="http://schemas.microsoft.com/office/drawing/2014/main" id="{2846CD2C-1029-D05B-2FB7-E146FDB432FA}"/>
              </a:ext>
            </a:extLst>
          </p:cNvPr>
          <p:cNvPicPr preferRelativeResize="0">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09609" y="1728210"/>
            <a:ext cx="666000" cy="666000"/>
          </a:xfrm>
          <a:prstGeom prst="rect">
            <a:avLst/>
          </a:prstGeom>
          <a:noFill/>
          <a:extLst>
            <a:ext uri="{909E8E84-426E-40DD-AFC4-6F175D3DCCD1}">
              <a14:hiddenFill xmlns:a14="http://schemas.microsoft.com/office/drawing/2010/main">
                <a:solidFill>
                  <a:srgbClr val="FFFFFF"/>
                </a:solidFill>
              </a14:hiddenFill>
            </a:ext>
          </a:extLst>
        </p:spPr>
      </p:pic>
      <p:sp>
        <p:nvSpPr>
          <p:cNvPr id="16" name="CasellaDiTesto 15">
            <a:extLst>
              <a:ext uri="{FF2B5EF4-FFF2-40B4-BE49-F238E27FC236}">
                <a16:creationId xmlns:a16="http://schemas.microsoft.com/office/drawing/2014/main" id="{B10C04B1-11A8-1371-E6EC-86D5228F0918}"/>
              </a:ext>
            </a:extLst>
          </p:cNvPr>
          <p:cNvSpPr txBox="1"/>
          <p:nvPr/>
        </p:nvSpPr>
        <p:spPr>
          <a:xfrm>
            <a:off x="3144912" y="2459101"/>
            <a:ext cx="1608497" cy="338554"/>
          </a:xfrm>
          <a:prstGeom prst="rect">
            <a:avLst/>
          </a:prstGeom>
          <a:noFill/>
        </p:spPr>
        <p:txBody>
          <a:bodyPr wrap="square" rtlCol="0">
            <a:spAutoFit/>
          </a:bodyPr>
          <a:lstStyle/>
          <a:p>
            <a:pPr algn="ctr"/>
            <a:r>
              <a:rPr lang="it-IT" sz="1600" dirty="0"/>
              <a:t>Connection hub</a:t>
            </a:r>
          </a:p>
        </p:txBody>
      </p:sp>
      <p:pic>
        <p:nvPicPr>
          <p:cNvPr id="1032" name="Picture 8" descr="Inductor - Free technology icons">
            <a:hlinkClick r:id="rId11"/>
            <a:extLst>
              <a:ext uri="{FF2B5EF4-FFF2-40B4-BE49-F238E27FC236}">
                <a16:creationId xmlns:a16="http://schemas.microsoft.com/office/drawing/2014/main" id="{057FAB1E-8C50-1338-5E6C-7F210101DB8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21240" y="2299637"/>
            <a:ext cx="827722" cy="827722"/>
          </a:xfrm>
          <a:prstGeom prst="rect">
            <a:avLst/>
          </a:prstGeom>
          <a:noFill/>
          <a:extLst>
            <a:ext uri="{909E8E84-426E-40DD-AFC4-6F175D3DCCD1}">
              <a14:hiddenFill xmlns:a14="http://schemas.microsoft.com/office/drawing/2010/main">
                <a:solidFill>
                  <a:srgbClr val="FFFFFF"/>
                </a:solidFill>
              </a14:hiddenFill>
            </a:ext>
          </a:extLst>
        </p:spPr>
      </p:pic>
      <p:sp>
        <p:nvSpPr>
          <p:cNvPr id="17" name="Rettangolo smussato 16">
            <a:extLst>
              <a:ext uri="{FF2B5EF4-FFF2-40B4-BE49-F238E27FC236}">
                <a16:creationId xmlns:a16="http://schemas.microsoft.com/office/drawing/2014/main" id="{03D246C6-B04D-47AD-1032-328CABF8709C}"/>
              </a:ext>
            </a:extLst>
          </p:cNvPr>
          <p:cNvSpPr/>
          <p:nvPr/>
        </p:nvSpPr>
        <p:spPr>
          <a:xfrm>
            <a:off x="5449794" y="3535680"/>
            <a:ext cx="2045132" cy="595715"/>
          </a:xfrm>
          <a:prstGeom prst="beve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Foto barretta</a:t>
            </a:r>
          </a:p>
        </p:txBody>
      </p:sp>
      <p:sp>
        <p:nvSpPr>
          <p:cNvPr id="18" name="Rettangolo 17">
            <a:extLst>
              <a:ext uri="{FF2B5EF4-FFF2-40B4-BE49-F238E27FC236}">
                <a16:creationId xmlns:a16="http://schemas.microsoft.com/office/drawing/2014/main" id="{8E392AD3-D9B7-7C5B-66B9-D2EDC51B05AE}"/>
              </a:ext>
            </a:extLst>
          </p:cNvPr>
          <p:cNvSpPr/>
          <p:nvPr/>
        </p:nvSpPr>
        <p:spPr>
          <a:xfrm>
            <a:off x="3157979" y="3424756"/>
            <a:ext cx="488325" cy="9566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err="1"/>
              <a:t>Zsh</a:t>
            </a:r>
            <a:endParaRPr lang="it-IT" dirty="0"/>
          </a:p>
        </p:txBody>
      </p:sp>
      <p:cxnSp>
        <p:nvCxnSpPr>
          <p:cNvPr id="6" name="Connector: Elbow 5">
            <a:extLst>
              <a:ext uri="{FF2B5EF4-FFF2-40B4-BE49-F238E27FC236}">
                <a16:creationId xmlns:a16="http://schemas.microsoft.com/office/drawing/2014/main" id="{CC6FA444-9757-C86D-0B8B-38F1E1B573D3}"/>
              </a:ext>
            </a:extLst>
          </p:cNvPr>
          <p:cNvCxnSpPr>
            <a:cxnSpLocks/>
            <a:stCxn id="18" idx="0"/>
          </p:cNvCxnSpPr>
          <p:nvPr/>
        </p:nvCxnSpPr>
        <p:spPr>
          <a:xfrm rot="16200000" flipH="1">
            <a:off x="4551042" y="2275855"/>
            <a:ext cx="92301" cy="2390102"/>
          </a:xfrm>
          <a:prstGeom prst="bentConnector4">
            <a:avLst>
              <a:gd name="adj1" fmla="val -247668"/>
              <a:gd name="adj2" fmla="val 100539"/>
            </a:avLst>
          </a:prstGeom>
          <a:ln w="38100" cap="flat">
            <a:solidFill>
              <a:schemeClr val="accent6">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9DBCE527-5989-0DF3-38DF-29ADAFD87B89}"/>
              </a:ext>
            </a:extLst>
          </p:cNvPr>
          <p:cNvCxnSpPr>
            <a:cxnSpLocks/>
            <a:stCxn id="18" idx="2"/>
          </p:cNvCxnSpPr>
          <p:nvPr/>
        </p:nvCxnSpPr>
        <p:spPr>
          <a:xfrm rot="5400000" flipH="1" flipV="1">
            <a:off x="4480459" y="3043423"/>
            <a:ext cx="259713" cy="2416349"/>
          </a:xfrm>
          <a:prstGeom prst="bentConnector4">
            <a:avLst>
              <a:gd name="adj1" fmla="val -88020"/>
              <a:gd name="adj2" fmla="val 99595"/>
            </a:avLst>
          </a:prstGeom>
          <a:ln w="38100" cap="flat">
            <a:solidFill>
              <a:schemeClr val="accent6">
                <a:lumMod val="50000"/>
              </a:schemeClr>
            </a:solidFill>
            <a:tailEnd type="none"/>
          </a:ln>
        </p:spPr>
        <p:style>
          <a:lnRef idx="1">
            <a:schemeClr val="accent1"/>
          </a:lnRef>
          <a:fillRef idx="0">
            <a:schemeClr val="accent1"/>
          </a:fillRef>
          <a:effectRef idx="0">
            <a:schemeClr val="accent1"/>
          </a:effectRef>
          <a:fontRef idx="minor">
            <a:schemeClr val="tx1"/>
          </a:fontRef>
        </p:style>
      </p:cxnSp>
      <p:grpSp>
        <p:nvGrpSpPr>
          <p:cNvPr id="1044" name="Group 1043">
            <a:extLst>
              <a:ext uri="{FF2B5EF4-FFF2-40B4-BE49-F238E27FC236}">
                <a16:creationId xmlns:a16="http://schemas.microsoft.com/office/drawing/2014/main" id="{E1684737-9AFF-9F65-D838-3E2F9CA7DAB1}"/>
              </a:ext>
            </a:extLst>
          </p:cNvPr>
          <p:cNvGrpSpPr/>
          <p:nvPr/>
        </p:nvGrpSpPr>
        <p:grpSpPr>
          <a:xfrm>
            <a:off x="5726020" y="4827185"/>
            <a:ext cx="2045132" cy="1555765"/>
            <a:chOff x="6007174" y="4676537"/>
            <a:chExt cx="2045132" cy="1555765"/>
          </a:xfrm>
        </p:grpSpPr>
        <p:pic>
          <p:nvPicPr>
            <p:cNvPr id="1034" name="Picture 10" descr="Laser distance meter icon vector flat 25506388 Vector Art at Vecteezy">
              <a:hlinkClick r:id="rId13"/>
              <a:extLst>
                <a:ext uri="{FF2B5EF4-FFF2-40B4-BE49-F238E27FC236}">
                  <a16:creationId xmlns:a16="http://schemas.microsoft.com/office/drawing/2014/main" id="{73B033EC-12FE-314B-3EDC-0B4D3EAEC2C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39759" y="4676537"/>
              <a:ext cx="1179963" cy="1179963"/>
            </a:xfrm>
            <a:prstGeom prst="rect">
              <a:avLst/>
            </a:prstGeom>
            <a:noFill/>
            <a:extLst>
              <a:ext uri="{909E8E84-426E-40DD-AFC4-6F175D3DCCD1}">
                <a14:hiddenFill xmlns:a14="http://schemas.microsoft.com/office/drawing/2010/main">
                  <a:solidFill>
                    <a:srgbClr val="FFFFFF"/>
                  </a:solidFill>
                </a14:hiddenFill>
              </a:ext>
            </a:extLst>
          </p:spPr>
        </p:pic>
        <p:sp>
          <p:nvSpPr>
            <p:cNvPr id="19" name="CasellaDiTesto 11">
              <a:extLst>
                <a:ext uri="{FF2B5EF4-FFF2-40B4-BE49-F238E27FC236}">
                  <a16:creationId xmlns:a16="http://schemas.microsoft.com/office/drawing/2014/main" id="{19E225BE-7B26-5610-ED93-6EA9B4986848}"/>
                </a:ext>
              </a:extLst>
            </p:cNvPr>
            <p:cNvSpPr txBox="1"/>
            <p:nvPr/>
          </p:nvSpPr>
          <p:spPr>
            <a:xfrm>
              <a:off x="6007174" y="5893748"/>
              <a:ext cx="2045132" cy="338554"/>
            </a:xfrm>
            <a:prstGeom prst="rect">
              <a:avLst/>
            </a:prstGeom>
            <a:noFill/>
          </p:spPr>
          <p:txBody>
            <a:bodyPr wrap="square" rtlCol="0">
              <a:spAutoFit/>
            </a:bodyPr>
            <a:lstStyle/>
            <a:p>
              <a:pPr algn="ctr"/>
              <a:r>
                <a:rPr lang="it-IT" sz="1600" dirty="0"/>
                <a:t>Laser speed gauge</a:t>
              </a:r>
            </a:p>
          </p:txBody>
        </p:sp>
      </p:grpSp>
      <p:sp>
        <p:nvSpPr>
          <p:cNvPr id="20" name="CasellaDiTesto 11">
            <a:extLst>
              <a:ext uri="{FF2B5EF4-FFF2-40B4-BE49-F238E27FC236}">
                <a16:creationId xmlns:a16="http://schemas.microsoft.com/office/drawing/2014/main" id="{E56A9D0E-5266-B34D-FF54-E91D95E1692A}"/>
              </a:ext>
            </a:extLst>
          </p:cNvPr>
          <p:cNvSpPr txBox="1"/>
          <p:nvPr/>
        </p:nvSpPr>
        <p:spPr>
          <a:xfrm>
            <a:off x="5792245" y="1868372"/>
            <a:ext cx="1885710" cy="338554"/>
          </a:xfrm>
          <a:prstGeom prst="rect">
            <a:avLst/>
          </a:prstGeom>
          <a:noFill/>
        </p:spPr>
        <p:txBody>
          <a:bodyPr wrap="square" rtlCol="0">
            <a:spAutoFit/>
          </a:bodyPr>
          <a:lstStyle/>
          <a:p>
            <a:pPr algn="ctr"/>
            <a:r>
              <a:rPr lang="it-IT" sz="1600" dirty="0"/>
              <a:t>Electromagnetic coil</a:t>
            </a:r>
          </a:p>
        </p:txBody>
      </p:sp>
      <p:cxnSp>
        <p:nvCxnSpPr>
          <p:cNvPr id="22" name="Connector: Elbow 21">
            <a:extLst>
              <a:ext uri="{FF2B5EF4-FFF2-40B4-BE49-F238E27FC236}">
                <a16:creationId xmlns:a16="http://schemas.microsoft.com/office/drawing/2014/main" id="{E6A4F50B-3244-8581-51E7-9BE64A859B27}"/>
              </a:ext>
            </a:extLst>
          </p:cNvPr>
          <p:cNvCxnSpPr>
            <a:cxnSpLocks/>
            <a:stCxn id="10" idx="0"/>
            <a:endCxn id="13" idx="1"/>
          </p:cNvCxnSpPr>
          <p:nvPr/>
        </p:nvCxnSpPr>
        <p:spPr>
          <a:xfrm rot="5400000" flipH="1" flipV="1">
            <a:off x="1671986" y="1694294"/>
            <a:ext cx="690501" cy="1457007"/>
          </a:xfrm>
          <a:prstGeom prst="bentConnector2">
            <a:avLst/>
          </a:prstGeom>
          <a:ln w="38100" cap="flat">
            <a:solidFill>
              <a:schemeClr val="bg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8F8448C2-9341-8E42-2D50-31ABF6EF310F}"/>
              </a:ext>
            </a:extLst>
          </p:cNvPr>
          <p:cNvCxnSpPr>
            <a:cxnSpLocks/>
            <a:stCxn id="13" idx="3"/>
            <a:endCxn id="1032" idx="1"/>
          </p:cNvCxnSpPr>
          <p:nvPr/>
        </p:nvCxnSpPr>
        <p:spPr>
          <a:xfrm>
            <a:off x="5130800" y="2077546"/>
            <a:ext cx="1190440" cy="635952"/>
          </a:xfrm>
          <a:prstGeom prst="bentConnector3">
            <a:avLst>
              <a:gd name="adj1" fmla="val 50000"/>
            </a:avLst>
          </a:prstGeom>
          <a:ln w="38100" cap="flat">
            <a:solidFill>
              <a:schemeClr val="bg1"/>
            </a:solidFill>
            <a:tailEnd type="stealth"/>
          </a:ln>
        </p:spPr>
        <p:style>
          <a:lnRef idx="1">
            <a:schemeClr val="accent1"/>
          </a:lnRef>
          <a:fillRef idx="0">
            <a:schemeClr val="accent1"/>
          </a:fillRef>
          <a:effectRef idx="0">
            <a:schemeClr val="accent1"/>
          </a:effectRef>
          <a:fontRef idx="minor">
            <a:schemeClr val="tx1"/>
          </a:fontRef>
        </p:style>
      </p:cxnSp>
      <p:sp>
        <p:nvSpPr>
          <p:cNvPr id="1037" name="Arrow: Down 1036">
            <a:extLst>
              <a:ext uri="{FF2B5EF4-FFF2-40B4-BE49-F238E27FC236}">
                <a16:creationId xmlns:a16="http://schemas.microsoft.com/office/drawing/2014/main" id="{D8051700-EA76-DE02-75AC-6D0218DD0310}"/>
              </a:ext>
            </a:extLst>
          </p:cNvPr>
          <p:cNvSpPr/>
          <p:nvPr/>
        </p:nvSpPr>
        <p:spPr>
          <a:xfrm>
            <a:off x="6616700" y="3171274"/>
            <a:ext cx="213360" cy="327157"/>
          </a:xfrm>
          <a:prstGeom prst="downArrow">
            <a:avLst/>
          </a:prstGeom>
          <a:solidFill>
            <a:srgbClr val="FF0000"/>
          </a:solidFill>
          <a:ln w="3175">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38" name="CasellaDiTesto 11">
            <a:extLst>
              <a:ext uri="{FF2B5EF4-FFF2-40B4-BE49-F238E27FC236}">
                <a16:creationId xmlns:a16="http://schemas.microsoft.com/office/drawing/2014/main" id="{202496AD-A8A6-EEBB-900B-E525E73E825E}"/>
              </a:ext>
            </a:extLst>
          </p:cNvPr>
          <p:cNvSpPr txBox="1"/>
          <p:nvPr/>
        </p:nvSpPr>
        <p:spPr>
          <a:xfrm>
            <a:off x="6791139" y="3104528"/>
            <a:ext cx="611664" cy="400110"/>
          </a:xfrm>
          <a:prstGeom prst="rect">
            <a:avLst/>
          </a:prstGeom>
          <a:noFill/>
        </p:spPr>
        <p:txBody>
          <a:bodyPr wrap="square" rtlCol="0">
            <a:spAutoFit/>
          </a:bodyPr>
          <a:lstStyle/>
          <a:p>
            <a:pPr algn="ctr"/>
            <a:r>
              <a:rPr lang="it-IT" sz="2000" dirty="0"/>
              <a:t>F(w)</a:t>
            </a:r>
          </a:p>
        </p:txBody>
      </p:sp>
      <p:cxnSp>
        <p:nvCxnSpPr>
          <p:cNvPr id="1042" name="Straight Connector 1041">
            <a:extLst>
              <a:ext uri="{FF2B5EF4-FFF2-40B4-BE49-F238E27FC236}">
                <a16:creationId xmlns:a16="http://schemas.microsoft.com/office/drawing/2014/main" id="{0D20D359-DCE5-E4F3-10DD-7CC22C9808F2}"/>
              </a:ext>
            </a:extLst>
          </p:cNvPr>
          <p:cNvCxnSpPr>
            <a:cxnSpLocks/>
          </p:cNvCxnSpPr>
          <p:nvPr/>
        </p:nvCxnSpPr>
        <p:spPr>
          <a:xfrm>
            <a:off x="6727190" y="4205393"/>
            <a:ext cx="0" cy="621792"/>
          </a:xfrm>
          <a:prstGeom prst="line">
            <a:avLst/>
          </a:prstGeom>
          <a:ln w="117475">
            <a:solidFill>
              <a:srgbClr val="FFC000"/>
            </a:solidFill>
            <a:prstDash val="sysDot"/>
          </a:ln>
        </p:spPr>
        <p:style>
          <a:lnRef idx="1">
            <a:schemeClr val="accent1"/>
          </a:lnRef>
          <a:fillRef idx="0">
            <a:schemeClr val="accent1"/>
          </a:fillRef>
          <a:effectRef idx="0">
            <a:schemeClr val="accent1"/>
          </a:effectRef>
          <a:fontRef idx="minor">
            <a:schemeClr val="tx1"/>
          </a:fontRef>
        </p:style>
      </p:cxnSp>
      <p:cxnSp>
        <p:nvCxnSpPr>
          <p:cNvPr id="1045" name="Connector: Elbow 1044">
            <a:extLst>
              <a:ext uri="{FF2B5EF4-FFF2-40B4-BE49-F238E27FC236}">
                <a16:creationId xmlns:a16="http://schemas.microsoft.com/office/drawing/2014/main" id="{7C360701-8169-527F-5E05-6BA394153AEF}"/>
              </a:ext>
            </a:extLst>
          </p:cNvPr>
          <p:cNvCxnSpPr>
            <a:cxnSpLocks/>
            <a:endCxn id="1034" idx="1"/>
          </p:cNvCxnSpPr>
          <p:nvPr/>
        </p:nvCxnSpPr>
        <p:spPr>
          <a:xfrm>
            <a:off x="2908863" y="2491407"/>
            <a:ext cx="3249742" cy="2925760"/>
          </a:xfrm>
          <a:prstGeom prst="bentConnector3">
            <a:avLst>
              <a:gd name="adj1" fmla="val 134"/>
            </a:avLst>
          </a:prstGeom>
          <a:ln w="38100" cap="flat">
            <a:solidFill>
              <a:schemeClr val="bg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1050" name="CasellaDiTesto 11">
            <a:extLst>
              <a:ext uri="{FF2B5EF4-FFF2-40B4-BE49-F238E27FC236}">
                <a16:creationId xmlns:a16="http://schemas.microsoft.com/office/drawing/2014/main" id="{A40D455A-001B-3933-C9B0-52B8AACE85C4}"/>
              </a:ext>
            </a:extLst>
          </p:cNvPr>
          <p:cNvSpPr txBox="1"/>
          <p:nvPr/>
        </p:nvSpPr>
        <p:spPr>
          <a:xfrm>
            <a:off x="7937242" y="1452874"/>
            <a:ext cx="3018035" cy="3046988"/>
          </a:xfrm>
          <a:prstGeom prst="rect">
            <a:avLst/>
          </a:prstGeom>
          <a:noFill/>
        </p:spPr>
        <p:txBody>
          <a:bodyPr wrap="square" rtlCol="0">
            <a:spAutoFit/>
          </a:bodyPr>
          <a:lstStyle/>
          <a:p>
            <a:pPr marL="285750" indent="-285750">
              <a:buFont typeface="Arial" panose="020B0604020202020204" pitchFamily="34" charset="0"/>
              <a:buChar char="•"/>
            </a:pPr>
            <a:r>
              <a:rPr lang="it-IT" sz="1600" u="sng" dirty="0"/>
              <a:t>Connection hub</a:t>
            </a:r>
            <a:r>
              <a:rPr lang="it-IT" sz="1600" dirty="0"/>
              <a:t>: Clock source for </a:t>
            </a:r>
            <a:r>
              <a:rPr lang="it-IT" sz="1600" dirty="0" err="1"/>
              <a:t>sincronization</a:t>
            </a:r>
            <a:r>
              <a:rPr lang="it-IT" sz="1600" dirty="0"/>
              <a:t> of the data, </a:t>
            </a:r>
            <a:r>
              <a:rPr lang="it-IT" sz="1600" dirty="0" err="1"/>
              <a:t>amplifier</a:t>
            </a:r>
            <a:r>
              <a:rPr lang="it-IT" sz="1600" dirty="0"/>
              <a:t> and power </a:t>
            </a:r>
            <a:r>
              <a:rPr lang="it-IT" sz="1600" dirty="0" err="1"/>
              <a:t>direction</a:t>
            </a:r>
            <a:endParaRPr lang="it-IT" sz="1600" dirty="0"/>
          </a:p>
          <a:p>
            <a:pPr marL="285750" indent="-285750">
              <a:buFont typeface="Arial" panose="020B0604020202020204" pitchFamily="34" charset="0"/>
              <a:buChar char="•"/>
            </a:pPr>
            <a:r>
              <a:rPr lang="it-IT" sz="1600" u="sng" dirty="0"/>
              <a:t>Electromagnetic coil</a:t>
            </a:r>
            <a:r>
              <a:rPr lang="it-IT" sz="1600" dirty="0"/>
              <a:t>: </a:t>
            </a:r>
            <a:r>
              <a:rPr lang="it-IT" sz="1600" dirty="0" err="1"/>
              <a:t>used</a:t>
            </a:r>
            <a:r>
              <a:rPr lang="it-IT" sz="1600" dirty="0"/>
              <a:t> with a </a:t>
            </a:r>
            <a:r>
              <a:rPr lang="it-IT" sz="1600" dirty="0" err="1"/>
              <a:t>magnet</a:t>
            </a:r>
            <a:r>
              <a:rPr lang="it-IT" sz="1600" dirty="0"/>
              <a:t> </a:t>
            </a:r>
            <a:r>
              <a:rPr lang="it-IT" sz="1600" dirty="0" err="1"/>
              <a:t>mounted</a:t>
            </a:r>
            <a:r>
              <a:rPr lang="it-IT" sz="1600" dirty="0"/>
              <a:t> on the bar to force the bar </a:t>
            </a:r>
            <a:r>
              <a:rPr lang="it-IT" sz="1600" dirty="0" err="1"/>
              <a:t>without</a:t>
            </a:r>
            <a:r>
              <a:rPr lang="it-IT" sz="1600" dirty="0"/>
              <a:t> contact</a:t>
            </a:r>
          </a:p>
          <a:p>
            <a:pPr marL="285750" indent="-285750">
              <a:buFont typeface="Arial" panose="020B0604020202020204" pitchFamily="34" charset="0"/>
              <a:buChar char="•"/>
            </a:pPr>
            <a:r>
              <a:rPr lang="it-IT" sz="1600" u="sng" dirty="0"/>
              <a:t>Laser speed gauge</a:t>
            </a:r>
            <a:r>
              <a:rPr lang="it-IT" sz="1600" dirty="0"/>
              <a:t>: </a:t>
            </a:r>
            <a:r>
              <a:rPr lang="it-IT" sz="1600" dirty="0" err="1"/>
              <a:t>mesures</a:t>
            </a:r>
            <a:r>
              <a:rPr lang="it-IT" sz="1600" dirty="0"/>
              <a:t> the speed of the free side of the bar, </a:t>
            </a:r>
            <a:r>
              <a:rPr lang="it-IT" sz="1600" dirty="0" err="1"/>
              <a:t>without</a:t>
            </a:r>
            <a:r>
              <a:rPr lang="it-IT" sz="1600" dirty="0"/>
              <a:t> contact</a:t>
            </a:r>
          </a:p>
          <a:p>
            <a:pPr marL="285750" indent="-285750">
              <a:buFont typeface="Arial" panose="020B0604020202020204" pitchFamily="34" charset="0"/>
              <a:buChar char="•"/>
            </a:pPr>
            <a:r>
              <a:rPr lang="it-IT" sz="1600" dirty="0"/>
              <a:t> </a:t>
            </a:r>
            <a:r>
              <a:rPr lang="it-IT" sz="1600" u="sng" dirty="0" err="1"/>
              <a:t>Current</a:t>
            </a:r>
            <a:r>
              <a:rPr lang="it-IT" sz="1600" u="sng" dirty="0"/>
              <a:t> gauge</a:t>
            </a:r>
            <a:r>
              <a:rPr lang="it-IT" sz="1600" dirty="0"/>
              <a:t>: </a:t>
            </a:r>
            <a:r>
              <a:rPr lang="it-IT" sz="1600" dirty="0" err="1"/>
              <a:t>Needed</a:t>
            </a:r>
            <a:r>
              <a:rPr lang="it-IT" sz="1600" dirty="0"/>
              <a:t> to </a:t>
            </a:r>
            <a:r>
              <a:rPr lang="it-IT" sz="1600" dirty="0" err="1"/>
              <a:t>measure</a:t>
            </a:r>
            <a:r>
              <a:rPr lang="it-IT" sz="1600" dirty="0"/>
              <a:t> the </a:t>
            </a:r>
            <a:r>
              <a:rPr lang="it-IT" sz="1600" dirty="0" err="1"/>
              <a:t>behaviour</a:t>
            </a:r>
            <a:r>
              <a:rPr lang="it-IT" sz="1600" dirty="0"/>
              <a:t> of the </a:t>
            </a:r>
            <a:r>
              <a:rPr lang="it-IT" sz="1600" dirty="0" err="1"/>
              <a:t>piezo</a:t>
            </a:r>
            <a:r>
              <a:rPr lang="it-IT" sz="1600" dirty="0"/>
              <a:t> patch</a:t>
            </a:r>
          </a:p>
        </p:txBody>
      </p:sp>
      <p:sp>
        <p:nvSpPr>
          <p:cNvPr id="1051" name="Rettangolo 17">
            <a:extLst>
              <a:ext uri="{FF2B5EF4-FFF2-40B4-BE49-F238E27FC236}">
                <a16:creationId xmlns:a16="http://schemas.microsoft.com/office/drawing/2014/main" id="{2E4D6A30-641F-CD79-4E69-EDD5077D2267}"/>
              </a:ext>
            </a:extLst>
          </p:cNvPr>
          <p:cNvSpPr/>
          <p:nvPr/>
        </p:nvSpPr>
        <p:spPr>
          <a:xfrm>
            <a:off x="3890466" y="4324893"/>
            <a:ext cx="488325" cy="5264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A</a:t>
            </a:r>
          </a:p>
        </p:txBody>
      </p:sp>
      <p:cxnSp>
        <p:nvCxnSpPr>
          <p:cNvPr id="1052" name="Connector: Elbow 1051">
            <a:extLst>
              <a:ext uri="{FF2B5EF4-FFF2-40B4-BE49-F238E27FC236}">
                <a16:creationId xmlns:a16="http://schemas.microsoft.com/office/drawing/2014/main" id="{34B97C11-AAC1-E781-8DBD-08FAABCC176E}"/>
              </a:ext>
            </a:extLst>
          </p:cNvPr>
          <p:cNvCxnSpPr>
            <a:cxnSpLocks/>
            <a:endCxn id="1051" idx="2"/>
          </p:cNvCxnSpPr>
          <p:nvPr/>
        </p:nvCxnSpPr>
        <p:spPr>
          <a:xfrm rot="16200000" flipH="1">
            <a:off x="2424010" y="3140708"/>
            <a:ext cx="2359922" cy="1061316"/>
          </a:xfrm>
          <a:prstGeom prst="bentConnector3">
            <a:avLst>
              <a:gd name="adj1" fmla="val 109687"/>
            </a:avLst>
          </a:prstGeom>
          <a:ln w="38100" cap="flat">
            <a:solidFill>
              <a:schemeClr val="bg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066" name="CasellaDiTesto 15">
            <a:extLst>
              <a:ext uri="{FF2B5EF4-FFF2-40B4-BE49-F238E27FC236}">
                <a16:creationId xmlns:a16="http://schemas.microsoft.com/office/drawing/2014/main" id="{C0FD9D82-F3E6-D2EC-A6EB-251753616453}"/>
              </a:ext>
            </a:extLst>
          </p:cNvPr>
          <p:cNvSpPr txBox="1"/>
          <p:nvPr/>
        </p:nvSpPr>
        <p:spPr>
          <a:xfrm>
            <a:off x="4272215" y="4584606"/>
            <a:ext cx="1039994" cy="584775"/>
          </a:xfrm>
          <a:prstGeom prst="rect">
            <a:avLst/>
          </a:prstGeom>
          <a:noFill/>
        </p:spPr>
        <p:txBody>
          <a:bodyPr wrap="square" rtlCol="0">
            <a:spAutoFit/>
          </a:bodyPr>
          <a:lstStyle/>
          <a:p>
            <a:pPr algn="ctr"/>
            <a:r>
              <a:rPr lang="it-IT" sz="1600" dirty="0" err="1"/>
              <a:t>Current</a:t>
            </a:r>
            <a:r>
              <a:rPr lang="it-IT" sz="1600" dirty="0"/>
              <a:t> gauge</a:t>
            </a:r>
          </a:p>
        </p:txBody>
      </p:sp>
    </p:spTree>
    <p:extLst>
      <p:ext uri="{BB962C8B-B14F-4D97-AF65-F5344CB8AC3E}">
        <p14:creationId xmlns:p14="http://schemas.microsoft.com/office/powerpoint/2010/main" val="3253689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F22DE-8D0C-3FDB-C904-94CAF1D4E63B}"/>
              </a:ext>
            </a:extLst>
          </p:cNvPr>
          <p:cNvSpPr>
            <a:spLocks noGrp="1"/>
          </p:cNvSpPr>
          <p:nvPr>
            <p:ph type="title"/>
          </p:nvPr>
        </p:nvSpPr>
        <p:spPr>
          <a:xfrm>
            <a:off x="1264785" y="386289"/>
            <a:ext cx="9905998" cy="1478570"/>
          </a:xfrm>
        </p:spPr>
        <p:txBody>
          <a:bodyPr/>
          <a:lstStyle/>
          <a:p>
            <a:r>
              <a:rPr lang="it-IT" dirty="0"/>
              <a:t>H</a:t>
            </a:r>
            <a:r>
              <a:rPr lang="it-IT" baseline="-25000" dirty="0"/>
              <a:t>rl_rl </a:t>
            </a:r>
            <a:r>
              <a:rPr lang="it-IT" dirty="0"/>
              <a:t>optimization</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314ADE-C588-18E7-83E0-8FB168F7B4D0}"/>
                  </a:ext>
                </a:extLst>
              </p:cNvPr>
              <p:cNvSpPr>
                <a:spLocks noGrp="1"/>
              </p:cNvSpPr>
              <p:nvPr>
                <p:ph idx="1"/>
              </p:nvPr>
            </p:nvSpPr>
            <p:spPr>
              <a:xfrm>
                <a:off x="1054326" y="2039030"/>
                <a:ext cx="9905999" cy="3541714"/>
              </a:xfrm>
            </p:spPr>
            <p:txBody>
              <a:bodyPr>
                <a:normAutofit fontScale="77500" lnSpcReduction="20000"/>
              </a:bodyPr>
              <a:lstStyle/>
              <a:p>
                <a:pPr marL="0" indent="0">
                  <a:buNone/>
                </a:pPr>
                <a:r>
                  <a:rPr lang="it-IT" dirty="0"/>
                  <a:t>The assumption:</a:t>
                </a:r>
              </a:p>
              <a:p>
                <a:pPr marL="0" indent="0">
                  <a:buNone/>
                </a:pPr>
                <a:r>
                  <a:rPr lang="en-GB" b="1" i="1" dirty="0">
                    <a:latin typeface="Rockwell" panose="02060603020205020403" pitchFamily="18" charset="0"/>
                  </a:rPr>
                  <a:t>“the two modes were sufficiently distant from each other so as not to influence each other”</a:t>
                </a:r>
              </a:p>
              <a:p>
                <a:pPr marL="0" indent="0">
                  <a:buNone/>
                </a:pPr>
                <a:r>
                  <a:rPr lang="en-GB" b="1" dirty="0">
                    <a:latin typeface="Rockwell" panose="02060603020205020403" pitchFamily="18" charset="0"/>
                  </a:rPr>
                  <a:t>IS NOT VALID </a:t>
                </a:r>
                <a:r>
                  <a:rPr lang="en-GB" dirty="0">
                    <a:latin typeface="Rockwell" panose="02060603020205020403" pitchFamily="18" charset="0"/>
                  </a:rPr>
                  <a:t>=&gt; the two modes are not distant enough for  be neglected</a:t>
                </a:r>
              </a:p>
              <a:p>
                <a:pPr marL="0" indent="0">
                  <a:buNone/>
                </a:pPr>
                <a:r>
                  <a:rPr lang="en-GB" dirty="0"/>
                  <a:t>Procedure now:</a:t>
                </a:r>
              </a:p>
              <a:p>
                <a:pPr marL="457200" indent="-457200">
                  <a:buFont typeface="+mj-lt"/>
                  <a:buAutoNum type="arabicPeriod"/>
                </a:pPr>
                <a:r>
                  <a:rPr lang="en-GB" dirty="0"/>
                  <a:t>H</a:t>
                </a:r>
                <a:r>
                  <a:rPr lang="en-GB" baseline="-25000" dirty="0"/>
                  <a:t>RL_RL </a:t>
                </a:r>
                <a:r>
                  <a:rPr lang="en-GB" dirty="0"/>
                  <a:t>is not more the sum of single mode H</a:t>
                </a:r>
                <a:r>
                  <a:rPr lang="en-GB" baseline="-25000" dirty="0"/>
                  <a:t>RL_RL, </a:t>
                </a:r>
                <a:r>
                  <a:rPr lang="en-GB" dirty="0"/>
                  <a:t>is needed to compute the one that take in account the interference one piezo to the other</a:t>
                </a:r>
              </a:p>
              <a:p>
                <a:pPr marL="457200" indent="-457200">
                  <a:buFont typeface="+mj-lt"/>
                  <a:buAutoNum type="arabicPeriod"/>
                </a:pPr>
                <a:r>
                  <a:rPr lang="en-GB" dirty="0"/>
                  <a:t>Utilize the weight </a:t>
                </a:r>
                <a14:m>
                  <m:oMath xmlns:m="http://schemas.openxmlformats.org/officeDocument/2006/math">
                    <m:r>
                      <a:rPr lang="en-GB" sz="2400" b="1" i="1" kern="100" smtClean="0">
                        <a:effectLst/>
                        <a:latin typeface="Cambria Math" panose="02040503050406030204" pitchFamily="18" charset="0"/>
                        <a:ea typeface="Times New Roman" panose="02020603050405020304" pitchFamily="18" charset="0"/>
                        <a:cs typeface="Times New Roman" panose="02020603050405020304" pitchFamily="18" charset="0"/>
                      </a:rPr>
                      <m:t>𝝓</m:t>
                    </m:r>
                  </m:oMath>
                </a14:m>
                <a:r>
                  <a:rPr lang="it-IT" sz="2400" b="1" baseline="-25000" dirty="0">
                    <a:latin typeface="Rockwell" panose="02060603020205020403" pitchFamily="18" charset="0"/>
                  </a:rPr>
                  <a:t>opt</a:t>
                </a:r>
                <a:r>
                  <a:rPr lang="en-GB" sz="2400" b="1" dirty="0">
                    <a:latin typeface="Rockwell" panose="02060603020205020403" pitchFamily="18" charset="0"/>
                  </a:rPr>
                  <a:t> </a:t>
                </a:r>
                <a:r>
                  <a:rPr lang="en-GB" dirty="0"/>
                  <a:t>found during the fitting of </a:t>
                </a:r>
                <a:r>
                  <a:rPr lang="en-GB" b="1" dirty="0">
                    <a:latin typeface="Rockwell" panose="02060603020205020403" pitchFamily="18" charset="0"/>
                  </a:rPr>
                  <a:t> </a:t>
                </a:r>
                <a:r>
                  <a:rPr lang="en-GB" b="1" dirty="0" err="1">
                    <a:latin typeface="Rockwell" panose="02060603020205020403" pitchFamily="18" charset="0"/>
                  </a:rPr>
                  <a:t>H</a:t>
                </a:r>
                <a:r>
                  <a:rPr lang="en-GB" b="1" baseline="-25000" dirty="0" err="1">
                    <a:latin typeface="Rockwell" panose="02060603020205020403" pitchFamily="18" charset="0"/>
                  </a:rPr>
                  <a:t>sc_sc</a:t>
                </a:r>
                <a:r>
                  <a:rPr lang="en-GB" b="1" dirty="0">
                    <a:latin typeface="Rockwell" panose="02060603020205020403" pitchFamily="18" charset="0"/>
                  </a:rPr>
                  <a:t> </a:t>
                </a:r>
                <a:r>
                  <a:rPr lang="en-GB" dirty="0">
                    <a:latin typeface="Rockwell" panose="02060603020205020403" pitchFamily="18" charset="0"/>
                  </a:rPr>
                  <a:t>also in H</a:t>
                </a:r>
                <a:r>
                  <a:rPr lang="en-GB" baseline="-25000" dirty="0">
                    <a:latin typeface="Rockwell" panose="02060603020205020403" pitchFamily="18" charset="0"/>
                  </a:rPr>
                  <a:t>RL_RL</a:t>
                </a:r>
                <a:endParaRPr lang="en-GB" dirty="0"/>
              </a:p>
              <a:p>
                <a:pPr marL="457200" indent="-457200">
                  <a:buFont typeface="+mj-lt"/>
                  <a:buAutoNum type="arabicPeriod"/>
                </a:pPr>
                <a:r>
                  <a:rPr lang="en-GB" dirty="0"/>
                  <a:t>Optimization process for all the parameters (L1, R1, L2 and R2)</a:t>
                </a:r>
              </a:p>
            </p:txBody>
          </p:sp>
        </mc:Choice>
        <mc:Fallback xmlns="">
          <p:sp>
            <p:nvSpPr>
              <p:cNvPr id="3" name="Content Placeholder 2">
                <a:extLst>
                  <a:ext uri="{FF2B5EF4-FFF2-40B4-BE49-F238E27FC236}">
                    <a16:creationId xmlns:a16="http://schemas.microsoft.com/office/drawing/2014/main" id="{B5314ADE-C588-18E7-83E0-8FB168F7B4D0}"/>
                  </a:ext>
                </a:extLst>
              </p:cNvPr>
              <p:cNvSpPr>
                <a:spLocks noGrp="1" noRot="1" noChangeAspect="1" noMove="1" noResize="1" noEditPoints="1" noAdjustHandles="1" noChangeArrowheads="1" noChangeShapeType="1" noTextEdit="1"/>
              </p:cNvSpPr>
              <p:nvPr>
                <p:ph idx="1"/>
              </p:nvPr>
            </p:nvSpPr>
            <p:spPr>
              <a:xfrm>
                <a:off x="1054326" y="2039030"/>
                <a:ext cx="9905999" cy="3541714"/>
              </a:xfrm>
              <a:blipFill>
                <a:blip r:embed="rId2"/>
                <a:stretch>
                  <a:fillRect l="-738" t="-1033" b="-1205"/>
                </a:stretch>
              </a:blipFill>
            </p:spPr>
            <p:txBody>
              <a:bodyPr/>
              <a:lstStyle/>
              <a:p>
                <a:r>
                  <a:rPr lang="en-GB">
                    <a:noFill/>
                  </a:rPr>
                  <a:t> </a:t>
                </a:r>
              </a:p>
            </p:txBody>
          </p:sp>
        </mc:Fallback>
      </mc:AlternateContent>
    </p:spTree>
    <p:extLst>
      <p:ext uri="{BB962C8B-B14F-4D97-AF65-F5344CB8AC3E}">
        <p14:creationId xmlns:p14="http://schemas.microsoft.com/office/powerpoint/2010/main" val="3728723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63F51-078C-DF41-CDD7-A0C4FAD66CA8}"/>
              </a:ext>
            </a:extLst>
          </p:cNvPr>
          <p:cNvSpPr>
            <a:spLocks noGrp="1"/>
          </p:cNvSpPr>
          <p:nvPr>
            <p:ph type="title"/>
          </p:nvPr>
        </p:nvSpPr>
        <p:spPr>
          <a:xfrm>
            <a:off x="1212247" y="167758"/>
            <a:ext cx="9905998" cy="1055735"/>
          </a:xfrm>
        </p:spPr>
        <p:txBody>
          <a:bodyPr/>
          <a:lstStyle/>
          <a:p>
            <a:r>
              <a:rPr lang="it-IT" dirty="0"/>
              <a:t>1. Analytical h</a:t>
            </a:r>
            <a:r>
              <a:rPr lang="it-IT" baseline="-25000" dirty="0"/>
              <a:t>rl_rl</a:t>
            </a:r>
            <a:endParaRPr lang="en-GB"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440EFEE-7335-0D40-5314-3C8AF1CE0E9F}"/>
                  </a:ext>
                </a:extLst>
              </p:cNvPr>
              <p:cNvSpPr>
                <a:spLocks noGrp="1"/>
              </p:cNvSpPr>
              <p:nvPr>
                <p:ph idx="1"/>
              </p:nvPr>
            </p:nvSpPr>
            <p:spPr>
              <a:xfrm>
                <a:off x="1141412" y="1223493"/>
                <a:ext cx="9905999" cy="4567708"/>
              </a:xfrm>
            </p:spPr>
            <p:txBody>
              <a:bodyPr>
                <a:normAutofit lnSpcReduction="10000"/>
              </a:bodyPr>
              <a:lstStyle/>
              <a:p>
                <a:pPr marL="0" indent="0">
                  <a:buNone/>
                </a:pPr>
                <a:r>
                  <a:rPr lang="it-IT" dirty="0"/>
                  <a:t>Starting from the single mode quation (white) we add the contribution of the second piezo to the first one (red)</a:t>
                </a:r>
              </a:p>
              <a:p>
                <a:pPr marL="0" indent="0">
                  <a:buNone/>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  q</a:t>
                </a:r>
                <a:r>
                  <a:rPr lang="en-US" sz="1800" b="1" dirty="0">
                    <a:effectLst/>
                    <a:latin typeface="Cambria" panose="02040503050406030204" pitchFamily="18" charset="0"/>
                    <a:ea typeface="MS Mincho" panose="02020609040205080304" pitchFamily="49" charset="-128"/>
                    <a:cs typeface="Times New Roman" panose="02020603050405020304" pitchFamily="18" charset="0"/>
                  </a:rPr>
                  <a:t>̈ᵢ + 2ξ wᵢ q̇ᵢ - wᵢ kᵢ₁ V̅₁ </a:t>
                </a:r>
                <a:r>
                  <a:rPr lang="en-US" sz="1800" b="1" dirty="0">
                    <a:solidFill>
                      <a:srgbClr val="FF0000"/>
                    </a:solidFill>
                    <a:effectLst/>
                    <a:latin typeface="Cambria" panose="02040503050406030204" pitchFamily="18" charset="0"/>
                    <a:ea typeface="MS Mincho" panose="02020609040205080304" pitchFamily="49" charset="-128"/>
                    <a:cs typeface="Times New Roman" panose="02020603050405020304" pitchFamily="18" charset="0"/>
                  </a:rPr>
                  <a:t>- wᵢ kᵢ₂ V̅₂ </a:t>
                </a:r>
                <a:r>
                  <a:rPr lang="en-US" sz="1800" b="1" dirty="0">
                    <a:effectLst/>
                    <a:latin typeface="Cambria" panose="02040503050406030204" pitchFamily="18" charset="0"/>
                    <a:ea typeface="MS Mincho" panose="02020609040205080304" pitchFamily="49" charset="-128"/>
                    <a:cs typeface="Times New Roman" panose="02020603050405020304" pitchFamily="18" charset="0"/>
                  </a:rPr>
                  <a:t>= Fᵢ</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a:t>
                </a:r>
                <a:r>
                  <a:rPr lang="en-US" sz="1800" b="1" dirty="0">
                    <a:effectLst/>
                    <a:latin typeface="Cambria" panose="02040503050406030204" pitchFamily="18" charset="0"/>
                    <a:ea typeface="MS Mincho" panose="02020609040205080304" pitchFamily="49" charset="-128"/>
                    <a:cs typeface="Times New Roman" panose="02020603050405020304" pitchFamily="18" charset="0"/>
                  </a:rPr>
                  <a:t>q̈ᵢ + 2 ξᵢ wᵢ q̇ᵢ + ŵᵢ qᵢ - wᵢ kᵢ Q̅₁ - wᵢ kᵢ₂ Q̅₂ = Fᵢ</a:t>
                </a:r>
                <a:br>
                  <a:rPr lang="en-US" sz="1800" b="1"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V</a:t>
                </a:r>
                <a:r>
                  <a:rPr lang="en-US" sz="1800" b="1" dirty="0">
                    <a:effectLst/>
                    <a:latin typeface="Cambria" panose="02040503050406030204" pitchFamily="18" charset="0"/>
                    <a:ea typeface="MS Mincho" panose="02020609040205080304" pitchFamily="49" charset="-128"/>
                    <a:cs typeface="Times New Roman" panose="02020603050405020304" pitchFamily="18" charset="0"/>
                  </a:rPr>
                  <a:t>̅₁ - Q̅₁ + wᵢ Kᵢ₁ qᵢ = 0</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a:t>
                </a:r>
                <a:r>
                  <a:rPr lang="en-US" sz="1800" b="1" dirty="0">
                    <a:solidFill>
                      <a:srgbClr val="FF0000"/>
                    </a:solidFill>
                    <a:effectLst/>
                    <a:latin typeface="Cambria" panose="02040503050406030204" pitchFamily="18" charset="0"/>
                    <a:ea typeface="MS Mincho" panose="02020609040205080304" pitchFamily="49" charset="-128"/>
                    <a:cs typeface="Times New Roman" panose="02020603050405020304" pitchFamily="18" charset="0"/>
                  </a:rPr>
                  <a:t>V̅₂ - Q̅₂ + wᵢ Kᵢ₂ qᵢ = 0</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a:t>
                </a:r>
              </a:p>
              <a:p>
                <a:pPr marL="0" indent="0">
                  <a:buNone/>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Knowing the equation of the charge expressed in modal coordinate</a:t>
                </a:r>
              </a:p>
              <a:p>
                <a:pPr marL="0" indent="0" algn="ctr">
                  <a:buNone/>
                </a:pPr>
                <a14:m>
                  <m:oMath xmlns:m="http://schemas.openxmlformats.org/officeDocument/2006/math">
                    <m:acc>
                      <m:accPr>
                        <m:chr m:val="̅"/>
                        <m:ctrlPr>
                          <a:rPr lang="en-GB" sz="1800" b="1"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𝑸</m:t>
                        </m:r>
                      </m:e>
                    </m:acc>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sSubSup>
                          <m:sSubSup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𝒘</m:t>
                            </m:r>
                          </m:e>
                          <m:sub>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𝒆</m:t>
                            </m:r>
                          </m:sub>
                          <m:sup>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𝟐</m:t>
                            </m:r>
                          </m:sup>
                        </m:sSubSup>
                        <m:sSub>
                          <m:sSub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𝒘</m:t>
                            </m:r>
                          </m:e>
                          <m:sub>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𝒊</m:t>
                            </m:r>
                          </m:sub>
                        </m:sSub>
                        <m:sSub>
                          <m:sSub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𝒌</m:t>
                            </m:r>
                          </m:e>
                          <m:sub>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𝒊</m:t>
                            </m:r>
                          </m:sub>
                        </m:sSub>
                      </m:num>
                      <m:den>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GB" sz="1800" b="1" i="1" kern="100" smtClean="0">
                                <a:effectLst/>
                                <a:latin typeface="Cambria Math" panose="02040503050406030204" pitchFamily="18" charset="0"/>
                                <a:cs typeface="Times New Roman" panose="02020603050405020304" pitchFamily="18" charset="0"/>
                              </a:rPr>
                            </m:ctrlPr>
                          </m:sSupPr>
                          <m:e>
                            <m:r>
                              <a:rPr lang="it-IT" sz="1800" b="1" i="1" kern="100" smtClean="0">
                                <a:effectLst/>
                                <a:latin typeface="Cambria Math" panose="02040503050406030204" pitchFamily="18" charset="0"/>
                                <a:cs typeface="Times New Roman" panose="02020603050405020304" pitchFamily="18" charset="0"/>
                              </a:rPr>
                              <m:t>𝒘</m:t>
                            </m:r>
                          </m:e>
                          <m:sup>
                            <m:r>
                              <a:rPr lang="it-IT" sz="1800" b="1" i="1" kern="100" smtClean="0">
                                <a:effectLst/>
                                <a:latin typeface="Cambria Math" panose="02040503050406030204" pitchFamily="18" charset="0"/>
                                <a:cs typeface="Times New Roman" panose="02020603050405020304" pitchFamily="18" charset="0"/>
                              </a:rPr>
                              <m:t>𝟐</m:t>
                            </m:r>
                          </m:sup>
                        </m:sSup>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𝒊</m:t>
                        </m:r>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𝟐</m:t>
                        </m:r>
                        <m:sSub>
                          <m:sSub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𝝃</m:t>
                            </m:r>
                          </m:e>
                          <m:sub>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𝒆</m:t>
                            </m:r>
                          </m:sub>
                        </m:sSub>
                        <m:sSub>
                          <m:sSub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𝒘</m:t>
                            </m:r>
                          </m:e>
                          <m:sub>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𝒘</m:t>
                            </m:r>
                          </m:sub>
                        </m:sSub>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𝒘</m:t>
                        </m:r>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𝒘</m:t>
                            </m:r>
                          </m:e>
                          <m:sub>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𝒆</m:t>
                            </m:r>
                          </m:sub>
                          <m:sup>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𝟐</m:t>
                            </m:r>
                          </m:sup>
                        </m:sSubSup>
                      </m:den>
                    </m:f>
                  </m:oMath>
                </a14:m>
                <a:r>
                  <a:rPr lang="en-GB" sz="1800" b="1" kern="100" dirty="0">
                    <a:effectLst/>
                    <a:latin typeface="Aptos" panose="020B0004020202020204" pitchFamily="34" charset="0"/>
                    <a:ea typeface="Aptos" panose="020B0004020202020204" pitchFamily="34" charset="0"/>
                    <a:cs typeface="Times New Roman" panose="02020603050405020304" pitchFamily="18" charset="0"/>
                  </a:rPr>
                  <a:t>q</a:t>
                </a:r>
                <a:r>
                  <a:rPr lang="en-GB" sz="1800" b="1" kern="100" baseline="-25000" dirty="0">
                    <a:effectLst/>
                    <a:latin typeface="Aptos" panose="020B0004020202020204" pitchFamily="34" charset="0"/>
                    <a:ea typeface="Aptos" panose="020B0004020202020204" pitchFamily="34" charset="0"/>
                    <a:cs typeface="Times New Roman" panose="02020603050405020304" pitchFamily="18" charset="0"/>
                  </a:rPr>
                  <a:t>i</a:t>
                </a:r>
                <a:endParaRPr lang="en-GB"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en-GB" sz="2000" dirty="0">
                    <a:ea typeface="MS Mincho" panose="02020609040205080304" pitchFamily="49" charset="-128"/>
                    <a:cs typeface="Times New Roman" panose="02020603050405020304" pitchFamily="18" charset="0"/>
                  </a:rPr>
                  <a:t>We are now able to derive the complete analytical equation of the frequency response function with the electrical contribution of both piezoelectric patch.</a:t>
                </a:r>
              </a:p>
            </p:txBody>
          </p:sp>
        </mc:Choice>
        <mc:Fallback>
          <p:sp>
            <p:nvSpPr>
              <p:cNvPr id="3" name="Content Placeholder 2">
                <a:extLst>
                  <a:ext uri="{FF2B5EF4-FFF2-40B4-BE49-F238E27FC236}">
                    <a16:creationId xmlns:a16="http://schemas.microsoft.com/office/drawing/2014/main" id="{C440EFEE-7335-0D40-5314-3C8AF1CE0E9F}"/>
                  </a:ext>
                </a:extLst>
              </p:cNvPr>
              <p:cNvSpPr>
                <a:spLocks noGrp="1" noRot="1" noChangeAspect="1" noMove="1" noResize="1" noEditPoints="1" noAdjustHandles="1" noChangeArrowheads="1" noChangeShapeType="1" noTextEdit="1"/>
              </p:cNvSpPr>
              <p:nvPr>
                <p:ph idx="1"/>
              </p:nvPr>
            </p:nvSpPr>
            <p:spPr>
              <a:xfrm>
                <a:off x="1141412" y="1223493"/>
                <a:ext cx="9905999" cy="4567708"/>
              </a:xfrm>
              <a:blipFill>
                <a:blip r:embed="rId2"/>
                <a:stretch>
                  <a:fillRect l="-923" t="-668" r="-1046"/>
                </a:stretch>
              </a:blipFill>
            </p:spPr>
            <p:txBody>
              <a:bodyPr/>
              <a:lstStyle/>
              <a:p>
                <a:r>
                  <a:rPr lang="it-IT">
                    <a:noFill/>
                  </a:rPr>
                  <a:t> </a:t>
                </a:r>
              </a:p>
            </p:txBody>
          </p:sp>
        </mc:Fallback>
      </mc:AlternateContent>
    </p:spTree>
    <p:extLst>
      <p:ext uri="{BB962C8B-B14F-4D97-AF65-F5344CB8AC3E}">
        <p14:creationId xmlns:p14="http://schemas.microsoft.com/office/powerpoint/2010/main" val="508334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6920F-FCA5-A1AF-D0E5-4105D00CB195}"/>
              </a:ext>
            </a:extLst>
          </p:cNvPr>
          <p:cNvSpPr>
            <a:spLocks noGrp="1"/>
          </p:cNvSpPr>
          <p:nvPr>
            <p:ph type="title"/>
          </p:nvPr>
        </p:nvSpPr>
        <p:spPr>
          <a:xfrm>
            <a:off x="1302398" y="122682"/>
            <a:ext cx="9905998" cy="971332"/>
          </a:xfrm>
        </p:spPr>
        <p:txBody>
          <a:bodyPr/>
          <a:lstStyle/>
          <a:p>
            <a:r>
              <a:rPr lang="it-IT" dirty="0"/>
              <a:t>1. H</a:t>
            </a:r>
            <a:r>
              <a:rPr lang="it-IT" baseline="-25000" dirty="0"/>
              <a:t>rl-rl </a:t>
            </a:r>
            <a:r>
              <a:rPr lang="it-IT" dirty="0"/>
              <a:t>analytical</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BAD762-F09D-EAC3-0297-0ABAE5CA0367}"/>
                  </a:ext>
                </a:extLst>
              </p:cNvPr>
              <p:cNvSpPr>
                <a:spLocks noGrp="1"/>
              </p:cNvSpPr>
              <p:nvPr>
                <p:ph idx="1"/>
              </p:nvPr>
            </p:nvSpPr>
            <p:spPr>
              <a:xfrm>
                <a:off x="1066800" y="1094014"/>
                <a:ext cx="10064324" cy="5442857"/>
              </a:xfrm>
            </p:spPr>
            <p:txBody>
              <a:bodyPr>
                <a:normAutofit fontScale="92500"/>
              </a:bodyPr>
              <a:lstStyle/>
              <a:p>
                <a:pPr marL="0" indent="0">
                  <a:buNone/>
                </a:pPr>
                <a14:m>
                  <m:oMathPara xmlns:m="http://schemas.openxmlformats.org/officeDocument/2006/math">
                    <m:oMathParaPr>
                      <m:jc m:val="centerGroup"/>
                    </m:oMathParaPr>
                    <m:oMath xmlns:m="http://schemas.openxmlformats.org/officeDocument/2006/math">
                      <m:sSub>
                        <m:sSubPr>
                          <m:ctrlPr>
                            <a:rPr lang="en-GB"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𝑟𝑙</m:t>
                          </m:r>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𝑟𝑙</m:t>
                          </m:r>
                        </m:sub>
                      </m:sSub>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GB"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d>
                            <m:dPr>
                              <m:ctrlPr>
                                <a:rPr lang="en-GB" i="1" kern="100">
                                  <a:latin typeface="Cambria Math" panose="02040503050406030204" pitchFamily="18" charset="0"/>
                                  <a:ea typeface="Times New Roman" panose="02020603050405020304" pitchFamily="18" charset="0"/>
                                  <a:cs typeface="Times New Roman" panose="02020603050405020304" pitchFamily="18" charset="0"/>
                                </a:rPr>
                              </m:ctrlPr>
                            </m:dPr>
                            <m:e>
                              <m:r>
                                <a:rPr lang="en-GB" i="1" kern="100">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GB" i="1" kern="100">
                                      <a:latin typeface="Cambria Math" panose="02040503050406030204" pitchFamily="18" charset="0"/>
                                      <a:ea typeface="Times New Roman" panose="02020603050405020304" pitchFamily="18" charset="0"/>
                                      <a:cs typeface="Times New Roman" panose="02020603050405020304" pitchFamily="18" charset="0"/>
                                    </a:rPr>
                                  </m:ctrlPr>
                                </m:sSupPr>
                                <m:e>
                                  <m:r>
                                    <a:rPr lang="en-GB" i="1" kern="100">
                                      <a:latin typeface="Cambria Math" panose="02040503050406030204" pitchFamily="18" charset="0"/>
                                      <a:ea typeface="Times New Roman" panose="02020603050405020304" pitchFamily="18" charset="0"/>
                                      <a:cs typeface="Times New Roman" panose="02020603050405020304" pitchFamily="18" charset="0"/>
                                    </a:rPr>
                                    <m:t>𝑤</m:t>
                                  </m:r>
                                </m:e>
                                <m:sup>
                                  <m:r>
                                    <a:rPr lang="en-GB" i="1" kern="100">
                                      <a:latin typeface="Cambria Math" panose="02040503050406030204" pitchFamily="18" charset="0"/>
                                      <a:ea typeface="Times New Roman" panose="02020603050405020304" pitchFamily="18" charset="0"/>
                                      <a:cs typeface="Times New Roman" panose="02020603050405020304" pitchFamily="18" charset="0"/>
                                    </a:rPr>
                                    <m:t>2</m:t>
                                  </m:r>
                                </m:sup>
                              </m:sSup>
                              <m:r>
                                <a:rPr lang="en-GB" i="1" kern="100">
                                  <a:latin typeface="Cambria Math" panose="02040503050406030204" pitchFamily="18" charset="0"/>
                                  <a:ea typeface="Times New Roman" panose="02020603050405020304" pitchFamily="18" charset="0"/>
                                  <a:cs typeface="Times New Roman" panose="02020603050405020304" pitchFamily="18" charset="0"/>
                                </a:rPr>
                                <m:t>+2</m:t>
                              </m:r>
                              <m:r>
                                <a:rPr lang="en-GB" i="1" kern="100">
                                  <a:latin typeface="Cambria Math" panose="02040503050406030204" pitchFamily="18" charset="0"/>
                                  <a:ea typeface="Times New Roman" panose="02020603050405020304" pitchFamily="18" charset="0"/>
                                  <a:cs typeface="Times New Roman" panose="02020603050405020304" pitchFamily="18" charset="0"/>
                                </a:rPr>
                                <m:t>𝑖</m:t>
                              </m:r>
                              <m:sSub>
                                <m:sSubPr>
                                  <m:ctrlPr>
                                    <a:rPr lang="en-GB" i="1" kern="100">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GB" kern="100">
                                      <a:latin typeface="Cambria Math" panose="02040503050406030204" pitchFamily="18" charset="0"/>
                                      <a:ea typeface="Times New Roman" panose="02020603050405020304" pitchFamily="18" charset="0"/>
                                      <a:cs typeface="Times New Roman" panose="02020603050405020304" pitchFamily="18" charset="0"/>
                                    </a:rPr>
                                    <m:t>ξ</m:t>
                                  </m:r>
                                </m:e>
                                <m:sub>
                                  <m:r>
                                    <a:rPr lang="en-GB" i="1" kern="100">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n-GB" i="1" kern="100">
                                      <a:latin typeface="Cambria Math" panose="02040503050406030204" pitchFamily="18" charset="0"/>
                                      <a:ea typeface="Times New Roman" panose="02020603050405020304" pitchFamily="18" charset="0"/>
                                      <a:cs typeface="Times New Roman" panose="02020603050405020304" pitchFamily="18" charset="0"/>
                                    </a:rPr>
                                  </m:ctrlPr>
                                </m:sSubPr>
                                <m:e>
                                  <m:r>
                                    <a:rPr lang="en-GB" i="1" kern="100">
                                      <a:latin typeface="Cambria Math" panose="02040503050406030204" pitchFamily="18" charset="0"/>
                                      <a:ea typeface="Times New Roman" panose="02020603050405020304" pitchFamily="18" charset="0"/>
                                      <a:cs typeface="Times New Roman" panose="02020603050405020304" pitchFamily="18" charset="0"/>
                                    </a:rPr>
                                    <m:t>𝑤</m:t>
                                  </m:r>
                                </m:e>
                                <m:sub>
                                  <m:r>
                                    <a:rPr lang="en-GB" i="1" kern="100">
                                      <a:latin typeface="Cambria Math" panose="02040503050406030204" pitchFamily="18" charset="0"/>
                                      <a:ea typeface="Times New Roman" panose="02020603050405020304" pitchFamily="18" charset="0"/>
                                      <a:cs typeface="Times New Roman" panose="02020603050405020304" pitchFamily="18" charset="0"/>
                                    </a:rPr>
                                    <m:t>1</m:t>
                                  </m:r>
                                </m:sub>
                              </m:sSub>
                              <m:r>
                                <a:rPr lang="en-GB" i="1" kern="100">
                                  <a:latin typeface="Cambria Math" panose="02040503050406030204" pitchFamily="18" charset="0"/>
                                  <a:ea typeface="Times New Roman" panose="02020603050405020304" pitchFamily="18" charset="0"/>
                                  <a:cs typeface="Times New Roman" panose="02020603050405020304" pitchFamily="18" charset="0"/>
                                </a:rPr>
                                <m:t>𝑤</m:t>
                              </m:r>
                              <m:r>
                                <a:rPr lang="en-GB" i="1" kern="100">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GB" i="1" kern="100">
                                      <a:latin typeface="Cambria Math" panose="02040503050406030204" pitchFamily="18" charset="0"/>
                                      <a:ea typeface="Times New Roman" panose="02020603050405020304" pitchFamily="18" charset="0"/>
                                      <a:cs typeface="Times New Roman" panose="02020603050405020304" pitchFamily="18" charset="0"/>
                                    </a:rPr>
                                  </m:ctrlPr>
                                </m:sSubSupPr>
                                <m:e>
                                  <m:r>
                                    <a:rPr lang="en-GB" i="1" kern="100">
                                      <a:latin typeface="Cambria Math" panose="02040503050406030204" pitchFamily="18" charset="0"/>
                                      <a:ea typeface="Times New Roman" panose="02020603050405020304" pitchFamily="18" charset="0"/>
                                      <a:cs typeface="Times New Roman" panose="02020603050405020304" pitchFamily="18" charset="0"/>
                                    </a:rPr>
                                    <m:t>𝑤</m:t>
                                  </m:r>
                                </m:e>
                                <m:sub>
                                  <m:r>
                                    <a:rPr lang="en-GB" i="1" kern="100">
                                      <a:latin typeface="Cambria Math" panose="02040503050406030204" pitchFamily="18" charset="0"/>
                                      <a:ea typeface="Times New Roman" panose="02020603050405020304" pitchFamily="18" charset="0"/>
                                      <a:cs typeface="Times New Roman" panose="02020603050405020304" pitchFamily="18" charset="0"/>
                                    </a:rPr>
                                    <m:t>1</m:t>
                                  </m:r>
                                </m:sub>
                                <m:sup>
                                  <m:r>
                                    <a:rPr lang="en-GB" i="1" kern="100">
                                      <a:latin typeface="Cambria Math" panose="02040503050406030204" pitchFamily="18" charset="0"/>
                                      <a:ea typeface="Times New Roman" panose="02020603050405020304" pitchFamily="18" charset="0"/>
                                      <a:cs typeface="Times New Roman" panose="02020603050405020304" pitchFamily="18" charset="0"/>
                                    </a:rPr>
                                    <m:t>2</m:t>
                                  </m:r>
                                </m:sup>
                              </m:sSubSup>
                            </m:e>
                          </m:d>
                          <m:d>
                            <m:dPr>
                              <m:ctrlPr>
                                <a:rPr lang="en-GB" i="1" kern="100">
                                  <a:latin typeface="Cambria Math" panose="02040503050406030204" pitchFamily="18" charset="0"/>
                                  <a:ea typeface="Times New Roman" panose="02020603050405020304" pitchFamily="18" charset="0"/>
                                  <a:cs typeface="Times New Roman" panose="02020603050405020304" pitchFamily="18" charset="0"/>
                                </a:rPr>
                              </m:ctrlPr>
                            </m:dPr>
                            <m:e>
                              <m:r>
                                <a:rPr lang="en-GB" i="1" kern="100">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GB" i="1" kern="100">
                                      <a:latin typeface="Cambria Math" panose="02040503050406030204" pitchFamily="18" charset="0"/>
                                      <a:ea typeface="Times New Roman" panose="02020603050405020304" pitchFamily="18" charset="0"/>
                                      <a:cs typeface="Times New Roman" panose="02020603050405020304" pitchFamily="18" charset="0"/>
                                    </a:rPr>
                                  </m:ctrlPr>
                                </m:sSupPr>
                                <m:e>
                                  <m:r>
                                    <a:rPr lang="en-GB" i="1" kern="100">
                                      <a:latin typeface="Cambria Math" panose="02040503050406030204" pitchFamily="18" charset="0"/>
                                      <a:ea typeface="Times New Roman" panose="02020603050405020304" pitchFamily="18" charset="0"/>
                                      <a:cs typeface="Times New Roman" panose="02020603050405020304" pitchFamily="18" charset="0"/>
                                    </a:rPr>
                                    <m:t>𝑤</m:t>
                                  </m:r>
                                </m:e>
                                <m:sup>
                                  <m:r>
                                    <a:rPr lang="en-GB" i="1" kern="100">
                                      <a:latin typeface="Cambria Math" panose="02040503050406030204" pitchFamily="18" charset="0"/>
                                      <a:ea typeface="Times New Roman" panose="02020603050405020304" pitchFamily="18" charset="0"/>
                                      <a:cs typeface="Times New Roman" panose="02020603050405020304" pitchFamily="18" charset="0"/>
                                    </a:rPr>
                                    <m:t>2</m:t>
                                  </m:r>
                                </m:sup>
                              </m:sSup>
                              <m:r>
                                <a:rPr lang="en-GB" i="1" kern="100">
                                  <a:latin typeface="Cambria Math" panose="02040503050406030204" pitchFamily="18" charset="0"/>
                                  <a:ea typeface="Times New Roman" panose="02020603050405020304" pitchFamily="18" charset="0"/>
                                  <a:cs typeface="Times New Roman" panose="02020603050405020304" pitchFamily="18" charset="0"/>
                                </a:rPr>
                                <m:t>+2</m:t>
                              </m:r>
                              <m:r>
                                <a:rPr lang="en-GB" i="1" kern="100">
                                  <a:latin typeface="Cambria Math" panose="02040503050406030204" pitchFamily="18" charset="0"/>
                                  <a:ea typeface="Times New Roman" panose="02020603050405020304" pitchFamily="18" charset="0"/>
                                  <a:cs typeface="Times New Roman" panose="02020603050405020304" pitchFamily="18" charset="0"/>
                                </a:rPr>
                                <m:t>𝑖</m:t>
                              </m:r>
                              <m:sSub>
                                <m:sSubPr>
                                  <m:ctrlPr>
                                    <a:rPr lang="en-GB" i="1" kern="100">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GB" kern="100">
                                      <a:latin typeface="Cambria Math" panose="02040503050406030204" pitchFamily="18" charset="0"/>
                                      <a:ea typeface="Times New Roman" panose="02020603050405020304" pitchFamily="18" charset="0"/>
                                      <a:cs typeface="Times New Roman" panose="02020603050405020304" pitchFamily="18" charset="0"/>
                                    </a:rPr>
                                    <m:t>ξ</m:t>
                                  </m:r>
                                </m:e>
                                <m:sub>
                                  <m:r>
                                    <a:rPr lang="en-GB" i="1" kern="100">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n-GB" i="1" kern="100">
                                      <a:latin typeface="Cambria Math" panose="02040503050406030204" pitchFamily="18" charset="0"/>
                                      <a:ea typeface="Times New Roman" panose="02020603050405020304" pitchFamily="18" charset="0"/>
                                      <a:cs typeface="Times New Roman" panose="02020603050405020304" pitchFamily="18" charset="0"/>
                                    </a:rPr>
                                  </m:ctrlPr>
                                </m:sSubPr>
                                <m:e>
                                  <m:r>
                                    <a:rPr lang="en-GB" i="1" kern="100">
                                      <a:latin typeface="Cambria Math" panose="02040503050406030204" pitchFamily="18" charset="0"/>
                                      <a:ea typeface="Times New Roman" panose="02020603050405020304" pitchFamily="18" charset="0"/>
                                      <a:cs typeface="Times New Roman" panose="02020603050405020304" pitchFamily="18" charset="0"/>
                                    </a:rPr>
                                    <m:t>𝑤</m:t>
                                  </m:r>
                                </m:e>
                                <m:sub>
                                  <m:r>
                                    <a:rPr lang="en-GB" i="1" kern="100">
                                      <a:latin typeface="Cambria Math" panose="02040503050406030204" pitchFamily="18" charset="0"/>
                                      <a:ea typeface="Times New Roman" panose="02020603050405020304" pitchFamily="18" charset="0"/>
                                      <a:cs typeface="Times New Roman" panose="02020603050405020304" pitchFamily="18" charset="0"/>
                                    </a:rPr>
                                    <m:t>2</m:t>
                                  </m:r>
                                </m:sub>
                              </m:sSub>
                              <m:r>
                                <a:rPr lang="en-GB" i="1" kern="100">
                                  <a:latin typeface="Cambria Math" panose="02040503050406030204" pitchFamily="18" charset="0"/>
                                  <a:ea typeface="Times New Roman" panose="02020603050405020304" pitchFamily="18" charset="0"/>
                                  <a:cs typeface="Times New Roman" panose="02020603050405020304" pitchFamily="18" charset="0"/>
                                </a:rPr>
                                <m:t>𝑤</m:t>
                              </m:r>
                              <m:r>
                                <a:rPr lang="en-GB" i="1" kern="100">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GB" i="1" kern="100">
                                      <a:latin typeface="Cambria Math" panose="02040503050406030204" pitchFamily="18" charset="0"/>
                                      <a:ea typeface="Times New Roman" panose="02020603050405020304" pitchFamily="18" charset="0"/>
                                      <a:cs typeface="Times New Roman" panose="02020603050405020304" pitchFamily="18" charset="0"/>
                                    </a:rPr>
                                  </m:ctrlPr>
                                </m:sSubSupPr>
                                <m:e>
                                  <m:r>
                                    <a:rPr lang="en-GB" i="1" kern="100">
                                      <a:latin typeface="Cambria Math" panose="02040503050406030204" pitchFamily="18" charset="0"/>
                                      <a:ea typeface="Times New Roman" panose="02020603050405020304" pitchFamily="18" charset="0"/>
                                      <a:cs typeface="Times New Roman" panose="02020603050405020304" pitchFamily="18" charset="0"/>
                                    </a:rPr>
                                    <m:t>𝑤</m:t>
                                  </m:r>
                                </m:e>
                                <m:sub>
                                  <m:r>
                                    <a:rPr lang="en-GB" i="1" kern="100">
                                      <a:latin typeface="Cambria Math" panose="02040503050406030204" pitchFamily="18" charset="0"/>
                                      <a:ea typeface="Times New Roman" panose="02020603050405020304" pitchFamily="18" charset="0"/>
                                      <a:cs typeface="Times New Roman" panose="02020603050405020304" pitchFamily="18" charset="0"/>
                                    </a:rPr>
                                    <m:t>2</m:t>
                                  </m:r>
                                </m:sub>
                                <m:sup>
                                  <m:r>
                                    <a:rPr lang="en-GB" i="1" kern="100">
                                      <a:latin typeface="Cambria Math" panose="02040503050406030204" pitchFamily="18" charset="0"/>
                                      <a:ea typeface="Times New Roman" panose="02020603050405020304" pitchFamily="18" charset="0"/>
                                      <a:cs typeface="Times New Roman" panose="02020603050405020304" pitchFamily="18" charset="0"/>
                                    </a:rPr>
                                    <m:t>2</m:t>
                                  </m:r>
                                </m:sup>
                              </m:sSubSup>
                            </m:e>
                          </m:d>
                        </m:num>
                        <m:den>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GB"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𝑤</m:t>
                              </m:r>
                            </m:e>
                            <m:sup>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6</m:t>
                              </m:r>
                            </m:sup>
                          </m:sSup>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+2</m:t>
                          </m:r>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𝑖</m:t>
                          </m:r>
                          <m:sSup>
                            <m:sSupPr>
                              <m:ctrlPr>
                                <a:rPr lang="en-GB"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𝑤</m:t>
                              </m:r>
                            </m:e>
                            <m:sup>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5</m:t>
                              </m:r>
                            </m:sup>
                          </m:sSup>
                          <m:d>
                            <m:dPr>
                              <m:ctrlPr>
                                <a:rPr lang="en-GB" i="1" kern="10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GB"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GB" kern="100">
                                      <a:effectLst/>
                                      <a:latin typeface="Cambria Math" panose="02040503050406030204" pitchFamily="18" charset="0"/>
                                      <a:ea typeface="Times New Roman" panose="02020603050405020304" pitchFamily="18" charset="0"/>
                                      <a:cs typeface="Times New Roman" panose="02020603050405020304" pitchFamily="18" charset="0"/>
                                    </a:rPr>
                                    <m:t>ξ</m:t>
                                  </m:r>
                                </m:e>
                                <m:sub>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n-GB"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GB"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GB" kern="100">
                                      <a:effectLst/>
                                      <a:latin typeface="Cambria Math" panose="02040503050406030204" pitchFamily="18" charset="0"/>
                                      <a:ea typeface="Times New Roman" panose="02020603050405020304" pitchFamily="18" charset="0"/>
                                      <a:cs typeface="Times New Roman" panose="02020603050405020304" pitchFamily="18" charset="0"/>
                                    </a:rPr>
                                    <m:t>ξ</m:t>
                                  </m:r>
                                </m:e>
                                <m:sub>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n-GB"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GB"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GB" kern="100">
                                      <a:effectLst/>
                                      <a:latin typeface="Cambria Math" panose="02040503050406030204" pitchFamily="18" charset="0"/>
                                      <a:ea typeface="Times New Roman" panose="02020603050405020304" pitchFamily="18" charset="0"/>
                                      <a:cs typeface="Times New Roman" panose="02020603050405020304" pitchFamily="18" charset="0"/>
                                    </a:rPr>
                                    <m:t>ξ</m:t>
                                  </m:r>
                                </m:e>
                                <m:sub>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n-GB"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e>
                          </m:d>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GB" kern="100">
                              <a:effectLst/>
                              <a:latin typeface="Cambria Math" panose="02040503050406030204" pitchFamily="18" charset="0"/>
                              <a:ea typeface="Times New Roman" panose="02020603050405020304" pitchFamily="18" charset="0"/>
                              <a:cs typeface="Times New Roman" panose="02020603050405020304" pitchFamily="18" charset="0"/>
                            </a:rPr>
                            <m:t>…</m:t>
                          </m:r>
                        </m:den>
                      </m:f>
                    </m:oMath>
                  </m:oMathPara>
                </a14:m>
                <a:endParaRPr lang="en-GB"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en-GB" dirty="0"/>
                  <a:t>As we expected, the equation is of the </a:t>
                </a:r>
                <a:r>
                  <a:rPr lang="en-GB" b="1" dirty="0">
                    <a:latin typeface="Rockwell" panose="02060603020205020403" pitchFamily="18" charset="0"/>
                  </a:rPr>
                  <a:t>sixth degree</a:t>
                </a:r>
                <a:r>
                  <a:rPr lang="en-GB" dirty="0"/>
                  <a:t>, since we are introducing into the system two poles and two zeros due to resonant shunt.  This equations take in account the interference that the two piezo exert </a:t>
                </a:r>
                <a:r>
                  <a:rPr lang="en-GB" dirty="0" err="1"/>
                  <a:t>itselves</a:t>
                </a:r>
                <a:r>
                  <a:rPr lang="en-GB" dirty="0"/>
                  <a:t>.</a:t>
                </a:r>
              </a:p>
              <a:p>
                <a:pPr marL="0" indent="0">
                  <a:buNone/>
                </a:pPr>
                <a:r>
                  <a:rPr lang="en-GB" dirty="0"/>
                  <a:t>The parameters (</a:t>
                </a:r>
                <a:r>
                  <a:rPr lang="en-GB" b="1" dirty="0"/>
                  <a:t>L1, R1, L2, R2) </a:t>
                </a:r>
                <a:r>
                  <a:rPr lang="en-GB" dirty="0"/>
                  <a:t>characterize the two shunt, so by setting these parameters we can ''modify'' the position of the poles and zeros into the system.</a:t>
                </a:r>
              </a:p>
              <a:p>
                <a:pPr marL="0" indent="0">
                  <a:buNone/>
                </a:pPr>
                <a:r>
                  <a:rPr lang="en-GB" dirty="0"/>
                  <a:t>So, starting from this analytical equation we can proceed with the optimization regarding the link between the optimal frequences and damping w.r.t parameters:</a:t>
                </a:r>
              </a:p>
              <a:p>
                <a:pPr marL="0" indent="0">
                  <a:buNone/>
                </a:pPr>
                <a14:m>
                  <m:oMathPara xmlns:m="http://schemas.openxmlformats.org/officeDocument/2006/math">
                    <m:oMathParaPr>
                      <m:jc m:val="centerGroup"/>
                    </m:oMathParaPr>
                    <m:oMath xmlns:m="http://schemas.openxmlformats.org/officeDocument/2006/math">
                      <m:sSub>
                        <m:sSubPr>
                          <m:ctrlPr>
                            <a:rPr lang="en-GB" sz="2200"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it-IT" sz="22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𝑖</m:t>
                          </m:r>
                          <m:r>
                            <a:rPr lang="it-IT" sz="2200" b="0" i="1" kern="100"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𝑜𝑝𝑡</m:t>
                          </m:r>
                        </m:sub>
                      </m:sSub>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22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1</m:t>
                          </m:r>
                        </m:num>
                        <m:den>
                          <m:sSubSup>
                            <m:sSubSupPr>
                              <m:ctrlPr>
                                <a:rPr lang="en-GB" sz="2200"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𝑖</m:t>
                              </m:r>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𝑜𝑝𝑡</m:t>
                              </m:r>
                            </m:sub>
                            <m:sup>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bSup>
                          <m:sSub>
                            <m:sSubPr>
                              <m:ctrlPr>
                                <a:rPr lang="en-GB" sz="22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𝑝𝑖</m:t>
                              </m:r>
                            </m:sub>
                          </m:sSub>
                        </m:den>
                      </m:f>
                      <m:sSub>
                        <m:sSubPr>
                          <m:ctrlPr>
                            <a:rPr lang="en-GB" sz="2200"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t-IT" sz="2200" b="0" i="1" kern="100"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it-IT" sz="22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𝑖</m:t>
                          </m:r>
                          <m:r>
                            <a:rPr lang="it-IT" sz="2200" b="0" i="1" kern="100"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𝑜𝑝𝑡</m:t>
                          </m:r>
                        </m:sub>
                      </m:sSub>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22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2</m:t>
                          </m:r>
                          <m:sSub>
                            <m:sSubPr>
                              <m:ctrlPr>
                                <a:rPr lang="en-GB" sz="22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𝜉</m:t>
                              </m:r>
                            </m:e>
                            <m:sub>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𝑖</m:t>
                              </m:r>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𝑜𝑝𝑡</m:t>
                              </m:r>
                            </m:sub>
                          </m:sSub>
                        </m:num>
                        <m:den>
                          <m:sSub>
                            <m:sSubPr>
                              <m:ctrlPr>
                                <a:rPr lang="en-GB" sz="22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𝑝𝑖</m:t>
                              </m:r>
                            </m:sub>
                          </m:sSub>
                          <m:sSub>
                            <m:sSubPr>
                              <m:ctrlPr>
                                <a:rPr lang="en-GB" sz="22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𝑖</m:t>
                              </m:r>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𝑜𝑝𝑡</m:t>
                              </m:r>
                            </m:sub>
                          </m:sSub>
                        </m:den>
                      </m:f>
                    </m:oMath>
                  </m:oMathPara>
                </a14:m>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GB" dirty="0"/>
              </a:p>
            </p:txBody>
          </p:sp>
        </mc:Choice>
        <mc:Fallback xmlns="">
          <p:sp>
            <p:nvSpPr>
              <p:cNvPr id="3" name="Content Placeholder 2">
                <a:extLst>
                  <a:ext uri="{FF2B5EF4-FFF2-40B4-BE49-F238E27FC236}">
                    <a16:creationId xmlns:a16="http://schemas.microsoft.com/office/drawing/2014/main" id="{22BAD762-F09D-EAC3-0297-0ABAE5CA0367}"/>
                  </a:ext>
                </a:extLst>
              </p:cNvPr>
              <p:cNvSpPr>
                <a:spLocks noGrp="1" noRot="1" noChangeAspect="1" noMove="1" noResize="1" noEditPoints="1" noAdjustHandles="1" noChangeArrowheads="1" noChangeShapeType="1" noTextEdit="1"/>
              </p:cNvSpPr>
              <p:nvPr>
                <p:ph idx="1"/>
              </p:nvPr>
            </p:nvSpPr>
            <p:spPr>
              <a:xfrm>
                <a:off x="1066800" y="1094014"/>
                <a:ext cx="10064324" cy="5442857"/>
              </a:xfrm>
              <a:blipFill>
                <a:blip r:embed="rId2"/>
                <a:stretch>
                  <a:fillRect l="-787" r="-1151"/>
                </a:stretch>
              </a:blipFill>
            </p:spPr>
            <p:txBody>
              <a:bodyPr/>
              <a:lstStyle/>
              <a:p>
                <a:r>
                  <a:rPr lang="en-GB">
                    <a:noFill/>
                  </a:rPr>
                  <a:t> </a:t>
                </a:r>
              </a:p>
            </p:txBody>
          </p:sp>
        </mc:Fallback>
      </mc:AlternateContent>
    </p:spTree>
    <p:extLst>
      <p:ext uri="{BB962C8B-B14F-4D97-AF65-F5344CB8AC3E}">
        <p14:creationId xmlns:p14="http://schemas.microsoft.com/office/powerpoint/2010/main" val="1793643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017DEBB-015B-00A8-0D0E-9B581F87B906}"/>
              </a:ext>
            </a:extLst>
          </p:cNvPr>
          <p:cNvPicPr>
            <a:picLocks noChangeAspect="1"/>
          </p:cNvPicPr>
          <p:nvPr/>
        </p:nvPicPr>
        <p:blipFill>
          <a:blip r:embed="rId2"/>
          <a:srcRect l="7787" t="2923" r="34466"/>
          <a:stretch/>
        </p:blipFill>
        <p:spPr>
          <a:xfrm>
            <a:off x="834312" y="1268240"/>
            <a:ext cx="5422365" cy="4835017"/>
          </a:xfrm>
          <a:prstGeom prst="rect">
            <a:avLst/>
          </a:prstGeom>
        </p:spPr>
      </p:pic>
      <p:sp>
        <p:nvSpPr>
          <p:cNvPr id="2" name="Title 1">
            <a:extLst>
              <a:ext uri="{FF2B5EF4-FFF2-40B4-BE49-F238E27FC236}">
                <a16:creationId xmlns:a16="http://schemas.microsoft.com/office/drawing/2014/main" id="{70D24E4D-DE02-32C7-8018-97EA23616A20}"/>
              </a:ext>
            </a:extLst>
          </p:cNvPr>
          <p:cNvSpPr>
            <a:spLocks noGrp="1"/>
          </p:cNvSpPr>
          <p:nvPr>
            <p:ph type="title"/>
          </p:nvPr>
        </p:nvSpPr>
        <p:spPr>
          <a:xfrm>
            <a:off x="1785257" y="0"/>
            <a:ext cx="9857240" cy="1228326"/>
          </a:xfrm>
        </p:spPr>
        <p:txBody>
          <a:bodyPr/>
          <a:lstStyle/>
          <a:p>
            <a:r>
              <a:rPr lang="it-IT" dirty="0"/>
              <a:t>3. </a:t>
            </a:r>
            <a:r>
              <a:rPr lang="it-IT" dirty="0">
                <a:latin typeface="+mn-lt"/>
              </a:rPr>
              <a:t>L</a:t>
            </a:r>
            <a:r>
              <a:rPr lang="it-IT" baseline="-25000" dirty="0">
                <a:latin typeface="+mn-lt"/>
              </a:rPr>
              <a:t> </a:t>
            </a:r>
            <a:r>
              <a:rPr lang="it-IT" dirty="0">
                <a:latin typeface="+mn-lt"/>
              </a:rPr>
              <a:t>optimization</a:t>
            </a:r>
            <a:endParaRPr lang="en-GB" dirty="0">
              <a:latin typeface="+mn-l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0E2773-F092-BD16-013B-BA1A4A247EA4}"/>
                  </a:ext>
                </a:extLst>
              </p:cNvPr>
              <p:cNvSpPr>
                <a:spLocks noGrp="1"/>
              </p:cNvSpPr>
              <p:nvPr>
                <p:ph idx="1"/>
              </p:nvPr>
            </p:nvSpPr>
            <p:spPr>
              <a:xfrm>
                <a:off x="6342743" y="1228326"/>
                <a:ext cx="5152571" cy="4971143"/>
              </a:xfrm>
            </p:spPr>
            <p:txBody>
              <a:bodyPr>
                <a:normAutofit fontScale="77500" lnSpcReduction="20000"/>
              </a:bodyPr>
              <a:lstStyle/>
              <a:p>
                <a:pPr marL="0" indent="0">
                  <a:buNone/>
                </a:pPr>
                <a:r>
                  <a:rPr lang="it-IT" dirty="0"/>
                  <a:t>This optimization is divided into two parts:</a:t>
                </a:r>
              </a:p>
              <a:p>
                <a:pPr marL="0" indent="0">
                  <a:buNone/>
                </a:pPr>
                <a:r>
                  <a:rPr lang="it-IT" dirty="0"/>
                  <a:t>Find the optimal values of L1 and L2. Having that the two inductand depend by w</a:t>
                </a:r>
                <a:r>
                  <a:rPr lang="it-IT" baseline="-25000" dirty="0"/>
                  <a:t>1-opt </a:t>
                </a:r>
                <a:r>
                  <a:rPr lang="it-IT" dirty="0"/>
                  <a:t>and w</a:t>
                </a:r>
                <a:r>
                  <a:rPr lang="it-IT" baseline="-25000" dirty="0"/>
                  <a:t>2-opt </a:t>
                </a:r>
                <a:r>
                  <a:rPr lang="it-IT" dirty="0"/>
                  <a:t>into the H</a:t>
                </a:r>
                <a:r>
                  <a:rPr lang="it-IT" baseline="-25000" dirty="0"/>
                  <a:t>RL-RL </a:t>
                </a:r>
                <a:r>
                  <a:rPr lang="it-IT" dirty="0"/>
                  <a:t>equation:</a:t>
                </a:r>
              </a:p>
              <a:p>
                <a:pPr marL="0" indent="0">
                  <a:buNone/>
                </a:pPr>
                <a14:m>
                  <m:oMathPara xmlns:m="http://schemas.openxmlformats.org/officeDocument/2006/math">
                    <m:oMathParaPr>
                      <m:jc m:val="centerGroup"/>
                    </m:oMathParaPr>
                    <m:oMath xmlns:m="http://schemas.openxmlformats.org/officeDocument/2006/math">
                      <m:sSub>
                        <m:sSubPr>
                          <m:ctrlPr>
                            <a:rPr lang="en-GB" sz="1900" b="1"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900" b="1" i="1" kern="100">
                              <a:effectLst/>
                              <a:latin typeface="Cambria Math" panose="02040503050406030204" pitchFamily="18" charset="0"/>
                              <a:ea typeface="Times New Roman" panose="02020603050405020304" pitchFamily="18" charset="0"/>
                              <a:cs typeface="Times New Roman" panose="02020603050405020304" pitchFamily="18" charset="0"/>
                            </a:rPr>
                            <m:t>𝒘</m:t>
                          </m:r>
                        </m:e>
                        <m:sub>
                          <m:r>
                            <a:rPr lang="en-US" sz="1900" b="1" i="1" kern="100">
                              <a:effectLst/>
                              <a:latin typeface="Cambria Math" panose="02040503050406030204" pitchFamily="18" charset="0"/>
                              <a:ea typeface="Times New Roman" panose="02020603050405020304" pitchFamily="18" charset="0"/>
                              <a:cs typeface="Times New Roman" panose="02020603050405020304" pitchFamily="18" charset="0"/>
                            </a:rPr>
                            <m:t>𝒊</m:t>
                          </m:r>
                          <m:r>
                            <a:rPr lang="en-US" sz="1900" b="1"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900" b="1" i="1" kern="100">
                              <a:effectLst/>
                              <a:latin typeface="Cambria Math" panose="02040503050406030204" pitchFamily="18" charset="0"/>
                              <a:ea typeface="Times New Roman" panose="02020603050405020304" pitchFamily="18" charset="0"/>
                              <a:cs typeface="Times New Roman" panose="02020603050405020304" pitchFamily="18" charset="0"/>
                            </a:rPr>
                            <m:t>𝒐𝒑𝒕</m:t>
                          </m:r>
                        </m:sub>
                      </m:sSub>
                      <m:r>
                        <a:rPr lang="en-US" sz="1900" b="1"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1900" b="1"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900" b="1" i="1" kern="100">
                              <a:effectLst/>
                              <a:latin typeface="Cambria Math" panose="02040503050406030204" pitchFamily="18" charset="0"/>
                              <a:ea typeface="Times New Roman" panose="02020603050405020304" pitchFamily="18" charset="0"/>
                              <a:cs typeface="Times New Roman" panose="02020603050405020304" pitchFamily="18" charset="0"/>
                            </a:rPr>
                            <m:t>𝟏</m:t>
                          </m:r>
                        </m:num>
                        <m:den>
                          <m:rad>
                            <m:radPr>
                              <m:degHide m:val="on"/>
                              <m:ctrlPr>
                                <a:rPr lang="en-GB" sz="1900" b="1" i="1" kern="100">
                                  <a:effectLst/>
                                  <a:latin typeface="Cambria Math" panose="02040503050406030204" pitchFamily="18" charset="0"/>
                                  <a:ea typeface="Times New Roman" panose="02020603050405020304" pitchFamily="18" charset="0"/>
                                  <a:cs typeface="Times New Roman" panose="02020603050405020304" pitchFamily="18" charset="0"/>
                                </a:rPr>
                              </m:ctrlPr>
                            </m:radPr>
                            <m:deg/>
                            <m:e>
                              <m:sSub>
                                <m:sSubPr>
                                  <m:ctrlPr>
                                    <a:rPr lang="en-GB" sz="19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900" b="1" i="1" kern="100">
                                      <a:effectLst/>
                                      <a:latin typeface="Cambria Math" panose="02040503050406030204" pitchFamily="18" charset="0"/>
                                      <a:ea typeface="Times New Roman" panose="02020603050405020304" pitchFamily="18" charset="0"/>
                                      <a:cs typeface="Times New Roman" panose="02020603050405020304" pitchFamily="18" charset="0"/>
                                    </a:rPr>
                                    <m:t>𝑳</m:t>
                                  </m:r>
                                </m:e>
                                <m:sub>
                                  <m:r>
                                    <a:rPr lang="en-US" sz="1900" b="1" i="1" kern="100">
                                      <a:effectLst/>
                                      <a:latin typeface="Cambria Math" panose="02040503050406030204" pitchFamily="18" charset="0"/>
                                      <a:ea typeface="Times New Roman" panose="02020603050405020304" pitchFamily="18" charset="0"/>
                                      <a:cs typeface="Times New Roman" panose="02020603050405020304" pitchFamily="18" charset="0"/>
                                    </a:rPr>
                                    <m:t>𝒊</m:t>
                                  </m:r>
                                </m:sub>
                              </m:sSub>
                              <m:sSub>
                                <m:sSubPr>
                                  <m:ctrlPr>
                                    <a:rPr lang="en-GB" sz="19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900" b="1" i="1" kern="100">
                                      <a:effectLst/>
                                      <a:latin typeface="Cambria Math" panose="02040503050406030204" pitchFamily="18" charset="0"/>
                                      <a:ea typeface="Times New Roman" panose="02020603050405020304" pitchFamily="18" charset="0"/>
                                      <a:cs typeface="Times New Roman" panose="02020603050405020304" pitchFamily="18" charset="0"/>
                                    </a:rPr>
                                    <m:t>𝑪</m:t>
                                  </m:r>
                                </m:e>
                                <m:sub>
                                  <m:r>
                                    <a:rPr lang="en-US" sz="1900" b="1" i="1" kern="100">
                                      <a:effectLst/>
                                      <a:latin typeface="Cambria Math" panose="02040503050406030204" pitchFamily="18" charset="0"/>
                                      <a:ea typeface="Times New Roman" panose="02020603050405020304" pitchFamily="18" charset="0"/>
                                      <a:cs typeface="Times New Roman" panose="02020603050405020304" pitchFamily="18" charset="0"/>
                                    </a:rPr>
                                    <m:t>𝒑𝒊</m:t>
                                  </m:r>
                                </m:sub>
                              </m:sSub>
                            </m:e>
                          </m:rad>
                        </m:den>
                      </m:f>
                    </m:oMath>
                  </m:oMathPara>
                </a14:m>
                <a:endParaRPr lang="it-IT" sz="1800" b="1" kern="100" dirty="0">
                  <a:effectLst/>
                  <a:ea typeface="Times New Roman" panose="02020603050405020304" pitchFamily="18" charset="0"/>
                  <a:cs typeface="Times New Roman" panose="02020603050405020304" pitchFamily="18" charset="0"/>
                </a:endParaRPr>
              </a:p>
              <a:p>
                <a:pPr marL="0" indent="0">
                  <a:buNone/>
                </a:pPr>
                <a:r>
                  <a:rPr lang="en-GB" dirty="0"/>
                  <a:t>Then we search iteratively around </a:t>
                </a:r>
                <a:r>
                  <a:rPr lang="en-GB" dirty="0" err="1"/>
                  <a:t>w</a:t>
                </a:r>
                <a:r>
                  <a:rPr lang="en-GB" baseline="-25000" dirty="0" err="1"/>
                  <a:t>i</a:t>
                </a:r>
                <a:r>
                  <a:rPr lang="en-GB" baseline="-25000" dirty="0"/>
                  <a:t>-opt</a:t>
                </a:r>
                <a:r>
                  <a:rPr lang="en-GB" dirty="0"/>
                  <a:t> starting from the optimal value of single mode until obtain:</a:t>
                </a:r>
              </a:p>
              <a:p>
                <a:pPr>
                  <a:buFont typeface="Wingdings" panose="05000000000000000000" pitchFamily="2" charset="2"/>
                  <a:buChar char="ü"/>
                </a:pPr>
                <a:r>
                  <a:rPr lang="en-GB" dirty="0"/>
                  <a:t> First two peaks of the H</a:t>
                </a:r>
                <a:r>
                  <a:rPr lang="en-GB" baseline="-25000" dirty="0"/>
                  <a:t>RL_RL </a:t>
                </a:r>
                <a:r>
                  <a:rPr lang="en-GB" dirty="0"/>
                  <a:t>that have the same height</a:t>
                </a:r>
              </a:p>
              <a:p>
                <a:pPr>
                  <a:buFont typeface="Wingdings" panose="05000000000000000000" pitchFamily="2" charset="2"/>
                  <a:buChar char="ü"/>
                </a:pPr>
                <a:r>
                  <a:rPr lang="en-GB" dirty="0"/>
                  <a:t> Third and forth peaks of HRL_RL must be equally high.</a:t>
                </a:r>
              </a:p>
              <a:p>
                <a:pPr marL="0" indent="0">
                  <a:buNone/>
                </a:pPr>
                <a:r>
                  <a:rPr lang="en-GB" dirty="0"/>
                  <a:t>when we find the smallest error in height of peaks, the optimal value of L1 and L2 has been found</a:t>
                </a:r>
                <a:endParaRPr lang="it-IT" dirty="0"/>
              </a:p>
            </p:txBody>
          </p:sp>
        </mc:Choice>
        <mc:Fallback xmlns="">
          <p:sp>
            <p:nvSpPr>
              <p:cNvPr id="3" name="Content Placeholder 2">
                <a:extLst>
                  <a:ext uri="{FF2B5EF4-FFF2-40B4-BE49-F238E27FC236}">
                    <a16:creationId xmlns:a16="http://schemas.microsoft.com/office/drawing/2014/main" id="{1B0E2773-F092-BD16-013B-BA1A4A247EA4}"/>
                  </a:ext>
                </a:extLst>
              </p:cNvPr>
              <p:cNvSpPr>
                <a:spLocks noGrp="1" noRot="1" noChangeAspect="1" noMove="1" noResize="1" noEditPoints="1" noAdjustHandles="1" noChangeArrowheads="1" noChangeShapeType="1" noTextEdit="1"/>
              </p:cNvSpPr>
              <p:nvPr>
                <p:ph idx="1"/>
              </p:nvPr>
            </p:nvSpPr>
            <p:spPr>
              <a:xfrm>
                <a:off x="6342743" y="1228326"/>
                <a:ext cx="5152571" cy="4971143"/>
              </a:xfrm>
              <a:blipFill>
                <a:blip r:embed="rId3"/>
                <a:stretch>
                  <a:fillRect l="-1418" t="-735"/>
                </a:stretch>
              </a:blipFill>
            </p:spPr>
            <p:txBody>
              <a:bodyPr/>
              <a:lstStyle/>
              <a:p>
                <a:r>
                  <a:rPr lang="en-GB">
                    <a:noFill/>
                  </a:rPr>
                  <a:t> </a:t>
                </a:r>
              </a:p>
            </p:txBody>
          </p:sp>
        </mc:Fallback>
      </mc:AlternateContent>
      <p:pic>
        <p:nvPicPr>
          <p:cNvPr id="7" name="Picture 6">
            <a:extLst>
              <a:ext uri="{FF2B5EF4-FFF2-40B4-BE49-F238E27FC236}">
                <a16:creationId xmlns:a16="http://schemas.microsoft.com/office/drawing/2014/main" id="{A9E8D8E8-E841-CA33-D746-4D590581CA8F}"/>
              </a:ext>
            </a:extLst>
          </p:cNvPr>
          <p:cNvPicPr>
            <a:picLocks noChangeAspect="1"/>
          </p:cNvPicPr>
          <p:nvPr/>
        </p:nvPicPr>
        <p:blipFill>
          <a:blip r:embed="rId4"/>
          <a:stretch>
            <a:fillRect/>
          </a:stretch>
        </p:blipFill>
        <p:spPr>
          <a:xfrm>
            <a:off x="4884057" y="1802685"/>
            <a:ext cx="1277342" cy="345561"/>
          </a:xfrm>
          <a:prstGeom prst="rect">
            <a:avLst/>
          </a:prstGeom>
        </p:spPr>
      </p:pic>
      <p:pic>
        <p:nvPicPr>
          <p:cNvPr id="13" name="Picture 12">
            <a:extLst>
              <a:ext uri="{FF2B5EF4-FFF2-40B4-BE49-F238E27FC236}">
                <a16:creationId xmlns:a16="http://schemas.microsoft.com/office/drawing/2014/main" id="{4C4B58A4-BFD7-AD1A-6387-6405B11F9121}"/>
              </a:ext>
            </a:extLst>
          </p:cNvPr>
          <p:cNvPicPr>
            <a:picLocks noChangeAspect="1"/>
          </p:cNvPicPr>
          <p:nvPr/>
        </p:nvPicPr>
        <p:blipFill>
          <a:blip r:embed="rId5"/>
          <a:srcRect/>
          <a:stretch/>
        </p:blipFill>
        <p:spPr>
          <a:xfrm>
            <a:off x="4943961" y="4019634"/>
            <a:ext cx="1217438" cy="345561"/>
          </a:xfrm>
          <a:prstGeom prst="rect">
            <a:avLst/>
          </a:prstGeom>
        </p:spPr>
      </p:pic>
    </p:spTree>
    <p:extLst>
      <p:ext uri="{BB962C8B-B14F-4D97-AF65-F5344CB8AC3E}">
        <p14:creationId xmlns:p14="http://schemas.microsoft.com/office/powerpoint/2010/main" val="4281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20CE4-DAF7-5D00-E90D-46BB7580E958}"/>
              </a:ext>
            </a:extLst>
          </p:cNvPr>
          <p:cNvSpPr>
            <a:spLocks noGrp="1"/>
          </p:cNvSpPr>
          <p:nvPr>
            <p:ph type="title"/>
          </p:nvPr>
        </p:nvSpPr>
        <p:spPr>
          <a:xfrm>
            <a:off x="1293813" y="-157996"/>
            <a:ext cx="9905998" cy="1478570"/>
          </a:xfrm>
        </p:spPr>
        <p:txBody>
          <a:bodyPr/>
          <a:lstStyle/>
          <a:p>
            <a:r>
              <a:rPr lang="it-IT" dirty="0"/>
              <a:t>3. R optimization</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9669E0-BCE0-2467-EB89-07F6DA0DDB2F}"/>
                  </a:ext>
                </a:extLst>
              </p:cNvPr>
              <p:cNvSpPr>
                <a:spLocks noGrp="1"/>
              </p:cNvSpPr>
              <p:nvPr>
                <p:ph idx="1"/>
              </p:nvPr>
            </p:nvSpPr>
            <p:spPr>
              <a:xfrm>
                <a:off x="5275942" y="1023257"/>
                <a:ext cx="6233885" cy="5479142"/>
              </a:xfrm>
            </p:spPr>
            <p:txBody>
              <a:bodyPr>
                <a:normAutofit fontScale="92500" lnSpcReduction="20000"/>
              </a:bodyPr>
              <a:lstStyle/>
              <a:p>
                <a:pPr marL="0" indent="0">
                  <a:buNone/>
                </a:pPr>
                <a:r>
                  <a:rPr lang="it-IT" dirty="0"/>
                  <a:t>R optimization consint into finding the best value that minimize the height of the four peaks. </a:t>
                </a:r>
              </a:p>
              <a:p>
                <a:pPr marL="0" indent="0">
                  <a:buNone/>
                </a:pPr>
                <a:r>
                  <a:rPr lang="it-IT" dirty="0"/>
                  <a:t>Knowing the ralation of the </a:t>
                </a:r>
                <a:r>
                  <a:rPr lang="en-GB" dirty="0"/>
                  <a:t>r with the electrical damping:</a:t>
                </a:r>
              </a:p>
              <a:p>
                <a:pPr marL="0" indent="0">
                  <a:buNone/>
                </a:pPr>
                <a14:m>
                  <m:oMathPara xmlns:m="http://schemas.openxmlformats.org/officeDocument/2006/math">
                    <m:oMathParaPr>
                      <m:jc m:val="centerGroup"/>
                    </m:oMathParaPr>
                    <m:oMath xmlns:m="http://schemas.openxmlformats.org/officeDocument/2006/math">
                      <m:sSub>
                        <m:sSubPr>
                          <m:ctrlPr>
                            <a:rPr lang="en-GB" sz="1800" b="1"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kern="100">
                              <a:effectLst/>
                              <a:latin typeface="Cambria Math" panose="02040503050406030204" pitchFamily="18" charset="0"/>
                              <a:ea typeface="Times New Roman" panose="02020603050405020304" pitchFamily="18" charset="0"/>
                              <a:cs typeface="Times New Roman" panose="02020603050405020304" pitchFamily="18" charset="0"/>
                            </a:rPr>
                            <m:t>𝛏</m:t>
                          </m:r>
                        </m:e>
                        <m:sub>
                          <m:r>
                            <a:rPr lang="en-US" sz="1800" b="1" i="1" kern="100">
                              <a:effectLst/>
                              <a:latin typeface="Cambria Math" panose="02040503050406030204" pitchFamily="18" charset="0"/>
                              <a:ea typeface="Times New Roman" panose="02020603050405020304" pitchFamily="18" charset="0"/>
                              <a:cs typeface="Times New Roman" panose="02020603050405020304" pitchFamily="18" charset="0"/>
                            </a:rPr>
                            <m:t>𝒊</m:t>
                          </m:r>
                          <m:r>
                            <m:rPr>
                              <m:lit/>
                            </m:rPr>
                            <a:rPr lang="en-US" sz="1800" b="1" i="1" kern="100">
                              <a:effectLst/>
                              <a:latin typeface="Cambria Math" panose="02040503050406030204" pitchFamily="18" charset="0"/>
                              <a:ea typeface="Times New Roman" panose="02020603050405020304" pitchFamily="18" charset="0"/>
                              <a:cs typeface="Times New Roman" panose="02020603050405020304" pitchFamily="18" charset="0"/>
                            </a:rPr>
                            <m:t>_</m:t>
                          </m:r>
                          <m:r>
                            <a:rPr lang="en-US" sz="1800" b="1" i="1" kern="100">
                              <a:effectLst/>
                              <a:latin typeface="Cambria Math" panose="02040503050406030204" pitchFamily="18" charset="0"/>
                              <a:ea typeface="Times New Roman" panose="02020603050405020304" pitchFamily="18" charset="0"/>
                              <a:cs typeface="Times New Roman" panose="02020603050405020304" pitchFamily="18" charset="0"/>
                            </a:rPr>
                            <m:t>𝒐𝒑𝒕</m:t>
                          </m:r>
                        </m:sub>
                      </m:sSub>
                      <m:r>
                        <a:rPr lang="en-US" sz="1800" b="1"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b="1" i="1" kern="100">
                              <a:effectLst/>
                              <a:latin typeface="Cambria Math" panose="02040503050406030204" pitchFamily="18" charset="0"/>
                              <a:ea typeface="Times New Roman" panose="02020603050405020304" pitchFamily="18" charset="0"/>
                              <a:cs typeface="Times New Roman" panose="02020603050405020304" pitchFamily="18" charset="0"/>
                            </a:rPr>
                            <m:t>𝑹𝑪</m:t>
                          </m:r>
                          <m:sSub>
                            <m:sSub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kern="100">
                                  <a:effectLst/>
                                  <a:latin typeface="Cambria Math" panose="02040503050406030204" pitchFamily="18" charset="0"/>
                                  <a:ea typeface="Times New Roman" panose="02020603050405020304" pitchFamily="18" charset="0"/>
                                  <a:cs typeface="Times New Roman" panose="02020603050405020304" pitchFamily="18" charset="0"/>
                                </a:rPr>
                                <m:t>𝒘</m:t>
                              </m:r>
                            </m:e>
                            <m:sub>
                              <m:r>
                                <a:rPr lang="en-US" sz="1800" b="1" i="1" kern="100">
                                  <a:effectLst/>
                                  <a:latin typeface="Cambria Math" panose="02040503050406030204" pitchFamily="18" charset="0"/>
                                  <a:ea typeface="Times New Roman" panose="02020603050405020304" pitchFamily="18" charset="0"/>
                                  <a:cs typeface="Times New Roman" panose="02020603050405020304" pitchFamily="18" charset="0"/>
                                </a:rPr>
                                <m:t>𝒊</m:t>
                              </m:r>
                              <m:r>
                                <m:rPr>
                                  <m:lit/>
                                </m:rPr>
                                <a:rPr lang="en-US" sz="1800" b="1" i="1" kern="100">
                                  <a:effectLst/>
                                  <a:latin typeface="Cambria Math" panose="02040503050406030204" pitchFamily="18" charset="0"/>
                                  <a:ea typeface="Times New Roman" panose="02020603050405020304" pitchFamily="18" charset="0"/>
                                  <a:cs typeface="Times New Roman" panose="02020603050405020304" pitchFamily="18" charset="0"/>
                                </a:rPr>
                                <m:t>_</m:t>
                              </m:r>
                              <m:r>
                                <a:rPr lang="en-US" sz="1800" b="1" i="1" kern="100">
                                  <a:effectLst/>
                                  <a:latin typeface="Cambria Math" panose="02040503050406030204" pitchFamily="18" charset="0"/>
                                  <a:ea typeface="Times New Roman" panose="02020603050405020304" pitchFamily="18" charset="0"/>
                                  <a:cs typeface="Times New Roman" panose="02020603050405020304" pitchFamily="18" charset="0"/>
                                </a:rPr>
                                <m:t>𝒐𝒑𝒕</m:t>
                              </m:r>
                            </m:sub>
                          </m:sSub>
                        </m:num>
                        <m:den>
                          <m:r>
                            <a:rPr lang="en-US" sz="1800" b="1" i="1" kern="100">
                              <a:effectLst/>
                              <a:latin typeface="Cambria Math" panose="02040503050406030204" pitchFamily="18" charset="0"/>
                              <a:ea typeface="Times New Roman" panose="02020603050405020304" pitchFamily="18" charset="0"/>
                              <a:cs typeface="Times New Roman" panose="02020603050405020304" pitchFamily="18" charset="0"/>
                            </a:rPr>
                            <m:t>𝟐</m:t>
                          </m:r>
                        </m:den>
                      </m:f>
                    </m:oMath>
                  </m:oMathPara>
                </a14:m>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en-GB" dirty="0"/>
                  <a:t>Let's proceed in the same way as we did previously with the inductors. </a:t>
                </a:r>
              </a:p>
              <a:p>
                <a:pPr>
                  <a:buFont typeface="Wingdings" panose="05000000000000000000" pitchFamily="2" charset="2"/>
                  <a:buChar char="ü"/>
                </a:pPr>
                <a:r>
                  <a:rPr lang="en-GB" dirty="0"/>
                  <a:t> Starting from the optimal damping values obtained with the single piezo formulas</a:t>
                </a:r>
              </a:p>
              <a:p>
                <a:pPr>
                  <a:buFont typeface="Wingdings" panose="05000000000000000000" pitchFamily="2" charset="2"/>
                  <a:buChar char="ü"/>
                </a:pPr>
                <a:r>
                  <a:rPr lang="en-GB" dirty="0"/>
                  <a:t> Look in a </a:t>
                </a:r>
                <a:r>
                  <a:rPr lang="en-GB" dirty="0" err="1"/>
                  <a:t>neighborhood</a:t>
                </a:r>
                <a:r>
                  <a:rPr lang="en-GB" dirty="0"/>
                  <a:t> in order to minimize the height of the peaks. </a:t>
                </a:r>
              </a:p>
              <a:p>
                <a:pPr marL="0" indent="0">
                  <a:buNone/>
                </a:pPr>
                <a:r>
                  <a:rPr lang="en-GB" dirty="0"/>
                  <a:t>As before when the smallest error is found we have </a:t>
                </a:r>
                <a:r>
                  <a:rPr lang="en-GB"/>
                  <a:t>the optimal </a:t>
                </a:r>
                <a:r>
                  <a:rPr lang="en-GB" dirty="0"/>
                  <a:t>values of R1 and R2</a:t>
                </a:r>
                <a:endParaRPr lang="it-IT" dirty="0"/>
              </a:p>
            </p:txBody>
          </p:sp>
        </mc:Choice>
        <mc:Fallback xmlns="">
          <p:sp>
            <p:nvSpPr>
              <p:cNvPr id="3" name="Content Placeholder 2">
                <a:extLst>
                  <a:ext uri="{FF2B5EF4-FFF2-40B4-BE49-F238E27FC236}">
                    <a16:creationId xmlns:a16="http://schemas.microsoft.com/office/drawing/2014/main" id="{D69669E0-BCE0-2467-EB89-07F6DA0DDB2F}"/>
                  </a:ext>
                </a:extLst>
              </p:cNvPr>
              <p:cNvSpPr>
                <a:spLocks noGrp="1" noRot="1" noChangeAspect="1" noMove="1" noResize="1" noEditPoints="1" noAdjustHandles="1" noChangeArrowheads="1" noChangeShapeType="1" noTextEdit="1"/>
              </p:cNvSpPr>
              <p:nvPr>
                <p:ph idx="1"/>
              </p:nvPr>
            </p:nvSpPr>
            <p:spPr>
              <a:xfrm>
                <a:off x="5275942" y="1023257"/>
                <a:ext cx="6233885" cy="5479142"/>
              </a:xfrm>
              <a:blipFill>
                <a:blip r:embed="rId2"/>
                <a:stretch>
                  <a:fillRect l="-1662" t="-779"/>
                </a:stretch>
              </a:blipFill>
            </p:spPr>
            <p:txBody>
              <a:bodyPr/>
              <a:lstStyle/>
              <a:p>
                <a:r>
                  <a:rPr lang="en-GB">
                    <a:noFill/>
                  </a:rPr>
                  <a:t> </a:t>
                </a:r>
              </a:p>
            </p:txBody>
          </p:sp>
        </mc:Fallback>
      </mc:AlternateContent>
    </p:spTree>
    <p:extLst>
      <p:ext uri="{BB962C8B-B14F-4D97-AF65-F5344CB8AC3E}">
        <p14:creationId xmlns:p14="http://schemas.microsoft.com/office/powerpoint/2010/main" val="3179020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D82F17-AAF9-3B6A-657F-52F76E33427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CB8D20F-B8D3-E31C-4C3A-C7AFED1B3801}"/>
              </a:ext>
            </a:extLst>
          </p:cNvPr>
          <p:cNvSpPr>
            <a:spLocks noGrp="1"/>
          </p:cNvSpPr>
          <p:nvPr>
            <p:ph type="title"/>
          </p:nvPr>
        </p:nvSpPr>
        <p:spPr>
          <a:xfrm>
            <a:off x="1141413" y="618518"/>
            <a:ext cx="9905998" cy="790404"/>
          </a:xfrm>
        </p:spPr>
        <p:txBody>
          <a:bodyPr rtlCol="0">
            <a:normAutofit/>
          </a:bodyPr>
          <a:lstStyle/>
          <a:p>
            <a:pPr rtl="0"/>
            <a:r>
              <a:rPr lang="it-IT" sz="4400" dirty="0">
                <a:latin typeface="Rockwell" panose="02060603020205020403" pitchFamily="18" charset="0"/>
              </a:rPr>
              <a:t>Experimental setup</a:t>
            </a:r>
          </a:p>
        </p:txBody>
      </p:sp>
      <p:sp>
        <p:nvSpPr>
          <p:cNvPr id="3" name="Titolo 1">
            <a:extLst>
              <a:ext uri="{FF2B5EF4-FFF2-40B4-BE49-F238E27FC236}">
                <a16:creationId xmlns:a16="http://schemas.microsoft.com/office/drawing/2014/main" id="{39600F9E-B40A-0B2F-A08D-0C44AA3E6687}"/>
              </a:ext>
            </a:extLst>
          </p:cNvPr>
          <p:cNvSpPr txBox="1">
            <a:spLocks/>
          </p:cNvSpPr>
          <p:nvPr/>
        </p:nvSpPr>
        <p:spPr>
          <a:xfrm>
            <a:off x="1141413" y="1181465"/>
            <a:ext cx="9905998" cy="7904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it-IT" sz="2400" dirty="0">
                <a:latin typeface="Rockwell" panose="02060603020205020403" pitchFamily="18" charset="0"/>
              </a:rPr>
              <a:t>The bar</a:t>
            </a:r>
          </a:p>
        </p:txBody>
      </p:sp>
      <p:sp>
        <p:nvSpPr>
          <p:cNvPr id="4" name="Rettangolo smussato 16">
            <a:extLst>
              <a:ext uri="{FF2B5EF4-FFF2-40B4-BE49-F238E27FC236}">
                <a16:creationId xmlns:a16="http://schemas.microsoft.com/office/drawing/2014/main" id="{7F854E4C-202A-4669-3110-1B5A381977AE}"/>
              </a:ext>
            </a:extLst>
          </p:cNvPr>
          <p:cNvSpPr/>
          <p:nvPr/>
        </p:nvSpPr>
        <p:spPr>
          <a:xfrm>
            <a:off x="1232357" y="3600995"/>
            <a:ext cx="2045132" cy="595715"/>
          </a:xfrm>
          <a:prstGeom prst="beve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Foto barretta</a:t>
            </a:r>
          </a:p>
        </p:txBody>
      </p:sp>
      <p:sp>
        <p:nvSpPr>
          <p:cNvPr id="5" name="TextBox 4">
            <a:extLst>
              <a:ext uri="{FF2B5EF4-FFF2-40B4-BE49-F238E27FC236}">
                <a16:creationId xmlns:a16="http://schemas.microsoft.com/office/drawing/2014/main" id="{A84C2A05-84C9-2C7B-C95A-F61A59BB7B01}"/>
              </a:ext>
            </a:extLst>
          </p:cNvPr>
          <p:cNvSpPr txBox="1"/>
          <p:nvPr/>
        </p:nvSpPr>
        <p:spPr>
          <a:xfrm>
            <a:off x="4385388" y="2071396"/>
            <a:ext cx="5850294" cy="2862322"/>
          </a:xfrm>
          <a:prstGeom prst="rect">
            <a:avLst/>
          </a:prstGeom>
          <a:noFill/>
        </p:spPr>
        <p:txBody>
          <a:bodyPr wrap="square" rtlCol="0">
            <a:spAutoFit/>
          </a:bodyPr>
          <a:lstStyle/>
          <a:p>
            <a:r>
              <a:rPr lang="it-IT" dirty="0"/>
              <a:t>The bar </a:t>
            </a:r>
            <a:r>
              <a:rPr lang="it-IT" dirty="0" err="1"/>
              <a:t>is</a:t>
            </a:r>
            <a:r>
              <a:rPr lang="it-IT" dirty="0"/>
              <a:t> </a:t>
            </a:r>
            <a:r>
              <a:rPr lang="it-IT" dirty="0" err="1"/>
              <a:t>constrained</a:t>
            </a:r>
            <a:r>
              <a:rPr lang="it-IT" dirty="0"/>
              <a:t> on a single end, the </a:t>
            </a:r>
            <a:r>
              <a:rPr lang="it-IT" dirty="0" err="1"/>
              <a:t>lenght</a:t>
            </a:r>
            <a:r>
              <a:rPr lang="it-IT" dirty="0"/>
              <a:t> of the bar </a:t>
            </a:r>
            <a:r>
              <a:rPr lang="it-IT" dirty="0" err="1"/>
              <a:t>is</a:t>
            </a:r>
            <a:r>
              <a:rPr lang="it-IT" dirty="0"/>
              <a:t> </a:t>
            </a:r>
            <a:r>
              <a:rPr lang="it-IT" dirty="0" err="1"/>
              <a:t>much</a:t>
            </a:r>
            <a:r>
              <a:rPr lang="it-IT" dirty="0"/>
              <a:t> </a:t>
            </a:r>
            <a:r>
              <a:rPr lang="it-IT" dirty="0" err="1"/>
              <a:t>greater</a:t>
            </a:r>
            <a:r>
              <a:rPr lang="it-IT" dirty="0"/>
              <a:t> of the </a:t>
            </a:r>
            <a:r>
              <a:rPr lang="it-IT" dirty="0" err="1"/>
              <a:t>width</a:t>
            </a:r>
            <a:r>
              <a:rPr lang="it-IT" dirty="0"/>
              <a:t> to be </a:t>
            </a:r>
            <a:r>
              <a:rPr lang="it-IT" dirty="0" err="1"/>
              <a:t>able</a:t>
            </a:r>
            <a:r>
              <a:rPr lang="it-IT" dirty="0"/>
              <a:t> to </a:t>
            </a:r>
            <a:r>
              <a:rPr lang="it-IT" dirty="0" err="1"/>
              <a:t>approximate</a:t>
            </a:r>
            <a:r>
              <a:rPr lang="it-IT" dirty="0"/>
              <a:t> to a single </a:t>
            </a:r>
            <a:r>
              <a:rPr lang="it-IT" dirty="0" err="1"/>
              <a:t>dimesion</a:t>
            </a:r>
            <a:r>
              <a:rPr lang="it-IT" dirty="0"/>
              <a:t>.</a:t>
            </a:r>
          </a:p>
          <a:p>
            <a:endParaRPr lang="it-IT" dirty="0"/>
          </a:p>
          <a:p>
            <a:r>
              <a:rPr lang="it-IT" dirty="0"/>
              <a:t>The </a:t>
            </a:r>
            <a:r>
              <a:rPr lang="it-IT" dirty="0" err="1"/>
              <a:t>magnet</a:t>
            </a:r>
            <a:r>
              <a:rPr lang="it-IT" dirty="0"/>
              <a:t> and the </a:t>
            </a:r>
            <a:r>
              <a:rPr lang="it-IT" dirty="0" err="1"/>
              <a:t>mesurement</a:t>
            </a:r>
            <a:r>
              <a:rPr lang="it-IT" dirty="0"/>
              <a:t> point </a:t>
            </a:r>
            <a:r>
              <a:rPr lang="it-IT" dirty="0" err="1"/>
              <a:t>have</a:t>
            </a:r>
            <a:r>
              <a:rPr lang="it-IT" dirty="0"/>
              <a:t> to be in the center of the bar to </a:t>
            </a:r>
            <a:r>
              <a:rPr lang="it-IT" dirty="0" err="1"/>
              <a:t>minimize</a:t>
            </a:r>
            <a:r>
              <a:rPr lang="it-IT" dirty="0"/>
              <a:t> the </a:t>
            </a:r>
            <a:r>
              <a:rPr lang="it-IT" dirty="0" err="1"/>
              <a:t>effect</a:t>
            </a:r>
            <a:r>
              <a:rPr lang="it-IT" dirty="0"/>
              <a:t> of the </a:t>
            </a:r>
            <a:r>
              <a:rPr lang="it-IT" dirty="0" err="1"/>
              <a:t>torsion</a:t>
            </a:r>
            <a:r>
              <a:rPr lang="it-IT" dirty="0"/>
              <a:t> on the </a:t>
            </a:r>
            <a:r>
              <a:rPr lang="it-IT" dirty="0" err="1"/>
              <a:t>movement</a:t>
            </a:r>
            <a:r>
              <a:rPr lang="it-IT" dirty="0"/>
              <a:t>.</a:t>
            </a:r>
          </a:p>
          <a:p>
            <a:endParaRPr lang="it-IT" dirty="0"/>
          </a:p>
          <a:p>
            <a:r>
              <a:rPr lang="it-IT" dirty="0"/>
              <a:t>The </a:t>
            </a:r>
            <a:r>
              <a:rPr lang="it-IT" dirty="0" err="1"/>
              <a:t>two</a:t>
            </a:r>
            <a:r>
              <a:rPr lang="it-IT" dirty="0"/>
              <a:t> </a:t>
            </a:r>
            <a:r>
              <a:rPr lang="it-IT" dirty="0" err="1"/>
              <a:t>piezo</a:t>
            </a:r>
            <a:r>
              <a:rPr lang="it-IT" dirty="0"/>
              <a:t> patch are </a:t>
            </a:r>
            <a:r>
              <a:rPr lang="it-IT" dirty="0" err="1"/>
              <a:t>placed</a:t>
            </a:r>
            <a:r>
              <a:rPr lang="it-IT" dirty="0"/>
              <a:t> in a way </a:t>
            </a:r>
            <a:r>
              <a:rPr lang="it-IT" dirty="0" err="1"/>
              <a:t>that</a:t>
            </a:r>
            <a:r>
              <a:rPr lang="it-IT" dirty="0"/>
              <a:t> </a:t>
            </a:r>
            <a:r>
              <a:rPr lang="it-IT" dirty="0" err="1"/>
              <a:t>is</a:t>
            </a:r>
            <a:r>
              <a:rPr lang="it-IT" dirty="0"/>
              <a:t> </a:t>
            </a:r>
            <a:r>
              <a:rPr lang="it-IT" dirty="0" err="1"/>
              <a:t>optimal</a:t>
            </a:r>
            <a:r>
              <a:rPr lang="it-IT" dirty="0"/>
              <a:t> to control the first mode(</a:t>
            </a:r>
            <a:r>
              <a:rPr lang="it-IT" dirty="0" err="1"/>
              <a:t>lower</a:t>
            </a:r>
            <a:r>
              <a:rPr lang="it-IT" dirty="0"/>
              <a:t> patch) and the second mode.</a:t>
            </a:r>
          </a:p>
        </p:txBody>
      </p:sp>
    </p:spTree>
    <p:extLst>
      <p:ext uri="{BB962C8B-B14F-4D97-AF65-F5344CB8AC3E}">
        <p14:creationId xmlns:p14="http://schemas.microsoft.com/office/powerpoint/2010/main" val="4124087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36675D-6951-7D1D-8AC0-70A522CDF116}"/>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7A475DF-2FAD-7E78-1796-A875C07F14B2}"/>
              </a:ext>
            </a:extLst>
          </p:cNvPr>
          <p:cNvSpPr>
            <a:spLocks noGrp="1"/>
          </p:cNvSpPr>
          <p:nvPr>
            <p:ph type="title"/>
          </p:nvPr>
        </p:nvSpPr>
        <p:spPr>
          <a:xfrm>
            <a:off x="1391784" y="727375"/>
            <a:ext cx="9905998" cy="790404"/>
          </a:xfrm>
        </p:spPr>
        <p:txBody>
          <a:bodyPr rtlCol="0">
            <a:normAutofit/>
          </a:bodyPr>
          <a:lstStyle/>
          <a:p>
            <a:pPr rtl="0"/>
            <a:r>
              <a:rPr lang="it-IT" sz="4400" dirty="0">
                <a:latin typeface="Rockwell" panose="02060603020205020403" pitchFamily="18" charset="0"/>
              </a:rPr>
              <a:t>GOALS</a:t>
            </a:r>
          </a:p>
        </p:txBody>
      </p:sp>
      <p:sp>
        <p:nvSpPr>
          <p:cNvPr id="3" name="TextBox 2">
            <a:extLst>
              <a:ext uri="{FF2B5EF4-FFF2-40B4-BE49-F238E27FC236}">
                <a16:creationId xmlns:a16="http://schemas.microsoft.com/office/drawing/2014/main" id="{4CA198BC-6516-7C0A-B661-48F52E8C00A1}"/>
              </a:ext>
            </a:extLst>
          </p:cNvPr>
          <p:cNvSpPr txBox="1"/>
          <p:nvPr/>
        </p:nvSpPr>
        <p:spPr>
          <a:xfrm>
            <a:off x="1507670" y="2226129"/>
            <a:ext cx="8855529" cy="3170099"/>
          </a:xfrm>
          <a:prstGeom prst="rect">
            <a:avLst/>
          </a:prstGeom>
          <a:noFill/>
        </p:spPr>
        <p:txBody>
          <a:bodyPr wrap="square" rtlCol="0">
            <a:spAutoFit/>
          </a:bodyPr>
          <a:lstStyle/>
          <a:p>
            <a:r>
              <a:rPr lang="it-IT" sz="2000" dirty="0"/>
              <a:t> The gal of our project is:</a:t>
            </a:r>
          </a:p>
          <a:p>
            <a:r>
              <a:rPr lang="it-IT" sz="2000" dirty="0"/>
              <a:t>- </a:t>
            </a:r>
            <a:r>
              <a:rPr lang="it-IT" sz="2000" b="1" dirty="0"/>
              <a:t>SINGLE MODE </a:t>
            </a:r>
            <a:r>
              <a:rPr lang="it-IT" sz="2000" dirty="0">
                <a:ln w="0"/>
                <a:effectLst>
                  <a:outerShdw blurRad="38100" dist="19050" dir="2700000" algn="tl" rotWithShape="0">
                    <a:schemeClr val="dk1">
                      <a:alpha val="40000"/>
                    </a:schemeClr>
                  </a:outerShdw>
                </a:effectLst>
              </a:rPr>
              <a:t>optimization</a:t>
            </a:r>
            <a:endParaRPr lang="it-IT" sz="2000" dirty="0"/>
          </a:p>
          <a:p>
            <a:pPr marL="742950" lvl="1" indent="-285750">
              <a:buFontTx/>
              <a:buChar char="-"/>
            </a:pPr>
            <a:r>
              <a:rPr lang="it-IT" sz="2000" dirty="0"/>
              <a:t>Find the optimal value of Resistance to conncet with the pizoelectric bar for reduce the vibration of specific natural frequence.</a:t>
            </a:r>
          </a:p>
          <a:p>
            <a:pPr marL="742950" lvl="1" indent="-285750">
              <a:buFontTx/>
              <a:buChar char="-"/>
            </a:pPr>
            <a:r>
              <a:rPr lang="it-IT" sz="2000" dirty="0"/>
              <a:t>Find the optimal value of the Indicutance and Resistance to conncet with one piezo and snnoze vibration of specic natural frequence</a:t>
            </a:r>
          </a:p>
          <a:p>
            <a:pPr marL="285750" indent="-285750">
              <a:buFontTx/>
              <a:buChar char="-"/>
            </a:pPr>
            <a:r>
              <a:rPr lang="it-IT" sz="2000" b="1" dirty="0"/>
              <a:t>MULTI MODE </a:t>
            </a:r>
            <a:r>
              <a:rPr lang="it-IT" sz="2000" dirty="0"/>
              <a:t>optimization</a:t>
            </a:r>
          </a:p>
          <a:p>
            <a:pPr marL="742950" lvl="1" indent="-285750">
              <a:buFontTx/>
              <a:buChar char="-"/>
            </a:pPr>
            <a:r>
              <a:rPr lang="it-IT" sz="2000" dirty="0"/>
              <a:t>Find the correct values of L1, R1, L2, R2 and connect these circuit to both piezo patch attached to metallic bar for snnoze the vubration associated to first and second natual frequences of the system</a:t>
            </a:r>
            <a:endParaRPr lang="en-GB" sz="2000" dirty="0"/>
          </a:p>
        </p:txBody>
      </p:sp>
    </p:spTree>
    <p:extLst>
      <p:ext uri="{BB962C8B-B14F-4D97-AF65-F5344CB8AC3E}">
        <p14:creationId xmlns:p14="http://schemas.microsoft.com/office/powerpoint/2010/main" val="1099367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9BBFB-A4E5-442F-1362-523C5F74D213}"/>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E90EC40-3169-62C1-1740-41DA9F9AC971}"/>
              </a:ext>
            </a:extLst>
          </p:cNvPr>
          <p:cNvSpPr>
            <a:spLocks noGrp="1"/>
          </p:cNvSpPr>
          <p:nvPr>
            <p:ph type="title"/>
          </p:nvPr>
        </p:nvSpPr>
        <p:spPr>
          <a:xfrm>
            <a:off x="1391784" y="634846"/>
            <a:ext cx="9905998" cy="790404"/>
          </a:xfrm>
        </p:spPr>
        <p:txBody>
          <a:bodyPr rtlCol="0">
            <a:noAutofit/>
          </a:bodyPr>
          <a:lstStyle/>
          <a:p>
            <a:pPr rtl="0"/>
            <a:r>
              <a:rPr lang="it-IT" sz="3200" dirty="0">
                <a:latin typeface="Rockwell" panose="02060603020205020403" pitchFamily="18" charset="0"/>
              </a:rPr>
              <a:t>Experiment procedure SINGLE MODE</a:t>
            </a:r>
          </a:p>
        </p:txBody>
      </p:sp>
      <p:sp>
        <p:nvSpPr>
          <p:cNvPr id="4" name="TextBox 3">
            <a:extLst>
              <a:ext uri="{FF2B5EF4-FFF2-40B4-BE49-F238E27FC236}">
                <a16:creationId xmlns:a16="http://schemas.microsoft.com/office/drawing/2014/main" id="{9DAA8730-5F44-A081-5D84-3C47D0C4EA24}"/>
              </a:ext>
            </a:extLst>
          </p:cNvPr>
          <p:cNvSpPr txBox="1"/>
          <p:nvPr/>
        </p:nvSpPr>
        <p:spPr>
          <a:xfrm>
            <a:off x="1589314" y="1953986"/>
            <a:ext cx="9105900" cy="4678204"/>
          </a:xfrm>
          <a:prstGeom prst="rect">
            <a:avLst/>
          </a:prstGeom>
          <a:noFill/>
        </p:spPr>
        <p:txBody>
          <a:bodyPr wrap="square" rtlCol="0">
            <a:spAutoFit/>
          </a:bodyPr>
          <a:lstStyle/>
          <a:p>
            <a:r>
              <a:rPr lang="it-IT" sz="2000" dirty="0"/>
              <a:t>The procedure utilized for the single mode piezo-shaunt optimization is the following:</a:t>
            </a:r>
          </a:p>
          <a:p>
            <a:endParaRPr lang="it-IT" sz="2000" dirty="0"/>
          </a:p>
          <a:p>
            <a:pPr marL="285750" indent="-285750">
              <a:buFontTx/>
              <a:buChar char="-"/>
            </a:pPr>
            <a:r>
              <a:rPr lang="it-IT" sz="2000" dirty="0"/>
              <a:t>Prepare and check all the laboratory equipement  </a:t>
            </a:r>
          </a:p>
          <a:p>
            <a:pPr marL="285750" indent="-285750">
              <a:buFontTx/>
              <a:buChar char="-"/>
            </a:pPr>
            <a:r>
              <a:rPr lang="it-IT" sz="2000" dirty="0"/>
              <a:t>Set all the Dewesoft parameters for excite and acquiring correctly data ( sampling freq, and natural freequences of our interest)</a:t>
            </a:r>
          </a:p>
          <a:p>
            <a:pPr marL="285750" indent="-285750">
              <a:buFontTx/>
              <a:buChar char="-"/>
            </a:pPr>
            <a:r>
              <a:rPr lang="it-IT" sz="2000" dirty="0"/>
              <a:t>Catch all the bar variable we need (equivalent capacity </a:t>
            </a:r>
            <a:r>
              <a:rPr lang="it-IT" sz="2000" b="1" dirty="0">
                <a:latin typeface="Rockwell" panose="02060603020205020403" pitchFamily="18" charset="0"/>
              </a:rPr>
              <a:t>Cpi</a:t>
            </a:r>
            <a:r>
              <a:rPr lang="it-IT" sz="2000" dirty="0"/>
              <a:t>, </a:t>
            </a:r>
            <a:r>
              <a:rPr lang="it-IT" sz="2000" b="1" dirty="0">
                <a:latin typeface="Rockwell" panose="02060603020205020403" pitchFamily="18" charset="0"/>
              </a:rPr>
              <a:t>ki </a:t>
            </a:r>
            <a:r>
              <a:rPr lang="it-IT" sz="2000" dirty="0"/>
              <a:t>parameters)</a:t>
            </a:r>
          </a:p>
          <a:p>
            <a:pPr marL="285750" indent="-285750">
              <a:buFontTx/>
              <a:buChar char="-"/>
            </a:pPr>
            <a:r>
              <a:rPr lang="it-IT" sz="2000" dirty="0"/>
              <a:t>Excite the bar with </a:t>
            </a:r>
            <a:r>
              <a:rPr lang="it-IT" sz="2000" b="1" dirty="0">
                <a:latin typeface="Rockwell" panose="02060603020205020403" pitchFamily="18" charset="0"/>
              </a:rPr>
              <a:t>WHITE NOISE </a:t>
            </a:r>
            <a:r>
              <a:rPr lang="it-IT" sz="2000" dirty="0"/>
              <a:t>signal, elaborate a little bit the </a:t>
            </a:r>
            <a:r>
              <a:rPr lang="it-IT" sz="2000" b="1" dirty="0"/>
              <a:t>WN</a:t>
            </a:r>
            <a:r>
              <a:rPr lang="it-IT" sz="2000" dirty="0"/>
              <a:t> signal for better analysis (use of hanning window) </a:t>
            </a:r>
          </a:p>
          <a:p>
            <a:pPr marL="285750" indent="-285750">
              <a:buFontTx/>
              <a:buChar char="-"/>
            </a:pPr>
            <a:r>
              <a:rPr lang="it-IT" sz="2000" dirty="0"/>
              <a:t>Find the </a:t>
            </a:r>
            <a:r>
              <a:rPr lang="it-IT" sz="2000" b="1" i="1" dirty="0"/>
              <a:t>FRF</a:t>
            </a:r>
            <a:r>
              <a:rPr lang="it-IT" sz="2000" dirty="0"/>
              <a:t> (Frequency response funcion with different system configuration:</a:t>
            </a:r>
          </a:p>
          <a:p>
            <a:pPr marL="742950" lvl="1" indent="-285750">
              <a:buFontTx/>
              <a:buChar char="-"/>
            </a:pPr>
            <a:r>
              <a:rPr lang="it-IT" sz="2000" b="1" dirty="0">
                <a:latin typeface="Rockwell" panose="02060603020205020403" pitchFamily="18" charset="0"/>
              </a:rPr>
              <a:t>FRF_sc_sc</a:t>
            </a:r>
            <a:r>
              <a:rPr lang="it-IT" sz="2000" dirty="0"/>
              <a:t>: two piezo in short circuit ( no influemce of the piezo voltage on mechanical system)</a:t>
            </a:r>
          </a:p>
          <a:p>
            <a:pPr marL="742950" lvl="1" indent="-285750">
              <a:buFontTx/>
              <a:buChar char="-"/>
            </a:pPr>
            <a:r>
              <a:rPr lang="it-IT" sz="2000" b="1" dirty="0">
                <a:latin typeface="Rockwell" panose="02060603020205020403" pitchFamily="18" charset="0"/>
              </a:rPr>
              <a:t>FRF_oc_sc</a:t>
            </a:r>
            <a:r>
              <a:rPr lang="it-IT" sz="2000" dirty="0"/>
              <a:t>: the first piezo id now in open circuit, so its voltage influenzate the system maechanical behaviour</a:t>
            </a:r>
          </a:p>
          <a:p>
            <a:pPr marL="742950" lvl="1" indent="-285750">
              <a:buFontTx/>
              <a:buChar char="-"/>
            </a:pPr>
            <a:r>
              <a:rPr lang="it-IT" sz="2000" b="1" dirty="0">
                <a:latin typeface="Rockwell" panose="02060603020205020403" pitchFamily="18" charset="0"/>
              </a:rPr>
              <a:t>FRF_sc_oc</a:t>
            </a:r>
            <a:r>
              <a:rPr lang="it-IT" sz="2000" dirty="0"/>
              <a:t>: now the first piezo is in short circuit and the second in open circit</a:t>
            </a:r>
          </a:p>
          <a:p>
            <a:endParaRPr lang="it-IT" dirty="0"/>
          </a:p>
        </p:txBody>
      </p:sp>
    </p:spTree>
    <p:extLst>
      <p:ext uri="{BB962C8B-B14F-4D97-AF65-F5344CB8AC3E}">
        <p14:creationId xmlns:p14="http://schemas.microsoft.com/office/powerpoint/2010/main" val="1115202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A858A-F5FD-642E-C5E7-D3FB73D74FB3}"/>
              </a:ext>
            </a:extLst>
          </p:cNvPr>
          <p:cNvSpPr>
            <a:spLocks noGrp="1"/>
          </p:cNvSpPr>
          <p:nvPr>
            <p:ph type="title"/>
          </p:nvPr>
        </p:nvSpPr>
        <p:spPr/>
        <p:txBody>
          <a:bodyPr/>
          <a:lstStyle/>
          <a:p>
            <a:r>
              <a:rPr lang="it-IT" dirty="0"/>
              <a:t>Dewesoft parameters</a:t>
            </a:r>
            <a:endParaRPr lang="en-GB" dirty="0"/>
          </a:p>
        </p:txBody>
      </p:sp>
      <p:sp>
        <p:nvSpPr>
          <p:cNvPr id="3" name="Content Placeholder 2">
            <a:extLst>
              <a:ext uri="{FF2B5EF4-FFF2-40B4-BE49-F238E27FC236}">
                <a16:creationId xmlns:a16="http://schemas.microsoft.com/office/drawing/2014/main" id="{86E779F0-A98D-2953-87EC-43E52D40D01C}"/>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1399663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67787-9129-31EE-1EF7-16EC53419AFA}"/>
              </a:ext>
            </a:extLst>
          </p:cNvPr>
          <p:cNvSpPr>
            <a:spLocks noGrp="1"/>
          </p:cNvSpPr>
          <p:nvPr>
            <p:ph type="title"/>
          </p:nvPr>
        </p:nvSpPr>
        <p:spPr>
          <a:xfrm>
            <a:off x="1141412" y="237518"/>
            <a:ext cx="9905998" cy="1153132"/>
          </a:xfrm>
        </p:spPr>
        <p:txBody>
          <a:bodyPr/>
          <a:lstStyle/>
          <a:p>
            <a:r>
              <a:rPr lang="it-IT" dirty="0">
                <a:latin typeface="Rockwell" panose="02060603020205020403" pitchFamily="18" charset="0"/>
              </a:rPr>
              <a:t>Equivalent capacity </a:t>
            </a:r>
            <a:r>
              <a:rPr lang="it-IT" b="1" dirty="0">
                <a:latin typeface="Rockwell" panose="02060603020205020403" pitchFamily="18" charset="0"/>
              </a:rPr>
              <a:t>cpi</a:t>
            </a:r>
            <a:endParaRPr lang="en-GB" b="1" dirty="0">
              <a:latin typeface="Rockwell" panose="02060603020205020403" pitchFamily="18" charset="0"/>
            </a:endParaRPr>
          </a:p>
        </p:txBody>
      </p:sp>
      <p:sp>
        <p:nvSpPr>
          <p:cNvPr id="3" name="Content Placeholder 2">
            <a:extLst>
              <a:ext uri="{FF2B5EF4-FFF2-40B4-BE49-F238E27FC236}">
                <a16:creationId xmlns:a16="http://schemas.microsoft.com/office/drawing/2014/main" id="{CF6684F3-499C-EC02-5FC3-B0E6A9F9E6BC}"/>
              </a:ext>
            </a:extLst>
          </p:cNvPr>
          <p:cNvSpPr>
            <a:spLocks noGrp="1"/>
          </p:cNvSpPr>
          <p:nvPr>
            <p:ph idx="1"/>
          </p:nvPr>
        </p:nvSpPr>
        <p:spPr>
          <a:xfrm>
            <a:off x="1022350" y="1517650"/>
            <a:ext cx="10025061" cy="4273551"/>
          </a:xfrm>
        </p:spPr>
        <p:txBody>
          <a:bodyPr/>
          <a:lstStyle/>
          <a:p>
            <a:endParaRPr lang="en-GB" dirty="0"/>
          </a:p>
        </p:txBody>
      </p:sp>
    </p:spTree>
    <p:extLst>
      <p:ext uri="{BB962C8B-B14F-4D97-AF65-F5344CB8AC3E}">
        <p14:creationId xmlns:p14="http://schemas.microsoft.com/office/powerpoint/2010/main" val="1284591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CE290-B72C-B238-DD10-AF3696E0678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A635546-23B6-9DE8-4899-E78E11125043}"/>
              </a:ext>
            </a:extLst>
          </p:cNvPr>
          <p:cNvSpPr>
            <a:spLocks noGrp="1"/>
          </p:cNvSpPr>
          <p:nvPr>
            <p:ph type="title"/>
          </p:nvPr>
        </p:nvSpPr>
        <p:spPr>
          <a:xfrm>
            <a:off x="1383789" y="245099"/>
            <a:ext cx="9905998" cy="790404"/>
          </a:xfrm>
        </p:spPr>
        <p:txBody>
          <a:bodyPr rtlCol="0">
            <a:normAutofit/>
          </a:bodyPr>
          <a:lstStyle/>
          <a:p>
            <a:pPr rtl="0"/>
            <a:r>
              <a:rPr lang="it-IT" sz="4400" dirty="0">
                <a:latin typeface="Rockwell" panose="02060603020205020403" pitchFamily="18" charset="0"/>
              </a:rPr>
              <a:t>FRF </a:t>
            </a:r>
            <a:r>
              <a:rPr lang="it-IT" sz="4400" dirty="0">
                <a:solidFill>
                  <a:srgbClr val="002060"/>
                </a:solidFill>
                <a:latin typeface="Rockwell" panose="02060603020205020403" pitchFamily="18" charset="0"/>
              </a:rPr>
              <a:t>SC-SC</a:t>
            </a:r>
            <a:r>
              <a:rPr lang="it-IT" sz="4400" dirty="0">
                <a:latin typeface="Rockwell" panose="02060603020205020403" pitchFamily="18" charset="0"/>
              </a:rPr>
              <a:t> / </a:t>
            </a:r>
            <a:r>
              <a:rPr lang="it-IT" sz="4400" dirty="0">
                <a:solidFill>
                  <a:srgbClr val="C00000"/>
                </a:solidFill>
                <a:latin typeface="Rockwell" panose="02060603020205020403" pitchFamily="18" charset="0"/>
              </a:rPr>
              <a:t>OC-sc</a:t>
            </a:r>
          </a:p>
        </p:txBody>
      </p:sp>
      <p:sp>
        <p:nvSpPr>
          <p:cNvPr id="38" name="Content Placeholder 2">
            <a:extLst>
              <a:ext uri="{FF2B5EF4-FFF2-40B4-BE49-F238E27FC236}">
                <a16:creationId xmlns:a16="http://schemas.microsoft.com/office/drawing/2014/main" id="{1F72DD8B-B373-D0DE-4A85-9F7715CBF6C2}"/>
              </a:ext>
            </a:extLst>
          </p:cNvPr>
          <p:cNvSpPr>
            <a:spLocks noGrp="1"/>
          </p:cNvSpPr>
          <p:nvPr>
            <p:ph idx="1"/>
          </p:nvPr>
        </p:nvSpPr>
        <p:spPr>
          <a:xfrm>
            <a:off x="6336788" y="1147654"/>
            <a:ext cx="5144011" cy="4991890"/>
          </a:xfrm>
        </p:spPr>
        <p:txBody>
          <a:bodyPr>
            <a:normAutofit/>
          </a:bodyPr>
          <a:lstStyle/>
          <a:p>
            <a:pPr>
              <a:buFontTx/>
              <a:buChar char="-"/>
            </a:pPr>
            <a:r>
              <a:rPr lang="it-IT" sz="1900" b="1" dirty="0">
                <a:latin typeface="Rockwell" panose="02060603020205020403" pitchFamily="18" charset="0"/>
              </a:rPr>
              <a:t>FRF sc-sc </a:t>
            </a:r>
            <a:r>
              <a:rPr lang="it-IT" sz="1900" dirty="0"/>
              <a:t>allow us to find:</a:t>
            </a:r>
          </a:p>
          <a:p>
            <a:pPr lvl="1">
              <a:buFontTx/>
              <a:buChar char="-"/>
            </a:pPr>
            <a:r>
              <a:rPr lang="it-IT" sz="1500" dirty="0"/>
              <a:t>Natual frequences of the mecchanical system </a:t>
            </a:r>
            <a:r>
              <a:rPr lang="it-IT" sz="1500" b="1" dirty="0">
                <a:latin typeface="Rockwell" panose="02060603020205020403" pitchFamily="18" charset="0"/>
              </a:rPr>
              <a:t>without the influence </a:t>
            </a:r>
            <a:r>
              <a:rPr lang="it-IT" sz="1500" dirty="0"/>
              <a:t>of the two piezo’s voltage</a:t>
            </a:r>
          </a:p>
          <a:p>
            <a:pPr lvl="1">
              <a:buFontTx/>
              <a:buChar char="-"/>
            </a:pPr>
            <a:r>
              <a:rPr lang="it-IT" sz="1500" dirty="0"/>
              <a:t>Mechanical damping of the system associated to different mode shape csi</a:t>
            </a:r>
          </a:p>
          <a:p>
            <a:pPr lvl="1">
              <a:buFontTx/>
              <a:buChar char="-"/>
            </a:pPr>
            <a:endParaRPr lang="it-IT" sz="1500" dirty="0"/>
          </a:p>
          <a:p>
            <a:pPr>
              <a:buFontTx/>
              <a:buChar char="-"/>
            </a:pPr>
            <a:r>
              <a:rPr lang="it-IT" sz="1900" b="1" dirty="0">
                <a:latin typeface="Rockwell" panose="02060603020205020403" pitchFamily="18" charset="0"/>
              </a:rPr>
              <a:t>FRF oc-sc </a:t>
            </a:r>
            <a:r>
              <a:rPr lang="it-IT" sz="1900" dirty="0"/>
              <a:t>allow us to find:</a:t>
            </a:r>
          </a:p>
          <a:p>
            <a:pPr lvl="1">
              <a:buFontTx/>
              <a:buChar char="-"/>
            </a:pPr>
            <a:r>
              <a:rPr lang="it-IT" sz="1500" dirty="0"/>
              <a:t>Natual frequences of the mecchanical system </a:t>
            </a:r>
            <a:r>
              <a:rPr lang="it-IT" sz="1500" b="1" dirty="0">
                <a:latin typeface="Rockwell" panose="02060603020205020403" pitchFamily="18" charset="0"/>
              </a:rPr>
              <a:t>with the influence </a:t>
            </a:r>
            <a:r>
              <a:rPr lang="it-IT" sz="1500" dirty="0"/>
              <a:t>of the first piezo’s voltage. This cause an increase of stifness of the system, so the natural freq. are little bit high</a:t>
            </a:r>
          </a:p>
          <a:p>
            <a:pPr lvl="1">
              <a:buFontTx/>
              <a:buChar char="-"/>
            </a:pPr>
            <a:r>
              <a:rPr lang="it-IT" sz="1500" dirty="0"/>
              <a:t>Mechanical damping of the system associated to different mode shape csi, also the damping is little bit high	</a:t>
            </a:r>
          </a:p>
          <a:p>
            <a:pPr>
              <a:buFontTx/>
              <a:buChar char="-"/>
            </a:pPr>
            <a:endParaRPr lang="it-IT" sz="1900" dirty="0"/>
          </a:p>
          <a:p>
            <a:pPr>
              <a:buFontTx/>
              <a:buChar char="-"/>
            </a:pPr>
            <a:endParaRPr lang="en-GB" dirty="0"/>
          </a:p>
        </p:txBody>
      </p:sp>
      <p:pic>
        <p:nvPicPr>
          <p:cNvPr id="13" name="Picture 12" descr="A graph with lines and numbers&#10;&#10;AI-generated content may be incorrect.">
            <a:extLst>
              <a:ext uri="{FF2B5EF4-FFF2-40B4-BE49-F238E27FC236}">
                <a16:creationId xmlns:a16="http://schemas.microsoft.com/office/drawing/2014/main" id="{F0521030-403A-37F2-6259-CD430847AC6F}"/>
              </a:ext>
            </a:extLst>
          </p:cNvPr>
          <p:cNvPicPr>
            <a:picLocks noChangeAspect="1"/>
          </p:cNvPicPr>
          <p:nvPr/>
        </p:nvPicPr>
        <p:blipFill>
          <a:blip r:embed="rId3"/>
          <a:srcRect l="7072" t="1412" r="36531" b="2613"/>
          <a:stretch/>
        </p:blipFill>
        <p:spPr>
          <a:xfrm>
            <a:off x="935148" y="1147654"/>
            <a:ext cx="5401640" cy="4991890"/>
          </a:xfrm>
          <a:prstGeom prst="rect">
            <a:avLst/>
          </a:prstGeom>
        </p:spPr>
      </p:pic>
      <p:sp>
        <p:nvSpPr>
          <p:cNvPr id="21" name="Oval 20">
            <a:extLst>
              <a:ext uri="{FF2B5EF4-FFF2-40B4-BE49-F238E27FC236}">
                <a16:creationId xmlns:a16="http://schemas.microsoft.com/office/drawing/2014/main" id="{952AD78C-282C-C652-A8C1-268BA0FF8F9A}"/>
              </a:ext>
            </a:extLst>
          </p:cNvPr>
          <p:cNvSpPr/>
          <p:nvPr/>
        </p:nvSpPr>
        <p:spPr>
          <a:xfrm>
            <a:off x="1802425" y="1580552"/>
            <a:ext cx="438151" cy="71501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 name="Picture 15" descr="A graph with red and blue lines&#10;&#10;AI-generated content may be incorrect.">
            <a:extLst>
              <a:ext uri="{FF2B5EF4-FFF2-40B4-BE49-F238E27FC236}">
                <a16:creationId xmlns:a16="http://schemas.microsoft.com/office/drawing/2014/main" id="{E7D79B61-1543-2167-37A3-AA29C7589305}"/>
              </a:ext>
            </a:extLst>
          </p:cNvPr>
          <p:cNvPicPr>
            <a:picLocks noChangeAspect="1"/>
          </p:cNvPicPr>
          <p:nvPr/>
        </p:nvPicPr>
        <p:blipFill>
          <a:blip r:embed="rId4"/>
          <a:srcRect l="20111" t="13139" r="55345" b="13528"/>
          <a:stretch/>
        </p:blipFill>
        <p:spPr>
          <a:xfrm>
            <a:off x="-2710964" y="1283544"/>
            <a:ext cx="2387600" cy="4077917"/>
          </a:xfrm>
          <a:prstGeom prst="rect">
            <a:avLst/>
          </a:prstGeom>
        </p:spPr>
      </p:pic>
      <p:pic>
        <p:nvPicPr>
          <p:cNvPr id="6" name="Picture 5">
            <a:extLst>
              <a:ext uri="{FF2B5EF4-FFF2-40B4-BE49-F238E27FC236}">
                <a16:creationId xmlns:a16="http://schemas.microsoft.com/office/drawing/2014/main" id="{40FFD34D-78F4-9F49-D417-F60877900019}"/>
              </a:ext>
            </a:extLst>
          </p:cNvPr>
          <p:cNvPicPr>
            <a:picLocks noChangeAspect="1"/>
          </p:cNvPicPr>
          <p:nvPr/>
        </p:nvPicPr>
        <p:blipFill>
          <a:blip r:embed="rId5"/>
          <a:stretch>
            <a:fillRect/>
          </a:stretch>
        </p:blipFill>
        <p:spPr>
          <a:xfrm>
            <a:off x="5415183" y="1498442"/>
            <a:ext cx="767904" cy="307162"/>
          </a:xfrm>
          <a:prstGeom prst="rect">
            <a:avLst/>
          </a:prstGeom>
        </p:spPr>
      </p:pic>
    </p:spTree>
    <p:extLst>
      <p:ext uri="{BB962C8B-B14F-4D97-AF65-F5344CB8AC3E}">
        <p14:creationId xmlns:p14="http://schemas.microsoft.com/office/powerpoint/2010/main" val="659833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3A789-21BF-9039-FEC3-9868E71B516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1F5AF1C-9652-DB57-6809-95AD84D09FB1}"/>
              </a:ext>
            </a:extLst>
          </p:cNvPr>
          <p:cNvSpPr>
            <a:spLocks noGrp="1"/>
          </p:cNvSpPr>
          <p:nvPr>
            <p:ph type="title"/>
          </p:nvPr>
        </p:nvSpPr>
        <p:spPr>
          <a:xfrm>
            <a:off x="1415957" y="404756"/>
            <a:ext cx="9905998" cy="790404"/>
          </a:xfrm>
        </p:spPr>
        <p:txBody>
          <a:bodyPr rtlCol="0">
            <a:normAutofit/>
          </a:bodyPr>
          <a:lstStyle/>
          <a:p>
            <a:pPr rtl="0"/>
            <a:r>
              <a:rPr lang="it-IT" sz="4400" dirty="0">
                <a:latin typeface="Rockwell" panose="02060603020205020403" pitchFamily="18" charset="0"/>
              </a:rPr>
              <a:t>First mode, R optimization</a:t>
            </a:r>
            <a:endParaRPr lang="it-IT" sz="4400" dirty="0">
              <a:solidFill>
                <a:srgbClr val="C00000"/>
              </a:solidFill>
              <a:latin typeface="Rockwell" panose="02060603020205020403" pitchFamily="18" charset="0"/>
            </a:endParaRPr>
          </a:p>
        </p:txBody>
      </p:sp>
      <p:sp>
        <p:nvSpPr>
          <p:cNvPr id="34" name="TextBox 33">
            <a:extLst>
              <a:ext uri="{FF2B5EF4-FFF2-40B4-BE49-F238E27FC236}">
                <a16:creationId xmlns:a16="http://schemas.microsoft.com/office/drawing/2014/main" id="{62B0820B-ED28-DD91-902B-24BBA9277A4C}"/>
              </a:ext>
            </a:extLst>
          </p:cNvPr>
          <p:cNvSpPr txBox="1"/>
          <p:nvPr/>
        </p:nvSpPr>
        <p:spPr>
          <a:xfrm>
            <a:off x="-9442543" y="1060346"/>
            <a:ext cx="5283357" cy="4524315"/>
          </a:xfrm>
          <a:prstGeom prst="rect">
            <a:avLst/>
          </a:prstGeom>
          <a:noFill/>
        </p:spPr>
        <p:txBody>
          <a:bodyPr wrap="square" rtlCol="0">
            <a:spAutoFit/>
          </a:bodyPr>
          <a:lstStyle/>
          <a:p>
            <a:r>
              <a:rPr lang="it-IT" sz="1800" dirty="0"/>
              <a:t>The </a:t>
            </a:r>
            <a:r>
              <a:rPr lang="it-IT" sz="1800" b="1" dirty="0"/>
              <a:t>GOAL</a:t>
            </a:r>
            <a:r>
              <a:rPr lang="it-IT" sz="1800" dirty="0"/>
              <a:t> of the resistence optimization for first mode:</a:t>
            </a:r>
          </a:p>
          <a:p>
            <a:pPr marL="285750" indent="-285750">
              <a:buFontTx/>
              <a:buChar char="-"/>
            </a:pPr>
            <a:r>
              <a:rPr lang="it-IT" dirty="0"/>
              <a:t>F</a:t>
            </a:r>
            <a:r>
              <a:rPr lang="it-IT" sz="1800" dirty="0"/>
              <a:t>ind the value of </a:t>
            </a:r>
            <a:r>
              <a:rPr lang="it-IT" sz="1800" b="1" dirty="0"/>
              <a:t>R</a:t>
            </a:r>
            <a:r>
              <a:rPr lang="it-IT" sz="1800" dirty="0"/>
              <a:t> for wich the new FRF curv has his </a:t>
            </a:r>
            <a:r>
              <a:rPr lang="it-IT" sz="1800" b="1" dirty="0">
                <a:latin typeface="Rockwell" panose="02060603020205020403" pitchFamily="18" charset="0"/>
              </a:rPr>
              <a:t>maximum</a:t>
            </a:r>
            <a:r>
              <a:rPr lang="it-IT" sz="1800" dirty="0"/>
              <a:t> point in the </a:t>
            </a:r>
            <a:r>
              <a:rPr lang="it-IT" sz="1800" b="1" dirty="0">
                <a:latin typeface="Rockwell" panose="02060603020205020403" pitchFamily="18" charset="0"/>
              </a:rPr>
              <a:t>crossing point</a:t>
            </a:r>
            <a:r>
              <a:rPr lang="it-IT" sz="1800" dirty="0">
                <a:latin typeface="Rockwell" panose="02060603020205020403" pitchFamily="18" charset="0"/>
              </a:rPr>
              <a:t> </a:t>
            </a:r>
            <a:r>
              <a:rPr lang="it-IT" sz="1800" dirty="0"/>
              <a:t>between the FRF sc-sc and FRF oc_sc.</a:t>
            </a:r>
          </a:p>
          <a:p>
            <a:r>
              <a:rPr lang="it-IT" dirty="0"/>
              <a:t>The optimization process consist to find:</a:t>
            </a:r>
          </a:p>
          <a:p>
            <a:endParaRPr lang="it-IT" sz="1800" dirty="0"/>
          </a:p>
          <a:p>
            <a:endParaRPr lang="it-IT" dirty="0"/>
          </a:p>
          <a:p>
            <a:endParaRPr lang="it-IT" sz="1800" dirty="0"/>
          </a:p>
          <a:p>
            <a:endParaRPr lang="it-IT" sz="1800" dirty="0"/>
          </a:p>
          <a:p>
            <a:r>
              <a:rPr lang="it-IT" sz="1800" dirty="0"/>
              <a:t>Knowing also that </a:t>
            </a:r>
          </a:p>
          <a:p>
            <a:endParaRPr lang="it-IT" sz="1800" dirty="0"/>
          </a:p>
          <a:p>
            <a:endParaRPr lang="en-GB" dirty="0"/>
          </a:p>
          <a:p>
            <a:r>
              <a:rPr lang="en-GB" dirty="0"/>
              <a:t>We are able now to find the optimal R associated to the first mode:</a:t>
            </a:r>
          </a:p>
          <a:p>
            <a:endParaRPr lang="en-GB" dirty="0"/>
          </a:p>
          <a:p>
            <a:endParaRPr lang="en-GB" dirty="0"/>
          </a:p>
        </p:txBody>
      </p:sp>
      <p:pic>
        <p:nvPicPr>
          <p:cNvPr id="35" name="Picture 34" descr="A mathematical equation with black letters&#10;&#10;AI-generated content may be incorrect.">
            <a:extLst>
              <a:ext uri="{FF2B5EF4-FFF2-40B4-BE49-F238E27FC236}">
                <a16:creationId xmlns:a16="http://schemas.microsoft.com/office/drawing/2014/main" id="{AB60E61F-21EB-8F2C-4224-7497EAA62AC3}"/>
              </a:ext>
            </a:extLst>
          </p:cNvPr>
          <p:cNvPicPr>
            <a:picLocks noChangeAspect="1"/>
          </p:cNvPicPr>
          <p:nvPr/>
        </p:nvPicPr>
        <p:blipFill>
          <a:blip r:embed="rId3"/>
          <a:stretch>
            <a:fillRect/>
          </a:stretch>
        </p:blipFill>
        <p:spPr>
          <a:xfrm>
            <a:off x="-8403184" y="2649446"/>
            <a:ext cx="2205489" cy="779554"/>
          </a:xfrm>
          <a:prstGeom prst="rect">
            <a:avLst/>
          </a:prstGeom>
        </p:spPr>
      </p:pic>
      <p:pic>
        <p:nvPicPr>
          <p:cNvPr id="36" name="Picture 35" descr="A black and white symbol&#10;&#10;AI-generated content may be incorrect.">
            <a:extLst>
              <a:ext uri="{FF2B5EF4-FFF2-40B4-BE49-F238E27FC236}">
                <a16:creationId xmlns:a16="http://schemas.microsoft.com/office/drawing/2014/main" id="{07B8AF68-CEEA-1DF1-59F4-B55CCFEEE93A}"/>
              </a:ext>
            </a:extLst>
          </p:cNvPr>
          <p:cNvPicPr>
            <a:picLocks noChangeAspect="1"/>
          </p:cNvPicPr>
          <p:nvPr/>
        </p:nvPicPr>
        <p:blipFill>
          <a:blip r:embed="rId4"/>
          <a:stretch>
            <a:fillRect/>
          </a:stretch>
        </p:blipFill>
        <p:spPr>
          <a:xfrm>
            <a:off x="-8231011" y="3955255"/>
            <a:ext cx="1854518" cy="332649"/>
          </a:xfrm>
          <a:prstGeom prst="rect">
            <a:avLst/>
          </a:prstGeom>
        </p:spPr>
      </p:pic>
      <p:pic>
        <p:nvPicPr>
          <p:cNvPr id="37" name="Picture 36" descr="A number with a number on it&#10;&#10;AI-generated content may be incorrect.">
            <a:extLst>
              <a:ext uri="{FF2B5EF4-FFF2-40B4-BE49-F238E27FC236}">
                <a16:creationId xmlns:a16="http://schemas.microsoft.com/office/drawing/2014/main" id="{83CDB27A-1449-BA6A-6ED6-102CB4085BB4}"/>
              </a:ext>
            </a:extLst>
          </p:cNvPr>
          <p:cNvPicPr>
            <a:picLocks noChangeAspect="1"/>
          </p:cNvPicPr>
          <p:nvPr/>
        </p:nvPicPr>
        <p:blipFill>
          <a:blip r:embed="rId5"/>
          <a:stretch>
            <a:fillRect/>
          </a:stretch>
        </p:blipFill>
        <p:spPr>
          <a:xfrm>
            <a:off x="-8231011" y="5075839"/>
            <a:ext cx="1854518" cy="424916"/>
          </a:xfrm>
          <a:prstGeom prst="rect">
            <a:avLst/>
          </a:prstGeom>
        </p:spPr>
      </p:pic>
      <p:pic>
        <p:nvPicPr>
          <p:cNvPr id="4" name="Picture 3" descr="A graph with red and blue lines&#10;&#10;AI-generated content may be incorrect.">
            <a:extLst>
              <a:ext uri="{FF2B5EF4-FFF2-40B4-BE49-F238E27FC236}">
                <a16:creationId xmlns:a16="http://schemas.microsoft.com/office/drawing/2014/main" id="{E1C62D14-54B2-A45D-923E-5751398D8808}"/>
              </a:ext>
            </a:extLst>
          </p:cNvPr>
          <p:cNvPicPr>
            <a:picLocks noChangeAspect="1"/>
          </p:cNvPicPr>
          <p:nvPr/>
        </p:nvPicPr>
        <p:blipFill>
          <a:blip r:embed="rId6"/>
          <a:srcRect l="20111" t="13139" r="55345" b="13528"/>
          <a:stretch/>
        </p:blipFill>
        <p:spPr>
          <a:xfrm>
            <a:off x="1059542" y="1267137"/>
            <a:ext cx="4347029" cy="4741778"/>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964A9D0-BE7A-0594-BB47-F0DD32E0E9F0}"/>
                  </a:ext>
                </a:extLst>
              </p:cNvPr>
              <p:cNvSpPr txBox="1"/>
              <p:nvPr/>
            </p:nvSpPr>
            <p:spPr>
              <a:xfrm>
                <a:off x="5635515" y="1414439"/>
                <a:ext cx="5283357" cy="5142433"/>
              </a:xfrm>
              <a:prstGeom prst="rect">
                <a:avLst/>
              </a:prstGeom>
              <a:noFill/>
            </p:spPr>
            <p:txBody>
              <a:bodyPr wrap="square" rtlCol="0">
                <a:spAutoFit/>
              </a:bodyPr>
              <a:lstStyle/>
              <a:p>
                <a:r>
                  <a:rPr lang="it-IT" sz="1800" dirty="0"/>
                  <a:t>The </a:t>
                </a:r>
                <a:r>
                  <a:rPr lang="it-IT" sz="1800" b="1" dirty="0"/>
                  <a:t>GOAL</a:t>
                </a:r>
                <a:r>
                  <a:rPr lang="it-IT" sz="1800" dirty="0"/>
                  <a:t> of the resistence optimization for first mode:</a:t>
                </a:r>
              </a:p>
              <a:p>
                <a:pPr marL="285750" indent="-285750">
                  <a:buFontTx/>
                  <a:buChar char="-"/>
                </a:pPr>
                <a:r>
                  <a:rPr lang="it-IT" dirty="0"/>
                  <a:t>F</a:t>
                </a:r>
                <a:r>
                  <a:rPr lang="it-IT" sz="1800" dirty="0"/>
                  <a:t>ind the value of </a:t>
                </a:r>
                <a:r>
                  <a:rPr lang="it-IT" sz="1800" b="1" dirty="0"/>
                  <a:t>R</a:t>
                </a:r>
                <a:r>
                  <a:rPr lang="it-IT" sz="1800" dirty="0"/>
                  <a:t> for wich the new FRF curv has his </a:t>
                </a:r>
                <a:r>
                  <a:rPr lang="it-IT" sz="1800" b="1" dirty="0">
                    <a:latin typeface="Rockwell" panose="02060603020205020403" pitchFamily="18" charset="0"/>
                  </a:rPr>
                  <a:t>maximum</a:t>
                </a:r>
                <a:r>
                  <a:rPr lang="it-IT" sz="1800" dirty="0"/>
                  <a:t> point in the </a:t>
                </a:r>
                <a:r>
                  <a:rPr lang="it-IT" sz="1800" b="1" dirty="0">
                    <a:latin typeface="Rockwell" panose="02060603020205020403" pitchFamily="18" charset="0"/>
                  </a:rPr>
                  <a:t>crossing point</a:t>
                </a:r>
                <a:r>
                  <a:rPr lang="it-IT" sz="1800" dirty="0">
                    <a:latin typeface="Rockwell" panose="02060603020205020403" pitchFamily="18" charset="0"/>
                  </a:rPr>
                  <a:t> </a:t>
                </a:r>
                <a:r>
                  <a:rPr lang="it-IT" sz="1800" dirty="0"/>
                  <a:t>between the FRF sc-sc and FRF oc_sc.</a:t>
                </a:r>
              </a:p>
              <a:p>
                <a:r>
                  <a:rPr lang="it-IT" dirty="0"/>
                  <a:t>The optimization process consist to find:</a:t>
                </a:r>
              </a:p>
              <a:p>
                <a:endParaRPr lang="it-IT" dirty="0"/>
              </a:p>
              <a:p>
                <a:pPr/>
                <a14:m>
                  <m:oMathPara xmlns:m="http://schemas.openxmlformats.org/officeDocument/2006/math">
                    <m:oMathParaPr>
                      <m:jc m:val="center"/>
                    </m:oMathParaPr>
                    <m:oMath xmlns:m="http://schemas.openxmlformats.org/officeDocument/2006/math">
                      <m:sSup>
                        <m:sSupPr>
                          <m:ctrlPr>
                            <a:rPr lang="en-GB" sz="1800" b="1"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t-IT" sz="1800" b="1" i="1" kern="100">
                              <a:effectLst/>
                              <a:latin typeface="Cambria Math" panose="02040503050406030204" pitchFamily="18" charset="0"/>
                              <a:ea typeface="Times New Roman" panose="02020603050405020304" pitchFamily="18" charset="0"/>
                              <a:cs typeface="Times New Roman" panose="02020603050405020304" pitchFamily="18" charset="0"/>
                            </a:rPr>
                            <m:t>𝝉</m:t>
                          </m:r>
                        </m:e>
                        <m:sup>
                          <m:r>
                            <m:rPr>
                              <m:nor/>
                            </m:rPr>
                            <a:rPr lang="en-GB" sz="1800" b="1" kern="100">
                              <a:effectLst/>
                              <a:latin typeface="Cambria Math" panose="02040503050406030204" pitchFamily="18" charset="0"/>
                              <a:ea typeface="Times New Roman" panose="02020603050405020304" pitchFamily="18" charset="0"/>
                              <a:cs typeface="Times New Roman" panose="02020603050405020304" pitchFamily="18" charset="0"/>
                            </a:rPr>
                            <m:t>opt</m:t>
                          </m:r>
                        </m:sup>
                      </m:sSup>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𝟏</m:t>
                          </m:r>
                        </m:num>
                        <m:den>
                          <m:sSub>
                            <m:sSub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t-IT" sz="1800" b="1" i="1" kern="100">
                                  <a:effectLst/>
                                  <a:latin typeface="Cambria Math" panose="02040503050406030204" pitchFamily="18" charset="0"/>
                                  <a:ea typeface="Times New Roman" panose="02020603050405020304" pitchFamily="18" charset="0"/>
                                  <a:cs typeface="Times New Roman" panose="02020603050405020304" pitchFamily="18" charset="0"/>
                                </a:rPr>
                                <m:t>𝝎</m:t>
                              </m:r>
                            </m:e>
                            <m:sub>
                              <m:r>
                                <a:rPr lang="it-IT" sz="1800" b="1" i="1" kern="100">
                                  <a:effectLst/>
                                  <a:latin typeface="Cambria Math" panose="02040503050406030204" pitchFamily="18" charset="0"/>
                                  <a:ea typeface="Times New Roman" panose="02020603050405020304" pitchFamily="18" charset="0"/>
                                  <a:cs typeface="Times New Roman" panose="02020603050405020304" pitchFamily="18" charset="0"/>
                                </a:rPr>
                                <m:t>𝒇</m:t>
                              </m:r>
                            </m:sub>
                          </m:sSub>
                        </m:den>
                      </m:f>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𝟏</m:t>
                          </m:r>
                        </m:num>
                        <m:den>
                          <m:sSub>
                            <m:sSub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t-IT" sz="1800" b="1" i="1" kern="100">
                                  <a:effectLst/>
                                  <a:latin typeface="Cambria Math" panose="02040503050406030204" pitchFamily="18" charset="0"/>
                                  <a:ea typeface="Times New Roman" panose="02020603050405020304" pitchFamily="18" charset="0"/>
                                  <a:cs typeface="Times New Roman" panose="02020603050405020304" pitchFamily="18" charset="0"/>
                                </a:rPr>
                                <m:t>𝝎</m:t>
                              </m:r>
                            </m:e>
                            <m:sub>
                              <m:r>
                                <a:rPr lang="it-IT" sz="1800" b="1" i="1" kern="100">
                                  <a:effectLst/>
                                  <a:latin typeface="Cambria Math" panose="02040503050406030204" pitchFamily="18" charset="0"/>
                                  <a:ea typeface="Times New Roman" panose="02020603050405020304" pitchFamily="18" charset="0"/>
                                  <a:cs typeface="Times New Roman" panose="02020603050405020304" pitchFamily="18" charset="0"/>
                                </a:rPr>
                                <m:t>𝒊</m:t>
                              </m:r>
                            </m:sub>
                          </m:sSub>
                          <m:rad>
                            <m:radPr>
                              <m:degHide m:val="on"/>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𝟏</m:t>
                              </m:r>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sSubSup>
                                    <m:sSubSup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it-IT" sz="1800" b="1" i="1" kern="100">
                                          <a:effectLst/>
                                          <a:latin typeface="Cambria Math" panose="02040503050406030204" pitchFamily="18" charset="0"/>
                                          <a:ea typeface="Times New Roman" panose="02020603050405020304" pitchFamily="18" charset="0"/>
                                          <a:cs typeface="Times New Roman" panose="02020603050405020304" pitchFamily="18" charset="0"/>
                                        </a:rPr>
                                        <m:t>𝒌</m:t>
                                      </m:r>
                                    </m:e>
                                    <m:sub>
                                      <m:r>
                                        <a:rPr lang="it-IT" sz="1800" b="1" i="1" kern="100">
                                          <a:effectLst/>
                                          <a:latin typeface="Cambria Math" panose="02040503050406030204" pitchFamily="18" charset="0"/>
                                          <a:ea typeface="Times New Roman" panose="02020603050405020304" pitchFamily="18" charset="0"/>
                                          <a:cs typeface="Times New Roman" panose="02020603050405020304" pitchFamily="18" charset="0"/>
                                        </a:rPr>
                                        <m:t>𝒊</m:t>
                                      </m:r>
                                    </m:sub>
                                    <m:sup>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𝟐</m:t>
                                      </m:r>
                                    </m:sup>
                                  </m:sSubSup>
                                </m:num>
                                <m:den>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𝟐</m:t>
                                  </m:r>
                                </m:den>
                              </m:f>
                            </m:e>
                          </m:rad>
                        </m:den>
                      </m:f>
                    </m:oMath>
                  </m:oMathPara>
                </a14:m>
                <a:endParaRPr lang="it-IT" b="1" dirty="0"/>
              </a:p>
              <a:p>
                <a:r>
                  <a:rPr lang="it-IT" sz="1800" dirty="0"/>
                  <a:t>Knowing also that </a:t>
                </a:r>
              </a:p>
              <a:p>
                <a:endParaRPr lang="it-IT" dirty="0"/>
              </a:p>
              <a:p>
                <a:pPr/>
                <a14:m>
                  <m:oMathPara xmlns:m="http://schemas.openxmlformats.org/officeDocument/2006/math">
                    <m:oMathParaPr>
                      <m:jc m:val="center"/>
                    </m:oMathParaPr>
                    <m:oMath xmlns:m="http://schemas.openxmlformats.org/officeDocument/2006/math">
                      <m:sSup>
                        <m:sSupPr>
                          <m:ctrlPr>
                            <a:rPr lang="en-GB" sz="1800" b="1"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𝝉</m:t>
                          </m:r>
                        </m:e>
                        <m:sup>
                          <m:r>
                            <m:rPr>
                              <m:nor/>
                            </m:rPr>
                            <a:rPr lang="en-GB" sz="1800" b="1" kern="100">
                              <a:effectLst/>
                              <a:latin typeface="Cambria Math" panose="02040503050406030204" pitchFamily="18" charset="0"/>
                              <a:ea typeface="Times New Roman" panose="02020603050405020304" pitchFamily="18" charset="0"/>
                              <a:cs typeface="Times New Roman" panose="02020603050405020304" pitchFamily="18" charset="0"/>
                            </a:rPr>
                            <m:t>opt</m:t>
                          </m:r>
                        </m:sup>
                      </m:sSup>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𝑹</m:t>
                          </m:r>
                        </m:e>
                        <m:sub>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𝒊</m:t>
                          </m:r>
                        </m:sub>
                      </m:sSub>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𝑪</m:t>
                      </m:r>
                      <m:sSub>
                        <m:sSub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𝒑</m:t>
                          </m:r>
                        </m:e>
                        <m:sub>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𝒊</m:t>
                          </m:r>
                        </m:sub>
                      </m:sSub>
                    </m:oMath>
                  </m:oMathPara>
                </a14:m>
                <a:endParaRPr lang="it-IT" b="1" dirty="0"/>
              </a:p>
              <a:p>
                <a:endParaRPr lang="en-GB" dirty="0"/>
              </a:p>
              <a:p>
                <a:r>
                  <a:rPr lang="en-GB" dirty="0"/>
                  <a:t>We are able now to find the optimal R associated to the first mode:</a:t>
                </a:r>
              </a:p>
              <a:p>
                <a:pPr algn="ctr"/>
                <a:r>
                  <a:rPr lang="en-GB" b="1" dirty="0">
                    <a:latin typeface="Cambria Math" panose="02040503050406030204" pitchFamily="18" charset="0"/>
                    <a:ea typeface="Cambria Math" panose="02040503050406030204" pitchFamily="18" charset="0"/>
                  </a:rPr>
                  <a:t>	R</a:t>
                </a:r>
                <a:r>
                  <a:rPr lang="en-GB" b="1" baseline="-25000" dirty="0">
                    <a:latin typeface="Cambria Math" panose="02040503050406030204" pitchFamily="18" charset="0"/>
                    <a:ea typeface="Cambria Math" panose="02040503050406030204" pitchFamily="18" charset="0"/>
                  </a:rPr>
                  <a:t>1</a:t>
                </a:r>
                <a:r>
                  <a:rPr lang="en-GB" b="1" dirty="0">
                    <a:latin typeface="Cambria Math" panose="02040503050406030204" pitchFamily="18" charset="0"/>
                    <a:ea typeface="Cambria Math" panose="02040503050406030204" pitchFamily="18" charset="0"/>
                  </a:rPr>
                  <a:t> = 99.57 K</a:t>
                </a:r>
                <a:r>
                  <a:rPr lang="el-GR" b="1" dirty="0">
                    <a:latin typeface="Cambria Math" panose="02040503050406030204" pitchFamily="18" charset="0"/>
                    <a:ea typeface="Cambria Math" panose="02040503050406030204" pitchFamily="18" charset="0"/>
                  </a:rPr>
                  <a:t>Ω</a:t>
                </a:r>
                <a:endParaRPr lang="en-GB" b="1" dirty="0">
                  <a:latin typeface="Cambria Math" panose="02040503050406030204" pitchFamily="18" charset="0"/>
                  <a:ea typeface="Cambria Math" panose="02040503050406030204" pitchFamily="18" charset="0"/>
                </a:endParaRPr>
              </a:p>
              <a:p>
                <a:endParaRPr lang="en-GB" dirty="0"/>
              </a:p>
              <a:p>
                <a:endParaRPr lang="en-GB" dirty="0"/>
              </a:p>
            </p:txBody>
          </p:sp>
        </mc:Choice>
        <mc:Fallback xmlns="">
          <p:sp>
            <p:nvSpPr>
              <p:cNvPr id="7" name="TextBox 6">
                <a:extLst>
                  <a:ext uri="{FF2B5EF4-FFF2-40B4-BE49-F238E27FC236}">
                    <a16:creationId xmlns:a16="http://schemas.microsoft.com/office/drawing/2014/main" id="{6964A9D0-BE7A-0594-BB47-F0DD32E0E9F0}"/>
                  </a:ext>
                </a:extLst>
              </p:cNvPr>
              <p:cNvSpPr txBox="1">
                <a:spLocks noRot="1" noChangeAspect="1" noMove="1" noResize="1" noEditPoints="1" noAdjustHandles="1" noChangeArrowheads="1" noChangeShapeType="1" noTextEdit="1"/>
              </p:cNvSpPr>
              <p:nvPr/>
            </p:nvSpPr>
            <p:spPr>
              <a:xfrm>
                <a:off x="5635515" y="1414439"/>
                <a:ext cx="5283357" cy="5142433"/>
              </a:xfrm>
              <a:prstGeom prst="rect">
                <a:avLst/>
              </a:prstGeom>
              <a:blipFill>
                <a:blip r:embed="rId7"/>
                <a:stretch>
                  <a:fillRect l="-923" t="-592" r="-923"/>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F7EFD05D-527B-A118-DD2D-D857A3E51BC5}"/>
              </a:ext>
            </a:extLst>
          </p:cNvPr>
          <p:cNvSpPr txBox="1"/>
          <p:nvPr/>
        </p:nvSpPr>
        <p:spPr>
          <a:xfrm>
            <a:off x="3970283" y="5378669"/>
            <a:ext cx="65" cy="553998"/>
          </a:xfrm>
          <a:prstGeom prst="rect">
            <a:avLst/>
          </a:prstGeom>
          <a:noFill/>
        </p:spPr>
        <p:txBody>
          <a:bodyPr wrap="none" lIns="0" tIns="0" rIns="0" bIns="0" rtlCol="0">
            <a:spAutoFit/>
          </a:bodyPr>
          <a:lstStyle/>
          <a:p>
            <a:endParaRPr lang="en-GB" dirty="0"/>
          </a:p>
          <a:p>
            <a:endParaRPr lang="en-GB" dirty="0"/>
          </a:p>
        </p:txBody>
      </p:sp>
      <p:pic>
        <p:nvPicPr>
          <p:cNvPr id="16" name="Picture 15">
            <a:extLst>
              <a:ext uri="{FF2B5EF4-FFF2-40B4-BE49-F238E27FC236}">
                <a16:creationId xmlns:a16="http://schemas.microsoft.com/office/drawing/2014/main" id="{61F93835-9F9F-C7E2-5D93-4F2FA11A37E2}"/>
              </a:ext>
            </a:extLst>
          </p:cNvPr>
          <p:cNvPicPr>
            <a:picLocks/>
          </p:cNvPicPr>
          <p:nvPr/>
        </p:nvPicPr>
        <p:blipFill>
          <a:blip r:embed="rId8"/>
          <a:stretch>
            <a:fillRect/>
          </a:stretch>
        </p:blipFill>
        <p:spPr>
          <a:xfrm>
            <a:off x="6045200" y="3423920"/>
            <a:ext cx="101600" cy="10160"/>
          </a:xfrm>
          <a:prstGeom prst="rect">
            <a:avLst/>
          </a:prstGeom>
        </p:spPr>
      </p:pic>
      <p:pic>
        <p:nvPicPr>
          <p:cNvPr id="3" name="Picture 2">
            <a:extLst>
              <a:ext uri="{FF2B5EF4-FFF2-40B4-BE49-F238E27FC236}">
                <a16:creationId xmlns:a16="http://schemas.microsoft.com/office/drawing/2014/main" id="{0F3A08C1-CAE9-6201-F80E-9033585918F9}"/>
              </a:ext>
            </a:extLst>
          </p:cNvPr>
          <p:cNvPicPr>
            <a:picLocks noChangeAspect="1"/>
          </p:cNvPicPr>
          <p:nvPr/>
        </p:nvPicPr>
        <p:blipFill>
          <a:blip r:embed="rId9"/>
          <a:stretch>
            <a:fillRect/>
          </a:stretch>
        </p:blipFill>
        <p:spPr>
          <a:xfrm>
            <a:off x="4455733" y="1414439"/>
            <a:ext cx="767904" cy="307162"/>
          </a:xfrm>
          <a:prstGeom prst="rect">
            <a:avLst/>
          </a:prstGeom>
        </p:spPr>
      </p:pic>
      <p:sp>
        <p:nvSpPr>
          <p:cNvPr id="21" name="Oval 20">
            <a:extLst>
              <a:ext uri="{FF2B5EF4-FFF2-40B4-BE49-F238E27FC236}">
                <a16:creationId xmlns:a16="http://schemas.microsoft.com/office/drawing/2014/main" id="{4E0867A9-D10A-99C0-E4D1-74B3083F91BD}"/>
              </a:ext>
            </a:extLst>
          </p:cNvPr>
          <p:cNvSpPr/>
          <p:nvPr/>
        </p:nvSpPr>
        <p:spPr>
          <a:xfrm>
            <a:off x="2681297" y="1337333"/>
            <a:ext cx="1288986" cy="340378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009080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Office_30478296_TF77815013" id="{90F34A2A-9B82-420B-BE1C-D869F646A914}" vid="{776C514C-46B7-4234-8D29-EC500365184F}"/>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11">
    <wetp:webextensionref xmlns:r="http://schemas.openxmlformats.org/officeDocument/2006/relationships" r:id="rId1"/>
  </wetp:taskpane>
  <wetp:taskpane dockstate="right" visibility="0" width="700" row="10">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620E8729-323B-48C6-AD03-3EA608A162EE}">
  <we:reference id="wa200004052" version="1.0.0.2" store="en-GB" storeType="OMEX"/>
  <we:alternateReferences>
    <we:reference id="WA200004052" version="1.0.0.2" store="WA200004052" storeType="OMEX"/>
  </we:alternateReferences>
  <we:properties>
    <we:property name="holatex.main" value="{&quot;pictures&quot;:[{&quot;name&quot;:&quot;Latex&quot;,&quot;code&quot;:&quot;\\begin{document}\n\nH-sc-sc = \\frac{A_{\\text{jk}}}{w_i^2}\n\n\\end{document}&quot;},{&quot;name&quot;:&quot;Latex&quot;,&quot;code&quot;:&quot;\\begin{document}\nH-sc-sc = \\frac{A_{\\text{jk}}}{(w_i)^2}\nH-sc-sc = \\frac{A_{\\text{jk}}}{(w_i)^2 + 2\\xi_i w w_i - w^2}\n\\end{document}&quot;},{&quot;name&quot;:&quot;Latex&quot;,&quot;code&quot;:&quot;\\begin{document}\n\n\\textcolor{white}{H-sc-sc = \\frac{A_{\\text{jk}}}{(w_i)^2 + 2\\xi_i w w_i - w^2}}\n\\end{document}&quot;},{&quot;name&quot;:&quot;Latex&quot;,&quot;code&quot;:&quot;\\begin{document}\n\n\\color{white}{H-sc-sc = \\frac{A_{jk}}{(w_i)^2 + 2\\xi_i w w_i - w^2}}\n\\end{document}&quot;},{&quot;name&quot;:&quot;Latex&quot;,&quot;code&quot;:&quot;\\begin{document}\n\n\\[\\color{white} H_{\\text{sc-sc}} = \\dfrac{A_{jk}}{(w_i)^2 + 2\\xi_i w w_i - w^2}\\]\n\\end{document}&quot;}]}"/>
  </we:properties>
  <we:bindings/>
  <we:snapshot xmlns:r="http://schemas.openxmlformats.org/officeDocument/2006/relationships"/>
</we:webextension>
</file>

<file path=ppt/webextensions/webextension2.xml><?xml version="1.0" encoding="utf-8"?>
<we:webextension xmlns:we="http://schemas.microsoft.com/office/webextensions/webextension/2010/11" id="{F8A1D351-220B-4570-8199-544224C4C8EF}">
  <we:reference id="wa104381909" version="3.16.0.0" store="en-GB" storeType="OMEX"/>
  <we:alternateReferences>
    <we:reference id="WA104381909" version="3.16.0.0" store="WA104381909" storeType="OMEX"/>
  </we:alternateReferences>
  <we:properties>
    <we:property name="EQUATION_HISTORY" value="&quot;[{\&quot;mathml\&quot;:\&quot;&lt;math style=\\\&quot;font-family:stix;font-size:16px;\\\&quot; xmlns=\\\&quot;http://www.w3.org/1998/Math/MathML\\\&quot;&gt;&lt;mstyle mathsize=\\\&quot;16px\\\&quot;&gt;&lt;mo&gt;\\\\&lt;/mo&gt;&lt;mi&gt;f&lt;/mi&gt;&lt;mi&gt;r&lt;/mi&gt;&lt;mi&gt;a&lt;/mi&gt;&lt;mi&gt;c&lt;/mi&gt;&lt;mfenced open=\\\&quot;{\\\&quot; close=\\\&quot;}\\\&quot;&gt;&lt;mi&gt;a&lt;/mi&gt;&lt;/mfenced&gt;&lt;mfenced open=\\\&quot;{\\\&quot; close=\\\&quot;}\\\&quot;&gt;&lt;mi&gt;b&lt;/mi&gt;&lt;/mfenced&gt;&lt;/mstyle&gt;&lt;/math&gt;\&quot;,\&quot;base64Image\&quot;:\&quot;iVBORw0KGgoAAAANSUhEUgAAAhMAAABaCAYAAAACa9SpAAAACXBIWXMAAA7EAAAOxAGVKw4bAAAABGJhU0UAAABFxpIngQAAFmJJREFUeNrtXQGEV8v3P1ZWnkSSrCTyJEkiSVbWkiQriefJShIreZ4kkpUksZIkTzxJkixZK3kSWUmeRLKSJJIkyZKstVai/z3vO99/9/fdO2fu996Ze2fm+/kwyne/33vnznzumTPnnDmHCAAAAACArqQtwzAUx72k/choX9TgAgAAAEBMSsP6pO1J2pmkjSbtddK+J+0zhqc4DmqUCW47InvW/qSdT9p9pSzNJe1b0maS9jxp15M2ACUKiBhLlBA9p4ToPSVAZ9T78B1DZA3f1Zjy2E4pucNjPpK0vZHugn3hV3fSNqq+HE7a1aSNJ+2D6oNuzbsNjpWbfN3gXo1EC/0zae8EArW290qpAIAYwIJ1KGmPBc5PJu140tZiuKxhrRrTSWHcnybtiJoj8MsOxtuQ9a3tMDhWDg8oTlfHFmqYr9LP9FYNbE/qRTipef6TkIdA4NipdmM6QfMoab0YJufYqsZaNw88RzvALys4m7RXav2abVOZWAeOlcOQ0IHtgQ7sUIbF5WbSFmZ8d4Hw/H2Qg0Cg+EPgNbv3DmGIKschNfa6eTkIflkHb4j71UZSUiSmwLHyWEZxuTpOZTzHNeH7x4SBvwf5BwSIfoPg3IUhqnU3L81NL/jlBIcNfR4Fx+xgguJwdRzNeIZnyvqgg6SxzkL2AYGB39c3AqfPY4hqx4gwP6/ALycYNCywQ+CYe60tFFfHjoy+s8XF5Af7AWUCiAh7STY/L8YQ1Y5F1IjCD9FyFCq/zhhk/VpwzA5Cd3Vw/z9n9P1Sjt9Klom7kHtAYLhNnWHKDR2jgc5TqPwaE/r9ERyzi4ekD0zx3dVxR6MlL8/x26Oa556jsKN7gc6EtBsZxPB4g33CPM2AX9bxVej3DXDMLiRXR7/HA7Zb0+e/27jGxQxNtZ8AICysIdmUuxFD5A3WG+ZqFfhlDWsN/f4dHLOL5cJN//Z0sNhi8tYSsXlgf6OGL2kBZB0QIPYYhAeyu/qDBYa5GgC/Ktkos3t/CThmHzpXx+fASPICsgroQOwnBBOHBCkfwD7wyxqkeIln4JgbHKFwXB2sBb/X9PUE5BTQgZAS0E1jeLzDNIWVwCpEfnWRnAnzHDjmBj0UjqtDCi5ZDTkFdCCOQJmIRtAfA7+sYBvJpv5+cMwddPm9fXN1/Kvp50vIKADKBJSJwAX9X+CXFUj5JWYp/jiiWjn2ZwBanBSlehEyCoAyAWUCgh78Irma6Tg45hY9ARD8IqHuAABAmYCgB7/0+IX0yRh/qOcBxxxD50LwwdXBZqlPpE/nimOdAJQJKBMQ9OCXlPo7xhTaXnLsKPnr6tgu9O0x5BMAZQLKBAQ9+EWNUhC6/r4Hx6rh2AqPSf630LcLkE8AlAkoExD04BfJ1U2vg2PVccxXV8eUMDh7IJ8AKBNQJiDoO55fq0l2cewFx6rj2DGhE301DUyfgSDLIJ8AKBNQJiDoO55fh0hOob0YHKuOYyuFTlyuaWCkUxyfCQCgTECZgKAHv+RS6U/Aseo59kzTiU81Dcw7YWDGIiRCd9J2UiPt6bWkPaBGKd282JC0K0n7QI2TLjxvHFdSRWEbLrR2Qr3Ur6mRIOab+veF6teWjN9x2fcDiug3k3aXGsFSs2osqsZa1R/2sf5DDTdb81m4HPOXpN2hRnKc9RD24BOUCe8X0bM5r7FUyd5bSZukRtnub6pNK3nMG9xtUCbMOC50pOoB3ESyi+N0wIKSj7tupkYpXCbnuLK0ZD3nRM6X4KYwVq/Vd2yDrzlM+kquWe12i3Jzh+ovy8yllkcMyquuPaL6SjHHpkzEwicoE9Vii4EjJjf9WiU/v7XBu9fkZylzbzi2iqpxdbwvILTLtLqFyNaknUraaNJekZxYpV2laZugiKTbFctCf4TmF9T5rixG/JKtoJ+pa1cqRbUZTMvBvs38ILqiPJMVzct9jSWOXzwO2lqeeg62HA2onXHrcw9B2Hc8n6BM1INhKpZCe2HSzrcpj1sbK6+LoExkw7Wro6diRWLGgwkeL9F/Kc/HvjZehG9kJy89l4H/knH9q0rgS+BF4ENKSZKsT+cdzsevmh0s7zYGc4zTck2fD0DYdySfoEzUi4fUvjucT3+8tLTGPPFIofCKY65dHb9XrEzc8WCCeQe8Uy1CTLo1auF5U0IB2F9gLMpkgGMlcCLjmh/a5EXzhA4vIFJdmB2O5oJPLc1l7ICH21C21gi7oBUV8ipkZSIWPkGZqBcLDBuqwxp5PBXhOuMdx6TzulWd6thnmLirFAd6SPbT3dP8bqAg4TcX7CcL4ixXCmcgLXI8d1L9fsqxFSWNpZrFi5+rt4BC4sMOOFRlIgY+QZnwA3sMMm9Ny/d7M+bhodqcpTcCzMPfqBF0mVe+7gPH5uM51Xuq44ph0nwMfCmKR8Jznsz4/mb6X78wvwiXyBw3wdp7d4H+6XZ7/JItLPjM1wx9/cfyGHOA5HsNn9cUuJ5kVn0JYR89n6BM+MOvy0If32XIgfQccOzTlhz3yGsFfgOOzccJqvdUx7/kd0ClTUia79YMS8an1G5rsMV0Zzp10C4uCNda6Ihf3I5a3gVPa4ThpoIWDsmsOueJsP/qIddj4BOUCb/49Vro4zWN7PyhNmDtWKtOUvkYt47k2K9Chy45vneXQVhPUVz4QvmikPn/T0hOJX7FohL4F+mPRJXNW3Ha8EJusDS2u0nvRhooeE2TC27WE2Hv23sSA5/KYioiZcIHfpmC+Zsyki2yT0mOo8izLuU5hXgZHJsPnavjo+P7mnbYtyNSJBZQ/oCe9K7uuOZ6C2m+22SmxYJRZgfJu5HVFp77SgVCapeglI6UuK7J5HnPgwX6hxKevlskQuKTDUwGpkz4zi/pXeR3f1EGPw6VuN/ZHMrEBDg2H8NUj6tjiMIwWdqAVF79mOZ7eTJ/DqiXhgOI2k1WdTSHpl8WN4R7jFq4fi/J+QbKBOOtMljOtlTIH6mi7rgnHI+BT7ZwV+jn3x7KJ9/5NSr077H6zu7UZ6dK3i9P4Ps0ODYfa6geV8ctw2T5nMq0XZwi88mLJcoa1Dw2t9Rhf3ZRNSV8pSyF+0teexXpTX2sBNgweWf56Ocs9N2mMPXhxFMMfLKJUJSeUPj1Regfp7tflpIFNizaSylfPh9wLAMvqHpXx2tyn3jJF0yQ2e+e3h24rC3wK+mDdz6R3foeUtrqMnkaukk289n0Z/YqgXpLKYV1BAU/EZ71QM3cjoFPtiFVtnzqoXzymV+mcgvsLh+jn6csbCSV6gpAmfCWY6co/0kDG/jFMFEPI1IkpGQrY6kFq/nZDYd96TIswvsreu6yR6skH++MY6uOT/z5oRbzuhALn2xjLck+/gXgV25IyRV5M7YnNa6bLN7XpEzMgmPtd+yig/uZfFIXIloMdgvP+UeLZeiL44VwhKor39tHbnx6/QbunKW4cEB41n9r7lsMfHKF50J/B8Gv3LhPcl6Rpmv4nGUl2aRMvAfH9NC5Oj5UbAn5oRbgWHCJ5KNsaXPVYYf92GgYc9sBhVLK470Fr8nuDanSJJsel1FckHb+dZ51j4FPLiFtmCbBr9xWEylzcDNd/lsqlqhPh0U5lIlxcEyP0xUKBlNBrCUUD3SxIV/Uy/KhosmfpGozB447mN9hA2+uRaZISDv/Mx4vQqHwyTXOk98FyXzmF2MX5Usgtd3yfXfkuOcVcEyPKl0dX8nvVKW2sILkiNujFe0CjhhejE2W79dF84tsldWYecGYJnMwVgxYSPrU0dNU7gw9+FQt2No4Q3r3zELwS4uLORZ1F/le8qTV/g0ck/GK3Ls6Vhom6WZEyoQUccsEaEanu6xEx8Gun6jaYFdJsy963NhklXgbAV940TxA2acW2NzLgac9NfcxFj5ViR61MGYJfJ7rg1TN6bUQ+JXX+tVs6xzc93qO+/aAYzKqcHX8ZpikAxQPxkg2IzYjb9c67MNxqtZEyLhKduNh+CUwFTi7GDBPOP6AA8g+0vyo7AmlePpiyo+BT3WB/fqcpn00w8r2QXFgY4fzq4nlORZ0V/kU3hjuOwmOmbGuAmF9qQZNs65dps70xAlWmpG4LpPCLDAswm8c3VPnxipa0XR3DsGyI2Cu8K7iRIYQm1VCYZDsBph1Op/qwmJquIge0vzjmK8VB3o6mF9p/J7jnXexCVuT477D4Fg+6AIGbR2Fkco6z1I82CY856eUMHSZBOmQ4aU47uCeUoGsokfNbpM5gUwsSc5YiGadWGHF9ALVa16NhU9Vg2OnLlP2yYS3as7Br//FqIFr9x3d1+RO9bWatU8c+3+cIXeuji6Sj/qMUTw4k4OUrs/HSyXeWZFZ7uCej8hudLGJM7ElOSO1S9TVS6gzQC4GPlWNIZKD47rBr0x8MrzzfY7u+6ImJSY2jv2HDeTO1WFKjTpM8eAp1WOma8JkrnNR9c6Ue6BIOfD+HON4leKEdHTvdMV9iYVPVUKKQRsBv7RYb5j3147uuzWHrOkDx9qDK1fHQYrX753G4hykvF8jybgdcXDPm2Q/xevJHGO5n+KFlOVuuydCKyQ+VQUpY+dz8EvEUQPXjjm6r6n45FNwrH2cI3OVy04TDu0gT/CQaw33meH+KyveuRb1b4/mGMtdESsT0pn3JxX2IxY+VQWpeNY+8EvEXarenbaS5BolPmQEDZJjknmxTN2MFwFpfWVgOqfsOjGXyTLiIieDKUjygoMXptlWR6xM+FCIKSY+VYHVAW2afCv0ZYqReuDovqZThv+AY8WhO2v7ruD1ug2kvULxwBQ8dNLx/fdStYnBTL7tMvkApnNceyHFjbpLRMfEpyowGJhFxacS5NsN8+4iOHSlQYGZ9XDDEhTHbLs6dhpIspfiwAbDc7JCtcJxH85W/EI+z/HMvxS8tsn0+IPih+TquV7B/WPiUxWQLJO3wK/C6w7Pu4uqyjcNfDsKjpWDdPKiSJSoKXNeD8WBY4bnfFBBH0yF1HZavFezmiMnM9IlF3pR4vpQJvTH+FynYo+RT1XgDoVVLr1ufqUhxeY8dnC/Xgrz2HloHNOWey7i6pBSS3+MSPDfp/rThZty2ttKncv+1KYb4ogjcs9BmfivZkKdsUYx8akKSJaVv8AvLUyxObaPq3J8xkvhfqzQLgfH7EAqb9quq+MThWX6KwIOepF8b/y3Kvz7M4aX0ka2yO7UInOD5JorZSrsfc2hTMRyCkgHaWGdAp+8w1Rggr5ufjVhOgVn+6jqKZJdKr3gmD1sJjuuDlPRliMUB0w1JMYr6odpN28DTZ8dB+ouItlUaooRWST8bSKHMrG+g5WJr+BTW3yqAtMRKRNfK+zHdcPibjNl/iaSXaiDnsuE0Dj2H95ReVeHKRp8M8WBy4bnrIqgrt0CzbgQXmQ2qM90x34/G67FwXvs5lqj+fvNHM/jIniXFySOcr9I9Z8WkYT9NPjUFp8g6P3jVxMfhX48s3ifxSRXBj0RwFoTpDJxwYISIKVtnaN4ijS9pvpdHIxZg/AvExGdNkUOqc9+Ee51O4eSOat2ClkwZU3ldsmBItGsCeFDAFbdwj4mPkHQ+6lMrDVw7IbFe0nBi2cCWWuCVCZsuDruUViFU4pgheFlqDIq+gO5qWmwm37GhFxp+bzdSpI7U9eSLAurcygT7yyOHQcT/pu67lIPuFW3sI+JTxD0fioTfxg49qel+0gFGEOqDRWkMsF4T+Uy30k+17ORKBOm8sxVJn8xHeW7XOCaaQvBRIs1STobnpXqui+12z2V4955iqbZSKnNsT3NKOkvSVsHYR8lnyDo/VMmTBzbY+Eeh4XrHwxsvQlWmbgodHyj4bemCnADFAeko6/fyd7xuTwYNoz5DOU/8sQnJdKpZnmxXdyGIGgNhtuWehHymi4HcygTr6jcqY4t9NNnO6v6CWEfJ58g6P3iVxeZXWll62IcIP1plX4KD8EqE1uEjp8rsRDEUtyri+Tjc48q7k+edMSPyBz1zkej0uewOSZkWcb3JDN4ese5NyU0Jtqc+5c5nqloKfJh+hnZzVY036rX1i3sY+QTBL0//NqWg19l8j3oEiZygPVKChPBKhPSC24qWnWN/KtKV/XLcKyGPj2nfLEG7Ktclfod/58rCT5u+e6kRvATyW4s3i2yifJ6y2603eN7pqNc6QC9xTmvuUdZNNKC08ddig9m6Nj4BEHvD7+GcnCryPzyb25qNrGnKezA/6CViaKuDik96gjFgTPkX1XL7Tle0LyNd32Sm6ada70SFhETDuW8Bx8fPKuUvPRule87oKxprUeeOS5og6f88kGZiJFPEPR+8GtfjnneXICvWWkNWKldR+EjaGVCymGuc3WYytvuoDggBQhO1tivqxYEfx6Fby7ntV5YEPyHLS5q6ZM2yzzmly95AGLkEwR9/fzqzrBctbZrOa/FG4gHGb9nl5rvmVM7Rplg6JKK6Fwd/SSXdY0hv4Qpn/y5GvvGyty9gkKffdtbLShTaZ+6rSDUPtInU2unfVC7It/hizIRK5+gTNTPL1YouHyDVI5gTG1Au1O/W66sjSOUnYiKXWCDFE8uo2iUCSnDY5arQzo7PBrJpJryyW/1oI+nDC9pq9A/2ObL9yfJQbZnHbzMLFA4FuV9wYXtDwon+NcXZSJmPkGZ8INfbGk6SflidHSN60DxiaFNFC+CVybY1TGnaVmZw25TuLnPYwNr8Jwm9oEi4pyyDrG1aVwtEGVevqNqZ9C8Li8inD21iniRLar/Y6oPMyle8v8nlfLKfQzRX+qbMhE7n6BM1M8vBieM26usDvz+csD+19S7zbzgo53/UCMw9wDFEQ/REcpEu9DtGnlXs4gAAAhZ2ANQJgBwzDmWCA97F1wAAAh7CHrwC4AyYcIegosDACDsIeihTABQJkpgRCDnAnABACDsIejBLwDKhAmPyF5RIACAMgFhH4OgPwF+AR3IscKQklWtAw8AoC0cgrCPRtAfAr+ADuRYYejiJSbAAQBoG1KxvDkMj3eQcnAMgl9AB3KsMHRpd/vAAQBoGwMkJ+npwhB5gwWGuRoAv4AO5FghMPGmKN4KoQBQNVYZhMdGDJE3WG+Yq1/BL6ADOfZfYql2k0vt0DxgLzgAAIUh+Uhx1NofSBUwZ8EvoNM4xgv/KypWECkrhfYY5h8ASuEWxV/nJgaMBjpP4Bc4Zh3rlHZTxBfTQ/NPcbDGuwLzDwClsEMQIByMtRRDVDsWkxwYtwf8AjqJY3eFjj40/PY8RX5MBQBqxEvh3TyP4akd54X5eQN+AZ3GsVmhs1+E37H1Ya7l++OYewCwhs0kB17txhDVhl2GuekDv4BO45ikTNwSfjfW8l0u+4zKoABgF/tJNkcPYYgqxxDJpuch8AvoRI49EDq8WfObwy3fe5u05Zh/AHCC7Ul7J7ynnMoep6fco5f0ZQOacnA7+AV0Kse2Cx3PKtB1sOU7z6BIAIBzcD6XQ0rQ6FLXs3XweNI2YLisYZ0a00nNmPNccGzZAQo72RP4BY5ZwVnSF+laqB6A/TPjLX+/qv4OAEB1YHci+7OHqeGKvKt2ll+p4bZESmR7mFNj+lXtCnmsb1CjuNJApPIP/ALHSoF9Z59IDvhIZ7fsBwcAAAAAAGhFNzVMKZwI431KC+XcERxbwcdUNmGYAAAAACAu/B/euU7jXl7KMQAAAPJ0RVh0TWF0aE1MADxtYXRoIHhtbG5zPSJodHRwOi8vd3d3LnczLm9yZy8xOTk4L01hdGgvTWF0aE1MIj48bXN0eWxlIG1hdGhzaXplPSIxNnB4Ij48bW8+XDwvbW8+PG1pPmY8L21pPjxtaT5yPC9taT48bWk+YTwvbWk+PG1pPmM8L21pPjxtZmVuY2VkIGNsb3NlPSJ9IiBvcGVuPSJ7Ij48bWk+YTwvbWk+PC9tZmVuY2VkPjxtZmVuY2VkIGNsb3NlPSJ9IiBvcGVuPSJ7Ij48bWk+YjwvbWk+PC9tZmVuY2VkPjwvbXN0eWxlPjwvbWF0aD4FNEK/AAAAAElFTkSuQmCC\&quot;,\&quot;slideId\&quot;:284,\&quot;accessibleText\&quot;:\&quot;backslash f r a c open curly brackets a close curly brackets open curly brackets b close curly brackets\&quot;,\&quot;imageHeight\&quot;:14.4},{\&quot;mathml\&quot;:\&quot;&lt;math xmlns=\\\&quot;http://www.w3.org/1998/Math/MathML\\\&quot; style=\\\&quot;font-family:stix;font-size:16px;\\\&quot;&gt;&lt;mo&gt;\\\\&lt;/mo&gt;&lt;mfenced open=\\\&quot;[\\\&quot; close=\\\&quot;]\\\&quot;&gt;&lt;mrow&gt;&lt;mo&gt;\\\\&lt;/mo&gt;&lt;mi&gt;c&lt;/mi&gt;&lt;mi&gt;o&lt;/mi&gt;&lt;mi&gt;l&lt;/mi&gt;&lt;mi&gt;o&lt;/mi&gt;&lt;mi&gt;r&lt;/mi&gt;&lt;mfenced open=\\\&quot;{\\\&quot; close=\\\&quot;}\\\&quot;&gt;&lt;mrow&gt;&lt;mi&gt;w&lt;/mi&gt;&lt;mi&gt;h&lt;/mi&gt;&lt;mi&gt;i&lt;/mi&gt;&lt;mi&gt;t&lt;/mi&gt;&lt;mi&gt;e&lt;/mi&gt;&lt;/mrow&gt;&lt;/mfenced&gt;&lt;mo&gt;\\\\&lt;/mo&gt;&lt;mi&gt;f&lt;/mi&gt;&lt;mi&gt;r&lt;/mi&gt;&lt;mi&gt;a&lt;/mi&gt;&lt;mi&gt;c&lt;/mi&gt;&lt;mfenced open=\\\&quot;{\\\&quot; close=\\\&quot;}\\\&quot;&gt;&lt;mi&gt;a&lt;/mi&gt;&lt;/mfenced&gt;&lt;mfenced open=\\\&quot;{\\\&quot; close=\\\&quot;}\\\&quot;&gt;&lt;mi&gt;b&lt;/mi&gt;&lt;/mfenced&gt;&lt;/mrow&gt;&lt;/mfenced&gt;&lt;mspace linebreak=\\\&quot;newline\\\&quot;/&gt;&lt;/math&gt;\&quot;,\&quot;base64Image\&quot;:\&quot;iVBORw0KGgoAAAANSUhEUgAABLEAAACXCAYAAADqBclsAAAACXBIWXMAAA7EAAAOxAGVKw4bAAAABGJhU0UAAACW2Uik7wAAMrlJREFUeNrtnQ+kVcv3wJcryZNIkiSRPEkSSZLkkiRJHk+SJJE8SRLXkySJJM+TRJIkiSRJ8kiSJJEkTxJJkiSS5LoS73fmd/f5tt95Z8/af2bvPTPn82H7fr9979mzZ+2116xZs2aNiH/808AFAAAAAAAAAADFIGaDQAAAAAAAAAAAvIeYDQIBAAAAAAAAAPAeYjYIBAAAAAAAAADAe4jZIBAAAAAAAAAAAO8hZoNAAAAAAAAAAAC8h5gNAgEAAAAAAAAA8B5iNggEAAAAAAAAAMB7iNkUFAgAAAAAAAAAAIQJQSwAAAAAAAAAAPAeglgAAAAAAAAAAOA9BLEAAAAAAAAAAMB7CGIBAAAAAAAAAID3EMQCAAAAAAAAAADvIYgFAAAAAAAAAADeQxALAAAAAAAAAAC8hyAWAAAAAAAAAAB4D0EsAAAAAAAAAADwHoJYAAAAAAAAAADgPQSxAAAAAAAAAADAewhiAQAAAAAAAACA9xDEAgAAAAAAAAAA7yGIBQAAAAAAAAAA3kMQCwAAAAAAAAAAvIcgFgAAAAAAAAAAeA9BLAAAAAAAAAAA8B6CWAAAAAAAAAAA4D0EsQAAAAAAAAAAwHsIYgEAAAAAAAAAgPcQxAIAAAAAAAAAAO8hiAUAAAAAAAAAAN5DEAsAAAAAAAAAALyHIBYAAAAAAAAAAHgPQSwAjxlCBABBMQ0RAAAAAAQ/B5uOGLylUtznVsaPPrU0+W4ziOWbLCA8JnauNZ1rT+e61Lnedq6P6A+A19/sus61t3NdTr5ZY/f3IRoIGPwZAAAYFMy4trBzbexchxN/7kXn+t65PiAeb6kU99lu+eGa0DpTEd9kAX4by/mJsRxJjOXLxFj26s5jxDUQTE304WiiD7eSgfNr5xpLdAPawwSrVnSuX5N3dKVzvbHY/PWIDErwPfnezXdvFjD+SuzBsc71izS3IjxI/sxw5zqeyPpTIv9vyTt40rnOJ98zwTvA/4BYbPwg6pfx4xYnz7Krc53tXNdkfPHxu2XMu4KOeUuluM9Uy4s/G1pnHHykPskC/GFPyli+UYxl73Uc8UUdGNnZue5b3v/TzrVfxoOe0By7ZTwb8nbn+lLge/0nmQBPQIRQgvnJ9/7Uol+POtdvif3AnynHUDIuvy7wXZuxm+A04H9ADDZ+0PTrWkE/Ln3tQse8pXLc57b4k3bedk0sn2QB4XxktgunOU7Wyo+tZ/2uezKe+QPtcLPCN3snoH4ulfFVutHkuiHjK5XQPssTO5ClZ8Z+1JkVFas/s0zGt4mk+/QqcehnpiZgv2f0/3dUE/A/IAIbP0j6daRzPU/Gr9GCPt0CdCzY+bXKTsuPV4fWmYr4JAvwh5XJZXRgQ+c60MeJJqNjcNitvPMdiMgrzITdBHaOJ+9H+25HAunXxoznNxk4m3jt3rBD0bvt+DOF+tSbYXaxc03q87cTLP1fhVoC/gcEbuMHWb+MX2e2kr9S/LmP6JjXVI77TBd/0s7bDmL5JAvwn6sST0YH5GNYeefrEJHX/JJjnFkaQD/MdjHbNklTT4EtJP6wVtG5Ola1Y/NnDvbpxznL3++zyPsWKgn4HxC4jUe/xrcK2p75MjrmNU7iPnfEj7TztoNYPskC/GeDoq8HEVFUmO//pVD/LHRs3+ynQPrwW47x8hyv2iuOWd7Vc/wZK3ul/6Eptkxn2wr9KOoI+B8QgY0fdP3aovhBO9GxYP3x3HEfWyRzdWidqYgvsgD/0YznSkQUFbYsHpPmOwURec9EiWPV7kKO8fIjr9srJst4hlyTq9wx+DNrpP+WWa3Oie3bIIgF+B8Qg40fdP06rNj6+eiY1ziJ+/iSdu5DEIsthZCXy4qTTOZeXFyRwUhZjpnVyhizLQLb0/SYCW7eWx02JHR/xjz/hz7P/meO39oysW6gioD/ARHY+EHXL1tZl3fomPc482HvSvZq7lBonamID7IA/3lv0dVriCc6bKsfWxBPEOxXxphZgfTjZI7x8i2v2zs2W97XV/yZ/3Bd+mcFzMjx272SXS9uAaoI+B8QiY0fZP36bHnuC+iY9ziL+9jSzodD60xFfJAF+M18RVf3IqKo+Fl534sRURBct7zDFwH1Y02O8fIEr9s7FirvbA7+zP/Iqjl5psA9/pD/rszjwwH+B8Rk4wdVv7R52CZ0zHucxX1mWG5yJrTOVMQHWYDf7FZ0dREiioqNyvsmQ9N/zDuyrTaeDKw/D8WehTWNV+4dExQ7sh5/5n/f6itHEyrj0P8q47VCJqCCgP8Bkdn4QdUv2wKN2UY/FR3zHqdxn6y08w8hdqYibcsC/MaW0fEJ8UTHVqFIcOisVMaXjYH1x9QLuif9T22bw+v2lm8WHdyMP2OdnDxDfQD/A/8DG49+ib0e1mN0LAicxn1sx3YPh9aZirQtC/AXLaODIpvxsdPyvr8gniA4JPZVu4mB9mt559reuXZ0rlUNtmvaMsF8TmEtxheLHm7Hn/n/8fVNxrOOoD6A/4H/gY0feP0y48So5bmPomNB4DTuM1PaTTv3KYjVtizAX1YperoDEUXHbziRwXPP8g7vIp5CzJYfBVV3IQ5nzuc+/Blr0dq5qA/gf+B/YOMHXr+0zPphdCwInMd9shz9DyF2pqZJD1sKB5vDip7iaONEgl+YGgLfLe/wICLKjVkBfZCS3UJE4sz5PIU/8y/dSl9/ozqA/4H/gY1Hv5R52KjEXycuNB3LwnncZ4+0F9n0LYjVpizAX+5b9OI14sGJBO/QCpcuR0S5OSMs6ITofIbgz9hOXfoD1QH8D/wPbDz6pczDrqFjweA87jOzRcH4FsSaGYmSgDt+EntGxwVEhBMJ3vGn5f19RTy52Y+9C9b5DMGf+cPyjOtQHcD/wP/Axg+8fmnzsN/QsWCoJe6Tlc79IcTOVKQtWYCfaBkdmxARTiR4x1PhIIY6vgHsXVjOp8/+jNn+8T7j+cxJTBNQHcD24n9g4wdev35R5mHz0bFgqCXus1faSTv3MYjVlizAT04pOjoNEeFEgldMU77ZnYhIZR/2Lgrn02d/ZrXl2e6jNoD/gf+BjUe/Opy1PO8bdIwg1qyWhONjEGuWsKUQfvDCog8UnsWJBP/YpIwrsxGRlawtXk8QTXDOp8/+zBnLs51AbQD/A/8DG49+dXhped7z6BhBLEMbaec+BrHakgX4x0xFP08iIpxI8I7zlnf3CvFkMrVz3bTI7jgiCtL59NWf+WiRy0bUBvA/8D+w8QOvX3OVedgv6BhBLMM+y01XhdaZirQhC/CPLYp+4mjjRIJ/vLG8u9OIpy/mtMbXir1bg5iCdD599GdWKbo2HbUB/A/8D2z8wOvXDsuzmmLvU9AxgliG2dJ8xomvQaw2ZAH+cVkxnpMQEU4keMU8IfBchMliPyEuXWh7CHEF6Xz66M/YdI6Md8D/wP/AxqNfhiuWZ32IjhHESvM446bvQ+xMYLJwhTmlYZuMb6kxW0NMyv5oMgkZ61yfOtf1znW4cy305JmXdq5dMn58e+8zm2DRVxmvP2WCSntkPL20CT5YdPMBcsvFxM61tnNt71znOtftzvW5wO8XyXj2zNukX+b7M/VSpg74IL9AxguUX0ves8miqTOoaoI/Zivezw7utV/Gaxx8S3ThQtIfF2irdhNL3HNxMul+lHxfY4kO3Eq+v6aCOzOT9zCSfNPPpXxx7unJfT7mGIfNdcMDnTf1nTYnY9tfyVg2lujRaGIjrnau3eJXJo8Pzqdv/owt6+9qhBOQUMfBrv0bSSaTL1I+hvnPZ8lzLcsYo7YlOn4xsSFvkt+txTce2CBWLPpEEKt92R7JeY9pie29JOMnV39NdO5bcv/biY+3kiBW2EGs/ZYbrwytM4HJogpmYnlM9O0g/a57yaDSNKsSZ+5jiWc2112pdyvEIqX9oy29a1/lNpQE1TYlg4EJrmQFAe/kHHQuWvrxQuo9Kc2XQd4cM7+iR65fpdnaANMTB9+0sb7ivbJW1Ywz8auDZ72s2LoiLEt+o31Tz5IAk0t5r+uZ8H7NCMpNLXjfI0lA43tJ+5F1Ha5R9/YnjmeR5zGT0gM4n176M0uUd3co4Al6LOPgtOT7eVXgm7vSY4+uW/52Dr7xQAWxYtEngljNskzREW0uMz+xn98K6N2LxH4TxAowiDVHmk079zmI1bQsymDqmPwl/VdXTyWT2hnyI1NgYjIJfdZnMtTEsfPmOcwqeb+TJl4lE6xh+ZEtMZQ4vObfP2e8C2Og6tgTvUf8qQ/jo9yM7h2UHxkhRSbF2iRlpdiz4Jqob9TmIL86cdg+FXS6z9T0PJdSbVQZ3BfnCDxUzfSyDfQHc95jShI8KiL7Z1I8I6ubXXExed/PExnkbbNIKv3snN9U2cv1Ns25iT5/6zOx3JyauBubt8Py3s9I+/jgfDblz7ypUcd8nLzGNg5OS4I+o318xKuJ/Z+VsnWzkwBpd1HNZKhPSP6/0YznfYpvPDBBrFj0iSBWOxywPOeoxecyuxKOS7XFOuOTTSaIFV7cp8m0c5+DWE3LogjzpP+qhIkgb8kxmZqR0a9tNT7zL9J/FeZd0m6eZ846ZclsmXO9fcS26tNkfRhf5XatwuBg2wK1ucDAU+d7aHOQX5vIt3uZbWtfc8jjUU3Pkm5jT4V7rcvRh7M1BsmW57jHsgoT8V0Fn3drxQn8kQJtba45mOBqO6iZ9PzRxwYYG2hbdbUtOrRdkN4X57Nuf2amNBvA+uqBjxjTOGjs16cMmzxL+a0JPrxNBeds2XZ1nnIaom8caxArBn0iiNUud6X4tvO5ydzGxRjz0KNAFkGsnDSZdu57EMvHLYXmpKHe1Xrj7Bwo4Mj8LNmR7VmOn3dWMgnv196lggbCpBa/tARkXBmbIbGnn95u4D37LrflSYBjRvL7nxNH72UFh7vMpH7+gAzyRmYnGg7q/ST/3YZRJbNlao6J2buKttG2aqexRYplQvVef5V4p+bbMZlfS5PvaWtiX/K053JbsG178p8N6bjZTvohw1nVbNQMsW9Lwfms35/Z1HAQ67oHPmIM46AJPt7pc8+3BfWie+KkCVy0EVQOzTeONYgViz4RxGqXCYq/uCvDHpctteLzOEMQqwBzpbltdL4HsZqUhca0jIHBOP0rHE72XK5qmElJ1na2/SXvudry7JccPfewopcjDUzmQpRb14GxBQBvZfxufckBZumADfJPFHm4rOFxvAZdOSv6lsKy3LTc97Ly25E+wbR9qYnLlBzP7lIv7iptjToMWGr1/9bXrNNT5N9bVss6Z7465b44nz74M1pG4FmJg1DGwTXSP3B8X8plaXdr132U5rKnQ/SNYw1ixaBPBLH8YKNi83pLT6zo8x6MH7VV/h2Anp7MsfIuFv6TjFvoWEBxn6yJ0vsQOxOILGyYiembjGcoU0PGNkH629Ez/2lpY0uNE3kX2QmHpfq2pEGUWxdbMezf+/z9Uvl3vYO7iRy0eiBlT5sLeZDfocjEVUHKRdJ/FazqKXWTFT0cLXlfLXvSVtfkUJ/Jyk99/m6S6NkVrjivtHXZYVt7lG9sQo36bMavF44csybeS+jOZ9v+zOmG7JcP+D4OZn33t6X8SbdaLcGb+MbRBrFi0CeCWP7o10nLM77uYwfS78DUtluWo428Wa8v0bGw4j4j0sw2uhCCWE3JIos1Gcpr/m1JiftNE3uK5ljF5zWTv79KTiZdvJN7Du5/v4ZJ9iDIrcvtAgHAmYnD2Z1spgN1y0U/PaiNQf5zi/ZohiITV6vFWZPdZw7uPd1y/4cl77lakcvcjN8dTP2NWe0drjBmuazRo9Xa2dlQW3dr1GUzfmYdXlA0hX9WCzY7ROezbX/mgfhdqN0lPo+DJyz3mlSTfplr7wD7xjH4HzHrE0Esv/TrheUZz2XYzm75gyLZeb/nDGQNo2PhxH3mSTP1MUIIYjUli35skOzsgrJbPLR0/ioO/1TFST3mSC5ageh5FYNJNkfmag3vOQa5pfkk+bZADSVBC9sJZ6dbmnTZBvmPLdskW70VFxk6ti0VXxzqfL8DC8puazpieeZXGb/Z0fM32gR6SJorrK/VdZjtqJ0hyT71Kc8JamVZa2m3TJ0+Wz2mJy1/rx89cj7b9GeGlLG1bbvqGl/HwVOSfbT81Ip9PqTYrUUD6hvH5H/EqE8x2fgY9Es7JKRrIycmflfZw3W69jfPYT4n0bGw4j5ZK+XvQuxMALLoF3D4XkNQQ0ufvFXyvpN7HLE6i6FPVvpQ5QS1X8TtCWSDIrcuEyR/gcT06l1WrS+zite7LcNkvGyp+Zs/1VCwogyXLM9WNVNqlthXfL477Ee/7KmyRVpt2ZNnM+xr+ojuPPU65ijfzwVHcvlZmkttXynNFY9PB7CyJqBjUm4b0FWPnc+nnjmfbfgzBi2jqO0C/C7xdRzMypgx2RdzHfT7dAOT49B849j8j9j0KUYbH7p+bVV80Ml99GNHhfaO5IhH3EHHwor7HJD6MyBCCWI1IYs0pkBd1iq1UeQqhQzniH01dFnJ+9q2wn2QckUdy+pOFWdYq9mxwHE/YpGbLTDRvfZl/F2e7Lb1ySBlCjJOa+CbP2Ppx7WW7ZGthlHVLQ/Xc9jlnxz1Y6iPU1rGtmnZk72ZDQtTgbrnBb4xLcC9w5Fc9kpzK4K2sc1l8fh0IMOW+VXm4IpZyvtf2fL3esPybGdaeJ4DLclqp4SxNcgFPo6DewvYyLJckHqzhEP0jWPzP2LSp1htfOj6ddnyfPeTv9mQ+reDFdvLc6DGF3QsrLiPbTX4z9A6E4As0gNpVtqgGWBdpM+OZEx+t9YU+NnQ8IdQpQDnCyWo5JKY5NbloOgnKJkU83fy49jlaeIftkG07RO0tG2hZQOfv6bszMsGJrq9Qayyq+i2U2zSq3Zd3etuYzTFQWcUaOeUIvcljuRyp0G7cKdBZ9Y2tnUnoWU4WcM9XeLbRKxJfybNJUWvV0o8+DYO2saM8w7bsS2CbK3RfvjqG8fof8SiTzHb+ND165Pl+Q4nPm7XFrhYfJ+WIx7xDR0LL+7zTOpNOw8liNWELAwTxZ4y6HIFfkVirC4lDlfZgqpaCvblFj6EsgWWtX3Ylxw+f0xyyzMpTteTSK8CrfXU0Nq2eG5r+dmmK++xjEwnpyZUZouAbXvWekf9WNwzCSlrg2xBjAc9f3tLfmR9Fd3uYAtwu6qXMkns2QDGkXJ1WuAEsZ/o6DIzxmTL/V1DEHChIq/VHtgS24mibW3daMKfKfL9GD0cknjwaRw0ddCytoi/l+p1i9K8trzjWQPmG8fqf8SgT4Ng40PVryWinw7f9U9fSvH6mf3Q6p36EMQKTce8iPsclPynq8QexKpbFoZTSoDBt4wV22DWTb+cWUO7dR11v0257xbkpk6KsyaUV1MOousaQq6ZoEyM53nwjGPi9pj60ykndIqMr6a6vH8/0tsRqgSIbcGRw6m/+z0VMCt60owW4HZ14IO2ZdFljby1SlsLHbZ1XtwvEEy0BGN6TzBqk/lizxSc0MIzNeHPpPlJef93JR58GgeHlODP1ob6XbWOX2i+caz+Ryz6NAg2PlT/dr/YFws3puS6xGG7WjxiFB0LL4hlE9ofAxbEqlsWw4osjniojPeVZx6pqd3ZSrtl6wJdVu47C7lZ2WC59+7kb7qTzk8eO562YOYDT57xac7ATR6Wpn67M/m3w1LvAQCGJ6kBeH7Je8yQfIXJl6Uct99KtLNdmqnnc05pZ79DHTomzRTN/VXp0/eSjrMtvf6xVDva3TVPpP7FEZ/8mV60miMnIgpC+DQO2r7xh47bWiX11GwJ0TeO1f+IQZ8GxcaH6t/a6gTflB87Bo46bDNPJtYbdCy8IFZ6sO293g5YEKtOWZgV5Vdiz5CZ7pksdinv7m3SrzrQMgjKbouz1Wt5hdxU/hT7UcjpdNhd4i+2ANGwJ894TdyckmcG724mU7p+0NaaHcgVju63SfTC5JNT9rVs/QQtwO3qwIf30tyR4o+k/u3MU3P0qUxbtiCrWaWf4ZlNsQVx2qrbVadv18tBab7+Y1v4Mg4uVmTuulC57cCRXwbIN47V/4hBnwbNxofm32olDsZS8zGX8yTt5HZfCt6HomNexX0O1Wi0Qgti1SWLA4ocznkmh6lKwKdstoOLiWvZgJM2QJ9FbipZNU8+JYPT2wCMrW2l8bBHz3lW8h/hntf2LE39u61YuovacN2aMSZwWmXr7EXRt/idTen3lJLt2AqNvnf0Tpcq36fLgyWM02bbUuCqLsbJHON80S0BR8V+OMUMT23LcctzH4/In+nHNUUHpko8+DIO2iarN2to71oN7zc03zhm/yMGfRo0Gx+af6sdWlRXrcs1Odo8jY6FGcSqM+08tCBWHbIwxviL6IXsfOKI6NlEdRZpPSHuI+b7lHv+gtyszBJ7pkW6/tGwh9/2JMneymW+zx2ePe9ui7xf57yHKWzeXdm6WGBQv+HQUTlQ8V62LJ9d8uMI++8VJuZaoVFXpzEdUtpxWTtHq70129F4+V1p52HBb9QWtLwuboq81onRya+SneHY5BbIJrcUfhZ75lws+DIO/ibNnKTaZUiy6zSWDdaF6BvH6n/EoE+DaOND82//yBEXuFVDu1tztPsrOhZmEMvwXOpJOw8tiFWHLLSVplee9T+PY7G/5mfQVnXLHBN+U+w1W6YiNys7lGDCaymeJdQExlnaJv1PwTFpzaag7EwP7ZAtqy5vbbPbkp0NZas19azCc6e3h5iMhSrFKH9W9Hmp/Mh6qFI3Zb/SzkZH7/SR0s4mh/pzqoExR7M3/xRwns0kKauAv9Hf3QFNWGcmzno/J9TYoe3S3El9dfl2abRajBcjCmL5MA6aIvq24H4dRfTX1OBXhOYbx+p/xKJPg2jjQ/Nvn+bwGRbU0O75HO3ORMfCDWLVlXYeYhDLpSyMgn1QZPCHZ/0fEf2Euyk1P8NXcRsxHxL7PuwnyE3lqtjTlKsW8HaN2T5qtiW9k/8GLO8kEw6ft7ho9c20egHplaeRjG/CdnpmWdK1jNZUlMFOsWejdbeyPa8YLPtL+W5d1GaYKnrxc5f6+ELq3To9P8f4bmSnrRhOSyYtWRldJhgwJ9AJrNGbzTKeofOlTxDpaGKnQvFnstAK+2+TePBhHNSC7qtraNO2vb1MvbMQfeNY/Y8Y9GnQbHyI/q12SI/LWp29vFTafYqOhR3EWlDTQBJiEMulLDbkkMEaz/r/RtqtUfCzuI+Yr27AWYpRbmmHMytA9lF+nKhx1iM9npkEb3oHr9FkMNgi9RXYd8EsKb9aNU1+1GZ7aQnwjFoCKmVYmApGuNgaZ5swprN2llZoQys06iq1fbPyPh836Cy62Dp9Ooe9sWXgmK2uJyw6aLYhrgw84GEWLcw2nbt9gnQvEvtU9+pvXb5dmj+l+ZX1NvBhHJygBH9e1tTmZ8tYUWYcDdE3jtH/iEWfBs3Gh+jfbsrxzdcR/M8zNzqAjoUdxBLJXrl9E2JnPJHFFdFXqn1KB1yV453VPbHYqbRfZqvTUeWe65GblZViL3rddT58zZgwg2e/E5C+JhNpH7cTTlDe51rLb9Op07ZVzdeW+/9UYoLXPQ3tg7g5Vv5rju+q6oRRy3hzdbqYdvrhEcf6XmfG10RL8Mk2CTXtbk+cMVvQMPTglQlAn5T+wdFX4nbbaFu+XRrb+xyVePBhHNwhzZcssAXgH5S8Z2i+caz+Ryz6NMg2PhT/VvOB/qqpXW3b8j+ezl188yO8j/vYjrReFlpnPJCFtoWtrr3mVTijPO/7Bp7heg2TvYeKszQBuZX+HtLFBn1mouU9+VjYXZRAQdbW0GHJn0V0Q9wFXdOn4rioIbU0h859dhAs0wqNznLQl6EcAblVDvXGVhzdxdbpbTnezbvkb83KqqlndVuytwy+SmxMqNsG0+wUe0HWNlbH6/Dt8vo5VyMKYvkwDj4Qe4C6jpM774nb07JC9I1j9T9i0CdsfBj+7fsGfaA0z1oKnsWmY97HfRaJ+7TzUINYLmQxLPVnEbjmXcsOmra1p8zWBO2o+bvITeWRtJMGXAe2I4gPefasb6VYnZl0UXWj8/OU+9tWw4tkJ6YzEV0VcR7JoXMjDtqxFRp96Kgv2lgwKm6zDt7XPEm4nuPdGN21bbF+nAQFlkg82OpPHQvcn8lCO9nzQETvt+1xUNsWc6eGNheL+yz2EH3jGP2PWPQJG++/f7tQee8vamp3eQ5bswodiyOIJeI+7TzUIJYLWfyeo/9bPepvnn3DG2t+Bm3PdJm6MdpR84eQm5UpOfr3l4TFE2m2iGlZbkmxE3wOFwxWnJPqJ+VNTwVN3oq7wwv+Ej27seoxw9MaCJIZTijtuMxW0exR1UlCniyKfqdpmtX3U4k9niLxYdtS/sSD56trS+F2ibeukW/j4CGl/d9qaNOW1WkWSspksYfmG8fqf8SiT9h4//3bvYqu7aup3UtKu4/QsbiCWLbaQUtD60zLsrico//rPOrvFtFPz6p7gLkhbo5rT3NW6o3Cxyq3vAEyH1cyNLZK/dk3LrAVNj/f87fz5UfGoQnwTM5xf9upRHtK6J4rPciTWegiwKTp9jxH/flbaWenQ52x1cZzsXU6T/2/z4nTujEJqsVS28aGbcv65gj8mRgnpaGNg4+V9mc7bk8LiJetXxSabxyr/xGLPmHj/fdvb0jz21Zni30XjrmG0bG4gli2VM8TAxbEqiqLhzn6P9ej/mrBnrqN33TF4LwrORmyHa3qYhtPrHLrcl7p30sJjwmKzOZ58py2CeKVnr9N17bIe6S9LQCbZwvsvtTfH3XY7zWib79zkc1zQeo/clk7ZdL1ZMG2RdTF9pC9En59PNfMDSCQ49q362KrN/Ioonfc9jioZYK9qqFNrfh6Wb0JzTeO0f+ISZ+w8X77t1r29u2a2tVOzb2JjsUXxLJN+l8PWBCrqiy+5Oj/JI/6qmXznK+5fS21uUy6qTaBvIHcVLRijL8H6kjaHOltnjzjmZy6u0vKbR21HXN+SfntipSj5DpQq50metpROzbdPuyojV0NT35t485BB/fPk0Xxy4AFsWzBYJ+yC1z6doaJymTpdETvuO1xUCuLcNFxe4tzfOcbarBRPvrGMfofMekTNt5v/3a11LdTJIvZSuBsVPwLlIemY97GfVymnYcexKoii++B9f9lC4ami4kwfxB7keAypzFo9Tr2Ijcri0TfKjlLwsQ2GT/vyTPaaod0g1Xm+OTPqX8vUih7lZQL8KbrYH0S99sOtJV6F8XA5yttLHXUF60I+imHctNOdFzuoI17Oca1+TJY2LJ0Lnn0nK63FK6VwQhm+jAOHmnYz3iSo88/lbx3aL5xjP5HTPqEjffbvz2qvPdpNbR5sYG536DrmLdxH9tpM8dC60yLsghtoNaOgK/z1JDdStubSt5XyxpYgtys7FPuf1vCxZbldN2TZ9xmecZPyd9cqeCcTLbc/5nld3ekvtVT7TTRZw18Ox8ctZGntpfLQx9s36urExA/5xjXYqmDlBdboNKnrZUufTvDfkUPZkbyfn0YB68pz7DWYVt7Unbwcw12mCBW+/5HTPqEjffbv7XVXrtfQ3srFN2+i47FHcQyvBI3aecxDFRlZTEWWP+1ydaimto1mULvanIQP+UIAiC3bLQT4rZJuJwS/2u5bLY8owmeru8JUhTNBhiy3P9Lxm/SK7h/1tBnbZvDgQYcBldbKbRMFReF1tPctLR1zVEboY1rTWDLMjjl2bO68u0MtoMn3kX0fn0YB58qzzDVUTvz5Md2v99qmlRhQ9r3P2LSJ2y8v/6tVnvtkOP2jE9rO0jHBFJnoGPxB7GOi5u08xgGqrKyCG3Fuq0aBYeUifSckvfV9uBfznGPSQMoty5aFsk3Cbtuhc2h+ujJM9oCOmY1+61Ur+H01XL/Xtb3OEJ12K/Tyvf0syNHx6bbrk6B+UPpyx2HctP6tNtRO2RR/JePATmfrnw7g61O1KVI3q0v46CW8e0iy3JiKrhhDr341dLerxXaIZuzff8jJn3Cxvvr32qnuq523N5BxWdegY4NRhDLVlvjWGidaUkWd3L0f6FH/Rxt4V3NUQbTKiuc2haAPMfaG8NhasBMHyC5ddmg9OuahI1tkP/syTOuz2FDuqtLk0u2YTtdLF2jwqyofkq1V1cNmBdS/4mBKxV5an0zgbZlOdrRjjAfUX6/TvKfJDSstLXA8luzWnpLxk+F1CCL4r98Ccj5dOXbzVB04LdI3q0v4+BYA99ctybLy2Q8OVPBRk6OyDeO0f+ISZ+w8f76t+eVoNKQw7aWiH2RbQt+xOAEsQyvpXraeSzObhlZXMzR/zoKnxpjbwojmyyAIiuEb1p4V7ct7Z2reO9bSn+0yeH6nBPn2OTW5aTSry0SNrZB/osnz7hW8gWxqhSptJ2uuTL5m596gl2ra+rvTKWfrk4MtK3WvVF+OyL5TmScJHrW0mLL7+clzmbeo84PS/kaX92tlXlqBObJoqgrXX+a+HmCVWjOpwvfTtv2u1TiwJdxsG5furvoZ4Ib3RIIz0raE1MU3Gwn/TkS3zhG/yMmfcLG++vf2kqePHbYjlmIsx2yNSL+QxDLMSccOCixBLHKyGJ7jv67riljBunu6VFFi9dda/hd7bG09bCik6FtAdAmqjOSgdVMQhcMkNzS2DJiQt9KGEoQaziHDTETzyqrWZdEP5QgfUBCnUfJb2loYmzLBLBtg1qXcsw1h1rLonuv2PHnUmxr472SfeqegHk0Zzs3W5qALkgFX1bhfLbu2x2z3GNM3K6wt4kv46CW8V3lhK/0lp9uhvpPlrauWO7VDW6a510SiW8co/8Rkz5h4/30b7UToC84bMtW4/SwhAFBLMe4SDuPJYhVRhZzc05AXWEKMT5I3bfoIHRIedaJjuX5zSKT6RXvv7qi8exmOh0cMLl1maX06bqETwhBrBk5bEjVTABbir9xRvem/vfVmvtrO03U1YmBWu2orG1QC1NOxq4c7RxW3ttZy29vFZS3CdqXSaPvBuWeF7BTJ3Lo5DnHerEhJfu74l+9nNCcTxe+nS3T+a9IAlg+jYNvpZ5TkDek7OHpnn/Pamt/xr3Wpu5lC2SH5hvH6H/EpE/YeD/9W+309D2O2rH5WgckHAhi1UDWVqlXIXamBVk8yiGDdY4mu92TDUzdmgUl7rFMec6VjuRoAi1ZKabvxE2tnaMVJv4HpNjRrzHJrcsOifdUwpCCWJOV9+DiWOqdYj/8oPvfX0j9dSlshaJdrdpp2W3DfX4zM+X05y1YfVVpZ2PG786mgnZ5J1vattNZlqCcCX4tcii/bobKTEfvK23LzRg3BefTC9/OVlPnSCRBLJ/GQS3j+2SJe6Yzokx26lBOH6qfz2qyI7vZPXkW/0LyjWP0P2LTJ2y8f/6tpmMbHbSxy3L/7YGNNwSxasB2utLiAQtilZHFlhwyMKvgVVaWl6WCG6MVgya21Pn9jibljy3Os6uJz11F5llpyetSzs7sAZRbngm4mfROlfAJIYg1UepZLU2zKYeNMnWQ5tXcVy31fJOjdn6XYpmTU1OToL8LBPJeK+38pIwxReqOHZRiRVxnpsaMfQ4DIEVPf7VhAm/35d8B2+me2pIQnc8qvt3CBuySD/g0Dh5QZP5V8teiM/7mn2IPDtsmoL02cGXqG8i72BCabxyb/xGbPmHj/dKvIdG3rA5XbGObZJ++OCzhQRCrBmxZJkdD60xLsvg7hxzOVhiIuttIzMromop9tK08Pql4bzNpy6pFc9/xBKXM8cHLU79bO6By6w4+Nvndi2SCEkIQy2ZDHzq6f54TENc20M/dDU0YrxawDdMSOXcD23MLtFPk9Kch+ZGBVaQ+VRdbnaq7fQJY3aD7zZIy3JtDZ6qk8u+SfxeQf+RxACtU57OKb7dF+VYnSPj4Ng4uzvG93RM9yL6ixyd9kfFtvc1pI39JTVbvFHz3IfnGsfkfMeoTNt4f/VqZQ7+qHACz3+IXz5YwIYhVE1nG5+WABbHKykI79jNd3DDvVgmThvm8xyi5ijzbjoUvezKUmQw+yLjnH+K+CKwm79721qYMyL4BlluewWefxEEoQays+k3LG3Jmf2+on1cbCNgZtAyp7hahYflx2s2YFF/F12zQptT39iT177dL9Mm24tktQm9sxa/yY8vmqwqBQXOvZzkDWRck/7bI4R5ZmOuGtH+8eqzOZ1nf7lxD32qb+DgOPpF8taTMgsCc1O/Mf98q/85s7J68nBUcHlO+aeODnpd/L9YV/U5D841j8z9i0ydsvD/6tTOHbpV5v+Y3/U43NXbkkIR9oAhBrJqoknYeWxCrrCx2SD6H39RBOZI4UOkVCDMwmIyJo30mYWZrxyKHfZyTPEfWiVpFt64typg4vpX6Mjy0NNausTN9TR+hfWLA5WbQClLPlTgIJYjVLxvAZUHhSVLuVDuXaKnnRx22lWfS5CII/aVEO0+leM2n6SXa+ejgOzbbSz/lbO9rYmfX9ziuE5MJ5kifoNh3CeNY7JCdz7L+jG3B5pjEgY/j4OoS33rWZbJcplbw3Xu3/ZXNlAzJN47N/4hRn7DxfujX5hzveWkJfe03JzLB1AUSPgSxamJFhclFbEGsKrLY5XDASE9m6zD2SywBmTeS76hbMxk73mfS+C1xdOtcZXlYQpYnkNv/80iZZMdCKEGsT330wHV9qn6BnSfS3PHxy5Vv0+VWkCLBJSPrssVHrxe0Py9K2vJlBdv5VMJ5tLX9SdyPa088nnzG5HyW8We0kzDXSBz4Og6edfB95Qk0juW8l4tadSH5xrH5HzHqEza+ff2aKP/N1Ct7irEJXN/O8Jl+jWhOQhCrRrJORXsZYmdakoXBnLjxWqoPGiYbZ3PN/TT7iu+IPcV7Y8+AMz35NzMw9mZWmP/9pzSzX3mkgCzHEicKuY0H0P6RZjJicCLz0ZuhcriGNj7Lf1e9ZzXYxwNKIMllivh5yb/yX6UQ8NYCNqhKbbsJomeepgPprlcs50i+k8byXGYMDfHk05Cdz6L+jO10ylEJeztHCOOg+d5vlfy+TO2ivNvQ83zTpmaSq1qFIfnGMfkfseoTQaz29csEso5LdkkMc5kyEmvk3wfqmFpZJrvymPwo6dC7yLUlkrGGIFZDnJRyaecxBrHKyiL9Ye+TfCc89Rs0dkuzxQ5NcOVByUHOrNiawsJmf3ST+9uNjPNkY5no/nzk9j+0k+qWSzyEEsS60TOxrCM7Kv2tjLXwnm1B35uO27Jt++1eF8XNarA2OTCT/oMOnLHdOWzKuZonCCb49KKErTMOrsma2BCwUxqy81nUn7Hp2mWJgxDGwYPK5LDXb9xe8Pvao/gnR2r4XkPzjWPyP2LUJ4JYfuiX8aV+l3w12LIuU5LFLOYvkXghiFUjK5LJTb/r8IAFscrKoh/LksHjajJB/Zq6l/nvTxPH0JwG1fae3zlJUMVM8MyKyeeevn9OJsOXkwFpg/z3uPommZgYzsfJZHEsMRJmwmxWUhcht4EmlCDWhdRkf1lNbVyR6ocQhITJajRZjx9TtvZ+8v25DmqbidWDHht0K5msTXPYjlm5vJncP92no1JfoL4fS5MxzRyp/jbV766te5b8f0eSZ47hJLuQnc+i/swVS1+3MKw0islYMFnnt1Pfvfne3iXf2MGKk769iV/ava8JXpiyC03UAwvJN47F/4hZnwhi+eHfGp/HnEB5LPl+H/bMiUYTv+xm4vtukzjqXRHECjTuE2MQCwDCJ5Qg1vpkkK9z779ZVTXZSRtQC4CBdT7zkJUlY4Lsk1EFgKj8DwjTxqNf6FhbEMQCAGCQBwCcT2+YaunnDdQAAP8DG49+wUD7EQSxAAAY5AEA59MbNgpbCQHwP7DxBLEAP6I/BLEAABjkAQDn0xuOWezlBNQAAP8DG49+wUD7EQSxAAAY5AEgcOdzJKJ+3svo40lUAAD/AxuPfsHA+xEEsQAAamYHgzwA1Ox87oikjybT6ntGHxegAgD4H9h49AsG3o8giAUAUDNbLHZpDPEAQE6+Sfy1orLqYd3h9QPgf2Dj0S/AjxCCWAAAtbNesU1DiAgAFCYodmR9JP08m9G/VagAAP4HNh79AvwIIYgFAFA7cxTbtBgRAYDCQsWOzIugj2bC87FP3x7y+gHwP7Dx6BfgRyQQxAIAaADbHnSOjAcAjc0WGzLq4fNOTq4irMno3wpePwD+BzYe/YKB1LF+EMQCAGiASxbbdBnxAIDC5UBsiAk4PU8929vEcc7DlT59u8qrB8D/wMajXzCwOtYPglgAAA2wxmKbTJHFaYgIADKYIvZirBs9eU5zeuColKu1MVP+eyqhWeGfxesHwP/AxqNfMLA61g+CWAAADfG3xT4dRzwAkMFxi+146dFz3rA8590SfdzBqwfA/8DGo18w8DrWC0EsAICGWKrYqA2ICAB6WKfYDZ9O7Ru1POcny+9MttVYz99f49UD4H9g44M4mRX9QseahiAWAECDbBV72vVORAQACTvFnv7vm72wBbEuWX53tedvn0rxovAAgP+BjUe/IF4dS0MQCwCgYVZ3rtcWW3VPOI0LYJBZkdiBLBvxKrEjvnHb8sxLM36zq0/fZqACAPgf2Hj0C9CxDAhiAQC0wJCM13sxA8z3DJtlshH2d65FiAsgehYk3/vTDHtg7ISpK7UtsR++TmCyfLAJff5+e8/fPBYCWAD4H9j4IfQL0DErBLEAAFrGbJsx9QIOyPiWG1Mc2axkfZbx7TljiAggesaS7918968SO3Chc43I+Ml+kwLpx5EMH+xk0gfjOJv6G9d6/v+zAfURAP8DBtXGo1/omA8QxAIAAAAAZ5jaKO9z+GXmeti5hhEZAAAA5IQgFgAAAAA4ZaKMb1m43LneyI9V9y8yXjvLHPe9BDEBAABAQQhiAQAAAAAAAACA9wxUEMvFBQAAAAAAAAAAxSBmg0AAAAAAAAAAALyHmA0CAQAAAAAAAADwHmI2CAQAAAAAAAAAwHuI2SAQAAAAAAAAAADvIWaDQAAAAAAAAAAAvIeYDQIBAAAAAAAAAPAeYjYIBAAAAAAAAADAe4jZAAAAAAAAAAAAAAAAAAAAAAAAAAAAAAAAAAAAAAAAAAAAAAAAAAAAAAAAAAAAAAAAAAAAAAAAAAAAAAAAAAAAAAAAAAAAAAAAAAAAAAAAAAAAAAAAAAAAAAAAAAAAAAAAAAAAAAAAAAAAAAAAAAAAAAAAAAAAAAAAAAAAAAAAAAAAAAAAAAAAAAAAAAAAAAAAAAAAAAAAAAAAAAAAAAAAAAAAAAAAAAAAAAAAAAAAAABAXfwf3pK/lwho1aMAAAHtdEVYdE1hdGhNTAA8bWF0aCB4bWxucz0iaHR0cDovL3d3dy53My5vcmcvMTk5OC9NYXRoL01hdGhNTCI+PG1zdHlsZSBtYXRoc2l6ZT0iMTZweCI+PG1vPlw8L21vPjxtZmVuY2VkIGNsb3NlPSJdIiBvcGVuPSJbIj48bXJvdz48bW8+XDwvbW8+PG1pPmM8L21pPjxtaT5vPC9taT48bWk+bDwvbWk+PG1pPm88L21pPjxtaT5yPC9taT48bWZlbmNlZCBjbG9zZT0ifSIgb3Blbj0ieyI+PG1yb3c+PG1pPnc8L21pPjxtaT5oPC9taT48bWk+aTwvbWk+PG1pPnQ8L21pPjxtaT5lPC9taT48L21yb3c+PC9tZmVuY2VkPjxtbz5cPC9tbz48bWk+ZjwvbWk+PG1pPnI8L21pPjxtaT5hPC9taT48bWk+YzwvbWk+PG1mZW5jZWQgY2xvc2U9In0iIG9wZW49InsiPjxtaT5hPC9taT48L21mZW5jZWQ+PG1mZW5jZWQgY2xvc2U9In0iIG9wZW49InsiPjxtaT5iPC9taT48L21mZW5jZWQ+PC9tcm93PjwvbWZlbmNlZD48bXNwYWNlIGxpbmVicmVhaz0ibmV3bGluZSIvPjwvbXN0eWxlPjwvbWF0aD5I/rsoAAAAAElFTkSuQmCC\&quot;,\&quot;slideId\&quot;:284,\&quot;accessibleText\&quot;:\&quot;backslash open square brackets backslash c o l o r open curly brackets w h i t e close curly brackets backslash f r a c open curly brackets a close curly brackets open curly brackets b close curly brackets close square brackets\\n\&quot;,\&quot;imageHeight\&quot;:24.16},{\&quot;mathml\&quot;:\&quot;&lt;math xmlns=\\\&quot;http://www.w3.org/1998/Math/MathML\\\&quot; style=\\\&quot;font-family:stix;font-size:16px;\\\&quot;/&gt;\&quot;,\&quot;base64Image\&quot;:\&quot;iVBORw0KGgoAAAANSUhEUgAAADIAAAAFCAYAAAAHQL+kAAAACXBIWXMAAA7EAAAOxAGVKw4bAAAABGJhU0UAAAAEx0lWhwAAABFJREFUeNpjYBgFo2AUjAgAAAPtAAGBmaurAAAAWHRFWHRNYXRoTUwAPG1hdGggeG1sbnM9Imh0dHA6Ly93d3cudzMub3JnLzE5OTgvTWF0aC9NYXRoTUwiPjxtc3R5bGUgbWF0aHNpemU9IjE2cHgiLz48L21hdGg+4UEJxAAAAABJRU5ErkJggg==\&quot;,\&quot;slideId\&quot;:284,\&quot;accessibleText\&quot;:\&quot;blank\&quot;,\&quot;imageHeight\&quot;:0.8}]&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Ciclo problemasoluzione </Template>
  <TotalTime>7735</TotalTime>
  <Words>2328</Words>
  <Application>Microsoft Office PowerPoint</Application>
  <PresentationFormat>Widescreen</PresentationFormat>
  <Paragraphs>240</Paragraphs>
  <Slides>24</Slides>
  <Notes>10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24</vt:i4>
      </vt:variant>
    </vt:vector>
  </HeadingPairs>
  <TitlesOfParts>
    <vt:vector size="37" baseType="lpstr">
      <vt:lpstr>MS Mincho</vt:lpstr>
      <vt:lpstr>Aptos</vt:lpstr>
      <vt:lpstr>Arial</vt:lpstr>
      <vt:lpstr>Calibri</vt:lpstr>
      <vt:lpstr>Cambria</vt:lpstr>
      <vt:lpstr>Cambria Math</vt:lpstr>
      <vt:lpstr>Roboto</vt:lpstr>
      <vt:lpstr>Rockwell</vt:lpstr>
      <vt:lpstr>Tahoma</vt:lpstr>
      <vt:lpstr>Times New Roman</vt:lpstr>
      <vt:lpstr>Tw Cen MT</vt:lpstr>
      <vt:lpstr>Wingdings</vt:lpstr>
      <vt:lpstr>Circuito</vt:lpstr>
      <vt:lpstr>Vibration control with piezoelectric shunt</vt:lpstr>
      <vt:lpstr>Experimental setup</vt:lpstr>
      <vt:lpstr>Experimental setup</vt:lpstr>
      <vt:lpstr>GOALS</vt:lpstr>
      <vt:lpstr>Experiment procedure SINGLE MODE</vt:lpstr>
      <vt:lpstr>Dewesoft parameters</vt:lpstr>
      <vt:lpstr>Equivalent capacity cpi</vt:lpstr>
      <vt:lpstr>FRF SC-SC / OC-sc</vt:lpstr>
      <vt:lpstr>First mode, R optimization</vt:lpstr>
      <vt:lpstr>First mode, RESISTIVE SHUNT </vt:lpstr>
      <vt:lpstr>Second mode R, L optimization</vt:lpstr>
      <vt:lpstr>ELECTRICAL CIRCUIT FOR THE SYNTHETIC INDuCTANCE </vt:lpstr>
      <vt:lpstr>Circuit parametrization</vt:lpstr>
      <vt:lpstr>SECOND MODE, RESONANT SHAUNT</vt:lpstr>
      <vt:lpstr>Double piezo resonant shunt</vt:lpstr>
      <vt:lpstr>      H vs frf</vt:lpstr>
      <vt:lpstr>Mode shape  identification</vt:lpstr>
      <vt:lpstr>First Hrl_rl sizing  </vt:lpstr>
      <vt:lpstr>PowerPoint Presentation</vt:lpstr>
      <vt:lpstr>Hrl_rl optimization</vt:lpstr>
      <vt:lpstr>1. Analytical hrl_rl</vt:lpstr>
      <vt:lpstr>1. Hrl-rl analytical</vt:lpstr>
      <vt:lpstr>3. L optimization</vt:lpstr>
      <vt:lpstr>3. R optimization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Manuela Andreata</dc:creator>
  <cp:lastModifiedBy>Manuela Andreata</cp:lastModifiedBy>
  <cp:revision>32</cp:revision>
  <dcterms:created xsi:type="dcterms:W3CDTF">2025-02-11T12:43:50Z</dcterms:created>
  <dcterms:modified xsi:type="dcterms:W3CDTF">2025-02-25T14:23:06Z</dcterms:modified>
</cp:coreProperties>
</file>