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4" r:id="rId4"/>
    <p:sldId id="265" r:id="rId5"/>
    <p:sldId id="271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2C27294-6F46-408F-820F-FB80DDF053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52B6D6-EC01-4F1C-BA34-2B0A87B663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05DC1-1DA0-4802-8BFC-5A51951A2E1E}" type="datetimeFigureOut">
              <a:rPr lang="it-IT" smtClean="0"/>
              <a:t>11/02/2025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2A5746-D0EE-4980-A2F9-1EEAB72D0D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CFBDE76-2160-4E37-959E-2BCA913D83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EF0DC-6683-463A-A3B9-F3D3B6886E7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5190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828B9-BC13-4054-B42C-8C22A5482F6C}" type="datetimeFigureOut">
              <a:rPr lang="it-IT" noProof="0" smtClean="0"/>
              <a:t>11/02/2025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0EC7B-1EC4-49B2-9D36-0990CC3D1063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810258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604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3DE72-C529-1801-CC46-73C66672F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FAEBAE7-710B-05CD-C64A-EA8EE1543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1B9EC83-1A20-18FC-668B-97F977FD6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19313B-50A4-6F72-7CD6-F40CFF2155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077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74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9FEDC-EC04-BFC8-C92F-7A6CA98C2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1DED134-3CF7-EBB6-F56D-19F5A4BCD1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C805FD4-5B6E-BF3C-6DC9-693421A07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DDE4A1-B28F-08C0-FF56-E34F3C12B2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3628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1F291-F554-77B9-BAF4-4A69515C1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8DEF534-B818-DFB7-B56E-641C930A0F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45C8033-048E-E056-200A-B6D7BF1E3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E352F05-BED8-DF75-478E-31D7598071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6903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23CB8-9B4F-9A5B-7FB9-A6D27A3FF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3F8C571-01C7-8833-8161-6DD0599E3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F4AC78C-DBBC-3E52-E7DD-251E4BAC7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7B3145-7E4D-F696-D7AB-A8D7AE7051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282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198CF-796A-9A62-9B95-E0C086D48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562D5F3-0B1C-6C48-0487-EB8266EFBB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D0A23FF-7843-F10B-C5E2-2F9D4FBEA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675C755-C9B0-B71A-1107-6BDF8FE6A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7812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EB012-7EE6-9E95-2547-D1C8CD3BF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C9B002A-6558-6DA9-6D24-90A8E7F7CB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946060B-F4DB-34D6-B304-6497D579D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96D801-3B18-0624-D2A5-F48AFDB1D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5724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53BFE-ACCF-31E9-EFB3-FC5FAF1A0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48E4E03-748C-54D0-2D8A-92550C112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00CB61B-69F1-83EE-5240-DEDCEF624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0087CD-B3DF-1E3F-ECD6-1D62794FE1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6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98BFE-6409-40F1-BCB1-A5EAE8CB3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2A97869-E798-49A3-23F1-16B99F26C9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7D8E7F8-ECD2-2F62-00FE-1E8B104FA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9899F0-D3CD-F89A-2FFC-78A81A868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0EC7B-1EC4-49B2-9D36-0990CC3D1063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224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magin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tango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igura a mano libera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igura a mano libera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tango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igura a mano libera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igura a mano libera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igura a mano libera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igura a mano libera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igura a mano libera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igura a mano libera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igura a mano libera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igura a mano libera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igura a mano libera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igura a mano libera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igura a mano libera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igura a mano libera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igura a mano libera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igura a mano libera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igura a mano libera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igura a mano libera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igura a mano libera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igura a mano libera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igura a mano libera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igura a mano libera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igura a mano libera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igura a mano libera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igura a mano libera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igura a mano libera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tango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igura a mano libera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igura a mano libera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igura a mano libera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igura a mano libera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igura a mano libera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igura a mano libera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igura a mano libera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igura a mano libera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igura a mano libera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igura a mano libera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igura a mano libera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tango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igura a mano libera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igura a mano libera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igura a mano libera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igura a mano libera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igura a mano libera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igura a mano libera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igura a mano libera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igura a mano libera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igura a mano libera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igura a mano libera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igura a mano libera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igura a mano libera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igura a mano libera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9F07C412-3A91-42D6-9B61-4FCDC427A2DF}" type="datetime1">
              <a:rPr lang="it-IT" noProof="0" smtClean="0"/>
              <a:t>11/02/2025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5F0924-62E5-463C-8BF5-2B1C587AAB62}" type="datetime1">
              <a:rPr lang="it-IT" noProof="0" smtClean="0"/>
              <a:t>11/02/2025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18E10D-0776-44D6-963B-DC0E8263B4A3}" type="datetime1">
              <a:rPr lang="it-IT" noProof="0" smtClean="0"/>
              <a:t>11/02/2025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6D974-EE66-4A1B-A230-B07D9415C521}" type="datetime1">
              <a:rPr lang="it-IT" noProof="0" smtClean="0"/>
              <a:t>11/02/2025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  <p:sp>
        <p:nvSpPr>
          <p:cNvPr id="60" name="Casella di tes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sella di tes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CBCA41-3B27-42BB-A896-14406F9B4BB2}" type="datetime1">
              <a:rPr lang="it-IT" noProof="0" smtClean="0"/>
              <a:t>11/02/2025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" name="Segnaposto testo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DBE533-468B-4DF8-989E-AE4D84890758}" type="datetime1">
              <a:rPr lang="it-IT" noProof="0" smtClean="0"/>
              <a:t>11/02/2025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a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450CD3-1E9A-42ED-B6B3-2B7762497156}" type="datetime1">
              <a:rPr lang="it-IT" noProof="0" smtClean="0"/>
              <a:t>11/02/2025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A54109-2DBF-44E4-B491-5C8B534E9B1F}" type="datetime1">
              <a:rPr lang="it-IT" noProof="0" smtClean="0"/>
              <a:t>11/02/2025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CC41FE-9AED-44D9-BC63-8BB1EF16618B}" type="datetime1">
              <a:rPr lang="it-IT" noProof="0" smtClean="0"/>
              <a:t>11/02/2025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3AB055-364E-487C-A7AC-4F0B10DC386A}" type="datetime1">
              <a:rPr lang="it-IT" noProof="0" smtClean="0"/>
              <a:t>11/02/2025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 rtl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BFA9F5-A62B-4527-A612-E4EF95C576C6}" type="datetime1">
              <a:rPr lang="it-IT" noProof="0" smtClean="0"/>
              <a:t>11/02/2025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A3CC1B-4CC0-43F6-B4FE-A108262B34F1}" type="datetime1">
              <a:rPr lang="it-IT" noProof="0" smtClean="0"/>
              <a:t>11/02/2025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7EC582-D1B1-4956-8471-5858519B7C3E}" type="datetime1">
              <a:rPr lang="it-IT" noProof="0" smtClean="0"/>
              <a:t>11/02/2025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2E543F-C901-4A41-AEA4-880C40EA1C68}" type="datetime1">
              <a:rPr lang="it-IT" noProof="0" smtClean="0"/>
              <a:t>11/02/2025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628562-FD3D-4B47-BC1E-58BECF47F1DB}" type="datetime1">
              <a:rPr lang="it-IT" noProof="0" smtClean="0"/>
              <a:t>11/02/2025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>
            <a:lvl1pPr rtl="0">
              <a:defRPr/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D084F5-34B4-46AE-8DB4-08A7B0B97DD5}" type="datetime1">
              <a:rPr lang="it-IT" noProof="0" smtClean="0"/>
              <a:t>11/02/2025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 rtl="0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4E6ABF-EADB-4B87-94E5-A6252FA0837A}" type="datetime1">
              <a:rPr lang="it-IT" noProof="0" smtClean="0"/>
              <a:t>11/02/2025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tango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igura a mano libera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igura a mano libera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igura a mano libera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igura a mano libera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igura a mano libera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igura a mano libera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igura a mano libera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igura a mano libera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igura a mano libera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igura a mano libera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igura a mano libera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igura a mano libera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igura a mano libera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igura a mano libera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tango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igura a mano libera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igura a mano libera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igura a mano libera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igura a mano libera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igura a mano libera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igura a mano libera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igura a mano libera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igura a mano libera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igura a mano libera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igura a mano libera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igura a mano libera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igura a mano libera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igura a mano libera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igura a mano libera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igura a mano libera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igura a mano libera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igura a mano libera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igura a mano libera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igura a mano libera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tango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9D3B909-5AB1-46A3-A753-94B6F9B0BED5}" type="datetime1">
              <a:rPr lang="it-IT" noProof="0" smtClean="0"/>
              <a:t>11/02/2025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www.google.com/imgres?q=laser%20gauge%20icon&amp;imgurl=https%3A%2F%2Fstatic.vecteezy.com%2Fsystem%2Fresources%2Fpreviews%2F025%2F506%2F388%2Fnon_2x%2Flaser-distance-meter-icon-flat-vector.jpg&amp;imgrefurl=https%3A%2F%2Fwww.vecteezy.com%2Fvector-art%2F25506388-laser-distance-meter-icon-vector-flat&amp;docid=HGq21pDVAJI7-M&amp;tbnid=w2SW_BOFud3-wM&amp;vet=12ahUKEwjunfyY1ruLAxXv8LsIHS5dBwAQM3oECGoQAA..i&amp;w=980&amp;h=980&amp;hcb=2&amp;itg=1&amp;ved=2ahUKEwjunfyY1ruLAxXv8LsIHS5dBwAQM3oECGoQAA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imgres?q=stopwatch%20icon&amp;imgurl=https%3A%2F%2Fas2.ftcdn.net%2Fv2%2Fjpg%2F01%2F00%2F30%2F09%2F1000_F_100300998_BCC0x6cp9rFY9phpO3Fb2QzoHaBCnpho.jpg&amp;imgrefurl=https%3A%2F%2Fwww.europosters.it%2Fsimple-stopwatch-timer-flat-icon-for-apps-and-websites-f100300998&amp;docid=1ZMPfNR8vYiyGM&amp;tbnid=0FpAvQAoPd6sEM&amp;vet=12ahUKEwiHmoDj1LuLAxWBgP0HHfcuNIYQM3oECBwQAA..i&amp;w=1000&amp;h=1000&amp;hcb=2&amp;ved=2ahUKEwiHmoDj1LuLAxWBgP0HHfcuNIYQM3oECBwQAA" TargetMode="External"/><Relationship Id="rId11" Type="http://schemas.openxmlformats.org/officeDocument/2006/relationships/hyperlink" Target="https://www.google.com/imgres?q=inductance%20icon&amp;imgurl=https%3A%2F%2Fcdn-icons-png.flaticon.com%2F512%2F2231%2F2231299.png&amp;imgrefurl=https%3A%2F%2Fwww.flaticon.com%2Ffree-icon%2Finductor_2231299&amp;docid=crF9k-4OzgouJM&amp;tbnid=_XZxpsPijM7C_M&amp;vet=12ahUKEwjEwOmE1ruLAxWp0QIHHUZNEAAQM3oECFEQAA..i&amp;w=512&amp;h=512&amp;hcb=2&amp;ved=2ahUKEwjEwOmE1ruLAxWp0QIHHUZNEAAQM3oECFEQAA" TargetMode="External"/><Relationship Id="rId5" Type="http://schemas.openxmlformats.org/officeDocument/2006/relationships/image" Target="../media/image4.jpeg"/><Relationship Id="rId10" Type="http://schemas.openxmlformats.org/officeDocument/2006/relationships/image" Target="../media/image7.png"/><Relationship Id="rId4" Type="http://schemas.openxmlformats.org/officeDocument/2006/relationships/hyperlink" Target="https://www.google.com/imgres?q=dewesoft%20icon&amp;imgurl=https%3A%2F%2Fd3u61axijg36on.cloudfront.net%2Fimg%2Flogo-fb-developer.jpg&amp;imgrefurl=https%3A%2F%2Fdeveloper.dewesoft.com%2Fsearch%2F%3Ftags%3D15&amp;docid=V-55n2WOE11ZoM&amp;tbnid=4qCAhViaSitxlM&amp;vet=12ahUKEwiLnaOg1LuLAxXb0AIHHZUoHtwQM3oECBUQAA..i&amp;w=300&amp;h=300&amp;hcb=2&amp;ved=2ahUKEwiLnaOg1LuLAxXb0AIHHZUoHtwQM3oECBUQAA" TargetMode="External"/><Relationship Id="rId9" Type="http://schemas.openxmlformats.org/officeDocument/2006/relationships/hyperlink" Target="https://www.google.com/imgres?q=datat%20icon&amp;imgurl=https%3A%2F%2Fcdn3.iconfinder.com%2Fdata%2Ficons%2Flinecons-free-vector-icons-pack%2F32%2Fdata-512.png&amp;imgrefurl=https%3A%2F%2Fwww.iconfinder.com%2Ficons%2F115746%2Fdata_icon&amp;docid=xrZnZRXoJpqToM&amp;tbnid=3h_hAqOadB_pmM&amp;vet=12ahUKEwjYxaLh1buLAxXH_7sIHcZvAIoQM3oECBsQAA..i&amp;w=512&amp;h=512&amp;hcb=2&amp;ved=2ahUKEwjYxaLh1buLAxXH_7sIHcZvAIoQM3oECBsQAA" TargetMode="External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it-IT" sz="5400" dirty="0" err="1">
                <a:latin typeface="Rockwell" panose="02060603020205020403" pitchFamily="18" charset="0"/>
              </a:rPr>
              <a:t>Vibration</a:t>
            </a:r>
            <a:r>
              <a:rPr lang="it-IT" sz="5400" dirty="0">
                <a:latin typeface="Rockwell" panose="02060603020205020403" pitchFamily="18" charset="0"/>
              </a:rPr>
              <a:t> control with </a:t>
            </a:r>
            <a:r>
              <a:rPr lang="it-IT" sz="5400" dirty="0" err="1">
                <a:latin typeface="Rockwell" panose="02060603020205020403" pitchFamily="18" charset="0"/>
              </a:rPr>
              <a:t>piezoelectric</a:t>
            </a:r>
            <a:r>
              <a:rPr lang="it-IT" sz="5400" dirty="0">
                <a:latin typeface="Rockwell" panose="02060603020205020403" pitchFamily="18" charset="0"/>
              </a:rPr>
              <a:t> shunt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55000" lnSpcReduction="20000"/>
          </a:bodyPr>
          <a:lstStyle/>
          <a:p>
            <a:pPr algn="ctr" rtl="0"/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Alberto bono, </a:t>
            </a:r>
          </a:p>
          <a:p>
            <a:pPr algn="ctr" rtl="0"/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Andrea chiappe, </a:t>
            </a:r>
          </a:p>
          <a:p>
            <a:pPr algn="ctr" rtl="0"/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Nicolò torre,</a:t>
            </a:r>
          </a:p>
          <a:p>
            <a:pPr algn="ctr" rtl="0"/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Simone lombardi,</a:t>
            </a:r>
          </a:p>
          <a:p>
            <a:pPr algn="ctr" rtl="0"/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Alberto </a:t>
            </a:r>
            <a:r>
              <a:rPr lang="it-IT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didonna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55A76-1710-7D11-9312-7F0487B5E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FAA338-6B90-62D0-26C5-ACAD4D60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0404"/>
          </a:xfrm>
        </p:spPr>
        <p:txBody>
          <a:bodyPr rtlCol="0">
            <a:normAutofit/>
          </a:bodyPr>
          <a:lstStyle/>
          <a:p>
            <a:pPr rtl="0"/>
            <a:r>
              <a:rPr lang="it-IT" sz="4400" dirty="0">
                <a:latin typeface="Rockwell" panose="02060603020205020403" pitchFamily="18" charset="0"/>
              </a:rPr>
              <a:t>Double </a:t>
            </a:r>
            <a:r>
              <a:rPr lang="it-IT" sz="4400" dirty="0" err="1">
                <a:latin typeface="Rockwell" panose="02060603020205020403" pitchFamily="18" charset="0"/>
              </a:rPr>
              <a:t>piezo</a:t>
            </a:r>
            <a:endParaRPr lang="it-IT" sz="4400" dirty="0">
              <a:latin typeface="Rockwell" panose="02060603020205020403" pitchFamily="18" charset="0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00F5009C-9063-43A7-CC23-3D7EAE973944}"/>
              </a:ext>
            </a:extLst>
          </p:cNvPr>
          <p:cNvSpPr txBox="1">
            <a:spLocks/>
          </p:cNvSpPr>
          <p:nvPr/>
        </p:nvSpPr>
        <p:spPr>
          <a:xfrm>
            <a:off x="1141413" y="1408922"/>
            <a:ext cx="9905998" cy="438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>
                <a:latin typeface="Rockwell" panose="02060603020205020403" pitchFamily="18" charset="0"/>
              </a:rPr>
              <a:t>Resistive</a:t>
            </a:r>
            <a:r>
              <a:rPr lang="it-IT" sz="4400" dirty="0">
                <a:latin typeface="Rockwell" panose="020606030202050204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079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0404"/>
          </a:xfrm>
        </p:spPr>
        <p:txBody>
          <a:bodyPr rtlCol="0">
            <a:normAutofit/>
          </a:bodyPr>
          <a:lstStyle/>
          <a:p>
            <a:pPr rtl="0"/>
            <a:r>
              <a:rPr lang="it-IT" sz="4400" dirty="0">
                <a:latin typeface="Rockwell" panose="02060603020205020403" pitchFamily="18" charset="0"/>
              </a:rPr>
              <a:t>Experimental setup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48199473-4EF0-F4A4-9BD7-5DD931AC4F63}"/>
              </a:ext>
            </a:extLst>
          </p:cNvPr>
          <p:cNvGrpSpPr/>
          <p:nvPr/>
        </p:nvGrpSpPr>
        <p:grpSpPr>
          <a:xfrm>
            <a:off x="734398" y="2768047"/>
            <a:ext cx="1557317" cy="1770616"/>
            <a:chOff x="587078" y="2661367"/>
            <a:chExt cx="1557317" cy="1770616"/>
          </a:xfrm>
        </p:grpSpPr>
        <p:pic>
          <p:nvPicPr>
            <p:cNvPr id="10" name="Immagine 9" descr="Immagine che contiene computer, Dispositivo di output, testo, Dispositivo elettronico&#10;&#10;Il contenuto generato dall'IA potrebbe non essere corretto.">
              <a:extLst>
                <a:ext uri="{FF2B5EF4-FFF2-40B4-BE49-F238E27FC236}">
                  <a16:creationId xmlns:a16="http://schemas.microsoft.com/office/drawing/2014/main" id="{D66CE8D5-E4C7-43D3-5973-B5DF8F38A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9389" t="14989" r="39389" b="16440"/>
            <a:stretch/>
          </p:blipFill>
          <p:spPr>
            <a:xfrm>
              <a:off x="587078" y="2661367"/>
              <a:ext cx="1108669" cy="1535266"/>
            </a:xfrm>
            <a:prstGeom prst="rect">
              <a:avLst/>
            </a:prstGeom>
          </p:spPr>
        </p:pic>
        <p:pic>
          <p:nvPicPr>
            <p:cNvPr id="1026" name="Picture 2" descr="Questions | Dewesoft Developer">
              <a:hlinkClick r:id="rId4"/>
              <a:extLst>
                <a:ext uri="{FF2B5EF4-FFF2-40B4-BE49-F238E27FC236}">
                  <a16:creationId xmlns:a16="http://schemas.microsoft.com/office/drawing/2014/main" id="{BCED2408-5585-BEA6-18B7-5BA7E8033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412" y="3429000"/>
              <a:ext cx="1002983" cy="1002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FDE41AE-68BE-0AF9-505E-4E9B9C3D6713}"/>
              </a:ext>
            </a:extLst>
          </p:cNvPr>
          <p:cNvSpPr txBox="1"/>
          <p:nvPr/>
        </p:nvSpPr>
        <p:spPr>
          <a:xfrm>
            <a:off x="734398" y="4588110"/>
            <a:ext cx="1226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Data collection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A275293-160E-0122-28CB-A846591FABF1}"/>
              </a:ext>
            </a:extLst>
          </p:cNvPr>
          <p:cNvSpPr/>
          <p:nvPr/>
        </p:nvSpPr>
        <p:spPr>
          <a:xfrm>
            <a:off x="2745740" y="1663685"/>
            <a:ext cx="2385060" cy="8277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8" name="Picture 4" descr="Fotografia Simple stopwatch timer flat icon for apps and websites,  martialred su EuroPosters.it">
            <a:hlinkClick r:id="rId6"/>
            <a:extLst>
              <a:ext uri="{FF2B5EF4-FFF2-40B4-BE49-F238E27FC236}">
                <a16:creationId xmlns:a16="http://schemas.microsoft.com/office/drawing/2014/main" id="{CB7B23F5-D717-1F1A-DE5C-68455804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799" y="1737360"/>
            <a:ext cx="666360" cy="66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magine 14" descr="Immagine che contiene Elementi grafici, simbolo, logo, Carattere&#10;&#10;Il contenuto generato dall'IA potrebbe non essere corretto.">
            <a:extLst>
              <a:ext uri="{FF2B5EF4-FFF2-40B4-BE49-F238E27FC236}">
                <a16:creationId xmlns:a16="http://schemas.microsoft.com/office/drawing/2014/main" id="{2D63253A-BCF9-604C-A162-DC1609E0961B}"/>
              </a:ext>
            </a:extLst>
          </p:cNvPr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617384" y="1737360"/>
            <a:ext cx="666000" cy="666000"/>
          </a:xfrm>
          <a:prstGeom prst="rect">
            <a:avLst/>
          </a:prstGeom>
        </p:spPr>
      </p:pic>
      <p:pic>
        <p:nvPicPr>
          <p:cNvPr id="1030" name="Picture 6" descr="Data icon - Free download on Iconfinder">
            <a:hlinkClick r:id="rId9"/>
            <a:extLst>
              <a:ext uri="{FF2B5EF4-FFF2-40B4-BE49-F238E27FC236}">
                <a16:creationId xmlns:a16="http://schemas.microsoft.com/office/drawing/2014/main" id="{2846CD2C-1029-D05B-2FB7-E146FDB432FA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609" y="1728210"/>
            <a:ext cx="666000" cy="66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10C04B1-11A8-1371-E6EC-86D5228F0918}"/>
              </a:ext>
            </a:extLst>
          </p:cNvPr>
          <p:cNvSpPr txBox="1"/>
          <p:nvPr/>
        </p:nvSpPr>
        <p:spPr>
          <a:xfrm>
            <a:off x="3144912" y="2459101"/>
            <a:ext cx="16084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Connection hub</a:t>
            </a:r>
          </a:p>
        </p:txBody>
      </p:sp>
      <p:pic>
        <p:nvPicPr>
          <p:cNvPr id="1032" name="Picture 8" descr="Inductor - Free technology icons">
            <a:hlinkClick r:id="rId11"/>
            <a:extLst>
              <a:ext uri="{FF2B5EF4-FFF2-40B4-BE49-F238E27FC236}">
                <a16:creationId xmlns:a16="http://schemas.microsoft.com/office/drawing/2014/main" id="{057FAB1E-8C50-1338-5E6C-7F210101D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240" y="2299637"/>
            <a:ext cx="827722" cy="82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tangolo smussato 16">
            <a:extLst>
              <a:ext uri="{FF2B5EF4-FFF2-40B4-BE49-F238E27FC236}">
                <a16:creationId xmlns:a16="http://schemas.microsoft.com/office/drawing/2014/main" id="{03D246C6-B04D-47AD-1032-328CABF8709C}"/>
              </a:ext>
            </a:extLst>
          </p:cNvPr>
          <p:cNvSpPr/>
          <p:nvPr/>
        </p:nvSpPr>
        <p:spPr>
          <a:xfrm>
            <a:off x="5449794" y="3535680"/>
            <a:ext cx="2045132" cy="595715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Foto barretta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8E392AD3-D9B7-7C5B-66B9-D2EDC51B05AE}"/>
              </a:ext>
            </a:extLst>
          </p:cNvPr>
          <p:cNvSpPr/>
          <p:nvPr/>
        </p:nvSpPr>
        <p:spPr>
          <a:xfrm>
            <a:off x="3157979" y="3424756"/>
            <a:ext cx="488325" cy="956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Zsh</a:t>
            </a:r>
            <a:endParaRPr lang="it-IT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C6FA444-9757-C86D-0B8B-38F1E1B573D3}"/>
              </a:ext>
            </a:extLst>
          </p:cNvPr>
          <p:cNvCxnSpPr>
            <a:cxnSpLocks/>
            <a:stCxn id="18" idx="0"/>
          </p:cNvCxnSpPr>
          <p:nvPr/>
        </p:nvCxnSpPr>
        <p:spPr>
          <a:xfrm rot="16200000" flipH="1">
            <a:off x="4551042" y="2275855"/>
            <a:ext cx="92301" cy="2390102"/>
          </a:xfrm>
          <a:prstGeom prst="bentConnector4">
            <a:avLst>
              <a:gd name="adj1" fmla="val -247668"/>
              <a:gd name="adj2" fmla="val 100539"/>
            </a:avLst>
          </a:prstGeom>
          <a:ln w="38100" cap="flat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DBCE527-5989-0DF3-38DF-29ADAFD87B89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 flipH="1" flipV="1">
            <a:off x="4480459" y="3043423"/>
            <a:ext cx="259713" cy="2416349"/>
          </a:xfrm>
          <a:prstGeom prst="bentConnector4">
            <a:avLst>
              <a:gd name="adj1" fmla="val -88020"/>
              <a:gd name="adj2" fmla="val 99595"/>
            </a:avLst>
          </a:prstGeom>
          <a:ln w="38100" cap="flat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E1684737-9AFF-9F65-D838-3E2F9CA7DAB1}"/>
              </a:ext>
            </a:extLst>
          </p:cNvPr>
          <p:cNvGrpSpPr/>
          <p:nvPr/>
        </p:nvGrpSpPr>
        <p:grpSpPr>
          <a:xfrm>
            <a:off x="5726020" y="4827185"/>
            <a:ext cx="2045132" cy="1555765"/>
            <a:chOff x="6007174" y="4676537"/>
            <a:chExt cx="2045132" cy="1555765"/>
          </a:xfrm>
        </p:grpSpPr>
        <p:pic>
          <p:nvPicPr>
            <p:cNvPr id="1034" name="Picture 10" descr="Laser distance meter icon vector flat 25506388 Vector Art at Vecteezy">
              <a:hlinkClick r:id="rId13"/>
              <a:extLst>
                <a:ext uri="{FF2B5EF4-FFF2-40B4-BE49-F238E27FC236}">
                  <a16:creationId xmlns:a16="http://schemas.microsoft.com/office/drawing/2014/main" id="{73B033EC-12FE-314B-3EDC-0B4D3EAEC2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9759" y="4676537"/>
              <a:ext cx="1179963" cy="1179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asellaDiTesto 11">
              <a:extLst>
                <a:ext uri="{FF2B5EF4-FFF2-40B4-BE49-F238E27FC236}">
                  <a16:creationId xmlns:a16="http://schemas.microsoft.com/office/drawing/2014/main" id="{19E225BE-7B26-5610-ED93-6EA9B4986848}"/>
                </a:ext>
              </a:extLst>
            </p:cNvPr>
            <p:cNvSpPr txBox="1"/>
            <p:nvPr/>
          </p:nvSpPr>
          <p:spPr>
            <a:xfrm>
              <a:off x="6007174" y="5893748"/>
              <a:ext cx="20451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dirty="0"/>
                <a:t>Laser speed gauge</a:t>
              </a:r>
            </a:p>
          </p:txBody>
        </p:sp>
      </p:grpSp>
      <p:sp>
        <p:nvSpPr>
          <p:cNvPr id="20" name="CasellaDiTesto 11">
            <a:extLst>
              <a:ext uri="{FF2B5EF4-FFF2-40B4-BE49-F238E27FC236}">
                <a16:creationId xmlns:a16="http://schemas.microsoft.com/office/drawing/2014/main" id="{E56A9D0E-5266-B34D-FF54-E91D95E1692A}"/>
              </a:ext>
            </a:extLst>
          </p:cNvPr>
          <p:cNvSpPr txBox="1"/>
          <p:nvPr/>
        </p:nvSpPr>
        <p:spPr>
          <a:xfrm>
            <a:off x="5792245" y="1868372"/>
            <a:ext cx="1885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Electromagnetic coil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6A4F50B-3244-8581-51E7-9BE64A859B27}"/>
              </a:ext>
            </a:extLst>
          </p:cNvPr>
          <p:cNvCxnSpPr>
            <a:cxnSpLocks/>
            <a:stCxn id="10" idx="0"/>
            <a:endCxn id="13" idx="1"/>
          </p:cNvCxnSpPr>
          <p:nvPr/>
        </p:nvCxnSpPr>
        <p:spPr>
          <a:xfrm rot="5400000" flipH="1" flipV="1">
            <a:off x="1671986" y="1694294"/>
            <a:ext cx="690501" cy="1457007"/>
          </a:xfrm>
          <a:prstGeom prst="bentConnector2">
            <a:avLst/>
          </a:prstGeom>
          <a:ln w="38100" cap="flat">
            <a:solidFill>
              <a:schemeClr val="bg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F8448C2-9341-8E42-2D50-31ABF6EF310F}"/>
              </a:ext>
            </a:extLst>
          </p:cNvPr>
          <p:cNvCxnSpPr>
            <a:cxnSpLocks/>
            <a:stCxn id="13" idx="3"/>
            <a:endCxn id="1032" idx="1"/>
          </p:cNvCxnSpPr>
          <p:nvPr/>
        </p:nvCxnSpPr>
        <p:spPr>
          <a:xfrm>
            <a:off x="5130800" y="2077546"/>
            <a:ext cx="1190440" cy="635952"/>
          </a:xfrm>
          <a:prstGeom prst="bentConnector3">
            <a:avLst>
              <a:gd name="adj1" fmla="val 50000"/>
            </a:avLst>
          </a:prstGeom>
          <a:ln w="38100" cap="flat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Arrow: Down 1036">
            <a:extLst>
              <a:ext uri="{FF2B5EF4-FFF2-40B4-BE49-F238E27FC236}">
                <a16:creationId xmlns:a16="http://schemas.microsoft.com/office/drawing/2014/main" id="{D8051700-EA76-DE02-75AC-6D0218DD0310}"/>
              </a:ext>
            </a:extLst>
          </p:cNvPr>
          <p:cNvSpPr/>
          <p:nvPr/>
        </p:nvSpPr>
        <p:spPr>
          <a:xfrm>
            <a:off x="6616700" y="3171274"/>
            <a:ext cx="213360" cy="327157"/>
          </a:xfrm>
          <a:prstGeom prst="downArrow">
            <a:avLst/>
          </a:prstGeom>
          <a:solidFill>
            <a:srgbClr val="FF0000"/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8" name="CasellaDiTesto 11">
            <a:extLst>
              <a:ext uri="{FF2B5EF4-FFF2-40B4-BE49-F238E27FC236}">
                <a16:creationId xmlns:a16="http://schemas.microsoft.com/office/drawing/2014/main" id="{202496AD-A8A6-EEBB-900B-E525E73E825E}"/>
              </a:ext>
            </a:extLst>
          </p:cNvPr>
          <p:cNvSpPr txBox="1"/>
          <p:nvPr/>
        </p:nvSpPr>
        <p:spPr>
          <a:xfrm>
            <a:off x="6796582" y="3104528"/>
            <a:ext cx="21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F</a:t>
            </a: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0D20D359-DCE5-E4F3-10DD-7CC22C9808F2}"/>
              </a:ext>
            </a:extLst>
          </p:cNvPr>
          <p:cNvCxnSpPr>
            <a:cxnSpLocks/>
          </p:cNvCxnSpPr>
          <p:nvPr/>
        </p:nvCxnSpPr>
        <p:spPr>
          <a:xfrm>
            <a:off x="6727190" y="4205393"/>
            <a:ext cx="0" cy="621792"/>
          </a:xfrm>
          <a:prstGeom prst="line">
            <a:avLst/>
          </a:prstGeom>
          <a:ln w="1174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Connector: Elbow 1044">
            <a:extLst>
              <a:ext uri="{FF2B5EF4-FFF2-40B4-BE49-F238E27FC236}">
                <a16:creationId xmlns:a16="http://schemas.microsoft.com/office/drawing/2014/main" id="{7C360701-8169-527F-5E05-6BA394153AEF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2908863" y="2491407"/>
            <a:ext cx="3249742" cy="2925760"/>
          </a:xfrm>
          <a:prstGeom prst="bentConnector3">
            <a:avLst>
              <a:gd name="adj1" fmla="val 134"/>
            </a:avLst>
          </a:prstGeom>
          <a:ln w="38100" cap="flat">
            <a:solidFill>
              <a:schemeClr val="bg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CasellaDiTesto 11">
            <a:extLst>
              <a:ext uri="{FF2B5EF4-FFF2-40B4-BE49-F238E27FC236}">
                <a16:creationId xmlns:a16="http://schemas.microsoft.com/office/drawing/2014/main" id="{A40D455A-001B-3933-C9B0-52B8AACE85C4}"/>
              </a:ext>
            </a:extLst>
          </p:cNvPr>
          <p:cNvSpPr txBox="1"/>
          <p:nvPr/>
        </p:nvSpPr>
        <p:spPr>
          <a:xfrm>
            <a:off x="7937242" y="1452874"/>
            <a:ext cx="30180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u="sng" dirty="0"/>
              <a:t>Connection hub</a:t>
            </a:r>
            <a:r>
              <a:rPr lang="it-IT" sz="1600" dirty="0"/>
              <a:t>: Clock source for </a:t>
            </a:r>
            <a:r>
              <a:rPr lang="it-IT" sz="1600" dirty="0" err="1"/>
              <a:t>sincronization</a:t>
            </a:r>
            <a:r>
              <a:rPr lang="it-IT" sz="1600" dirty="0"/>
              <a:t> of the data, </a:t>
            </a:r>
            <a:r>
              <a:rPr lang="it-IT" sz="1600" dirty="0" err="1"/>
              <a:t>amplifier</a:t>
            </a:r>
            <a:r>
              <a:rPr lang="it-IT" sz="1600" dirty="0"/>
              <a:t> and power </a:t>
            </a:r>
            <a:r>
              <a:rPr lang="it-IT" sz="1600" dirty="0" err="1"/>
              <a:t>direction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u="sng" dirty="0"/>
              <a:t>Electromagnetic coil</a:t>
            </a:r>
            <a:r>
              <a:rPr lang="it-IT" sz="1600" dirty="0"/>
              <a:t>: </a:t>
            </a:r>
            <a:r>
              <a:rPr lang="it-IT" sz="1600" dirty="0" err="1"/>
              <a:t>used</a:t>
            </a:r>
            <a:r>
              <a:rPr lang="it-IT" sz="1600" dirty="0"/>
              <a:t> with a </a:t>
            </a:r>
            <a:r>
              <a:rPr lang="it-IT" sz="1600" dirty="0" err="1"/>
              <a:t>magnet</a:t>
            </a:r>
            <a:r>
              <a:rPr lang="it-IT" sz="1600" dirty="0"/>
              <a:t> </a:t>
            </a:r>
            <a:r>
              <a:rPr lang="it-IT" sz="1600" dirty="0" err="1"/>
              <a:t>mounted</a:t>
            </a:r>
            <a:r>
              <a:rPr lang="it-IT" sz="1600" dirty="0"/>
              <a:t> on the bar to force the bar </a:t>
            </a:r>
            <a:r>
              <a:rPr lang="it-IT" sz="1600" dirty="0" err="1"/>
              <a:t>without</a:t>
            </a:r>
            <a:r>
              <a:rPr lang="it-IT" sz="1600" dirty="0"/>
              <a:t> contact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u="sng" dirty="0"/>
              <a:t>Laser speed gauge</a:t>
            </a:r>
            <a:r>
              <a:rPr lang="it-IT" sz="1600" dirty="0"/>
              <a:t>: </a:t>
            </a:r>
            <a:r>
              <a:rPr lang="it-IT" sz="1600" dirty="0" err="1"/>
              <a:t>mesures</a:t>
            </a:r>
            <a:r>
              <a:rPr lang="it-IT" sz="1600" dirty="0"/>
              <a:t> the speed of the free side of the bar, </a:t>
            </a:r>
            <a:r>
              <a:rPr lang="it-IT" sz="1600" dirty="0" err="1"/>
              <a:t>without</a:t>
            </a:r>
            <a:r>
              <a:rPr lang="it-IT" sz="1600" dirty="0"/>
              <a:t> contact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 </a:t>
            </a:r>
            <a:r>
              <a:rPr lang="it-IT" sz="1600" u="sng" dirty="0" err="1"/>
              <a:t>Current</a:t>
            </a:r>
            <a:r>
              <a:rPr lang="it-IT" sz="1600" u="sng" dirty="0"/>
              <a:t> gauge</a:t>
            </a:r>
            <a:r>
              <a:rPr lang="it-IT" sz="1600" dirty="0"/>
              <a:t>: </a:t>
            </a:r>
            <a:r>
              <a:rPr lang="it-IT" sz="1600" dirty="0" err="1"/>
              <a:t>Needed</a:t>
            </a:r>
            <a:r>
              <a:rPr lang="it-IT" sz="1600" dirty="0"/>
              <a:t> to </a:t>
            </a:r>
            <a:r>
              <a:rPr lang="it-IT" sz="1600" dirty="0" err="1"/>
              <a:t>measure</a:t>
            </a:r>
            <a:r>
              <a:rPr lang="it-IT" sz="1600" dirty="0"/>
              <a:t> the </a:t>
            </a:r>
            <a:r>
              <a:rPr lang="it-IT" sz="1600" dirty="0" err="1"/>
              <a:t>behaviour</a:t>
            </a:r>
            <a:r>
              <a:rPr lang="it-IT" sz="1600" dirty="0"/>
              <a:t> of the </a:t>
            </a:r>
            <a:r>
              <a:rPr lang="it-IT" sz="1600" dirty="0" err="1"/>
              <a:t>piezo</a:t>
            </a:r>
            <a:r>
              <a:rPr lang="it-IT" sz="1600" dirty="0"/>
              <a:t> patch</a:t>
            </a:r>
          </a:p>
        </p:txBody>
      </p:sp>
      <p:sp>
        <p:nvSpPr>
          <p:cNvPr id="1051" name="Rettangolo 17">
            <a:extLst>
              <a:ext uri="{FF2B5EF4-FFF2-40B4-BE49-F238E27FC236}">
                <a16:creationId xmlns:a16="http://schemas.microsoft.com/office/drawing/2014/main" id="{2E4D6A30-641F-CD79-4E69-EDD5077D2267}"/>
              </a:ext>
            </a:extLst>
          </p:cNvPr>
          <p:cNvSpPr/>
          <p:nvPr/>
        </p:nvSpPr>
        <p:spPr>
          <a:xfrm>
            <a:off x="3890466" y="4324893"/>
            <a:ext cx="488325" cy="5264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</a:t>
            </a:r>
          </a:p>
        </p:txBody>
      </p: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34B97C11-AAC1-E781-8DBD-08FAABCC176E}"/>
              </a:ext>
            </a:extLst>
          </p:cNvPr>
          <p:cNvCxnSpPr>
            <a:cxnSpLocks/>
            <a:endCxn id="1051" idx="2"/>
          </p:cNvCxnSpPr>
          <p:nvPr/>
        </p:nvCxnSpPr>
        <p:spPr>
          <a:xfrm rot="16200000" flipH="1">
            <a:off x="2424010" y="3140708"/>
            <a:ext cx="2359922" cy="1061316"/>
          </a:xfrm>
          <a:prstGeom prst="bentConnector3">
            <a:avLst>
              <a:gd name="adj1" fmla="val 109687"/>
            </a:avLst>
          </a:prstGeom>
          <a:ln w="38100" cap="flat">
            <a:solidFill>
              <a:schemeClr val="bg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CasellaDiTesto 15">
            <a:extLst>
              <a:ext uri="{FF2B5EF4-FFF2-40B4-BE49-F238E27FC236}">
                <a16:creationId xmlns:a16="http://schemas.microsoft.com/office/drawing/2014/main" id="{C0FD9D82-F3E6-D2EC-A6EB-251753616453}"/>
              </a:ext>
            </a:extLst>
          </p:cNvPr>
          <p:cNvSpPr txBox="1"/>
          <p:nvPr/>
        </p:nvSpPr>
        <p:spPr>
          <a:xfrm>
            <a:off x="4272215" y="4584606"/>
            <a:ext cx="1039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Current</a:t>
            </a:r>
            <a:r>
              <a:rPr lang="it-IT" sz="1600" dirty="0"/>
              <a:t> gauge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82F17-AAF9-3B6A-657F-52F76E334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B8D20F-B8D3-E31C-4C3A-C7AFED1B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0404"/>
          </a:xfrm>
        </p:spPr>
        <p:txBody>
          <a:bodyPr rtlCol="0">
            <a:normAutofit/>
          </a:bodyPr>
          <a:lstStyle/>
          <a:p>
            <a:pPr rtl="0"/>
            <a:r>
              <a:rPr lang="it-IT" sz="4400" dirty="0">
                <a:latin typeface="Rockwell" panose="02060603020205020403" pitchFamily="18" charset="0"/>
              </a:rPr>
              <a:t>Experimental setup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39600F9E-B40A-0B2F-A08D-0C44AA3E6687}"/>
              </a:ext>
            </a:extLst>
          </p:cNvPr>
          <p:cNvSpPr txBox="1">
            <a:spLocks/>
          </p:cNvSpPr>
          <p:nvPr/>
        </p:nvSpPr>
        <p:spPr>
          <a:xfrm>
            <a:off x="1141413" y="1181465"/>
            <a:ext cx="9905998" cy="790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latin typeface="Rockwell" panose="02060603020205020403" pitchFamily="18" charset="0"/>
              </a:rPr>
              <a:t>The bar</a:t>
            </a:r>
          </a:p>
        </p:txBody>
      </p:sp>
      <p:sp>
        <p:nvSpPr>
          <p:cNvPr id="4" name="Rettangolo smussato 16">
            <a:extLst>
              <a:ext uri="{FF2B5EF4-FFF2-40B4-BE49-F238E27FC236}">
                <a16:creationId xmlns:a16="http://schemas.microsoft.com/office/drawing/2014/main" id="{7F854E4C-202A-4669-3110-1B5A381977AE}"/>
              </a:ext>
            </a:extLst>
          </p:cNvPr>
          <p:cNvSpPr/>
          <p:nvPr/>
        </p:nvSpPr>
        <p:spPr>
          <a:xfrm>
            <a:off x="1232357" y="3600995"/>
            <a:ext cx="2045132" cy="595715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Foto barretta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C2A05-84C9-2C7B-C95A-F61A59BB7B01}"/>
              </a:ext>
            </a:extLst>
          </p:cNvPr>
          <p:cNvSpPr txBox="1"/>
          <p:nvPr/>
        </p:nvSpPr>
        <p:spPr>
          <a:xfrm>
            <a:off x="4385388" y="2071396"/>
            <a:ext cx="58502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bar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constrained</a:t>
            </a:r>
            <a:r>
              <a:rPr lang="it-IT" dirty="0"/>
              <a:t> on a single end, the </a:t>
            </a:r>
            <a:r>
              <a:rPr lang="it-IT" dirty="0" err="1"/>
              <a:t>lenght</a:t>
            </a:r>
            <a:r>
              <a:rPr lang="it-IT" dirty="0"/>
              <a:t> of the bar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greater</a:t>
            </a:r>
            <a:r>
              <a:rPr lang="it-IT" dirty="0"/>
              <a:t> of the </a:t>
            </a:r>
            <a:r>
              <a:rPr lang="it-IT" dirty="0" err="1"/>
              <a:t>width</a:t>
            </a:r>
            <a:r>
              <a:rPr lang="it-IT" dirty="0"/>
              <a:t> to be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approximate</a:t>
            </a:r>
            <a:r>
              <a:rPr lang="it-IT" dirty="0"/>
              <a:t> to a single </a:t>
            </a:r>
            <a:r>
              <a:rPr lang="it-IT" dirty="0" err="1"/>
              <a:t>dimesion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magnet</a:t>
            </a:r>
            <a:r>
              <a:rPr lang="it-IT" dirty="0"/>
              <a:t> and the </a:t>
            </a:r>
            <a:r>
              <a:rPr lang="it-IT" dirty="0" err="1"/>
              <a:t>mesurement</a:t>
            </a:r>
            <a:r>
              <a:rPr lang="it-IT" dirty="0"/>
              <a:t> point </a:t>
            </a:r>
            <a:r>
              <a:rPr lang="it-IT" dirty="0" err="1"/>
              <a:t>have</a:t>
            </a:r>
            <a:r>
              <a:rPr lang="it-IT" dirty="0"/>
              <a:t> to be in the center of the bar to </a:t>
            </a:r>
            <a:r>
              <a:rPr lang="it-IT" dirty="0" err="1"/>
              <a:t>minimize</a:t>
            </a:r>
            <a:r>
              <a:rPr lang="it-IT" dirty="0"/>
              <a:t> the </a:t>
            </a:r>
            <a:r>
              <a:rPr lang="it-IT" dirty="0" err="1"/>
              <a:t>effect</a:t>
            </a:r>
            <a:r>
              <a:rPr lang="it-IT" dirty="0"/>
              <a:t> of the </a:t>
            </a:r>
            <a:r>
              <a:rPr lang="it-IT" dirty="0" err="1"/>
              <a:t>torsion</a:t>
            </a:r>
            <a:r>
              <a:rPr lang="it-IT" dirty="0"/>
              <a:t> on the </a:t>
            </a:r>
            <a:r>
              <a:rPr lang="it-IT" dirty="0" err="1"/>
              <a:t>movement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piezo</a:t>
            </a:r>
            <a:r>
              <a:rPr lang="it-IT" dirty="0"/>
              <a:t> patch are </a:t>
            </a:r>
            <a:r>
              <a:rPr lang="it-IT" dirty="0" err="1"/>
              <a:t>placed</a:t>
            </a:r>
            <a:r>
              <a:rPr lang="it-IT" dirty="0"/>
              <a:t> in a way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optimal</a:t>
            </a:r>
            <a:r>
              <a:rPr lang="it-IT" dirty="0"/>
              <a:t> to control the first mode(</a:t>
            </a:r>
            <a:r>
              <a:rPr lang="it-IT" dirty="0" err="1"/>
              <a:t>lower</a:t>
            </a:r>
            <a:r>
              <a:rPr lang="it-IT" dirty="0"/>
              <a:t> patch) and the second mode.</a:t>
            </a:r>
          </a:p>
        </p:txBody>
      </p:sp>
    </p:spTree>
    <p:extLst>
      <p:ext uri="{BB962C8B-B14F-4D97-AF65-F5344CB8AC3E}">
        <p14:creationId xmlns:p14="http://schemas.microsoft.com/office/powerpoint/2010/main" val="412408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6675D-6951-7D1D-8AC0-70A522CDF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A475DF-2FAD-7E78-1796-A875C07F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0404"/>
          </a:xfrm>
        </p:spPr>
        <p:txBody>
          <a:bodyPr rtlCol="0">
            <a:normAutofit/>
          </a:bodyPr>
          <a:lstStyle/>
          <a:p>
            <a:pPr rtl="0"/>
            <a:r>
              <a:rPr lang="it-IT" sz="4400" dirty="0" err="1">
                <a:latin typeface="Rockwell" panose="02060603020205020403" pitchFamily="18" charset="0"/>
              </a:rPr>
              <a:t>Simulation</a:t>
            </a:r>
            <a:r>
              <a:rPr lang="it-IT" sz="4400" dirty="0">
                <a:latin typeface="Rockwell" panose="02060603020205020403" pitchFamily="18" charset="0"/>
              </a:rPr>
              <a:t> </a:t>
            </a:r>
            <a:r>
              <a:rPr lang="it-IT" sz="4400" dirty="0" err="1">
                <a:latin typeface="Rockwell" panose="02060603020205020403" pitchFamily="18" charset="0"/>
              </a:rPr>
              <a:t>approach</a:t>
            </a:r>
            <a:endParaRPr lang="it-IT" sz="4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36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9BBFB-A4E5-442F-1362-523C5F74D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90EC40-3169-62C1-1740-41DA9F9A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0404"/>
          </a:xfrm>
        </p:spPr>
        <p:txBody>
          <a:bodyPr rtlCol="0">
            <a:normAutofit/>
          </a:bodyPr>
          <a:lstStyle/>
          <a:p>
            <a:pPr rtl="0"/>
            <a:r>
              <a:rPr lang="it-IT" sz="4400" dirty="0">
                <a:latin typeface="Rockwell" panose="02060603020205020403" pitchFamily="18" charset="0"/>
              </a:rPr>
              <a:t>Experiment procedure</a:t>
            </a:r>
          </a:p>
        </p:txBody>
      </p:sp>
    </p:spTree>
    <p:extLst>
      <p:ext uri="{BB962C8B-B14F-4D97-AF65-F5344CB8AC3E}">
        <p14:creationId xmlns:p14="http://schemas.microsoft.com/office/powerpoint/2010/main" val="111520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CE290-B72C-B238-DD10-AF3696E06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635546-23B6-9DE8-4899-E78E1112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0404"/>
          </a:xfrm>
        </p:spPr>
        <p:txBody>
          <a:bodyPr rtlCol="0">
            <a:normAutofit/>
          </a:bodyPr>
          <a:lstStyle/>
          <a:p>
            <a:pPr rtl="0"/>
            <a:r>
              <a:rPr lang="it-IT" sz="4400" dirty="0">
                <a:latin typeface="Rockwell" panose="02060603020205020403" pitchFamily="18" charset="0"/>
              </a:rPr>
              <a:t>Experiment procedure</a:t>
            </a:r>
          </a:p>
        </p:txBody>
      </p:sp>
    </p:spTree>
    <p:extLst>
      <p:ext uri="{BB962C8B-B14F-4D97-AF65-F5344CB8AC3E}">
        <p14:creationId xmlns:p14="http://schemas.microsoft.com/office/powerpoint/2010/main" val="65983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62E05-62B1-593C-55E2-0801D5B5A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11BCF4-A220-03EC-E085-F2C53F62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0404"/>
          </a:xfrm>
        </p:spPr>
        <p:txBody>
          <a:bodyPr rtlCol="0">
            <a:normAutofit/>
          </a:bodyPr>
          <a:lstStyle/>
          <a:p>
            <a:pPr rtl="0"/>
            <a:r>
              <a:rPr lang="it-IT" sz="4400" dirty="0">
                <a:latin typeface="Rockwell" panose="02060603020205020403" pitchFamily="18" charset="0"/>
              </a:rPr>
              <a:t>First mode </a:t>
            </a:r>
            <a:r>
              <a:rPr lang="it-IT" sz="4400" dirty="0" err="1">
                <a:latin typeface="Rockwell" panose="02060603020205020403" pitchFamily="18" charset="0"/>
              </a:rPr>
              <a:t>attenuation</a:t>
            </a:r>
            <a:r>
              <a:rPr lang="it-IT" sz="4400" dirty="0">
                <a:latin typeface="Rockwell" panose="02060603020205020403" pitchFamily="18" charset="0"/>
              </a:rPr>
              <a:t> </a:t>
            </a:r>
            <a:r>
              <a:rPr lang="it-IT" sz="4400" dirty="0" err="1">
                <a:latin typeface="Rockwell" panose="02060603020205020403" pitchFamily="18" charset="0"/>
              </a:rPr>
              <a:t>result</a:t>
            </a:r>
            <a:endParaRPr lang="it-IT" sz="4400" dirty="0">
              <a:latin typeface="Rockwell" panose="02060603020205020403" pitchFamily="18" charset="0"/>
            </a:endParaRP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3F9C462-64D5-6081-CBDD-F63144756E4C}"/>
              </a:ext>
            </a:extLst>
          </p:cNvPr>
          <p:cNvSpPr txBox="1">
            <a:spLocks/>
          </p:cNvSpPr>
          <p:nvPr/>
        </p:nvSpPr>
        <p:spPr>
          <a:xfrm>
            <a:off x="1141413" y="1408922"/>
            <a:ext cx="9905998" cy="438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>
                <a:latin typeface="Rockwell" panose="02060603020205020403" pitchFamily="18" charset="0"/>
              </a:rPr>
              <a:t>Resistive</a:t>
            </a:r>
            <a:r>
              <a:rPr lang="it-IT" sz="4400" dirty="0">
                <a:latin typeface="Rockwell" panose="020606030202050204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864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6E7A7-9C54-8D18-26BB-11ADC07B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4FD0AB-600B-5AF2-15F0-F047130D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0404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4400" dirty="0">
                <a:latin typeface="Rockwell" panose="02060603020205020403" pitchFamily="18" charset="0"/>
              </a:rPr>
              <a:t>second mode </a:t>
            </a:r>
            <a:r>
              <a:rPr lang="it-IT" sz="4400" dirty="0" err="1">
                <a:latin typeface="Rockwell" panose="02060603020205020403" pitchFamily="18" charset="0"/>
              </a:rPr>
              <a:t>attenuation</a:t>
            </a:r>
            <a:r>
              <a:rPr lang="it-IT" sz="4400" dirty="0">
                <a:latin typeface="Rockwell" panose="02060603020205020403" pitchFamily="18" charset="0"/>
              </a:rPr>
              <a:t> </a:t>
            </a:r>
            <a:r>
              <a:rPr lang="it-IT" sz="4400" dirty="0" err="1">
                <a:latin typeface="Rockwell" panose="02060603020205020403" pitchFamily="18" charset="0"/>
              </a:rPr>
              <a:t>result</a:t>
            </a:r>
            <a:endParaRPr lang="it-IT" sz="4400" dirty="0">
              <a:latin typeface="Rockwell" panose="02060603020205020403" pitchFamily="18" charset="0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038C935C-E4A7-C08A-C814-E337EF65C3FD}"/>
              </a:ext>
            </a:extLst>
          </p:cNvPr>
          <p:cNvSpPr txBox="1">
            <a:spLocks/>
          </p:cNvSpPr>
          <p:nvPr/>
        </p:nvSpPr>
        <p:spPr>
          <a:xfrm>
            <a:off x="1141413" y="1408922"/>
            <a:ext cx="9905998" cy="438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>
                <a:latin typeface="Rockwell" panose="02060603020205020403" pitchFamily="18" charset="0"/>
              </a:rPr>
              <a:t>Resistive</a:t>
            </a:r>
            <a:r>
              <a:rPr lang="it-IT" sz="4400" dirty="0">
                <a:latin typeface="Rockwell" panose="020606030202050204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46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3F1F5-34E1-4E95-E2F8-C3ED77AF6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7B3018-7AA2-58F4-D42F-642C09C0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90404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4400" dirty="0">
                <a:latin typeface="Rockwell" panose="02060603020205020403" pitchFamily="18" charset="0"/>
              </a:rPr>
              <a:t>second mode </a:t>
            </a:r>
            <a:r>
              <a:rPr lang="it-IT" sz="4400" dirty="0" err="1">
                <a:latin typeface="Rockwell" panose="02060603020205020403" pitchFamily="18" charset="0"/>
              </a:rPr>
              <a:t>attenuation</a:t>
            </a:r>
            <a:r>
              <a:rPr lang="it-IT" sz="4400" dirty="0">
                <a:latin typeface="Rockwell" panose="02060603020205020403" pitchFamily="18" charset="0"/>
              </a:rPr>
              <a:t> </a:t>
            </a:r>
            <a:r>
              <a:rPr lang="it-IT" sz="4400" dirty="0" err="1">
                <a:latin typeface="Rockwell" panose="02060603020205020403" pitchFamily="18" charset="0"/>
              </a:rPr>
              <a:t>result</a:t>
            </a:r>
            <a:endParaRPr lang="it-IT" sz="4400" dirty="0">
              <a:latin typeface="Rockwell" panose="02060603020205020403" pitchFamily="18" charset="0"/>
            </a:endParaRP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4A89BA54-6DF8-7E4D-EE25-2906FCB982E3}"/>
              </a:ext>
            </a:extLst>
          </p:cNvPr>
          <p:cNvSpPr txBox="1">
            <a:spLocks/>
          </p:cNvSpPr>
          <p:nvPr/>
        </p:nvSpPr>
        <p:spPr>
          <a:xfrm>
            <a:off x="1141413" y="1408922"/>
            <a:ext cx="9905998" cy="438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800" dirty="0" err="1">
                <a:latin typeface="Rockwell" panose="02060603020205020403" pitchFamily="18" charset="0"/>
              </a:rPr>
              <a:t>Resonant</a:t>
            </a:r>
            <a:r>
              <a:rPr lang="it-IT" sz="4400" dirty="0">
                <a:latin typeface="Rockwell" panose="020606030202050204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9274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6_TF77815013" id="{90F34A2A-9B82-420B-BE1C-D869F646A914}" vid="{776C514C-46B7-4234-8D29-EC500365184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problemasoluzione </Template>
  <TotalTime>99</TotalTime>
  <Words>222</Words>
  <Application>Microsoft Office PowerPoint</Application>
  <PresentationFormat>Widescreen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Rockwell</vt:lpstr>
      <vt:lpstr>Tahoma</vt:lpstr>
      <vt:lpstr>Tw Cen MT</vt:lpstr>
      <vt:lpstr>Circuito</vt:lpstr>
      <vt:lpstr>Vibration control with piezoelectric shunt</vt:lpstr>
      <vt:lpstr>Experimental setup</vt:lpstr>
      <vt:lpstr>Experimental setup</vt:lpstr>
      <vt:lpstr>Simulation approach</vt:lpstr>
      <vt:lpstr>Experiment procedure</vt:lpstr>
      <vt:lpstr>Experiment procedure</vt:lpstr>
      <vt:lpstr>First mode attenuation result</vt:lpstr>
      <vt:lpstr>second mode attenuation result</vt:lpstr>
      <vt:lpstr>second mode attenuation result</vt:lpstr>
      <vt:lpstr>Double piezo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Manuela Andreata</dc:creator>
  <cp:lastModifiedBy>Manuela Andreata</cp:lastModifiedBy>
  <cp:revision>3</cp:revision>
  <dcterms:created xsi:type="dcterms:W3CDTF">2025-02-11T12:43:50Z</dcterms:created>
  <dcterms:modified xsi:type="dcterms:W3CDTF">2025-02-11T14:24:38Z</dcterms:modified>
</cp:coreProperties>
</file>