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9"/>
  </p:notesMasterIdLst>
  <p:handoutMasterIdLst>
    <p:handoutMasterId r:id="rId20"/>
  </p:handoutMasterIdLst>
  <p:sldIdLst>
    <p:sldId id="256" r:id="rId2"/>
    <p:sldId id="257" r:id="rId3"/>
    <p:sldId id="264" r:id="rId4"/>
    <p:sldId id="265" r:id="rId5"/>
    <p:sldId id="271" r:id="rId6"/>
    <p:sldId id="275" r:id="rId7"/>
    <p:sldId id="276" r:id="rId8"/>
    <p:sldId id="266" r:id="rId9"/>
    <p:sldId id="274" r:id="rId10"/>
    <p:sldId id="277" r:id="rId11"/>
    <p:sldId id="278" r:id="rId12"/>
    <p:sldId id="280" r:id="rId13"/>
    <p:sldId id="279" r:id="rId14"/>
    <p:sldId id="268" r:id="rId15"/>
    <p:sldId id="269" r:id="rId16"/>
    <p:sldId id="270" r:id="rId17"/>
    <p:sldId id="281" r:id="rId18"/>
  </p:sldIdLst>
  <p:sldSz cx="12192000" cy="6858000"/>
  <p:notesSz cx="6858000" cy="9144000"/>
  <p:defaultTextStyle>
    <a:defPPr rtl="0">
      <a:defRPr lang="it-it"/>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p:scale>
          <a:sx n="66" d="100"/>
          <a:sy n="66" d="100"/>
        </p:scale>
        <p:origin x="387" y="531"/>
      </p:cViewPr>
      <p:guideLst/>
    </p:cSldViewPr>
  </p:slideViewPr>
  <p:notesTextViewPr>
    <p:cViewPr>
      <p:scale>
        <a:sx n="1" d="1"/>
        <a:sy n="1" d="1"/>
      </p:scale>
      <p:origin x="0" y="0"/>
    </p:cViewPr>
  </p:notesTextViewPr>
  <p:notesViewPr>
    <p:cSldViewPr snapToGrid="0">
      <p:cViewPr varScale="1">
        <p:scale>
          <a:sx n="88" d="100"/>
          <a:sy n="88" d="100"/>
        </p:scale>
        <p:origin x="3018"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82C27294-6F46-408F-820F-FB80DDF053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1852B6D6-EC01-4F1C-BA34-2B0A87B663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F05DC1-1DA0-4802-8BFC-5A51951A2E1E}" type="datetimeFigureOut">
              <a:rPr lang="it-IT" smtClean="0"/>
              <a:t>21/02/2025</a:t>
            </a:fld>
            <a:endParaRPr lang="it-IT"/>
          </a:p>
        </p:txBody>
      </p:sp>
      <p:sp>
        <p:nvSpPr>
          <p:cNvPr id="4" name="Segnaposto piè di pagina 3">
            <a:extLst>
              <a:ext uri="{FF2B5EF4-FFF2-40B4-BE49-F238E27FC236}">
                <a16:creationId xmlns:a16="http://schemas.microsoft.com/office/drawing/2014/main" id="{B62A5746-D0EE-4980-A2F9-1EEAB72D0D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BCFBDE76-2160-4E37-959E-2BCA913D837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1EF0DC-6683-463A-A3B9-F3D3B6886E79}" type="slidenum">
              <a:rPr lang="it-IT" smtClean="0"/>
              <a:t>‹#›</a:t>
            </a:fld>
            <a:endParaRPr lang="it-IT"/>
          </a:p>
        </p:txBody>
      </p:sp>
    </p:spTree>
    <p:extLst>
      <p:ext uri="{BB962C8B-B14F-4D97-AF65-F5344CB8AC3E}">
        <p14:creationId xmlns:p14="http://schemas.microsoft.com/office/powerpoint/2010/main" val="11625190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noProof="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2828B9-BC13-4054-B42C-8C22A5482F6C}" type="datetimeFigureOut">
              <a:rPr lang="it-IT" noProof="0" smtClean="0"/>
              <a:t>21/02/2025</a:t>
            </a:fld>
            <a:endParaRPr lang="it-IT" noProof="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noProof="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noProof="0"/>
              <a:t>Fare clic per modificare gli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noProof="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00EC7B-1EC4-49B2-9D36-0990CC3D1063}" type="slidenum">
              <a:rPr lang="it-IT" noProof="0" smtClean="0"/>
              <a:t>‹#›</a:t>
            </a:fld>
            <a:endParaRPr lang="it-IT" noProof="0"/>
          </a:p>
        </p:txBody>
      </p:sp>
    </p:spTree>
    <p:extLst>
      <p:ext uri="{BB962C8B-B14F-4D97-AF65-F5344CB8AC3E}">
        <p14:creationId xmlns:p14="http://schemas.microsoft.com/office/powerpoint/2010/main" val="158102587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1</a:t>
            </a:fld>
            <a:endParaRPr lang="it-IT"/>
          </a:p>
        </p:txBody>
      </p:sp>
    </p:spTree>
    <p:extLst>
      <p:ext uri="{BB962C8B-B14F-4D97-AF65-F5344CB8AC3E}">
        <p14:creationId xmlns:p14="http://schemas.microsoft.com/office/powerpoint/2010/main" val="10056049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98BFE-6409-40F1-BCB1-A5EAE8CB327B}"/>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2A97869-E798-49A3-23F1-16B99F26C94D}"/>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E7D8E7F8-ECD2-2F62-00FE-1E8B104FA08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599899F0-D3CD-F89A-2FFC-78A81A868B15}"/>
              </a:ext>
            </a:extLst>
          </p:cNvPr>
          <p:cNvSpPr>
            <a:spLocks noGrp="1"/>
          </p:cNvSpPr>
          <p:nvPr>
            <p:ph type="sldNum" sz="quarter" idx="5"/>
          </p:nvPr>
        </p:nvSpPr>
        <p:spPr/>
        <p:txBody>
          <a:bodyPr/>
          <a:lstStyle/>
          <a:p>
            <a:fld id="{AD00EC7B-1EC4-49B2-9D36-0990CC3D1063}" type="slidenum">
              <a:rPr lang="it-IT" smtClean="0"/>
              <a:t>15</a:t>
            </a:fld>
            <a:endParaRPr lang="it-IT"/>
          </a:p>
        </p:txBody>
      </p:sp>
    </p:spTree>
    <p:extLst>
      <p:ext uri="{BB962C8B-B14F-4D97-AF65-F5344CB8AC3E}">
        <p14:creationId xmlns:p14="http://schemas.microsoft.com/office/powerpoint/2010/main" val="922248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3DE72-C529-1801-CC46-73C66672FF1C}"/>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FAEBAE7-710B-05CD-C64A-EA8EE154318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41B9EC83-1A20-18FC-668B-97F977FD64AB}"/>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2419313B-50A4-6F72-7CD6-F40CFF2155C4}"/>
              </a:ext>
            </a:extLst>
          </p:cNvPr>
          <p:cNvSpPr>
            <a:spLocks noGrp="1"/>
          </p:cNvSpPr>
          <p:nvPr>
            <p:ph type="sldNum" sz="quarter" idx="5"/>
          </p:nvPr>
        </p:nvSpPr>
        <p:spPr/>
        <p:txBody>
          <a:bodyPr/>
          <a:lstStyle/>
          <a:p>
            <a:fld id="{AD00EC7B-1EC4-49B2-9D36-0990CC3D1063}" type="slidenum">
              <a:rPr lang="it-IT" smtClean="0"/>
              <a:t>16</a:t>
            </a:fld>
            <a:endParaRPr lang="it-IT"/>
          </a:p>
        </p:txBody>
      </p:sp>
    </p:spTree>
    <p:extLst>
      <p:ext uri="{BB962C8B-B14F-4D97-AF65-F5344CB8AC3E}">
        <p14:creationId xmlns:p14="http://schemas.microsoft.com/office/powerpoint/2010/main" val="2540077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5"/>
          </p:nvPr>
        </p:nvSpPr>
        <p:spPr/>
        <p:txBody>
          <a:bodyPr/>
          <a:lstStyle/>
          <a:p>
            <a:fld id="{AD00EC7B-1EC4-49B2-9D36-0990CC3D1063}" type="slidenum">
              <a:rPr lang="it-IT" smtClean="0"/>
              <a:t>2</a:t>
            </a:fld>
            <a:endParaRPr lang="it-IT"/>
          </a:p>
        </p:txBody>
      </p:sp>
    </p:spTree>
    <p:extLst>
      <p:ext uri="{BB962C8B-B14F-4D97-AF65-F5344CB8AC3E}">
        <p14:creationId xmlns:p14="http://schemas.microsoft.com/office/powerpoint/2010/main" val="2283744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FEDC-EC04-BFC8-C92F-7A6CA98C2EB8}"/>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81DED134-3CF7-EBB6-F56D-19F5A4BCD186}"/>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AC805FD4-5B6E-BF3C-6DC9-693421A07449}"/>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FADDE4A1-B28F-08C0-FF56-E34F3C12B2A8}"/>
              </a:ext>
            </a:extLst>
          </p:cNvPr>
          <p:cNvSpPr>
            <a:spLocks noGrp="1"/>
          </p:cNvSpPr>
          <p:nvPr>
            <p:ph type="sldNum" sz="quarter" idx="5"/>
          </p:nvPr>
        </p:nvSpPr>
        <p:spPr/>
        <p:txBody>
          <a:bodyPr/>
          <a:lstStyle/>
          <a:p>
            <a:fld id="{AD00EC7B-1EC4-49B2-9D36-0990CC3D1063}" type="slidenum">
              <a:rPr lang="it-IT" smtClean="0"/>
              <a:t>3</a:t>
            </a:fld>
            <a:endParaRPr lang="it-IT"/>
          </a:p>
        </p:txBody>
      </p:sp>
    </p:spTree>
    <p:extLst>
      <p:ext uri="{BB962C8B-B14F-4D97-AF65-F5344CB8AC3E}">
        <p14:creationId xmlns:p14="http://schemas.microsoft.com/office/powerpoint/2010/main" val="703628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1F291-F554-77B9-BAF4-4A69515C1917}"/>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8DEF534-B818-DFB7-B56E-641C930A0F6A}"/>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45C8033-048E-E056-200A-B6D7BF1E3FDA}"/>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EE352F05-BED8-DF75-478E-31D7598071A1}"/>
              </a:ext>
            </a:extLst>
          </p:cNvPr>
          <p:cNvSpPr>
            <a:spLocks noGrp="1"/>
          </p:cNvSpPr>
          <p:nvPr>
            <p:ph type="sldNum" sz="quarter" idx="5"/>
          </p:nvPr>
        </p:nvSpPr>
        <p:spPr/>
        <p:txBody>
          <a:bodyPr/>
          <a:lstStyle/>
          <a:p>
            <a:fld id="{AD00EC7B-1EC4-49B2-9D36-0990CC3D1063}" type="slidenum">
              <a:rPr lang="it-IT" smtClean="0"/>
              <a:t>4</a:t>
            </a:fld>
            <a:endParaRPr lang="it-IT"/>
          </a:p>
        </p:txBody>
      </p:sp>
    </p:spTree>
    <p:extLst>
      <p:ext uri="{BB962C8B-B14F-4D97-AF65-F5344CB8AC3E}">
        <p14:creationId xmlns:p14="http://schemas.microsoft.com/office/powerpoint/2010/main" val="12969033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23CB8-9B4F-9A5B-7FB9-A6D27A3FFA85}"/>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F3F8C571-01C7-8833-8161-6DD0599E35E5}"/>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CF4AC78C-DBBC-3E52-E7DD-251E4BAC72E8}"/>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07B3145-7E4D-F696-D7AB-A8D7AE705122}"/>
              </a:ext>
            </a:extLst>
          </p:cNvPr>
          <p:cNvSpPr>
            <a:spLocks noGrp="1"/>
          </p:cNvSpPr>
          <p:nvPr>
            <p:ph type="sldNum" sz="quarter" idx="5"/>
          </p:nvPr>
        </p:nvSpPr>
        <p:spPr/>
        <p:txBody>
          <a:bodyPr/>
          <a:lstStyle/>
          <a:p>
            <a:fld id="{AD00EC7B-1EC4-49B2-9D36-0990CC3D1063}" type="slidenum">
              <a:rPr lang="it-IT" smtClean="0"/>
              <a:t>5</a:t>
            </a:fld>
            <a:endParaRPr lang="it-IT"/>
          </a:p>
        </p:txBody>
      </p:sp>
    </p:spTree>
    <p:extLst>
      <p:ext uri="{BB962C8B-B14F-4D97-AF65-F5344CB8AC3E}">
        <p14:creationId xmlns:p14="http://schemas.microsoft.com/office/powerpoint/2010/main" val="2259282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198CF-796A-9A62-9B95-E0C086D482C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B562D5F3-0B1C-6C48-0487-EB8266EFBB2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6D0A23FF-7843-F10B-C5E2-2F9D4FBEA2C0}"/>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4675C755-C9B0-B71A-1107-6BDF8FE6A6E5}"/>
              </a:ext>
            </a:extLst>
          </p:cNvPr>
          <p:cNvSpPr>
            <a:spLocks noGrp="1"/>
          </p:cNvSpPr>
          <p:nvPr>
            <p:ph type="sldNum" sz="quarter" idx="5"/>
          </p:nvPr>
        </p:nvSpPr>
        <p:spPr/>
        <p:txBody>
          <a:bodyPr/>
          <a:lstStyle/>
          <a:p>
            <a:fld id="{AD00EC7B-1EC4-49B2-9D36-0990CC3D1063}" type="slidenum">
              <a:rPr lang="it-IT" smtClean="0"/>
              <a:t>8</a:t>
            </a:fld>
            <a:endParaRPr lang="it-IT"/>
          </a:p>
        </p:txBody>
      </p:sp>
    </p:spTree>
    <p:extLst>
      <p:ext uri="{BB962C8B-B14F-4D97-AF65-F5344CB8AC3E}">
        <p14:creationId xmlns:p14="http://schemas.microsoft.com/office/powerpoint/2010/main" val="2387812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8BFC6-0E57-414F-D441-E21E57D8948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55328289-B4C7-446D-6C38-23DE05A69E28}"/>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F045B511-5D04-79C1-F1F8-67F955215DFE}"/>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0B9DE6F5-701F-1D43-C202-FA791702D8F6}"/>
              </a:ext>
            </a:extLst>
          </p:cNvPr>
          <p:cNvSpPr>
            <a:spLocks noGrp="1"/>
          </p:cNvSpPr>
          <p:nvPr>
            <p:ph type="sldNum" sz="quarter" idx="5"/>
          </p:nvPr>
        </p:nvSpPr>
        <p:spPr/>
        <p:txBody>
          <a:bodyPr/>
          <a:lstStyle/>
          <a:p>
            <a:fld id="{AD00EC7B-1EC4-49B2-9D36-0990CC3D1063}" type="slidenum">
              <a:rPr lang="it-IT" smtClean="0"/>
              <a:t>9</a:t>
            </a:fld>
            <a:endParaRPr lang="it-IT"/>
          </a:p>
        </p:txBody>
      </p:sp>
    </p:spTree>
    <p:extLst>
      <p:ext uri="{BB962C8B-B14F-4D97-AF65-F5344CB8AC3E}">
        <p14:creationId xmlns:p14="http://schemas.microsoft.com/office/powerpoint/2010/main" val="9588446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CA361-1889-A542-2968-D83C2247173D}"/>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4F7A3540-0FC9-0C62-7528-FF599D6C2047}"/>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5D12D8DD-B127-0499-8FE3-6DD844C0C4C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B831F3A8-093A-87B6-E497-E239958123E7}"/>
              </a:ext>
            </a:extLst>
          </p:cNvPr>
          <p:cNvSpPr>
            <a:spLocks noGrp="1"/>
          </p:cNvSpPr>
          <p:nvPr>
            <p:ph type="sldNum" sz="quarter" idx="5"/>
          </p:nvPr>
        </p:nvSpPr>
        <p:spPr/>
        <p:txBody>
          <a:bodyPr/>
          <a:lstStyle/>
          <a:p>
            <a:fld id="{AD00EC7B-1EC4-49B2-9D36-0990CC3D1063}" type="slidenum">
              <a:rPr lang="it-IT" smtClean="0"/>
              <a:t>10</a:t>
            </a:fld>
            <a:endParaRPr lang="it-IT"/>
          </a:p>
        </p:txBody>
      </p:sp>
    </p:spTree>
    <p:extLst>
      <p:ext uri="{BB962C8B-B14F-4D97-AF65-F5344CB8AC3E}">
        <p14:creationId xmlns:p14="http://schemas.microsoft.com/office/powerpoint/2010/main" val="1666475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653BFE-ACCF-31E9-EFB3-FC5FAF1A02EF}"/>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348E4E03-748C-54D0-2D8A-92550C11293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000CB61B-69F1-83EE-5240-DEDCEF6245F5}"/>
              </a:ext>
            </a:extLst>
          </p:cNvPr>
          <p:cNvSpPr>
            <a:spLocks noGrp="1"/>
          </p:cNvSpPr>
          <p:nvPr>
            <p:ph type="body" idx="1"/>
          </p:nvPr>
        </p:nvSpPr>
        <p:spPr/>
        <p:txBody>
          <a:bodyPr/>
          <a:lstStyle/>
          <a:p>
            <a:endParaRPr lang="it-IT"/>
          </a:p>
        </p:txBody>
      </p:sp>
      <p:sp>
        <p:nvSpPr>
          <p:cNvPr id="4" name="Segnaposto numero diapositiva 3">
            <a:extLst>
              <a:ext uri="{FF2B5EF4-FFF2-40B4-BE49-F238E27FC236}">
                <a16:creationId xmlns:a16="http://schemas.microsoft.com/office/drawing/2014/main" id="{1D0087CD-B3DF-1E3F-ECD6-1D62794FE129}"/>
              </a:ext>
            </a:extLst>
          </p:cNvPr>
          <p:cNvSpPr>
            <a:spLocks noGrp="1"/>
          </p:cNvSpPr>
          <p:nvPr>
            <p:ph type="sldNum" sz="quarter" idx="5"/>
          </p:nvPr>
        </p:nvSpPr>
        <p:spPr/>
        <p:txBody>
          <a:bodyPr/>
          <a:lstStyle/>
          <a:p>
            <a:fld id="{AD00EC7B-1EC4-49B2-9D36-0990CC3D1063}" type="slidenum">
              <a:rPr lang="it-IT" smtClean="0"/>
              <a:t>14</a:t>
            </a:fld>
            <a:endParaRPr lang="it-IT"/>
          </a:p>
        </p:txBody>
      </p:sp>
    </p:spTree>
    <p:extLst>
      <p:ext uri="{BB962C8B-B14F-4D97-AF65-F5344CB8AC3E}">
        <p14:creationId xmlns:p14="http://schemas.microsoft.com/office/powerpoint/2010/main" val="289612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66" name="Immagin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uppo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ttangolo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igura a mano libera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ttangolo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igura a mano libera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igura a mano libera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igura a mano libera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igura a mano libera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igura a mano libera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igura a mano libera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igura a mano libera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igura a mano libera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ttangolo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igura a mano libera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igura a mano libera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igura a mano libera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igura a mano libera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igura a mano libera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ttangolo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igura a mano libera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igura a mano libera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igura a mano libera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igura a mano libera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igura a mano libera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igura a mano libera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igura a mano libera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igura a mano libera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igura a mano libera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igura a mano libera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igura a mano libera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igura a mano libera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igura a mano libera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olo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it-IT" noProof="0"/>
              <a:t>Fare clic per modificare lo stile del titolo dello schema</a:t>
            </a:r>
          </a:p>
        </p:txBody>
      </p:sp>
      <p:sp>
        <p:nvSpPr>
          <p:cNvPr id="3" name="Sottotitolo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noProof="0"/>
              <a:t>Fare clic per modificare lo stile del sottotitolo dello schema</a:t>
            </a:r>
          </a:p>
        </p:txBody>
      </p:sp>
      <p:sp>
        <p:nvSpPr>
          <p:cNvPr id="4" name="Segnaposto data 3"/>
          <p:cNvSpPr>
            <a:spLocks noGrp="1"/>
          </p:cNvSpPr>
          <p:nvPr>
            <p:ph type="dt" sz="half" idx="10"/>
          </p:nvPr>
        </p:nvSpPr>
        <p:spPr>
          <a:xfrm>
            <a:off x="7077511" y="5410201"/>
            <a:ext cx="2743200" cy="365125"/>
          </a:xfrm>
        </p:spPr>
        <p:txBody>
          <a:bodyPr rtlCol="0"/>
          <a:lstStyle/>
          <a:p>
            <a:pPr rtl="0"/>
            <a:fld id="{9F07C412-3A91-42D6-9B61-4FCDC427A2DF}" type="datetime1">
              <a:rPr lang="it-IT" noProof="0" smtClean="0"/>
              <a:t>21/02/2025</a:t>
            </a:fld>
            <a:endParaRPr lang="it-IT" noProof="0"/>
          </a:p>
        </p:txBody>
      </p:sp>
      <p:sp>
        <p:nvSpPr>
          <p:cNvPr id="5" name="Segnaposto piè di pagina 4"/>
          <p:cNvSpPr>
            <a:spLocks noGrp="1"/>
          </p:cNvSpPr>
          <p:nvPr>
            <p:ph type="ftr" sz="quarter" idx="11"/>
          </p:nvPr>
        </p:nvSpPr>
        <p:spPr>
          <a:xfrm>
            <a:off x="1876424" y="5410201"/>
            <a:ext cx="5124886" cy="365125"/>
          </a:xfrm>
        </p:spPr>
        <p:txBody>
          <a:bodyPr rtlCol="0"/>
          <a:lstStyle/>
          <a:p>
            <a:pPr rtl="0"/>
            <a:endParaRPr lang="it-IT" noProof="0"/>
          </a:p>
        </p:txBody>
      </p:sp>
      <p:sp>
        <p:nvSpPr>
          <p:cNvPr id="6" name="Segnaposto numero diapositiva 5"/>
          <p:cNvSpPr>
            <a:spLocks noGrp="1"/>
          </p:cNvSpPr>
          <p:nvPr>
            <p:ph type="sldNum" sz="quarter" idx="12"/>
          </p:nvPr>
        </p:nvSpPr>
        <p:spPr>
          <a:xfrm>
            <a:off x="9896911" y="5410199"/>
            <a:ext cx="771089" cy="365125"/>
          </a:xfrm>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0" y="4304664"/>
            <a:ext cx="9912355" cy="819355"/>
          </a:xfrm>
        </p:spPr>
        <p:txBody>
          <a:bodyPr rtlCol="0" anchor="b">
            <a:normAutofit/>
          </a:bodyPr>
          <a:lstStyle>
            <a:lvl1pPr>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it-IT" noProof="0"/>
              <a:t>Fare clic sull'icona per inserire un'immagine</a:t>
            </a:r>
          </a:p>
        </p:txBody>
      </p:sp>
      <p:sp>
        <p:nvSpPr>
          <p:cNvPr id="4" name="Segnaposto testo 3"/>
          <p:cNvSpPr>
            <a:spLocks noGrp="1"/>
          </p:cNvSpPr>
          <p:nvPr>
            <p:ph type="body" sz="half" idx="2"/>
          </p:nvPr>
        </p:nvSpPr>
        <p:spPr>
          <a:xfrm>
            <a:off x="1141364" y="5124020"/>
            <a:ext cx="9910859" cy="682472"/>
          </a:xfrm>
        </p:spPr>
        <p:txBody>
          <a:bodyPr rtlCol="0">
            <a:normAutofit/>
          </a:bodyPr>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0E5F0924-62E5-463C-8BF5-2B1C587AAB62}"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olo e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56" y="609600"/>
            <a:ext cx="9905955" cy="3429000"/>
          </a:xfrm>
        </p:spPr>
        <p:txBody>
          <a:bodyPr rtlCol="0" anchor="ctr">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410" y="4419599"/>
            <a:ext cx="9904459" cy="1371599"/>
          </a:xfrm>
        </p:spPr>
        <p:txBody>
          <a:bodyPr rtlCol="0" anchor="ctr">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2418E10D-0776-44D6-963B-DC0E8263B4A3}"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446212" y="609599"/>
            <a:ext cx="9302752" cy="2748429"/>
          </a:xfrm>
        </p:spPr>
        <p:txBody>
          <a:bodyPr rtlCol="0" anchor="ctr">
            <a:normAutofit/>
          </a:bodyPr>
          <a:lstStyle>
            <a:lvl1pPr rtl="0">
              <a:defRPr sz="3600"/>
            </a:lvl1pPr>
          </a:lstStyle>
          <a:p>
            <a:pPr rtl="0"/>
            <a:r>
              <a:rPr lang="it-IT" noProof="0"/>
              <a:t>Fare clic per modificare lo stile del titolo dello schema</a:t>
            </a:r>
          </a:p>
        </p:txBody>
      </p:sp>
      <p:sp>
        <p:nvSpPr>
          <p:cNvPr id="12" name="Segnaposto testo 3"/>
          <p:cNvSpPr>
            <a:spLocks noGrp="1"/>
          </p:cNvSpPr>
          <p:nvPr>
            <p:ph type="body" sz="half" idx="13"/>
          </p:nvPr>
        </p:nvSpPr>
        <p:spPr>
          <a:xfrm>
            <a:off x="1720644" y="3365557"/>
            <a:ext cx="8752299" cy="548968"/>
          </a:xfrm>
        </p:spPr>
        <p:txBody>
          <a:bodyPr rtlCol="0" anchor="t">
            <a:normAutofit/>
          </a:bodyPr>
          <a:lstStyle>
            <a:lvl1pPr marL="0" indent="0" rtl="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4" name="Segnaposto testo 3"/>
          <p:cNvSpPr>
            <a:spLocks noGrp="1"/>
          </p:cNvSpPr>
          <p:nvPr>
            <p:ph type="body" sz="half" idx="2"/>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A4B6D974-EE66-4A1B-A230-B07D9415C521}"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
        <p:nvSpPr>
          <p:cNvPr id="60" name="Casella di testo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
        <p:nvSpPr>
          <p:cNvPr id="61" name="Casella di testo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it-IT"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olo 1"/>
          <p:cNvSpPr>
            <a:spLocks noGrp="1"/>
          </p:cNvSpPr>
          <p:nvPr>
            <p:ph type="title"/>
          </p:nvPr>
        </p:nvSpPr>
        <p:spPr>
          <a:xfrm>
            <a:off x="1141410" y="2134041"/>
            <a:ext cx="9906001" cy="2511835"/>
          </a:xfrm>
        </p:spPr>
        <p:txBody>
          <a:bodyPr rtlCol="0" anchor="b">
            <a:normAutofit/>
          </a:bodyPr>
          <a:lstStyle>
            <a:lvl1pPr>
              <a:defRPr sz="3600"/>
            </a:lvl1pPr>
          </a:lstStyle>
          <a:p>
            <a:pPr rtl="0"/>
            <a:r>
              <a:rPr lang="it-IT" noProof="0"/>
              <a:t>Fare clic per modificare lo stile del titolo dello schema</a:t>
            </a:r>
          </a:p>
        </p:txBody>
      </p:sp>
      <p:sp>
        <p:nvSpPr>
          <p:cNvPr id="4" name="Segnaposto testo 3"/>
          <p:cNvSpPr>
            <a:spLocks noGrp="1"/>
          </p:cNvSpPr>
          <p:nvPr>
            <p:ph type="body" sz="half" idx="2"/>
          </p:nvPr>
        </p:nvSpPr>
        <p:spPr>
          <a:xfrm>
            <a:off x="1141364" y="4657655"/>
            <a:ext cx="9904505" cy="1140644"/>
          </a:xfrm>
        </p:spPr>
        <p:txBody>
          <a:bodyPr rtlCol="0" anchor="t">
            <a:normAutofit/>
          </a:bodyPr>
          <a:lstStyle>
            <a:lvl1pPr marL="0" indent="0" rtl="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B8CBCA41-3B27-42BB-A896-14406F9B4BB2}"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15" name="Titolo 1"/>
          <p:cNvSpPr>
            <a:spLocks noGrp="1"/>
          </p:cNvSpPr>
          <p:nvPr>
            <p:ph type="title"/>
          </p:nvPr>
        </p:nvSpPr>
        <p:spPr>
          <a:xfrm>
            <a:off x="1141413" y="609600"/>
            <a:ext cx="9905998" cy="1905000"/>
          </a:xfrm>
        </p:spPr>
        <p:txBody>
          <a:bodyPr rtlCol="0"/>
          <a:lstStyle/>
          <a:p>
            <a:pPr rtl="0"/>
            <a:r>
              <a:rPr lang="it-IT" noProof="0"/>
              <a:t>Fare clic per modificare lo stile del titolo dello schema</a:t>
            </a:r>
          </a:p>
        </p:txBody>
      </p:sp>
      <p:sp>
        <p:nvSpPr>
          <p:cNvPr id="7" name="Segnaposto testo 2"/>
          <p:cNvSpPr>
            <a:spLocks noGrp="1"/>
          </p:cNvSpPr>
          <p:nvPr>
            <p:ph type="body" idx="1"/>
          </p:nvPr>
        </p:nvSpPr>
        <p:spPr>
          <a:xfrm>
            <a:off x="1141410" y="2674463"/>
            <a:ext cx="3196899"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8" name="Segnaposto testo 3"/>
          <p:cNvSpPr>
            <a:spLocks noGrp="1"/>
          </p:cNvSpPr>
          <p:nvPr>
            <p:ph type="body" sz="half" idx="15"/>
          </p:nvPr>
        </p:nvSpPr>
        <p:spPr>
          <a:xfrm>
            <a:off x="1127918" y="3360263"/>
            <a:ext cx="3208735"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9" name="Segnaposto testo 4"/>
          <p:cNvSpPr>
            <a:spLocks noGrp="1"/>
          </p:cNvSpPr>
          <p:nvPr>
            <p:ph type="body" sz="quarter" idx="3"/>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0" name="Segnaposto testo 3"/>
          <p:cNvSpPr>
            <a:spLocks noGrp="1"/>
          </p:cNvSpPr>
          <p:nvPr>
            <p:ph type="body" sz="half" idx="16"/>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11" name="Segnaposto testo 4"/>
          <p:cNvSpPr>
            <a:spLocks noGrp="1"/>
          </p:cNvSpPr>
          <p:nvPr>
            <p:ph type="body" sz="quarter" idx="13"/>
          </p:nvPr>
        </p:nvSpPr>
        <p:spPr>
          <a:xfrm>
            <a:off x="7852442" y="2674463"/>
            <a:ext cx="3194968" cy="685800"/>
          </a:xfrm>
        </p:spPr>
        <p:txBody>
          <a:bodyPr rtlCol="0" anchor="b">
            <a:noAutofit/>
          </a:bodyPr>
          <a:lstStyle>
            <a:lvl1pPr marL="0" indent="0" rtl="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12" name="Segnaposto testo 3"/>
          <p:cNvSpPr>
            <a:spLocks noGrp="1"/>
          </p:cNvSpPr>
          <p:nvPr>
            <p:ph type="body" sz="half" idx="17"/>
          </p:nvPr>
        </p:nvSpPr>
        <p:spPr>
          <a:xfrm>
            <a:off x="7852442" y="3360263"/>
            <a:ext cx="3194968" cy="2430936"/>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0DDBE533-468B-4DF8-989E-AE4D84890758}" type="datetime1">
              <a:rPr lang="it-IT" noProof="0" smtClean="0"/>
              <a:t>21/02/2025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a 3 immagini">
    <p:spTree>
      <p:nvGrpSpPr>
        <p:cNvPr id="1" name=""/>
        <p:cNvGrpSpPr/>
        <p:nvPr/>
      </p:nvGrpSpPr>
      <p:grpSpPr>
        <a:xfrm>
          <a:off x="0" y="0"/>
          <a:ext cx="0" cy="0"/>
          <a:chOff x="0" y="0"/>
          <a:chExt cx="0" cy="0"/>
        </a:xfrm>
      </p:grpSpPr>
      <p:sp>
        <p:nvSpPr>
          <p:cNvPr id="30" name="Titolo 1"/>
          <p:cNvSpPr>
            <a:spLocks noGrp="1"/>
          </p:cNvSpPr>
          <p:nvPr>
            <p:ph type="title"/>
          </p:nvPr>
        </p:nvSpPr>
        <p:spPr>
          <a:xfrm>
            <a:off x="1141411" y="609600"/>
            <a:ext cx="9905999" cy="1905000"/>
          </a:xfrm>
        </p:spPr>
        <p:txBody>
          <a:bodyPr rtlCol="0"/>
          <a:lstStyle>
            <a:lvl1pPr rtl="0">
              <a:defRPr/>
            </a:lvl1pPr>
          </a:lstStyle>
          <a:p>
            <a:pPr rtl="0"/>
            <a:r>
              <a:rPr lang="it-IT" noProof="0"/>
              <a:t>Fare clic per modificare lo stile del titolo dello schema</a:t>
            </a:r>
          </a:p>
        </p:txBody>
      </p:sp>
      <p:sp>
        <p:nvSpPr>
          <p:cNvPr id="19" name="Segnaposto testo 2"/>
          <p:cNvSpPr>
            <a:spLocks noGrp="1"/>
          </p:cNvSpPr>
          <p:nvPr>
            <p:ph type="body" idx="1"/>
          </p:nvPr>
        </p:nvSpPr>
        <p:spPr>
          <a:xfrm>
            <a:off x="1141413" y="4404596"/>
            <a:ext cx="3195240"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0" name="Segnaposto immagine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1" name="Segnaposto testo 3"/>
          <p:cNvSpPr>
            <a:spLocks noGrp="1"/>
          </p:cNvSpPr>
          <p:nvPr>
            <p:ph type="body" sz="half" idx="18"/>
          </p:nvPr>
        </p:nvSpPr>
        <p:spPr>
          <a:xfrm>
            <a:off x="1141413" y="4980858"/>
            <a:ext cx="3195240" cy="817843"/>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2" name="Segnaposto testo 4"/>
          <p:cNvSpPr>
            <a:spLocks noGrp="1"/>
          </p:cNvSpPr>
          <p:nvPr>
            <p:ph type="body" sz="quarter" idx="3"/>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3" name="Segnaposto immagine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4" name="Segnaposto testo 3"/>
          <p:cNvSpPr>
            <a:spLocks noGrp="1"/>
          </p:cNvSpPr>
          <p:nvPr>
            <p:ph type="body" sz="half" idx="19"/>
          </p:nvPr>
        </p:nvSpPr>
        <p:spPr>
          <a:xfrm>
            <a:off x="4487593" y="4980857"/>
            <a:ext cx="3200400" cy="810342"/>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25" name="Segnaposto testo 4"/>
          <p:cNvSpPr>
            <a:spLocks noGrp="1"/>
          </p:cNvSpPr>
          <p:nvPr>
            <p:ph type="body" sz="quarter" idx="13"/>
          </p:nvPr>
        </p:nvSpPr>
        <p:spPr>
          <a:xfrm>
            <a:off x="7852567" y="4404595"/>
            <a:ext cx="3190741" cy="576262"/>
          </a:xfrm>
        </p:spPr>
        <p:txBody>
          <a:bodyPr rtlCol="0" anchor="b">
            <a:noAutofit/>
          </a:bodyPr>
          <a:lstStyle>
            <a:lvl1pPr marL="0" indent="0" rtl="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26" name="Segnaposto immagine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it-IT" noProof="0"/>
              <a:t>Fare clic sull'icona per inserire un'immagine</a:t>
            </a:r>
          </a:p>
        </p:txBody>
      </p:sp>
      <p:sp>
        <p:nvSpPr>
          <p:cNvPr id="27" name="Segnaposto testo 3"/>
          <p:cNvSpPr>
            <a:spLocks noGrp="1"/>
          </p:cNvSpPr>
          <p:nvPr>
            <p:ph type="body" sz="half" idx="20"/>
          </p:nvPr>
        </p:nvSpPr>
        <p:spPr>
          <a:xfrm>
            <a:off x="7852442" y="4980854"/>
            <a:ext cx="3194968" cy="810345"/>
          </a:xfrm>
        </p:spPr>
        <p:txBody>
          <a:bodyPr rtlCol="0" anchor="t">
            <a:normAutofit/>
          </a:bodyPr>
          <a:lstStyle>
            <a:lvl1pPr marL="0" indent="0" rtl="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it-IT" noProof="0"/>
              <a:t>Fare clic per modificare gli stili del testo dello schema</a:t>
            </a:r>
          </a:p>
        </p:txBody>
      </p:sp>
      <p:sp>
        <p:nvSpPr>
          <p:cNvPr id="3" name="Segnaposto data 2"/>
          <p:cNvSpPr>
            <a:spLocks noGrp="1"/>
          </p:cNvSpPr>
          <p:nvPr>
            <p:ph type="dt" sz="half" idx="10"/>
          </p:nvPr>
        </p:nvSpPr>
        <p:spPr/>
        <p:txBody>
          <a:bodyPr rtlCol="0"/>
          <a:lstStyle/>
          <a:p>
            <a:pPr rtl="0"/>
            <a:fld id="{CF450CD3-1E9A-42ED-B6B3-2B7762497156}" type="datetime1">
              <a:rPr lang="it-IT" noProof="0" smtClean="0"/>
              <a:t>21/02/2025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p:txBody>
          <a:bodyPr vert="eaVert" rtlCol="0" anchor="t"/>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2FA54109-2DBF-44E4-B491-5C8B534E9B1F}" type="datetime1">
              <a:rPr lang="it-IT" noProof="0" smtClean="0"/>
              <a:t>21/02/2025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042400" y="609599"/>
            <a:ext cx="2005011" cy="5181601"/>
          </a:xfrm>
        </p:spPr>
        <p:txBody>
          <a:bodyPr vert="eaVert" rtlCol="0"/>
          <a:lstStyle/>
          <a:p>
            <a:pPr rtl="0"/>
            <a:r>
              <a:rPr lang="it-IT" noProof="0"/>
              <a:t>Fare clic per modificare lo stile del titolo dello schema</a:t>
            </a:r>
          </a:p>
        </p:txBody>
      </p:sp>
      <p:sp>
        <p:nvSpPr>
          <p:cNvPr id="3" name="Segnaposto testo verticale 2"/>
          <p:cNvSpPr>
            <a:spLocks noGrp="1"/>
          </p:cNvSpPr>
          <p:nvPr>
            <p:ph type="body" orient="vert" idx="1"/>
          </p:nvPr>
        </p:nvSpPr>
        <p:spPr>
          <a:xfrm>
            <a:off x="1141410" y="609599"/>
            <a:ext cx="7748590" cy="5181601"/>
          </a:xfrm>
        </p:spPr>
        <p:txBody>
          <a:bodyPr vert="eaVert"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D3CC41FE-9AED-44D9-BC63-8BB1EF16618B}" type="datetime1">
              <a:rPr lang="it-IT" noProof="0" smtClean="0"/>
              <a:t>21/02/2025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idx="1"/>
          </p:nvPr>
        </p:nvSpPr>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data 3"/>
          <p:cNvSpPr>
            <a:spLocks noGrp="1"/>
          </p:cNvSpPr>
          <p:nvPr>
            <p:ph type="dt" sz="half" idx="10"/>
          </p:nvPr>
        </p:nvSpPr>
        <p:spPr/>
        <p:txBody>
          <a:bodyPr rtlCol="0"/>
          <a:lstStyle/>
          <a:p>
            <a:pPr rtl="0"/>
            <a:fld id="{F93AB055-364E-487C-A7AC-4F0B10DC386A}" type="datetime1">
              <a:rPr lang="it-IT" noProof="0" smtClean="0"/>
              <a:t>21/02/2025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1141411" y="1419226"/>
            <a:ext cx="9906000" cy="2852737"/>
          </a:xfrm>
        </p:spPr>
        <p:txBody>
          <a:bodyPr rtlCol="0" anchor="b">
            <a:normAutofit/>
          </a:bodyPr>
          <a:lstStyle>
            <a:lvl1pPr>
              <a:defRPr sz="3600"/>
            </a:lvl1pPr>
          </a:lstStyle>
          <a:p>
            <a:pPr rtl="0"/>
            <a:r>
              <a:rPr lang="it-IT" noProof="0"/>
              <a:t>Fare clic per modificare lo stile del titolo dello schema</a:t>
            </a:r>
          </a:p>
        </p:txBody>
      </p:sp>
      <p:sp>
        <p:nvSpPr>
          <p:cNvPr id="3" name="Segnaposto testo 2"/>
          <p:cNvSpPr>
            <a:spLocks noGrp="1"/>
          </p:cNvSpPr>
          <p:nvPr>
            <p:ph type="body" idx="1"/>
          </p:nvPr>
        </p:nvSpPr>
        <p:spPr>
          <a:xfrm>
            <a:off x="1141411" y="4424362"/>
            <a:ext cx="9906000" cy="1374776"/>
          </a:xfrm>
        </p:spPr>
        <p:txBody>
          <a:bodyPr rtlCol="0">
            <a:normAutofit/>
          </a:bodyPr>
          <a:lstStyle>
            <a:lvl1pPr marL="0" indent="0" rtl="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it-IT" noProof="0"/>
              <a:t>Fare clic per modificare gli stili del testo dello schema</a:t>
            </a:r>
          </a:p>
        </p:txBody>
      </p:sp>
      <p:sp>
        <p:nvSpPr>
          <p:cNvPr id="4" name="Segnaposto data 3"/>
          <p:cNvSpPr>
            <a:spLocks noGrp="1"/>
          </p:cNvSpPr>
          <p:nvPr>
            <p:ph type="dt" sz="half" idx="10"/>
          </p:nvPr>
        </p:nvSpPr>
        <p:spPr/>
        <p:txBody>
          <a:bodyPr rtlCol="0"/>
          <a:lstStyle/>
          <a:p>
            <a:pPr rtl="0"/>
            <a:fld id="{AFBFA9F5-A62B-4527-A612-E4EF95C576C6}" type="datetime1">
              <a:rPr lang="it-IT" noProof="0" smtClean="0"/>
              <a:t>21/02/2025</a:t>
            </a:fld>
            <a:endParaRPr lang="it-IT" noProof="0"/>
          </a:p>
        </p:txBody>
      </p:sp>
      <p:sp>
        <p:nvSpPr>
          <p:cNvPr id="5" name="Segnaposto piè di pagina 4"/>
          <p:cNvSpPr>
            <a:spLocks noGrp="1"/>
          </p:cNvSpPr>
          <p:nvPr>
            <p:ph type="ftr" sz="quarter" idx="11"/>
          </p:nvPr>
        </p:nvSpPr>
        <p:spPr/>
        <p:txBody>
          <a:bodyPr rtlCol="0"/>
          <a:lstStyle/>
          <a:p>
            <a:pPr rtl="0"/>
            <a:endParaRPr lang="it-IT" noProof="0"/>
          </a:p>
        </p:txBody>
      </p:sp>
      <p:sp>
        <p:nvSpPr>
          <p:cNvPr id="6" name="Segnaposto numero diapositiva 5"/>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contenuto 2"/>
          <p:cNvSpPr>
            <a:spLocks noGrp="1"/>
          </p:cNvSpPr>
          <p:nvPr>
            <p:ph sz="half" idx="1"/>
          </p:nvPr>
        </p:nvSpPr>
        <p:spPr>
          <a:xfrm>
            <a:off x="1141410" y="2249486"/>
            <a:ext cx="4878389"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contenuto 3"/>
          <p:cNvSpPr>
            <a:spLocks noGrp="1"/>
          </p:cNvSpPr>
          <p:nvPr>
            <p:ph sz="half" idx="2"/>
          </p:nvPr>
        </p:nvSpPr>
        <p:spPr>
          <a:xfrm>
            <a:off x="6172200" y="2249486"/>
            <a:ext cx="4875211" cy="3541714"/>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data 4"/>
          <p:cNvSpPr>
            <a:spLocks noGrp="1"/>
          </p:cNvSpPr>
          <p:nvPr>
            <p:ph type="dt" sz="half" idx="10"/>
          </p:nvPr>
        </p:nvSpPr>
        <p:spPr/>
        <p:txBody>
          <a:bodyPr rtlCol="0"/>
          <a:lstStyle/>
          <a:p>
            <a:pPr rtl="0"/>
            <a:fld id="{65A3CC1B-4CC0-43F6-B4FE-A108262B34F1}"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1141411" y="619126"/>
            <a:ext cx="9906000" cy="1477961"/>
          </a:xfrm>
        </p:spPr>
        <p:txBody>
          <a:bodyPr rtlCol="0"/>
          <a:lstStyle/>
          <a:p>
            <a:pPr rtl="0"/>
            <a:r>
              <a:rPr lang="it-IT" noProof="0"/>
              <a:t>Fare clic per modificare lo stile del titolo dello schema</a:t>
            </a:r>
          </a:p>
        </p:txBody>
      </p:sp>
      <p:sp>
        <p:nvSpPr>
          <p:cNvPr id="3" name="Segnaposto testo 2"/>
          <p:cNvSpPr>
            <a:spLocks noGrp="1"/>
          </p:cNvSpPr>
          <p:nvPr>
            <p:ph type="body" idx="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Fare clic per modificare gli stili del testo dello schema</a:t>
            </a:r>
          </a:p>
        </p:txBody>
      </p:sp>
      <p:sp>
        <p:nvSpPr>
          <p:cNvPr id="4" name="Segnaposto contenuto 3"/>
          <p:cNvSpPr>
            <a:spLocks noGrp="1"/>
          </p:cNvSpPr>
          <p:nvPr>
            <p:ph sz="half" idx="2"/>
          </p:nvPr>
        </p:nvSpPr>
        <p:spPr>
          <a:xfrm>
            <a:off x="1141410" y="3073397"/>
            <a:ext cx="4878391"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5" name="Segnaposto testo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noProof="0"/>
              <a:t>Modificare gli stili del testo dello schema</a:t>
            </a:r>
          </a:p>
        </p:txBody>
      </p:sp>
      <p:sp>
        <p:nvSpPr>
          <p:cNvPr id="6" name="Segnaposto contenuto 5"/>
          <p:cNvSpPr>
            <a:spLocks noGrp="1"/>
          </p:cNvSpPr>
          <p:nvPr>
            <p:ph sz="quarter" idx="4"/>
          </p:nvPr>
        </p:nvSpPr>
        <p:spPr>
          <a:xfrm>
            <a:off x="6172200" y="3073397"/>
            <a:ext cx="4875210" cy="2717801"/>
          </a:xfrm>
        </p:spPr>
        <p:txBody>
          <a:bodyPr rtlCol="0"/>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7" name="Segnaposto data 6"/>
          <p:cNvSpPr>
            <a:spLocks noGrp="1"/>
          </p:cNvSpPr>
          <p:nvPr>
            <p:ph type="dt" sz="half" idx="10"/>
          </p:nvPr>
        </p:nvSpPr>
        <p:spPr/>
        <p:txBody>
          <a:bodyPr rtlCol="0"/>
          <a:lstStyle/>
          <a:p>
            <a:pPr rtl="0"/>
            <a:fld id="{6F7EC582-D1B1-4956-8471-5858519B7C3E}" type="datetime1">
              <a:rPr lang="it-IT" noProof="0" smtClean="0"/>
              <a:t>21/02/2025</a:t>
            </a:fld>
            <a:endParaRPr lang="it-IT" noProof="0"/>
          </a:p>
        </p:txBody>
      </p:sp>
      <p:sp>
        <p:nvSpPr>
          <p:cNvPr id="8" name="Segnaposto piè di pagina 7"/>
          <p:cNvSpPr>
            <a:spLocks noGrp="1"/>
          </p:cNvSpPr>
          <p:nvPr>
            <p:ph type="ftr" sz="quarter" idx="11"/>
          </p:nvPr>
        </p:nvSpPr>
        <p:spPr/>
        <p:txBody>
          <a:bodyPr rtlCol="0"/>
          <a:lstStyle/>
          <a:p>
            <a:pPr rtl="0"/>
            <a:endParaRPr lang="it-IT" noProof="0"/>
          </a:p>
        </p:txBody>
      </p:sp>
      <p:sp>
        <p:nvSpPr>
          <p:cNvPr id="9" name="Segnaposto numero diapositiva 8"/>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lstStyle/>
          <a:p>
            <a:pPr rtl="0"/>
            <a:r>
              <a:rPr lang="it-IT" noProof="0"/>
              <a:t>Fare clic per modificare lo stile del titolo dello schema</a:t>
            </a:r>
          </a:p>
        </p:txBody>
      </p:sp>
      <p:sp>
        <p:nvSpPr>
          <p:cNvPr id="3" name="Segnaposto data 2"/>
          <p:cNvSpPr>
            <a:spLocks noGrp="1"/>
          </p:cNvSpPr>
          <p:nvPr>
            <p:ph type="dt" sz="half" idx="10"/>
          </p:nvPr>
        </p:nvSpPr>
        <p:spPr/>
        <p:txBody>
          <a:bodyPr rtlCol="0"/>
          <a:lstStyle/>
          <a:p>
            <a:pPr rtl="0"/>
            <a:fld id="{7F2E543F-C901-4A41-AEA4-880C40EA1C68}" type="datetime1">
              <a:rPr lang="it-IT" noProof="0" smtClean="0"/>
              <a:t>21/02/2025</a:t>
            </a:fld>
            <a:endParaRPr lang="it-IT" noProof="0"/>
          </a:p>
        </p:txBody>
      </p:sp>
      <p:sp>
        <p:nvSpPr>
          <p:cNvPr id="4" name="Segnaposto piè di pagina 3"/>
          <p:cNvSpPr>
            <a:spLocks noGrp="1"/>
          </p:cNvSpPr>
          <p:nvPr>
            <p:ph type="ftr" sz="quarter" idx="11"/>
          </p:nvPr>
        </p:nvSpPr>
        <p:spPr/>
        <p:txBody>
          <a:bodyPr rtlCol="0"/>
          <a:lstStyle/>
          <a:p>
            <a:pPr rtl="0"/>
            <a:endParaRPr lang="it-IT" noProof="0"/>
          </a:p>
        </p:txBody>
      </p:sp>
      <p:sp>
        <p:nvSpPr>
          <p:cNvPr id="5" name="Segnaposto numero diapositiva 4"/>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o">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rtlCol="0"/>
          <a:lstStyle/>
          <a:p>
            <a:pPr rtl="0"/>
            <a:fld id="{43628562-FD3D-4B47-BC1E-58BECF47F1DB}" type="datetime1">
              <a:rPr lang="it-IT" noProof="0" smtClean="0"/>
              <a:t>21/02/2025</a:t>
            </a:fld>
            <a:endParaRPr lang="it-IT" noProof="0"/>
          </a:p>
        </p:txBody>
      </p:sp>
      <p:sp>
        <p:nvSpPr>
          <p:cNvPr id="3" name="Segnaposto piè di pagina 2"/>
          <p:cNvSpPr>
            <a:spLocks noGrp="1"/>
          </p:cNvSpPr>
          <p:nvPr>
            <p:ph type="ftr" sz="quarter" idx="11"/>
          </p:nvPr>
        </p:nvSpPr>
        <p:spPr/>
        <p:txBody>
          <a:bodyPr rtlCol="0"/>
          <a:lstStyle/>
          <a:p>
            <a:pPr rtl="0"/>
            <a:endParaRPr lang="it-IT" noProof="0"/>
          </a:p>
        </p:txBody>
      </p:sp>
      <p:sp>
        <p:nvSpPr>
          <p:cNvPr id="4" name="Segnaposto numero diapositiva 3"/>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6705" y="609601"/>
            <a:ext cx="3856037" cy="1639884"/>
          </a:xfrm>
        </p:spPr>
        <p:txBody>
          <a:bodyPr rtlCol="0" anchor="b"/>
          <a:lstStyle>
            <a:lvl1pPr>
              <a:defRPr sz="3200"/>
            </a:lvl1pPr>
          </a:lstStyle>
          <a:p>
            <a:pPr rtl="0"/>
            <a:r>
              <a:rPr lang="it-IT" noProof="0"/>
              <a:t>Fare clic per modificare lo stile del titolo dello schema</a:t>
            </a:r>
          </a:p>
        </p:txBody>
      </p:sp>
      <p:sp>
        <p:nvSpPr>
          <p:cNvPr id="3" name="Segnaposto contenuto 2"/>
          <p:cNvSpPr>
            <a:spLocks noGrp="1"/>
          </p:cNvSpPr>
          <p:nvPr>
            <p:ph idx="1"/>
          </p:nvPr>
        </p:nvSpPr>
        <p:spPr>
          <a:xfrm>
            <a:off x="5156200" y="592666"/>
            <a:ext cx="5891209" cy="5198534"/>
          </a:xfrm>
        </p:spPr>
        <p:txBody>
          <a:bodyPr rtlCol="0" anchor="ctr"/>
          <a:lstStyle>
            <a:lvl1pPr rtl="0">
              <a:defRPr/>
            </a:lvl1pPr>
          </a:lstStyle>
          <a:p>
            <a:pPr lvl="0" rtl="0"/>
            <a:r>
              <a:rPr lang="it-IT" noProof="0"/>
              <a:t>Fare clic per modificare gli stili del testo dello schema</a:t>
            </a:r>
          </a:p>
          <a:p>
            <a:pPr lvl="1" rtl="0"/>
            <a:r>
              <a:rPr lang="it-IT" noProof="0"/>
              <a:t>Secondo livello</a:t>
            </a:r>
          </a:p>
          <a:p>
            <a:pPr lvl="2" rtl="0"/>
            <a:r>
              <a:rPr lang="it-IT" noProof="0"/>
              <a:t>Terzo livello</a:t>
            </a:r>
          </a:p>
          <a:p>
            <a:pPr lvl="3" rtl="0"/>
            <a:r>
              <a:rPr lang="it-IT" noProof="0"/>
              <a:t>Quarto livello</a:t>
            </a:r>
          </a:p>
          <a:p>
            <a:pPr lvl="4" rtl="0"/>
            <a:r>
              <a:rPr lang="it-IT" noProof="0"/>
              <a:t>Quinto livello</a:t>
            </a:r>
          </a:p>
        </p:txBody>
      </p:sp>
      <p:sp>
        <p:nvSpPr>
          <p:cNvPr id="4" name="Segnaposto testo 3"/>
          <p:cNvSpPr>
            <a:spLocks noGrp="1"/>
          </p:cNvSpPr>
          <p:nvPr>
            <p:ph type="body" sz="half" idx="2"/>
          </p:nvPr>
        </p:nvSpPr>
        <p:spPr>
          <a:xfrm>
            <a:off x="1146705" y="2249486"/>
            <a:ext cx="3856037"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83D084F5-34B4-46AE-8DB4-08A7B0B97DD5}"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141413" y="609600"/>
            <a:ext cx="5934508" cy="1639886"/>
          </a:xfrm>
        </p:spPr>
        <p:txBody>
          <a:bodyPr rtlCol="0" anchor="b"/>
          <a:lstStyle>
            <a:lvl1pPr rtl="0">
              <a:defRPr sz="3200"/>
            </a:lvl1pPr>
          </a:lstStyle>
          <a:p>
            <a:pPr rtl="0"/>
            <a:r>
              <a:rPr lang="it-IT" noProof="0"/>
              <a:t>Fare clic per modificare lo stile del titolo dello schema</a:t>
            </a:r>
          </a:p>
        </p:txBody>
      </p:sp>
      <p:sp>
        <p:nvSpPr>
          <p:cNvPr id="3" name="Segnaposto immagine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it-IT" noProof="0"/>
              <a:t>Fare clic sull'icona per inserire un'immagine</a:t>
            </a:r>
          </a:p>
        </p:txBody>
      </p:sp>
      <p:sp>
        <p:nvSpPr>
          <p:cNvPr id="4" name="Segnaposto testo 3"/>
          <p:cNvSpPr>
            <a:spLocks noGrp="1"/>
          </p:cNvSpPr>
          <p:nvPr>
            <p:ph type="body" sz="half" idx="2"/>
          </p:nvPr>
        </p:nvSpPr>
        <p:spPr>
          <a:xfrm>
            <a:off x="1141410" y="2249486"/>
            <a:ext cx="5934511" cy="3541714"/>
          </a:xfrm>
        </p:spPr>
        <p:txBody>
          <a:bodyPr rtlCol="0"/>
          <a:lstStyle>
            <a:lvl1pPr marL="0" indent="0" rtl="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it-IT" noProof="0"/>
              <a:t>Fare clic per modificare gli stili del testo dello schema</a:t>
            </a:r>
          </a:p>
        </p:txBody>
      </p:sp>
      <p:sp>
        <p:nvSpPr>
          <p:cNvPr id="5" name="Segnaposto data 4"/>
          <p:cNvSpPr>
            <a:spLocks noGrp="1"/>
          </p:cNvSpPr>
          <p:nvPr>
            <p:ph type="dt" sz="half" idx="10"/>
          </p:nvPr>
        </p:nvSpPr>
        <p:spPr/>
        <p:txBody>
          <a:bodyPr rtlCol="0"/>
          <a:lstStyle/>
          <a:p>
            <a:pPr rtl="0"/>
            <a:fld id="{5C4E6ABF-EADB-4B87-94E5-A6252FA0837A}" type="datetime1">
              <a:rPr lang="it-IT" noProof="0" smtClean="0"/>
              <a:t>21/02/2025</a:t>
            </a:fld>
            <a:endParaRPr lang="it-IT" noProof="0"/>
          </a:p>
        </p:txBody>
      </p:sp>
      <p:sp>
        <p:nvSpPr>
          <p:cNvPr id="6" name="Segnaposto piè di pagina 5"/>
          <p:cNvSpPr>
            <a:spLocks noGrp="1"/>
          </p:cNvSpPr>
          <p:nvPr>
            <p:ph type="ftr" sz="quarter" idx="11"/>
          </p:nvPr>
        </p:nvSpPr>
        <p:spPr/>
        <p:txBody>
          <a:bodyPr rtlCol="0"/>
          <a:lstStyle/>
          <a:p>
            <a:pPr rtl="0"/>
            <a:endParaRPr lang="it-IT" noProof="0"/>
          </a:p>
        </p:txBody>
      </p:sp>
      <p:sp>
        <p:nvSpPr>
          <p:cNvPr id="7" name="Segnaposto numero diapositiva 6"/>
          <p:cNvSpPr>
            <a:spLocks noGrp="1"/>
          </p:cNvSpPr>
          <p:nvPr>
            <p:ph type="sldNum" sz="quarter" idx="12"/>
          </p:nvPr>
        </p:nvSpPr>
        <p:spPr/>
        <p:txBody>
          <a:bodyPr rtlCol="0"/>
          <a:lstStyle/>
          <a:p>
            <a:pPr rtl="0"/>
            <a:fld id="{6D22F896-40B5-4ADD-8801-0D06FADFA095}" type="slidenum">
              <a:rPr lang="it-IT" noProof="0" smtClean="0"/>
              <a:t>‹#›</a:t>
            </a:fld>
            <a:endParaRPr lang="it-IT"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Immagin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uppo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uppo 8"/>
            <p:cNvGrpSpPr/>
            <p:nvPr/>
          </p:nvGrpSpPr>
          <p:grpSpPr>
            <a:xfrm>
              <a:off x="-14288" y="0"/>
              <a:ext cx="1220788" cy="6858001"/>
              <a:chOff x="-14288" y="0"/>
              <a:chExt cx="1220788" cy="6858001"/>
            </a:xfrm>
            <a:grpFill/>
          </p:grpSpPr>
          <p:sp>
            <p:nvSpPr>
              <p:cNvPr id="21" name="Rettangolo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igura a mano libera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igura a mano libera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igura a mano libera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igura a mano libera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igura a mano libera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igura a mano libera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igura a mano libera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igura a mano libera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igura a mano libera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igura a mano libera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a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igura a mano libera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igura a mano libera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igura a mano libera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igura a mano libera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ttangolo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igura a mano libera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igura a mano libera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igura a mano libera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igura a mano libera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igura a mano libera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igura a mano libera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igura a mano libera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igura a mano libera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igura a mano libera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igura a mano libera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uppo 9"/>
            <p:cNvGrpSpPr/>
            <p:nvPr/>
          </p:nvGrpSpPr>
          <p:grpSpPr>
            <a:xfrm>
              <a:off x="11364912" y="0"/>
              <a:ext cx="674688" cy="6848476"/>
              <a:chOff x="11364912" y="0"/>
              <a:chExt cx="674688" cy="6848476"/>
            </a:xfrm>
            <a:grpFill/>
          </p:grpSpPr>
          <p:sp>
            <p:nvSpPr>
              <p:cNvPr id="11" name="Figura a mano libera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igura a mano libera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igura a mano libera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igura a mano libera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igura a mano libera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igura a mano libera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igura a mano libera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igura a mano libera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igura a mano libera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ttangolo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Segnaposto titolo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it-IT" noProof="0" dirty="0"/>
          </a:p>
        </p:txBody>
      </p:sp>
      <p:sp>
        <p:nvSpPr>
          <p:cNvPr id="3" name="Segnaposto testo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it-IT" noProof="0" dirty="0"/>
              <a:t>Fare clic per modificare gli stili del testo dello schema</a:t>
            </a:r>
          </a:p>
          <a:p>
            <a:pPr lvl="1" rtl="0"/>
            <a:r>
              <a:rPr lang="it-IT" noProof="0" dirty="0"/>
              <a:t>Secondo livello</a:t>
            </a:r>
          </a:p>
          <a:p>
            <a:pPr lvl="2" rtl="0"/>
            <a:r>
              <a:rPr lang="it-IT" noProof="0" dirty="0"/>
              <a:t>Terzo livello</a:t>
            </a:r>
          </a:p>
          <a:p>
            <a:pPr lvl="3" rtl="0"/>
            <a:r>
              <a:rPr lang="it-IT" noProof="0" dirty="0"/>
              <a:t>Quarto livello</a:t>
            </a:r>
          </a:p>
          <a:p>
            <a:pPr lvl="4" rtl="0"/>
            <a:r>
              <a:rPr lang="it-IT" noProof="0" dirty="0"/>
              <a:t>Quinto livello</a:t>
            </a:r>
          </a:p>
        </p:txBody>
      </p:sp>
      <p:sp>
        <p:nvSpPr>
          <p:cNvPr id="4" name="Segnaposto data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C9D3B909-5AB1-46A3-A753-94B6F9B0BED5}" type="datetime1">
              <a:rPr lang="it-IT" noProof="0" smtClean="0"/>
              <a:t>21/02/2025</a:t>
            </a:fld>
            <a:endParaRPr lang="it-IT" noProof="0"/>
          </a:p>
        </p:txBody>
      </p:sp>
      <p:sp>
        <p:nvSpPr>
          <p:cNvPr id="5" name="Segnaposto piè di pagina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it-IT" noProof="0"/>
          </a:p>
        </p:txBody>
      </p:sp>
      <p:sp>
        <p:nvSpPr>
          <p:cNvPr id="6" name="Segnaposto numero diapositiva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it-IT" noProof="0" smtClean="0"/>
              <a:pPr rtl="0"/>
              <a:t>‹#›</a:t>
            </a:fld>
            <a:endParaRPr lang="it-IT"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hyperlink" Target="https://www.google.com/imgres?q=laser%20gauge%20icon&amp;imgurl=https%3A%2F%2Fstatic.vecteezy.com%2Fsystem%2Fresources%2Fpreviews%2F025%2F506%2F388%2Fnon_2x%2Flaser-distance-meter-icon-flat-vector.jpg&amp;imgrefurl=https%3A%2F%2Fwww.vecteezy.com%2Fvector-art%2F25506388-laser-distance-meter-icon-vector-flat&amp;docid=HGq21pDVAJI7-M&amp;tbnid=w2SW_BOFud3-wM&amp;vet=12ahUKEwjunfyY1ruLAxXv8LsIHS5dBwAQM3oECGoQAA..i&amp;w=980&amp;h=980&amp;hcb=2&amp;itg=1&amp;ved=2ahUKEwjunfyY1ruLAxXv8LsIHS5dBwAQM3oECGoQAA" TargetMode="External"/><Relationship Id="rId3" Type="http://schemas.openxmlformats.org/officeDocument/2006/relationships/image" Target="../media/image3.png"/><Relationship Id="rId7" Type="http://schemas.openxmlformats.org/officeDocument/2006/relationships/image" Target="../media/image5.jpeg"/><Relationship Id="rId12"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google.com/imgres?q=stopwatch%20icon&amp;imgurl=https%3A%2F%2Fas2.ftcdn.net%2Fv2%2Fjpg%2F01%2F00%2F30%2F09%2F1000_F_100300998_BCC0x6cp9rFY9phpO3Fb2QzoHaBCnpho.jpg&amp;imgrefurl=https%3A%2F%2Fwww.europosters.it%2Fsimple-stopwatch-timer-flat-icon-for-apps-and-websites-f100300998&amp;docid=1ZMPfNR8vYiyGM&amp;tbnid=0FpAvQAoPd6sEM&amp;vet=12ahUKEwiHmoDj1LuLAxWBgP0HHfcuNIYQM3oECBwQAA..i&amp;w=1000&amp;h=1000&amp;hcb=2&amp;ved=2ahUKEwiHmoDj1LuLAxWBgP0HHfcuNIYQM3oECBwQAA" TargetMode="External"/><Relationship Id="rId11" Type="http://schemas.openxmlformats.org/officeDocument/2006/relationships/hyperlink" Target="https://www.google.com/imgres?q=inductance%20icon&amp;imgurl=https%3A%2F%2Fcdn-icons-png.flaticon.com%2F512%2F2231%2F2231299.png&amp;imgrefurl=https%3A%2F%2Fwww.flaticon.com%2Ffree-icon%2Finductor_2231299&amp;docid=crF9k-4OzgouJM&amp;tbnid=_XZxpsPijM7C_M&amp;vet=12ahUKEwjEwOmE1ruLAxWp0QIHHUZNEAAQM3oECFEQAA..i&amp;w=512&amp;h=512&amp;hcb=2&amp;ved=2ahUKEwjEwOmE1ruLAxWp0QIHHUZNEAAQM3oECFEQAA" TargetMode="External"/><Relationship Id="rId5" Type="http://schemas.openxmlformats.org/officeDocument/2006/relationships/image" Target="../media/image4.jpeg"/><Relationship Id="rId10" Type="http://schemas.openxmlformats.org/officeDocument/2006/relationships/image" Target="../media/image7.png"/><Relationship Id="rId4" Type="http://schemas.openxmlformats.org/officeDocument/2006/relationships/hyperlink" Target="https://www.google.com/imgres?q=dewesoft%20icon&amp;imgurl=https%3A%2F%2Fd3u61axijg36on.cloudfront.net%2Fimg%2Flogo-fb-developer.jpg&amp;imgrefurl=https%3A%2F%2Fdeveloper.dewesoft.com%2Fsearch%2F%3Ftags%3D15&amp;docid=V-55n2WOE11ZoM&amp;tbnid=4qCAhViaSitxlM&amp;vet=12ahUKEwiLnaOg1LuLAxXb0AIHHZUoHtwQM3oECBUQAA..i&amp;w=300&amp;h=300&amp;hcb=2&amp;ved=2ahUKEwiLnaOg1LuLAxXb0AIHHZUoHtwQM3oECBUQAA" TargetMode="External"/><Relationship Id="rId9" Type="http://schemas.openxmlformats.org/officeDocument/2006/relationships/hyperlink" Target="https://www.google.com/imgres?q=datat%20icon&amp;imgurl=https%3A%2F%2Fcdn3.iconfinder.com%2Fdata%2Ficons%2Flinecons-free-vector-icons-pack%2F32%2Fdata-512.png&amp;imgrefurl=https%3A%2F%2Fwww.iconfinder.com%2Ficons%2F115746%2Fdata_icon&amp;docid=xrZnZRXoJpqToM&amp;tbnid=3h_hAqOadB_pmM&amp;vet=12ahUKEwjYxaLh1buLAxXH_7sIHcZvAIoQM3oECBsQAA..i&amp;w=512&amp;h=512&amp;hcb=2&amp;ved=2ahUKEwjYxaLh1buLAxXH_7sIHcZvAIoQM3oECBsQAA" TargetMode="External"/><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268D3E5-C7A3-47DF-A374-46BF83A69904}"/>
              </a:ext>
            </a:extLst>
          </p:cNvPr>
          <p:cNvSpPr>
            <a:spLocks noGrp="1"/>
          </p:cNvSpPr>
          <p:nvPr>
            <p:ph type="ctrTitle"/>
          </p:nvPr>
        </p:nvSpPr>
        <p:spPr/>
        <p:txBody>
          <a:bodyPr rtlCol="0">
            <a:normAutofit/>
          </a:bodyPr>
          <a:lstStyle/>
          <a:p>
            <a:pPr algn="ctr" rtl="0"/>
            <a:r>
              <a:rPr lang="it-IT" sz="5400" dirty="0" err="1">
                <a:latin typeface="Rockwell" panose="02060603020205020403" pitchFamily="18" charset="0"/>
              </a:rPr>
              <a:t>Vibration</a:t>
            </a:r>
            <a:r>
              <a:rPr lang="it-IT" sz="5400" dirty="0">
                <a:latin typeface="Rockwell" panose="02060603020205020403" pitchFamily="18" charset="0"/>
              </a:rPr>
              <a:t> control with </a:t>
            </a:r>
            <a:r>
              <a:rPr lang="it-IT" sz="5400" dirty="0" err="1">
                <a:latin typeface="Rockwell" panose="02060603020205020403" pitchFamily="18" charset="0"/>
              </a:rPr>
              <a:t>piezoelectric</a:t>
            </a:r>
            <a:r>
              <a:rPr lang="it-IT" sz="5400" dirty="0">
                <a:latin typeface="Rockwell" panose="02060603020205020403" pitchFamily="18" charset="0"/>
              </a:rPr>
              <a:t> shunt</a:t>
            </a:r>
          </a:p>
        </p:txBody>
      </p:sp>
      <p:sp>
        <p:nvSpPr>
          <p:cNvPr id="3" name="Sottotitolo 2">
            <a:extLst>
              <a:ext uri="{FF2B5EF4-FFF2-40B4-BE49-F238E27FC236}">
                <a16:creationId xmlns:a16="http://schemas.microsoft.com/office/drawing/2014/main" id="{2E78725B-6E40-4D82-B375-7831D81C29EE}"/>
              </a:ext>
            </a:extLst>
          </p:cNvPr>
          <p:cNvSpPr>
            <a:spLocks noGrp="1"/>
          </p:cNvSpPr>
          <p:nvPr>
            <p:ph type="subTitle" idx="1"/>
          </p:nvPr>
        </p:nvSpPr>
        <p:spPr/>
        <p:txBody>
          <a:bodyPr rtlCol="0">
            <a:normAutofit fontScale="55000" lnSpcReduction="20000"/>
          </a:bodyPr>
          <a:lstStyle/>
          <a:p>
            <a:pPr algn="ctr" rtl="0"/>
            <a:r>
              <a:rPr lang="it-IT" sz="2400" dirty="0">
                <a:latin typeface="Tahoma" panose="020B0604030504040204" pitchFamily="34" charset="0"/>
                <a:ea typeface="Tahoma" panose="020B0604030504040204" pitchFamily="34" charset="0"/>
                <a:cs typeface="Tahoma" panose="020B0604030504040204" pitchFamily="34" charset="0"/>
              </a:rPr>
              <a:t>Alberto bono, </a:t>
            </a:r>
          </a:p>
          <a:p>
            <a:pPr algn="ctr" rtl="0"/>
            <a:r>
              <a:rPr lang="it-IT" sz="2400" dirty="0">
                <a:latin typeface="Tahoma" panose="020B0604030504040204" pitchFamily="34" charset="0"/>
                <a:ea typeface="Tahoma" panose="020B0604030504040204" pitchFamily="34" charset="0"/>
                <a:cs typeface="Tahoma" panose="020B0604030504040204" pitchFamily="34" charset="0"/>
              </a:rPr>
              <a:t>Andrea chiappe, </a:t>
            </a:r>
          </a:p>
          <a:p>
            <a:pPr algn="ctr" rtl="0"/>
            <a:r>
              <a:rPr lang="it-IT" sz="2400" dirty="0">
                <a:latin typeface="Tahoma" panose="020B0604030504040204" pitchFamily="34" charset="0"/>
                <a:ea typeface="Tahoma" panose="020B0604030504040204" pitchFamily="34" charset="0"/>
                <a:cs typeface="Tahoma" panose="020B0604030504040204" pitchFamily="34" charset="0"/>
              </a:rPr>
              <a:t>Nicolò torre,</a:t>
            </a:r>
          </a:p>
          <a:p>
            <a:pPr algn="ctr" rtl="0"/>
            <a:r>
              <a:rPr lang="it-IT" sz="2400" dirty="0">
                <a:latin typeface="Tahoma" panose="020B0604030504040204" pitchFamily="34" charset="0"/>
                <a:ea typeface="Tahoma" panose="020B0604030504040204" pitchFamily="34" charset="0"/>
                <a:cs typeface="Tahoma" panose="020B0604030504040204" pitchFamily="34" charset="0"/>
              </a:rPr>
              <a:t>Simone lombardi,</a:t>
            </a:r>
          </a:p>
          <a:p>
            <a:pPr algn="ctr" rtl="0"/>
            <a:r>
              <a:rPr lang="it-IT" sz="2400" dirty="0">
                <a:latin typeface="Tahoma" panose="020B0604030504040204" pitchFamily="34" charset="0"/>
                <a:ea typeface="Tahoma" panose="020B0604030504040204" pitchFamily="34" charset="0"/>
                <a:cs typeface="Tahoma" panose="020B0604030504040204" pitchFamily="34" charset="0"/>
              </a:rPr>
              <a:t>Alberto </a:t>
            </a:r>
            <a:r>
              <a:rPr lang="it-IT" sz="2400" dirty="0" err="1">
                <a:latin typeface="Tahoma" panose="020B0604030504040204" pitchFamily="34" charset="0"/>
                <a:ea typeface="Tahoma" panose="020B0604030504040204" pitchFamily="34" charset="0"/>
                <a:cs typeface="Tahoma" panose="020B0604030504040204" pitchFamily="34" charset="0"/>
              </a:rPr>
              <a:t>didonna</a:t>
            </a:r>
            <a:r>
              <a:rPr lang="it-IT" sz="2400" dirty="0">
                <a:latin typeface="Tahoma" panose="020B0604030504040204" pitchFamily="34" charset="0"/>
                <a:ea typeface="Tahoma" panose="020B0604030504040204" pitchFamily="34" charset="0"/>
                <a:cs typeface="Tahoma" panose="020B0604030504040204" pitchFamily="34" charset="0"/>
              </a:rPr>
              <a:t>,</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0265D-A599-FC74-6821-65AD4E077AD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1971647-F952-8E7B-2ACB-E6F6F9B9860E}"/>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RESISTIVE SHAUNT </a:t>
            </a:r>
            <a:endParaRPr lang="it-IT" sz="4400" dirty="0">
              <a:solidFill>
                <a:srgbClr val="C00000"/>
              </a:solidFill>
              <a:latin typeface="Rockwell" panose="02060603020205020403" pitchFamily="18" charset="0"/>
            </a:endParaRPr>
          </a:p>
        </p:txBody>
      </p:sp>
      <p:sp>
        <p:nvSpPr>
          <p:cNvPr id="21" name="TextBox 20">
            <a:extLst>
              <a:ext uri="{FF2B5EF4-FFF2-40B4-BE49-F238E27FC236}">
                <a16:creationId xmlns:a16="http://schemas.microsoft.com/office/drawing/2014/main" id="{5C8D9FCB-C60C-B776-A756-D142D08AFFC5}"/>
              </a:ext>
            </a:extLst>
          </p:cNvPr>
          <p:cNvSpPr txBox="1"/>
          <p:nvPr/>
        </p:nvSpPr>
        <p:spPr>
          <a:xfrm>
            <a:off x="1415957" y="1391033"/>
            <a:ext cx="5283357" cy="5355312"/>
          </a:xfrm>
          <a:prstGeom prst="rect">
            <a:avLst/>
          </a:prstGeom>
          <a:noFill/>
        </p:spPr>
        <p:txBody>
          <a:bodyPr wrap="square" rtlCol="0">
            <a:spAutoFit/>
          </a:bodyPr>
          <a:lstStyle/>
          <a:p>
            <a:r>
              <a:rPr lang="en-GB" dirty="0"/>
              <a:t>Here we have the zoom on first peak of </a:t>
            </a:r>
            <a:r>
              <a:rPr lang="en-GB" b="1" dirty="0">
                <a:latin typeface="Rockwell" panose="02060603020205020403" pitchFamily="18" charset="0"/>
              </a:rPr>
              <a:t>FRF R-</a:t>
            </a:r>
            <a:r>
              <a:rPr lang="en-GB" b="1" dirty="0" err="1">
                <a:latin typeface="Rockwell" panose="02060603020205020403" pitchFamily="18" charset="0"/>
              </a:rPr>
              <a:t>sc</a:t>
            </a:r>
            <a:r>
              <a:rPr lang="en-GB" dirty="0"/>
              <a:t>, the frequency response function with the Resistance attached to first piezo and the second piezo in short circuit. </a:t>
            </a:r>
          </a:p>
          <a:p>
            <a:r>
              <a:rPr lang="en-GB" dirty="0"/>
              <a:t>The peak is not precisely on the crossing point but we accept this result. </a:t>
            </a:r>
          </a:p>
          <a:p>
            <a:r>
              <a:rPr lang="en-GB" dirty="0"/>
              <a:t>The attenuation of first mode vibration with this methos is:</a:t>
            </a:r>
          </a:p>
          <a:p>
            <a:endParaRPr lang="en-GB" dirty="0"/>
          </a:p>
          <a:p>
            <a:endParaRPr lang="en-GB" dirty="0"/>
          </a:p>
          <a:p>
            <a:endParaRPr lang="en-GB" dirty="0"/>
          </a:p>
          <a:p>
            <a:endParaRPr lang="en-GB" dirty="0"/>
          </a:p>
          <a:p>
            <a:r>
              <a:rPr lang="en-GB" dirty="0"/>
              <a:t>The method used is very satisfactory considering that only a resistor is used to dissipate the energy that comes from our system. </a:t>
            </a:r>
          </a:p>
          <a:p>
            <a:r>
              <a:rPr lang="en-GB" dirty="0"/>
              <a:t>However, there are much more effective methods such as using Resistors and Inductors (R + L) as we will see in the next slides</a:t>
            </a:r>
          </a:p>
          <a:p>
            <a:endParaRPr lang="en-GB" dirty="0"/>
          </a:p>
        </p:txBody>
      </p:sp>
      <p:pic>
        <p:nvPicPr>
          <p:cNvPr id="11" name="Picture 10" descr="A black text with black text&#10;&#10;AI-generated content may be incorrect.">
            <a:extLst>
              <a:ext uri="{FF2B5EF4-FFF2-40B4-BE49-F238E27FC236}">
                <a16:creationId xmlns:a16="http://schemas.microsoft.com/office/drawing/2014/main" id="{C12117CC-BA5D-FD91-E4DE-545E207D7B1F}"/>
              </a:ext>
            </a:extLst>
          </p:cNvPr>
          <p:cNvPicPr>
            <a:picLocks noChangeAspect="1"/>
          </p:cNvPicPr>
          <p:nvPr/>
        </p:nvPicPr>
        <p:blipFill>
          <a:blip r:embed="rId3"/>
          <a:srcRect b="20232"/>
          <a:stretch/>
        </p:blipFill>
        <p:spPr>
          <a:xfrm>
            <a:off x="2270066" y="3732494"/>
            <a:ext cx="3575138" cy="571717"/>
          </a:xfrm>
          <a:prstGeom prst="rect">
            <a:avLst/>
          </a:prstGeom>
        </p:spPr>
      </p:pic>
      <p:pic>
        <p:nvPicPr>
          <p:cNvPr id="8" name="Picture 7" descr="A graph with a line graph&#10;&#10;AI-generated content may be incorrect.">
            <a:extLst>
              <a:ext uri="{FF2B5EF4-FFF2-40B4-BE49-F238E27FC236}">
                <a16:creationId xmlns:a16="http://schemas.microsoft.com/office/drawing/2014/main" id="{00ECF49A-4DA2-B18A-D60D-CA6C4B28F0E4}"/>
              </a:ext>
            </a:extLst>
          </p:cNvPr>
          <p:cNvPicPr>
            <a:picLocks noChangeAspect="1"/>
          </p:cNvPicPr>
          <p:nvPr/>
        </p:nvPicPr>
        <p:blipFill>
          <a:blip r:embed="rId4"/>
          <a:stretch>
            <a:fillRect/>
          </a:stretch>
        </p:blipFill>
        <p:spPr>
          <a:xfrm>
            <a:off x="7535232" y="1581934"/>
            <a:ext cx="3240811" cy="4871310"/>
          </a:xfrm>
          <a:prstGeom prst="rect">
            <a:avLst/>
          </a:prstGeom>
        </p:spPr>
      </p:pic>
      <p:sp>
        <p:nvSpPr>
          <p:cNvPr id="7" name="Oval 6">
            <a:extLst>
              <a:ext uri="{FF2B5EF4-FFF2-40B4-BE49-F238E27FC236}">
                <a16:creationId xmlns:a16="http://schemas.microsoft.com/office/drawing/2014/main" id="{8F68F11E-9C29-CDC2-5B26-27670983902C}"/>
              </a:ext>
            </a:extLst>
          </p:cNvPr>
          <p:cNvSpPr/>
          <p:nvPr/>
        </p:nvSpPr>
        <p:spPr>
          <a:xfrm>
            <a:off x="8726289" y="3025908"/>
            <a:ext cx="326271" cy="50469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196496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3C8D9-9233-41D0-8A1E-84A6B9FAC164}"/>
              </a:ext>
            </a:extLst>
          </p:cNvPr>
          <p:cNvSpPr>
            <a:spLocks noGrp="1"/>
          </p:cNvSpPr>
          <p:nvPr>
            <p:ph type="title"/>
          </p:nvPr>
        </p:nvSpPr>
        <p:spPr>
          <a:xfrm>
            <a:off x="1144587" y="422575"/>
            <a:ext cx="9902823" cy="955556"/>
          </a:xfrm>
        </p:spPr>
        <p:txBody>
          <a:bodyPr>
            <a:normAutofit/>
          </a:bodyPr>
          <a:lstStyle/>
          <a:p>
            <a:r>
              <a:rPr lang="it-IT" sz="3200" dirty="0"/>
              <a:t>Se</a:t>
            </a:r>
            <a:r>
              <a:rPr lang="it-IT" sz="3200" dirty="0">
                <a:latin typeface="Rockwell" panose="02060603020205020403" pitchFamily="18" charset="0"/>
              </a:rPr>
              <a:t>cond mode </a:t>
            </a:r>
            <a:r>
              <a:rPr lang="it-IT" sz="3200" b="1" dirty="0">
                <a:latin typeface="Rockwell" panose="02060603020205020403" pitchFamily="18" charset="0"/>
              </a:rPr>
              <a:t>R, L </a:t>
            </a:r>
            <a:r>
              <a:rPr lang="it-IT" sz="3200" dirty="0">
                <a:latin typeface="Rockwell" panose="02060603020205020403" pitchFamily="18" charset="0"/>
              </a:rPr>
              <a:t>optimization</a:t>
            </a:r>
            <a:endParaRPr lang="en-GB" sz="3200" dirty="0"/>
          </a:p>
        </p:txBody>
      </p:sp>
      <p:sp>
        <p:nvSpPr>
          <p:cNvPr id="13" name="TextBox 12">
            <a:extLst>
              <a:ext uri="{FF2B5EF4-FFF2-40B4-BE49-F238E27FC236}">
                <a16:creationId xmlns:a16="http://schemas.microsoft.com/office/drawing/2014/main" id="{A12ECFF0-628D-CE5D-76EE-76FD81C07A3C}"/>
              </a:ext>
            </a:extLst>
          </p:cNvPr>
          <p:cNvSpPr txBox="1"/>
          <p:nvPr/>
        </p:nvSpPr>
        <p:spPr>
          <a:xfrm>
            <a:off x="1144588" y="1443026"/>
            <a:ext cx="4760912" cy="5632311"/>
          </a:xfrm>
          <a:prstGeom prst="rect">
            <a:avLst/>
          </a:prstGeom>
          <a:noFill/>
        </p:spPr>
        <p:txBody>
          <a:bodyPr wrap="square" rtlCol="0">
            <a:spAutoFit/>
          </a:bodyPr>
          <a:lstStyle/>
          <a:p>
            <a:pPr marL="285750" indent="-285750">
              <a:buFont typeface="Arial" panose="020B0604020202020204" pitchFamily="34" charset="0"/>
              <a:buChar char="•"/>
            </a:pPr>
            <a:r>
              <a:rPr lang="it-IT" dirty="0"/>
              <a:t>In this part we want to optimize the resonant shaunt for snooze the vibration associated to the second mode. </a:t>
            </a:r>
          </a:p>
          <a:p>
            <a:pPr marL="285750" indent="-285750">
              <a:buFont typeface="Arial" panose="020B0604020202020204" pitchFamily="34" charset="0"/>
              <a:buChar char="•"/>
            </a:pPr>
            <a:r>
              <a:rPr lang="it-IT" dirty="0"/>
              <a:t>For this type of optimization we followed an analitic procedure, so we can exacltly derive the fomulas for the optimal Resistance (</a:t>
            </a:r>
            <a:r>
              <a:rPr lang="it-IT" b="1" dirty="0"/>
              <a:t>R</a:t>
            </a:r>
            <a:r>
              <a:rPr lang="it-IT" dirty="0"/>
              <a:t>) and optimal Inductance (</a:t>
            </a:r>
            <a:r>
              <a:rPr lang="it-IT" b="1" dirty="0"/>
              <a:t>L</a:t>
            </a:r>
            <a:r>
              <a:rPr lang="it-IT" dirty="0"/>
              <a:t>). </a:t>
            </a:r>
          </a:p>
          <a:p>
            <a:pPr marL="285750" indent="-285750">
              <a:buFont typeface="Arial" panose="020B0604020202020204" pitchFamily="34" charset="0"/>
              <a:buChar char="•"/>
            </a:pPr>
            <a:r>
              <a:rPr lang="it-IT" dirty="0"/>
              <a:t>Starting from the equation of the system is poossible to derive:</a:t>
            </a:r>
          </a:p>
          <a:p>
            <a:pPr marL="285750" indent="-285750">
              <a:buFont typeface="Arial" panose="020B0604020202020204" pitchFamily="34" charset="0"/>
              <a:buChar char="•"/>
            </a:pPr>
            <a:endParaRPr lang="it-IT" dirty="0"/>
          </a:p>
          <a:p>
            <a:pPr lvl="1"/>
            <a:r>
              <a:rPr lang="it-IT" dirty="0"/>
              <a:t>-	</a:t>
            </a:r>
            <a:r>
              <a:rPr lang="it-IT" b="1" dirty="0">
                <a:latin typeface="Rockwell" panose="02060603020205020403" pitchFamily="18" charset="0"/>
              </a:rPr>
              <a:t>Electric Natural Frequency: </a:t>
            </a:r>
          </a:p>
          <a:p>
            <a:pPr marL="742950" lvl="1" indent="-285750">
              <a:buFont typeface="Arial" panose="020B0604020202020204" pitchFamily="34" charset="0"/>
              <a:buChar char="•"/>
            </a:pPr>
            <a:endParaRPr lang="it-IT" dirty="0"/>
          </a:p>
          <a:p>
            <a:pPr marL="742950" lvl="1" indent="-285750">
              <a:buFont typeface="Arial" panose="020B0604020202020204" pitchFamily="34" charset="0"/>
              <a:buChar char="•"/>
            </a:pPr>
            <a:endParaRPr lang="it-IT" dirty="0"/>
          </a:p>
          <a:p>
            <a:pPr lvl="1"/>
            <a:endParaRPr lang="it-IT" dirty="0"/>
          </a:p>
          <a:p>
            <a:pPr lvl="1"/>
            <a:r>
              <a:rPr lang="it-IT" b="1" dirty="0">
                <a:latin typeface="Rockwell" panose="02060603020205020403" pitchFamily="18" charset="0"/>
              </a:rPr>
              <a:t>-	Electrical damping </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endParaRPr lang="it-IT" dirty="0"/>
          </a:p>
          <a:p>
            <a:pPr marL="285750" indent="-285750">
              <a:buFontTx/>
              <a:buChar char="-"/>
            </a:pPr>
            <a:endParaRPr lang="it-IT" dirty="0"/>
          </a:p>
          <a:p>
            <a:pPr marL="285750" indent="-285750">
              <a:buFontTx/>
              <a:buChar char="-"/>
            </a:pPr>
            <a:endParaRPr lang="it-IT" dirty="0"/>
          </a:p>
        </p:txBody>
      </p:sp>
      <p:pic>
        <p:nvPicPr>
          <p:cNvPr id="12" name="Picture 11" descr="A black and white math equation&#10;&#10;AI-generated content may be incorrect.">
            <a:extLst>
              <a:ext uri="{FF2B5EF4-FFF2-40B4-BE49-F238E27FC236}">
                <a16:creationId xmlns:a16="http://schemas.microsoft.com/office/drawing/2014/main" id="{5E461984-6134-0583-0337-24685B2C3E75}"/>
              </a:ext>
            </a:extLst>
          </p:cNvPr>
          <p:cNvPicPr>
            <a:picLocks noChangeAspect="1"/>
          </p:cNvPicPr>
          <p:nvPr/>
        </p:nvPicPr>
        <p:blipFill>
          <a:blip r:embed="rId2"/>
          <a:stretch>
            <a:fillRect/>
          </a:stretch>
        </p:blipFill>
        <p:spPr>
          <a:xfrm>
            <a:off x="2588667" y="5794902"/>
            <a:ext cx="1872753" cy="554890"/>
          </a:xfrm>
          <a:prstGeom prst="rect">
            <a:avLst/>
          </a:prstGeom>
        </p:spPr>
      </p:pic>
      <p:pic>
        <p:nvPicPr>
          <p:cNvPr id="10" name="Picture 9" descr="A square root and square root symbol&#10;&#10;AI-generated content may be incorrect.">
            <a:extLst>
              <a:ext uri="{FF2B5EF4-FFF2-40B4-BE49-F238E27FC236}">
                <a16:creationId xmlns:a16="http://schemas.microsoft.com/office/drawing/2014/main" id="{4620DB15-6C03-9EF6-03A8-D0EA42F0D871}"/>
              </a:ext>
            </a:extLst>
          </p:cNvPr>
          <p:cNvPicPr>
            <a:picLocks noChangeAspect="1"/>
          </p:cNvPicPr>
          <p:nvPr/>
        </p:nvPicPr>
        <p:blipFill>
          <a:blip r:embed="rId3"/>
          <a:stretch>
            <a:fillRect/>
          </a:stretch>
        </p:blipFill>
        <p:spPr>
          <a:xfrm rot="10800000" flipH="1" flipV="1">
            <a:off x="2520039" y="4690104"/>
            <a:ext cx="1872753" cy="544358"/>
          </a:xfrm>
          <a:prstGeom prst="rect">
            <a:avLst/>
          </a:prstGeom>
        </p:spPr>
      </p:pic>
      <p:sp>
        <p:nvSpPr>
          <p:cNvPr id="14" name="TextBox 13">
            <a:extLst>
              <a:ext uri="{FF2B5EF4-FFF2-40B4-BE49-F238E27FC236}">
                <a16:creationId xmlns:a16="http://schemas.microsoft.com/office/drawing/2014/main" id="{8DE0E080-3B26-8749-D245-CF0438CC6D16}"/>
              </a:ext>
            </a:extLst>
          </p:cNvPr>
          <p:cNvSpPr txBox="1"/>
          <p:nvPr/>
        </p:nvSpPr>
        <p:spPr>
          <a:xfrm>
            <a:off x="6527735" y="1357492"/>
            <a:ext cx="4368865" cy="4247317"/>
          </a:xfrm>
          <a:prstGeom prst="rect">
            <a:avLst/>
          </a:prstGeom>
          <a:noFill/>
        </p:spPr>
        <p:txBody>
          <a:bodyPr wrap="square" rtlCol="0">
            <a:spAutoFit/>
          </a:bodyPr>
          <a:lstStyle/>
          <a:p>
            <a:r>
              <a:rPr lang="it-IT" dirty="0"/>
              <a:t>And also we have the forlmulas for find :</a:t>
            </a:r>
          </a:p>
          <a:p>
            <a:pPr marL="285750" indent="-285750">
              <a:buFontTx/>
              <a:buChar char="-"/>
            </a:pPr>
            <a:r>
              <a:rPr lang="it-IT" dirty="0"/>
              <a:t>The </a:t>
            </a:r>
            <a:r>
              <a:rPr lang="it-IT" b="1" dirty="0">
                <a:latin typeface="Rockwell" panose="02060603020205020403" pitchFamily="18" charset="0"/>
              </a:rPr>
              <a:t>optimal</a:t>
            </a:r>
            <a:r>
              <a:rPr lang="it-IT" dirty="0"/>
              <a:t> electical natural frequencies</a:t>
            </a:r>
          </a:p>
          <a:p>
            <a:pPr marL="285750" indent="-285750">
              <a:buFontTx/>
              <a:buChar char="-"/>
            </a:pPr>
            <a:endParaRPr lang="it-IT" dirty="0"/>
          </a:p>
          <a:p>
            <a:pPr marL="285750" indent="-285750">
              <a:buFontTx/>
              <a:buChar char="-"/>
            </a:pPr>
            <a:endParaRPr lang="it-IT" dirty="0"/>
          </a:p>
          <a:p>
            <a:pPr marL="285750" indent="-285750">
              <a:buFontTx/>
              <a:buChar char="-"/>
            </a:pPr>
            <a:endParaRPr lang="it-IT" dirty="0"/>
          </a:p>
          <a:p>
            <a:pPr marL="285750" indent="-285750">
              <a:buFontTx/>
              <a:buChar char="-"/>
            </a:pPr>
            <a:r>
              <a:rPr lang="it-IT" dirty="0"/>
              <a:t>The </a:t>
            </a:r>
            <a:r>
              <a:rPr lang="it-IT" b="1" dirty="0">
                <a:latin typeface="Rockwell" panose="02060603020205020403" pitchFamily="18" charset="0"/>
              </a:rPr>
              <a:t>optimal</a:t>
            </a:r>
            <a:r>
              <a:rPr lang="it-IT" dirty="0"/>
              <a:t> electrical damping</a:t>
            </a:r>
          </a:p>
          <a:p>
            <a:pPr marL="285750" indent="-285750">
              <a:buFontTx/>
              <a:buChar char="-"/>
            </a:pPr>
            <a:endParaRPr lang="it-IT" dirty="0"/>
          </a:p>
          <a:p>
            <a:pPr marL="285750" indent="-285750">
              <a:buFontTx/>
              <a:buChar char="-"/>
            </a:pPr>
            <a:endParaRPr lang="it-IT" dirty="0"/>
          </a:p>
          <a:p>
            <a:pPr marL="285750" indent="-285750">
              <a:buFontTx/>
              <a:buChar char="-"/>
            </a:pPr>
            <a:endParaRPr lang="it-IT" dirty="0"/>
          </a:p>
          <a:p>
            <a:endParaRPr lang="it-IT" dirty="0"/>
          </a:p>
          <a:p>
            <a:r>
              <a:rPr lang="it-IT" dirty="0"/>
              <a:t>And then after computing this values is possible to find the optimal</a:t>
            </a:r>
            <a:r>
              <a:rPr lang="it-IT" dirty="0">
                <a:latin typeface="Rockwell" panose="02060603020205020403" pitchFamily="18" charset="0"/>
              </a:rPr>
              <a:t> </a:t>
            </a:r>
            <a:r>
              <a:rPr lang="it-IT" b="1" dirty="0">
                <a:latin typeface="Rockwell" panose="02060603020205020403" pitchFamily="18" charset="0"/>
              </a:rPr>
              <a:t>L</a:t>
            </a:r>
            <a:r>
              <a:rPr lang="it-IT" dirty="0">
                <a:latin typeface="Rockwell" panose="02060603020205020403" pitchFamily="18" charset="0"/>
              </a:rPr>
              <a:t> </a:t>
            </a:r>
            <a:r>
              <a:rPr lang="it-IT" dirty="0"/>
              <a:t>and </a:t>
            </a:r>
            <a:r>
              <a:rPr lang="it-IT" b="1" dirty="0">
                <a:latin typeface="Rockwell" panose="02060603020205020403" pitchFamily="18" charset="0"/>
              </a:rPr>
              <a:t>R</a:t>
            </a:r>
            <a:r>
              <a:rPr lang="it-IT" dirty="0">
                <a:latin typeface="Rockwell" panose="02060603020205020403" pitchFamily="18" charset="0"/>
              </a:rPr>
              <a:t>  for second mode knowing already the Cpi</a:t>
            </a:r>
          </a:p>
          <a:p>
            <a:pPr marL="285750" indent="-285750">
              <a:buFontTx/>
              <a:buChar char="-"/>
            </a:pPr>
            <a:r>
              <a:rPr lang="it-IT" b="1" dirty="0">
                <a:latin typeface="Rockwell" panose="02060603020205020403" pitchFamily="18" charset="0"/>
              </a:rPr>
              <a:t>L</a:t>
            </a:r>
            <a:r>
              <a:rPr lang="it-IT" dirty="0"/>
              <a:t>  = 24.48 [H]</a:t>
            </a:r>
          </a:p>
          <a:p>
            <a:pPr marL="285750" indent="-285750">
              <a:buFontTx/>
              <a:buChar char="-"/>
            </a:pPr>
            <a:r>
              <a:rPr lang="it-IT" b="1" dirty="0">
                <a:latin typeface="Rockwell" panose="02060603020205020403" pitchFamily="18" charset="0"/>
              </a:rPr>
              <a:t>R</a:t>
            </a:r>
            <a:r>
              <a:rPr lang="it-IT" dirty="0"/>
              <a:t> = 4.1174 [Kohm]</a:t>
            </a:r>
          </a:p>
        </p:txBody>
      </p:sp>
      <p:pic>
        <p:nvPicPr>
          <p:cNvPr id="5" name="Content Placeholder 4">
            <a:extLst>
              <a:ext uri="{FF2B5EF4-FFF2-40B4-BE49-F238E27FC236}">
                <a16:creationId xmlns:a16="http://schemas.microsoft.com/office/drawing/2014/main" id="{AEF72DEC-720B-2F2D-B33C-FE76F30F3AB8}"/>
              </a:ext>
            </a:extLst>
          </p:cNvPr>
          <p:cNvPicPr>
            <a:picLocks noGrp="1" noChangeAspect="1"/>
          </p:cNvPicPr>
          <p:nvPr>
            <p:ph idx="1"/>
          </p:nvPr>
        </p:nvPicPr>
        <p:blipFill>
          <a:blip r:embed="rId4"/>
          <a:stretch>
            <a:fillRect/>
          </a:stretch>
        </p:blipFill>
        <p:spPr>
          <a:xfrm>
            <a:off x="7189250" y="2114186"/>
            <a:ext cx="2740968" cy="301342"/>
          </a:xfrm>
        </p:spPr>
      </p:pic>
      <p:pic>
        <p:nvPicPr>
          <p:cNvPr id="7" name="Picture 6" descr="A number and square root of a mathematical equation&#10;&#10;AI-generated content may be incorrect.">
            <a:extLst>
              <a:ext uri="{FF2B5EF4-FFF2-40B4-BE49-F238E27FC236}">
                <a16:creationId xmlns:a16="http://schemas.microsoft.com/office/drawing/2014/main" id="{A41859FA-F817-094D-ABB6-96CB1E05FC81}"/>
              </a:ext>
            </a:extLst>
          </p:cNvPr>
          <p:cNvPicPr>
            <a:picLocks noChangeAspect="1"/>
          </p:cNvPicPr>
          <p:nvPr/>
        </p:nvPicPr>
        <p:blipFill>
          <a:blip r:embed="rId5"/>
          <a:stretch>
            <a:fillRect/>
          </a:stretch>
        </p:blipFill>
        <p:spPr>
          <a:xfrm>
            <a:off x="7314690" y="3299645"/>
            <a:ext cx="2490087" cy="628428"/>
          </a:xfrm>
          <a:prstGeom prst="rect">
            <a:avLst/>
          </a:prstGeom>
        </p:spPr>
      </p:pic>
    </p:spTree>
    <p:extLst>
      <p:ext uri="{BB962C8B-B14F-4D97-AF65-F5344CB8AC3E}">
        <p14:creationId xmlns:p14="http://schemas.microsoft.com/office/powerpoint/2010/main" val="108956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C220-5BD9-9956-9792-2F3269B06F0E}"/>
              </a:ext>
            </a:extLst>
          </p:cNvPr>
          <p:cNvSpPr>
            <a:spLocks noGrp="1"/>
          </p:cNvSpPr>
          <p:nvPr>
            <p:ph type="title"/>
          </p:nvPr>
        </p:nvSpPr>
        <p:spPr>
          <a:xfrm>
            <a:off x="1199565" y="299925"/>
            <a:ext cx="10105863" cy="1101553"/>
          </a:xfrm>
        </p:spPr>
        <p:txBody>
          <a:bodyPr anchor="ctr">
            <a:normAutofit/>
          </a:bodyPr>
          <a:lstStyle/>
          <a:p>
            <a:r>
              <a:rPr lang="it-IT" dirty="0"/>
              <a:t>ELECTRICAL CIRCUIT FOR THE SYNTHETIC INDuCTANCE </a:t>
            </a:r>
            <a:endParaRPr lang="en-GB" dirty="0"/>
          </a:p>
        </p:txBody>
      </p:sp>
      <p:pic>
        <p:nvPicPr>
          <p:cNvPr id="5" name="Picture 4">
            <a:extLst>
              <a:ext uri="{FF2B5EF4-FFF2-40B4-BE49-F238E27FC236}">
                <a16:creationId xmlns:a16="http://schemas.microsoft.com/office/drawing/2014/main" id="{E10A128E-DE75-8DBD-6CFD-731D2FFEB8FB}"/>
              </a:ext>
            </a:extLst>
          </p:cNvPr>
          <p:cNvPicPr>
            <a:picLocks noChangeAspect="1"/>
          </p:cNvPicPr>
          <p:nvPr/>
        </p:nvPicPr>
        <p:blipFill>
          <a:blip r:embed="rId2"/>
          <a:srcRect t="4359"/>
          <a:stretch/>
        </p:blipFill>
        <p:spPr>
          <a:xfrm>
            <a:off x="1199565" y="3051289"/>
            <a:ext cx="4667320" cy="2600211"/>
          </a:xfrm>
          <a:prstGeom prst="rect">
            <a:avLst/>
          </a:prstGeom>
          <a:noFill/>
        </p:spPr>
      </p:pic>
      <p:pic>
        <p:nvPicPr>
          <p:cNvPr id="11" name="Content Placeholder 10" descr="A circuit board with wires and wires&#10;&#10;AI-generated content may be incorrect.">
            <a:extLst>
              <a:ext uri="{FF2B5EF4-FFF2-40B4-BE49-F238E27FC236}">
                <a16:creationId xmlns:a16="http://schemas.microsoft.com/office/drawing/2014/main" id="{26A26570-9D09-FFAF-2B87-DAA088E83FAF}"/>
              </a:ext>
            </a:extLst>
          </p:cNvPr>
          <p:cNvPicPr>
            <a:picLocks noGrp="1" noChangeAspect="1"/>
          </p:cNvPicPr>
          <p:nvPr>
            <p:ph sz="quarter" idx="4"/>
          </p:nvPr>
        </p:nvPicPr>
        <p:blipFill>
          <a:blip r:embed="rId3"/>
          <a:srcRect t="52453" b="11264"/>
          <a:stretch/>
        </p:blipFill>
        <p:spPr>
          <a:xfrm>
            <a:off x="6231193" y="3051289"/>
            <a:ext cx="4664277" cy="2600211"/>
          </a:xfrm>
        </p:spPr>
      </p:pic>
      <p:sp>
        <p:nvSpPr>
          <p:cNvPr id="13" name="TextBox 12">
            <a:extLst>
              <a:ext uri="{FF2B5EF4-FFF2-40B4-BE49-F238E27FC236}">
                <a16:creationId xmlns:a16="http://schemas.microsoft.com/office/drawing/2014/main" id="{621739D6-EA9D-50A6-9AAA-EF95A5C40E98}"/>
              </a:ext>
            </a:extLst>
          </p:cNvPr>
          <p:cNvSpPr txBox="1"/>
          <p:nvPr/>
        </p:nvSpPr>
        <p:spPr>
          <a:xfrm>
            <a:off x="1199565" y="2509463"/>
            <a:ext cx="4199530" cy="400110"/>
          </a:xfrm>
          <a:prstGeom prst="rect">
            <a:avLst/>
          </a:prstGeom>
          <a:noFill/>
        </p:spPr>
        <p:txBody>
          <a:bodyPr wrap="square" rtlCol="0">
            <a:spAutoFit/>
          </a:bodyPr>
          <a:lstStyle/>
          <a:p>
            <a:r>
              <a:rPr lang="it-IT" sz="2000" dirty="0"/>
              <a:t>Schemtic of the </a:t>
            </a:r>
            <a:r>
              <a:rPr lang="en-GB" sz="2000" dirty="0"/>
              <a:t>Circuit</a:t>
            </a:r>
            <a:endParaRPr lang="it-IT" sz="2000" dirty="0"/>
          </a:p>
        </p:txBody>
      </p:sp>
      <p:sp>
        <p:nvSpPr>
          <p:cNvPr id="15" name="TextBox 14">
            <a:extLst>
              <a:ext uri="{FF2B5EF4-FFF2-40B4-BE49-F238E27FC236}">
                <a16:creationId xmlns:a16="http://schemas.microsoft.com/office/drawing/2014/main" id="{7779504A-F026-F68B-FC65-EE6EE94FE37C}"/>
              </a:ext>
            </a:extLst>
          </p:cNvPr>
          <p:cNvSpPr txBox="1"/>
          <p:nvPr/>
        </p:nvSpPr>
        <p:spPr>
          <a:xfrm>
            <a:off x="6231193" y="2509463"/>
            <a:ext cx="4846348" cy="400110"/>
          </a:xfrm>
          <a:prstGeom prst="rect">
            <a:avLst/>
          </a:prstGeom>
          <a:noFill/>
        </p:spPr>
        <p:txBody>
          <a:bodyPr wrap="square" rtlCol="0">
            <a:spAutoFit/>
          </a:bodyPr>
          <a:lstStyle/>
          <a:p>
            <a:r>
              <a:rPr lang="it-IT" sz="2000" dirty="0"/>
              <a:t>Physical implementation of the electric circuit</a:t>
            </a:r>
            <a:endParaRPr lang="en-GB" sz="2000" dirty="0"/>
          </a:p>
        </p:txBody>
      </p:sp>
      <p:sp>
        <p:nvSpPr>
          <p:cNvPr id="17" name="TextBox 16">
            <a:extLst>
              <a:ext uri="{FF2B5EF4-FFF2-40B4-BE49-F238E27FC236}">
                <a16:creationId xmlns:a16="http://schemas.microsoft.com/office/drawing/2014/main" id="{B12549E4-C221-A341-42DE-96D8D5DF3EBD}"/>
              </a:ext>
            </a:extLst>
          </p:cNvPr>
          <p:cNvSpPr txBox="1"/>
          <p:nvPr/>
        </p:nvSpPr>
        <p:spPr>
          <a:xfrm>
            <a:off x="1199565" y="1543195"/>
            <a:ext cx="9695906" cy="646331"/>
          </a:xfrm>
          <a:prstGeom prst="rect">
            <a:avLst/>
          </a:prstGeom>
          <a:noFill/>
        </p:spPr>
        <p:txBody>
          <a:bodyPr wrap="square" rtlCol="0">
            <a:spAutoFit/>
          </a:bodyPr>
          <a:lstStyle/>
          <a:p>
            <a:r>
              <a:rPr lang="en-GB" dirty="0"/>
              <a:t>The problem in this case arises due to the high value of the inductance. Such a high value needs to be achieved through a synthetic inductance. This inductance is realized through </a:t>
            </a:r>
            <a:r>
              <a:rPr lang="en-GB" b="1" dirty="0">
                <a:latin typeface="Rockwell" panose="02060603020205020403" pitchFamily="18" charset="0"/>
              </a:rPr>
              <a:t>Antoniou's circuit.</a:t>
            </a:r>
          </a:p>
        </p:txBody>
      </p:sp>
    </p:spTree>
    <p:extLst>
      <p:ext uri="{BB962C8B-B14F-4D97-AF65-F5344CB8AC3E}">
        <p14:creationId xmlns:p14="http://schemas.microsoft.com/office/powerpoint/2010/main" val="405141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A389-AD70-408E-4E01-3BB3C4F5E5CC}"/>
              </a:ext>
            </a:extLst>
          </p:cNvPr>
          <p:cNvSpPr>
            <a:spLocks noGrp="1"/>
          </p:cNvSpPr>
          <p:nvPr>
            <p:ph type="title"/>
          </p:nvPr>
        </p:nvSpPr>
        <p:spPr>
          <a:xfrm>
            <a:off x="1600200" y="428018"/>
            <a:ext cx="9447210" cy="816446"/>
          </a:xfrm>
        </p:spPr>
        <p:txBody>
          <a:bodyPr/>
          <a:lstStyle/>
          <a:p>
            <a:r>
              <a:rPr lang="en-GB" i="0" dirty="0">
                <a:effectLst/>
                <a:latin typeface="Rockwell" panose="02060603020205020403" pitchFamily="18" charset="0"/>
              </a:rPr>
              <a:t>Circuit sizing</a:t>
            </a:r>
            <a:endParaRPr lang="en-GB" dirty="0">
              <a:latin typeface="Rockwell" panose="02060603020205020403" pitchFamily="18" charset="0"/>
            </a:endParaRPr>
          </a:p>
        </p:txBody>
      </p:sp>
      <p:sp>
        <p:nvSpPr>
          <p:cNvPr id="16" name="Content Placeholder 15">
            <a:extLst>
              <a:ext uri="{FF2B5EF4-FFF2-40B4-BE49-F238E27FC236}">
                <a16:creationId xmlns:a16="http://schemas.microsoft.com/office/drawing/2014/main" id="{D181914D-DFB4-2DC1-1822-3D4AEC3F4144}"/>
              </a:ext>
            </a:extLst>
          </p:cNvPr>
          <p:cNvSpPr txBox="1">
            <a:spLocks noGrp="1"/>
          </p:cNvSpPr>
          <p:nvPr>
            <p:ph idx="1"/>
          </p:nvPr>
        </p:nvSpPr>
        <p:spPr>
          <a:xfrm>
            <a:off x="6413500" y="1384300"/>
            <a:ext cx="4787899" cy="4109587"/>
          </a:xfrm>
          <a:prstGeom prst="rect">
            <a:avLst/>
          </a:prstGeom>
          <a:noFill/>
        </p:spPr>
        <p:txBody>
          <a:bodyPr wrap="square" rtlCol="0">
            <a:spAutoFit/>
          </a:bodyPr>
          <a:lstStyle/>
          <a:p>
            <a:r>
              <a:rPr lang="en-GB" sz="1800" dirty="0"/>
              <a:t>A </a:t>
            </a:r>
            <a:r>
              <a:rPr lang="en-GB" sz="1800" b="1" dirty="0">
                <a:latin typeface="Rockwell" panose="02060603020205020403" pitchFamily="18" charset="0"/>
              </a:rPr>
              <a:t>possible problem </a:t>
            </a:r>
            <a:r>
              <a:rPr lang="en-GB" sz="1800" dirty="0"/>
              <a:t>that could arise is the possibility that the two op-amps could go into </a:t>
            </a:r>
            <a:r>
              <a:rPr lang="en-GB" sz="1800" b="1" dirty="0">
                <a:latin typeface="Rockwell" panose="02060603020205020403" pitchFamily="18" charset="0"/>
              </a:rPr>
              <a:t>saturation regime </a:t>
            </a:r>
            <a:r>
              <a:rPr lang="en-GB" sz="1800" dirty="0"/>
              <a:t>, i.e. at their input ends there would be too high a voltage, greater than    </a:t>
            </a:r>
            <a:r>
              <a:rPr lang="en-GB" sz="1800" dirty="0" err="1"/>
              <a:t>v</a:t>
            </a:r>
            <a:r>
              <a:rPr lang="en-GB" sz="1800" baseline="-25000" dirty="0" err="1"/>
              <a:t>source</a:t>
            </a:r>
            <a:r>
              <a:rPr lang="en-GB" sz="1800" dirty="0"/>
              <a:t> / gain. </a:t>
            </a:r>
          </a:p>
          <a:p>
            <a:r>
              <a:rPr lang="en-GB" sz="1800" dirty="0"/>
              <a:t>If this happens, the op-amp would no longer work in a linear regime, but would output the source voltage, in our case 30V.</a:t>
            </a:r>
          </a:p>
          <a:p>
            <a:r>
              <a:rPr lang="en-GB" sz="1800" dirty="0"/>
              <a:t>In any case, in our tests, with these sizes of </a:t>
            </a:r>
            <a:r>
              <a:rPr lang="en-GB" sz="1800" b="1" dirty="0">
                <a:latin typeface="Rockwell" panose="02060603020205020403" pitchFamily="18" charset="0"/>
              </a:rPr>
              <a:t>R</a:t>
            </a:r>
            <a:r>
              <a:rPr lang="en-GB" sz="1800" dirty="0"/>
              <a:t> and </a:t>
            </a:r>
            <a:r>
              <a:rPr lang="en-GB" sz="1800" b="1" dirty="0">
                <a:latin typeface="Rockwell" panose="02060603020205020403" pitchFamily="18" charset="0"/>
              </a:rPr>
              <a:t>C,</a:t>
            </a:r>
            <a:r>
              <a:rPr lang="en-GB" sz="1800" dirty="0"/>
              <a:t> the op-amps have always worked in liner regime.</a:t>
            </a:r>
          </a:p>
        </p:txBody>
      </p:sp>
      <p:pic>
        <p:nvPicPr>
          <p:cNvPr id="4" name="Picture 3">
            <a:extLst>
              <a:ext uri="{FF2B5EF4-FFF2-40B4-BE49-F238E27FC236}">
                <a16:creationId xmlns:a16="http://schemas.microsoft.com/office/drawing/2014/main" id="{7D66851C-1736-4E8C-01AB-3EB3D31B031D}"/>
              </a:ext>
            </a:extLst>
          </p:cNvPr>
          <p:cNvPicPr>
            <a:picLocks noChangeAspect="1"/>
          </p:cNvPicPr>
          <p:nvPr/>
        </p:nvPicPr>
        <p:blipFill>
          <a:blip r:embed="rId2"/>
          <a:srcRect t="4359"/>
          <a:stretch/>
        </p:blipFill>
        <p:spPr>
          <a:xfrm>
            <a:off x="1600200" y="1244464"/>
            <a:ext cx="4495800" cy="2292397"/>
          </a:xfrm>
          <a:prstGeom prst="rect">
            <a:avLst/>
          </a:prstGeom>
          <a:noFill/>
        </p:spPr>
      </p:pic>
      <p:sp>
        <p:nvSpPr>
          <p:cNvPr id="6" name="TextBox 5">
            <a:extLst>
              <a:ext uri="{FF2B5EF4-FFF2-40B4-BE49-F238E27FC236}">
                <a16:creationId xmlns:a16="http://schemas.microsoft.com/office/drawing/2014/main" id="{2D10F304-A13D-4E3E-D059-94BE906DD036}"/>
              </a:ext>
            </a:extLst>
          </p:cNvPr>
          <p:cNvSpPr txBox="1"/>
          <p:nvPr/>
        </p:nvSpPr>
        <p:spPr>
          <a:xfrm>
            <a:off x="1460500" y="3644947"/>
            <a:ext cx="4603750" cy="2585323"/>
          </a:xfrm>
          <a:prstGeom prst="rect">
            <a:avLst/>
          </a:prstGeom>
          <a:noFill/>
        </p:spPr>
        <p:txBody>
          <a:bodyPr wrap="square" rtlCol="0">
            <a:spAutoFit/>
          </a:bodyPr>
          <a:lstStyle/>
          <a:p>
            <a:pPr marL="0" indent="0">
              <a:buNone/>
            </a:pPr>
            <a:r>
              <a:rPr lang="en-GB" sz="1800" dirty="0"/>
              <a:t>From the point of view of circuit sizing we know this formula:</a:t>
            </a:r>
          </a:p>
          <a:p>
            <a:pPr marL="0" indent="0">
              <a:buNone/>
            </a:pPr>
            <a:endParaRPr lang="en-GB" sz="1800" dirty="0"/>
          </a:p>
          <a:p>
            <a:pPr marL="0" indent="0">
              <a:buNone/>
            </a:pPr>
            <a:endParaRPr lang="en-GB" sz="1800" dirty="0"/>
          </a:p>
          <a:p>
            <a:pPr marL="0" indent="0">
              <a:buNone/>
            </a:pPr>
            <a:r>
              <a:rPr lang="en-GB" sz="1800" dirty="0"/>
              <a:t>And the values we diced to use as firs dimensioning this values:</a:t>
            </a:r>
          </a:p>
          <a:p>
            <a:pPr marL="0" indent="0">
              <a:buNone/>
            </a:pPr>
            <a:r>
              <a:rPr lang="en-GB" sz="1800" dirty="0">
                <a:latin typeface="Rockwell" panose="02060603020205020403" pitchFamily="18" charset="0"/>
              </a:rPr>
              <a:t>C</a:t>
            </a:r>
            <a:r>
              <a:rPr lang="en-GB" sz="1800" dirty="0"/>
              <a:t> = 100 x 10</a:t>
            </a:r>
            <a:r>
              <a:rPr lang="en-GB" sz="1800" baseline="30000" dirty="0"/>
              <a:t>-9  </a:t>
            </a:r>
            <a:r>
              <a:rPr lang="en-GB" sz="1800" dirty="0"/>
              <a:t>(the smallest one into lab)</a:t>
            </a:r>
            <a:endParaRPr lang="en-GB" sz="1800" baseline="30000" dirty="0"/>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A , </a:t>
            </a:r>
            <a:r>
              <a:rPr lang="en-GB" sz="1800" b="1" dirty="0">
                <a:latin typeface="Rockwell" panose="02060603020205020403" pitchFamily="18" charset="0"/>
              </a:rPr>
              <a:t>R</a:t>
            </a:r>
            <a:r>
              <a:rPr lang="en-GB" sz="1800" b="1" baseline="-25000" dirty="0">
                <a:latin typeface="Rockwell" panose="02060603020205020403" pitchFamily="18" charset="0"/>
              </a:rPr>
              <a:t>B</a:t>
            </a:r>
            <a:r>
              <a:rPr lang="en-GB" sz="1800" b="1" dirty="0">
                <a:latin typeface="Rockwell" panose="02060603020205020403" pitchFamily="18" charset="0"/>
              </a:rPr>
              <a:t> , R</a:t>
            </a:r>
            <a:r>
              <a:rPr lang="en-GB" sz="1800" b="1" baseline="-25000" dirty="0">
                <a:latin typeface="Rockwell" panose="02060603020205020403" pitchFamily="18" charset="0"/>
              </a:rPr>
              <a:t>C </a:t>
            </a:r>
            <a:r>
              <a:rPr lang="en-GB" sz="1800" dirty="0"/>
              <a:t>= 10</a:t>
            </a:r>
            <a:r>
              <a:rPr lang="en-GB" sz="1800" baseline="30000" dirty="0"/>
              <a:t>4</a:t>
            </a:r>
          </a:p>
          <a:p>
            <a:pPr marL="0" indent="0">
              <a:buNone/>
            </a:pPr>
            <a:r>
              <a:rPr lang="en-GB" sz="1800" b="1" dirty="0">
                <a:latin typeface="Rockwell" panose="02060603020205020403" pitchFamily="18" charset="0"/>
              </a:rPr>
              <a:t>R</a:t>
            </a:r>
            <a:r>
              <a:rPr lang="en-GB" sz="1800" b="1" baseline="-25000" dirty="0">
                <a:latin typeface="Rockwell" panose="02060603020205020403" pitchFamily="18" charset="0"/>
              </a:rPr>
              <a:t>D</a:t>
            </a:r>
            <a:r>
              <a:rPr lang="en-GB" sz="1800" dirty="0"/>
              <a:t> = 24.48 10</a:t>
            </a:r>
            <a:r>
              <a:rPr lang="en-GB" sz="1800" baseline="30000" dirty="0"/>
              <a:t>3</a:t>
            </a:r>
          </a:p>
        </p:txBody>
      </p:sp>
      <p:pic>
        <p:nvPicPr>
          <p:cNvPr id="19" name="Picture 18">
            <a:extLst>
              <a:ext uri="{FF2B5EF4-FFF2-40B4-BE49-F238E27FC236}">
                <a16:creationId xmlns:a16="http://schemas.microsoft.com/office/drawing/2014/main" id="{83E604E5-456D-289E-6628-08907A110A13}"/>
              </a:ext>
            </a:extLst>
          </p:cNvPr>
          <p:cNvPicPr>
            <a:picLocks noChangeAspect="1"/>
          </p:cNvPicPr>
          <p:nvPr/>
        </p:nvPicPr>
        <p:blipFill>
          <a:blip r:embed="rId3"/>
          <a:stretch>
            <a:fillRect/>
          </a:stretch>
        </p:blipFill>
        <p:spPr>
          <a:xfrm>
            <a:off x="2902219" y="4261481"/>
            <a:ext cx="1618981" cy="469756"/>
          </a:xfrm>
          <a:prstGeom prst="rect">
            <a:avLst/>
          </a:prstGeom>
        </p:spPr>
      </p:pic>
    </p:spTree>
    <p:extLst>
      <p:ext uri="{BB962C8B-B14F-4D97-AF65-F5344CB8AC3E}">
        <p14:creationId xmlns:p14="http://schemas.microsoft.com/office/powerpoint/2010/main" val="285550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6E7A7-9C54-8D18-26BB-11ADC07B28E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14FD0AB-600B-5AF2-15F0-F047130D81FE}"/>
              </a:ext>
            </a:extLst>
          </p:cNvPr>
          <p:cNvSpPr>
            <a:spLocks noGrp="1"/>
          </p:cNvSpPr>
          <p:nvPr>
            <p:ph type="title"/>
          </p:nvPr>
        </p:nvSpPr>
        <p:spPr>
          <a:xfrm>
            <a:off x="1217613" y="464539"/>
            <a:ext cx="9905998" cy="790404"/>
          </a:xfrm>
        </p:spPr>
        <p:txBody>
          <a:bodyPr rtlCol="0">
            <a:normAutofit/>
          </a:bodyPr>
          <a:lstStyle/>
          <a:p>
            <a:pPr rtl="0"/>
            <a:r>
              <a:rPr lang="it-IT" sz="4400" dirty="0">
                <a:latin typeface="Rockwell" panose="02060603020205020403" pitchFamily="18" charset="0"/>
              </a:rPr>
              <a:t>SECOND MODE RESONANT SHAUNT</a:t>
            </a:r>
          </a:p>
        </p:txBody>
      </p:sp>
      <p:sp>
        <p:nvSpPr>
          <p:cNvPr id="3" name="Titolo 1">
            <a:extLst>
              <a:ext uri="{FF2B5EF4-FFF2-40B4-BE49-F238E27FC236}">
                <a16:creationId xmlns:a16="http://schemas.microsoft.com/office/drawing/2014/main" id="{038C935C-E4A7-C08A-C814-E337EF65C3FD}"/>
              </a:ext>
            </a:extLst>
          </p:cNvPr>
          <p:cNvSpPr txBox="1">
            <a:spLocks/>
          </p:cNvSpPr>
          <p:nvPr/>
        </p:nvSpPr>
        <p:spPr>
          <a:xfrm>
            <a:off x="1141413" y="1408922"/>
            <a:ext cx="9905998" cy="43853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000" dirty="0">
                <a:latin typeface="Rockwell" panose="02060603020205020403" pitchFamily="18" charset="0"/>
              </a:rPr>
              <a:t>RESULT</a:t>
            </a:r>
          </a:p>
        </p:txBody>
      </p:sp>
      <p:pic>
        <p:nvPicPr>
          <p:cNvPr id="12" name="Picture 11" descr="A graph with a line">
            <a:extLst>
              <a:ext uri="{FF2B5EF4-FFF2-40B4-BE49-F238E27FC236}">
                <a16:creationId xmlns:a16="http://schemas.microsoft.com/office/drawing/2014/main" id="{55854D04-258A-0E67-3778-0989FAF19087}"/>
              </a:ext>
            </a:extLst>
          </p:cNvPr>
          <p:cNvPicPr>
            <a:picLocks noChangeAspect="1"/>
          </p:cNvPicPr>
          <p:nvPr/>
        </p:nvPicPr>
        <p:blipFill>
          <a:blip r:embed="rId3"/>
          <a:srcRect l="8433" t="1160" r="5639" b="3807"/>
          <a:stretch/>
        </p:blipFill>
        <p:spPr>
          <a:xfrm>
            <a:off x="6140376" y="1932553"/>
            <a:ext cx="4983235" cy="2992894"/>
          </a:xfrm>
          <a:prstGeom prst="rect">
            <a:avLst/>
          </a:prstGeom>
        </p:spPr>
      </p:pic>
      <p:sp>
        <p:nvSpPr>
          <p:cNvPr id="16" name="TextBox 15">
            <a:extLst>
              <a:ext uri="{FF2B5EF4-FFF2-40B4-BE49-F238E27FC236}">
                <a16:creationId xmlns:a16="http://schemas.microsoft.com/office/drawing/2014/main" id="{282ADA16-5A4F-3A11-7AC6-3DDFAB96E02D}"/>
              </a:ext>
            </a:extLst>
          </p:cNvPr>
          <p:cNvSpPr txBox="1"/>
          <p:nvPr/>
        </p:nvSpPr>
        <p:spPr>
          <a:xfrm>
            <a:off x="1217613" y="2216150"/>
            <a:ext cx="4814887" cy="923330"/>
          </a:xfrm>
          <a:prstGeom prst="rect">
            <a:avLst/>
          </a:prstGeom>
          <a:noFill/>
        </p:spPr>
        <p:txBody>
          <a:bodyPr wrap="square" rtlCol="0">
            <a:spAutoFit/>
          </a:bodyPr>
          <a:lstStyle/>
          <a:p>
            <a:r>
              <a:rPr lang="en-GB" dirty="0"/>
              <a:t>Blue</a:t>
            </a:r>
            <a:r>
              <a:rPr lang="en-GB" b="1" dirty="0">
                <a:latin typeface="Rockwell" panose="02060603020205020403" pitchFamily="18" charset="0"/>
              </a:rPr>
              <a:t>: FRF </a:t>
            </a:r>
            <a:r>
              <a:rPr lang="en-GB" b="1" dirty="0" err="1">
                <a:latin typeface="Rockwell" panose="02060603020205020403" pitchFamily="18" charset="0"/>
              </a:rPr>
              <a:t>sc-sc</a:t>
            </a:r>
            <a:endParaRPr lang="en-GB" b="1" dirty="0">
              <a:latin typeface="Rockwell" panose="02060603020205020403" pitchFamily="18" charset="0"/>
            </a:endParaRPr>
          </a:p>
          <a:p>
            <a:r>
              <a:rPr lang="en-GB" dirty="0"/>
              <a:t>Red: </a:t>
            </a:r>
            <a:r>
              <a:rPr lang="en-GB" b="1" dirty="0">
                <a:latin typeface="Rockwell" panose="02060603020205020403" pitchFamily="18" charset="0"/>
              </a:rPr>
              <a:t>FRF RL-</a:t>
            </a:r>
            <a:r>
              <a:rPr lang="en-GB" b="1" dirty="0" err="1">
                <a:latin typeface="Rockwell" panose="02060603020205020403" pitchFamily="18" charset="0"/>
              </a:rPr>
              <a:t>sc</a:t>
            </a:r>
            <a:endParaRPr lang="en-GB" b="1" dirty="0">
              <a:latin typeface="Rockwell" panose="02060603020205020403" pitchFamily="18" charset="0"/>
            </a:endParaRPr>
          </a:p>
          <a:p>
            <a:r>
              <a:rPr lang="en-GB" dirty="0"/>
              <a:t>As we can see the attenuation on second </a:t>
            </a:r>
          </a:p>
        </p:txBody>
      </p:sp>
    </p:spTree>
    <p:extLst>
      <p:ext uri="{BB962C8B-B14F-4D97-AF65-F5344CB8AC3E}">
        <p14:creationId xmlns:p14="http://schemas.microsoft.com/office/powerpoint/2010/main" val="157466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3F1F5-34E1-4E95-E2F8-C3ED77AF68C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F7B3018-7AA2-58F4-D42F-642C09C02F88}"/>
              </a:ext>
            </a:extLst>
          </p:cNvPr>
          <p:cNvSpPr>
            <a:spLocks noGrp="1"/>
          </p:cNvSpPr>
          <p:nvPr>
            <p:ph type="title"/>
          </p:nvPr>
        </p:nvSpPr>
        <p:spPr>
          <a:xfrm>
            <a:off x="1141413" y="618518"/>
            <a:ext cx="9905998" cy="790404"/>
          </a:xfrm>
        </p:spPr>
        <p:txBody>
          <a:bodyPr rtlCol="0">
            <a:normAutofit fontScale="90000"/>
          </a:bodyPr>
          <a:lstStyle/>
          <a:p>
            <a:pPr rtl="0"/>
            <a:r>
              <a:rPr lang="it-IT" sz="4400" dirty="0">
                <a:latin typeface="Rockwell" panose="02060603020205020403" pitchFamily="18" charset="0"/>
              </a:rPr>
              <a:t>second mode </a:t>
            </a:r>
            <a:r>
              <a:rPr lang="it-IT" sz="4400" dirty="0" err="1">
                <a:latin typeface="Rockwell" panose="02060603020205020403" pitchFamily="18" charset="0"/>
              </a:rPr>
              <a:t>attenuation</a:t>
            </a:r>
            <a:r>
              <a:rPr lang="it-IT" sz="4400" dirty="0">
                <a:latin typeface="Rockwell" panose="02060603020205020403" pitchFamily="18" charset="0"/>
              </a:rPr>
              <a:t> </a:t>
            </a:r>
            <a:r>
              <a:rPr lang="it-IT" sz="4400" dirty="0" err="1">
                <a:latin typeface="Rockwell" panose="02060603020205020403" pitchFamily="18" charset="0"/>
              </a:rPr>
              <a:t>result</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4A89BA54-6DF8-7E4D-EE25-2906FCB982E3}"/>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err="1">
                <a:latin typeface="Rockwell" panose="02060603020205020403" pitchFamily="18" charset="0"/>
              </a:rPr>
              <a:t>Resonant</a:t>
            </a:r>
            <a:r>
              <a:rPr lang="it-IT" sz="4400" dirty="0">
                <a:latin typeface="Rockwell" panose="02060603020205020403" pitchFamily="18" charset="0"/>
              </a:rPr>
              <a:t> </a:t>
            </a:r>
          </a:p>
        </p:txBody>
      </p:sp>
    </p:spTree>
    <p:extLst>
      <p:ext uri="{BB962C8B-B14F-4D97-AF65-F5344CB8AC3E}">
        <p14:creationId xmlns:p14="http://schemas.microsoft.com/office/powerpoint/2010/main" val="35692747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55A76-1710-7D11-9312-7F0487B5EBC8}"/>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FAA338-6B90-62D0-26C5-ACAD4D6088CA}"/>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Double </a:t>
            </a:r>
            <a:r>
              <a:rPr lang="it-IT" sz="4400" dirty="0" err="1">
                <a:latin typeface="Rockwell" panose="02060603020205020403" pitchFamily="18" charset="0"/>
              </a:rPr>
              <a:t>piezo</a:t>
            </a:r>
            <a:endParaRPr lang="it-IT" sz="4400" dirty="0">
              <a:latin typeface="Rockwell" panose="02060603020205020403" pitchFamily="18" charset="0"/>
            </a:endParaRPr>
          </a:p>
        </p:txBody>
      </p:sp>
      <p:sp>
        <p:nvSpPr>
          <p:cNvPr id="3" name="Titolo 1">
            <a:extLst>
              <a:ext uri="{FF2B5EF4-FFF2-40B4-BE49-F238E27FC236}">
                <a16:creationId xmlns:a16="http://schemas.microsoft.com/office/drawing/2014/main" id="{00F5009C-9063-43A7-CC23-3D7EAE973944}"/>
              </a:ext>
            </a:extLst>
          </p:cNvPr>
          <p:cNvSpPr txBox="1">
            <a:spLocks/>
          </p:cNvSpPr>
          <p:nvPr/>
        </p:nvSpPr>
        <p:spPr>
          <a:xfrm>
            <a:off x="1141413" y="1408922"/>
            <a:ext cx="9905998" cy="438539"/>
          </a:xfrm>
          <a:prstGeom prst="rect">
            <a:avLst/>
          </a:prstGeom>
        </p:spPr>
        <p:txBody>
          <a:bodyPr vert="horz" lIns="91440" tIns="45720" rIns="91440" bIns="45720" rtlCol="0" anchor="ctr">
            <a:normAutofit fontScale="70000" lnSpcReduction="2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800" dirty="0">
                <a:latin typeface="Rockwell" panose="02060603020205020403" pitchFamily="18" charset="0"/>
              </a:rPr>
              <a:t>Double resonant shaunt</a:t>
            </a:r>
            <a:r>
              <a:rPr lang="it-IT" sz="4400" dirty="0">
                <a:latin typeface="Rockwell" panose="02060603020205020403" pitchFamily="18" charset="0"/>
              </a:rPr>
              <a:t> </a:t>
            </a:r>
          </a:p>
        </p:txBody>
      </p:sp>
      <p:sp>
        <p:nvSpPr>
          <p:cNvPr id="4" name="TextBox 3">
            <a:extLst>
              <a:ext uri="{FF2B5EF4-FFF2-40B4-BE49-F238E27FC236}">
                <a16:creationId xmlns:a16="http://schemas.microsoft.com/office/drawing/2014/main" id="{F11A7F36-6F80-042B-643A-E4F1F94B0638}"/>
              </a:ext>
            </a:extLst>
          </p:cNvPr>
          <p:cNvSpPr txBox="1"/>
          <p:nvPr/>
        </p:nvSpPr>
        <p:spPr>
          <a:xfrm>
            <a:off x="1074057" y="2090057"/>
            <a:ext cx="9768115" cy="5170646"/>
          </a:xfrm>
          <a:prstGeom prst="rect">
            <a:avLst/>
          </a:prstGeom>
          <a:noFill/>
        </p:spPr>
        <p:txBody>
          <a:bodyPr wrap="square" rtlCol="0">
            <a:spAutoFit/>
          </a:bodyPr>
          <a:lstStyle/>
          <a:p>
            <a:r>
              <a:rPr lang="it-IT" sz="2000" dirty="0"/>
              <a:t>For optimization of double piezo we will use two Resonant shaunt.</a:t>
            </a:r>
          </a:p>
          <a:p>
            <a:r>
              <a:rPr lang="it-IT" sz="2000" dirty="0"/>
              <a:t>So the opimization consist into finding the optimization of these parameters: </a:t>
            </a:r>
          </a:p>
          <a:p>
            <a:pPr marL="285750" indent="-285750">
              <a:buFontTx/>
              <a:buChar char="-"/>
            </a:pPr>
            <a:r>
              <a:rPr lang="it-IT" sz="2000" b="1" dirty="0">
                <a:latin typeface="Rockwell" panose="02060603020205020403" pitchFamily="18" charset="0"/>
              </a:rPr>
              <a:t>L1, R1 </a:t>
            </a:r>
            <a:r>
              <a:rPr lang="it-IT" sz="2000" dirty="0"/>
              <a:t>for the first piezoeletric bar</a:t>
            </a:r>
          </a:p>
          <a:p>
            <a:pPr marL="285750" indent="-285750">
              <a:buFontTx/>
              <a:buChar char="-"/>
            </a:pPr>
            <a:r>
              <a:rPr lang="it-IT" sz="2000" b="1" dirty="0">
                <a:latin typeface="Rockwell" panose="02060603020205020403" pitchFamily="18" charset="0"/>
              </a:rPr>
              <a:t>L2, R2 </a:t>
            </a:r>
            <a:r>
              <a:rPr lang="it-IT" sz="2000" dirty="0"/>
              <a:t>for the second piezoeletric bar </a:t>
            </a:r>
          </a:p>
          <a:p>
            <a:r>
              <a:rPr lang="it-IT" sz="2000" dirty="0"/>
              <a:t>The passage we followed for find this optimal values are:</a:t>
            </a:r>
          </a:p>
          <a:p>
            <a:r>
              <a:rPr lang="it-IT" sz="2000" dirty="0"/>
              <a:t>-   Try to use the optimal values for single piezo optimization (NOT GOOD)</a:t>
            </a:r>
          </a:p>
          <a:p>
            <a:pPr marL="285750" indent="-285750">
              <a:buFontTx/>
              <a:buChar char="-"/>
            </a:pPr>
            <a:r>
              <a:rPr lang="it-IT" sz="2000" dirty="0"/>
              <a:t>Find (</a:t>
            </a:r>
            <a:r>
              <a:rPr lang="it-IT" sz="2000" b="1" dirty="0">
                <a:latin typeface="Rockwell" panose="02060603020205020403" pitchFamily="18" charset="0"/>
              </a:rPr>
              <a:t>PHI</a:t>
            </a:r>
            <a:r>
              <a:rPr lang="it-IT" sz="2000" dirty="0"/>
              <a:t>) the mode shape of the bar (bacause there are bit difference between the analitic and measured peaks):</a:t>
            </a:r>
          </a:p>
          <a:p>
            <a:pPr marL="742950" lvl="1" indent="-285750">
              <a:buFontTx/>
              <a:buChar char="-"/>
            </a:pPr>
            <a:r>
              <a:rPr lang="it-IT" sz="2000" dirty="0"/>
              <a:t>Deduct the PHI values from the experimental FRF and use it for fit the analitic function</a:t>
            </a:r>
          </a:p>
          <a:p>
            <a:pPr marL="742950" lvl="1" indent="-285750">
              <a:buFontTx/>
              <a:buChar char="-"/>
            </a:pPr>
            <a:r>
              <a:rPr lang="it-IT" sz="2000" dirty="0"/>
              <a:t>Use the values of </a:t>
            </a:r>
            <a:r>
              <a:rPr lang="it-IT" sz="2000" dirty="0">
                <a:latin typeface="Rockwell" panose="02060603020205020403" pitchFamily="18" charset="0"/>
              </a:rPr>
              <a:t>PHI</a:t>
            </a:r>
            <a:r>
              <a:rPr lang="it-IT" sz="2000" dirty="0"/>
              <a:t> to </a:t>
            </a:r>
            <a:r>
              <a:rPr lang="it-IT" sz="2000" b="1" dirty="0">
                <a:latin typeface="Rockwell" panose="02060603020205020403" pitchFamily="18" charset="0"/>
              </a:rPr>
              <a:t>weigh</a:t>
            </a:r>
            <a:r>
              <a:rPr lang="it-IT" sz="2000" dirty="0"/>
              <a:t> also the values of analitic </a:t>
            </a:r>
            <a:r>
              <a:rPr lang="it-IT" sz="2000" b="1" dirty="0">
                <a:latin typeface="Rockwell" panose="02060603020205020403" pitchFamily="18" charset="0"/>
              </a:rPr>
              <a:t>H_rl_rl</a:t>
            </a:r>
          </a:p>
          <a:p>
            <a:pPr marL="742950" lvl="1" indent="-285750">
              <a:buFontTx/>
              <a:buChar char="-"/>
            </a:pPr>
            <a:r>
              <a:rPr lang="it-IT" sz="2000" b="1" dirty="0">
                <a:latin typeface="Rockwell" panose="02060603020205020403" pitchFamily="18" charset="0"/>
              </a:rPr>
              <a:t>Optimize</a:t>
            </a:r>
            <a:r>
              <a:rPr lang="it-IT" sz="2000" dirty="0"/>
              <a:t> </a:t>
            </a:r>
            <a:r>
              <a:rPr lang="it-IT" sz="2000" b="1" dirty="0">
                <a:latin typeface="Rockwell" panose="02060603020205020403" pitchFamily="18" charset="0"/>
              </a:rPr>
              <a:t>L</a:t>
            </a:r>
            <a:r>
              <a:rPr lang="it-IT" sz="2000" dirty="0"/>
              <a:t> into the H_rl_rl fitted</a:t>
            </a:r>
          </a:p>
          <a:p>
            <a:pPr marL="742950" lvl="1" indent="-285750">
              <a:buFontTx/>
              <a:buChar char="-"/>
            </a:pPr>
            <a:r>
              <a:rPr lang="it-IT" sz="2000" b="1" dirty="0">
                <a:latin typeface="Rockwell" panose="02060603020205020403" pitchFamily="18" charset="0"/>
              </a:rPr>
              <a:t>Optimize R</a:t>
            </a:r>
            <a:r>
              <a:rPr lang="it-IT" sz="2000" dirty="0"/>
              <a:t> into the H_rl_rl fitted</a:t>
            </a:r>
          </a:p>
          <a:p>
            <a:pPr marL="742950" lvl="1" indent="-285750">
              <a:buFontTx/>
              <a:buChar char="-"/>
            </a:pPr>
            <a:endParaRPr lang="en-GB" dirty="0"/>
          </a:p>
          <a:p>
            <a:pPr marL="285750" indent="-285750">
              <a:buFontTx/>
              <a:buChar char="-"/>
            </a:pPr>
            <a:endParaRPr lang="en-GB" dirty="0"/>
          </a:p>
          <a:p>
            <a:pPr marL="742950" lvl="1" indent="-285750">
              <a:buFontTx/>
              <a:buChar char="-"/>
            </a:pPr>
            <a:endParaRPr lang="en-GB" dirty="0"/>
          </a:p>
          <a:p>
            <a:pPr marL="742950" lvl="1" indent="-285750">
              <a:buFontTx/>
              <a:buChar char="-"/>
            </a:pPr>
            <a:endParaRPr lang="en-GB" dirty="0"/>
          </a:p>
          <a:p>
            <a:pPr marL="742950" lvl="1" indent="-285750">
              <a:buFontTx/>
              <a:buChar char="-"/>
            </a:pPr>
            <a:endParaRPr lang="it-IT" dirty="0"/>
          </a:p>
        </p:txBody>
      </p:sp>
    </p:spTree>
    <p:extLst>
      <p:ext uri="{BB962C8B-B14F-4D97-AF65-F5344CB8AC3E}">
        <p14:creationId xmlns:p14="http://schemas.microsoft.com/office/powerpoint/2010/main" val="2140790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25AB1-8A20-31F8-8F89-B3083CD9C2BC}"/>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40C09269-7EB6-7113-6413-21BADC0A08CE}"/>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7385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grpSp>
        <p:nvGrpSpPr>
          <p:cNvPr id="11" name="Gruppo 10">
            <a:extLst>
              <a:ext uri="{FF2B5EF4-FFF2-40B4-BE49-F238E27FC236}">
                <a16:creationId xmlns:a16="http://schemas.microsoft.com/office/drawing/2014/main" id="{48199473-4EF0-F4A4-9BD7-5DD931AC4F63}"/>
              </a:ext>
            </a:extLst>
          </p:cNvPr>
          <p:cNvGrpSpPr/>
          <p:nvPr/>
        </p:nvGrpSpPr>
        <p:grpSpPr>
          <a:xfrm>
            <a:off x="734398" y="2768047"/>
            <a:ext cx="1557317" cy="1770616"/>
            <a:chOff x="587078" y="2661367"/>
            <a:chExt cx="1557317" cy="1770616"/>
          </a:xfrm>
        </p:grpSpPr>
        <p:pic>
          <p:nvPicPr>
            <p:cNvPr id="10" name="Immagine 9" descr="Immagine che contiene computer, Dispositivo di output, testo, Dispositivo elettronico&#10;&#10;Il contenuto generato dall'IA potrebbe non essere corretto.">
              <a:extLst>
                <a:ext uri="{FF2B5EF4-FFF2-40B4-BE49-F238E27FC236}">
                  <a16:creationId xmlns:a16="http://schemas.microsoft.com/office/drawing/2014/main" id="{D66CE8D5-E4C7-43D3-5973-B5DF8F38A3E1}"/>
                </a:ext>
              </a:extLst>
            </p:cNvPr>
            <p:cNvPicPr>
              <a:picLocks noChangeAspect="1"/>
            </p:cNvPicPr>
            <p:nvPr/>
          </p:nvPicPr>
          <p:blipFill>
            <a:blip r:embed="rId3"/>
            <a:srcRect l="39389" t="14989" r="39389" b="16440"/>
            <a:stretch/>
          </p:blipFill>
          <p:spPr>
            <a:xfrm>
              <a:off x="587078" y="2661367"/>
              <a:ext cx="1108669" cy="1535266"/>
            </a:xfrm>
            <a:prstGeom prst="rect">
              <a:avLst/>
            </a:prstGeom>
          </p:spPr>
        </p:pic>
        <p:pic>
          <p:nvPicPr>
            <p:cNvPr id="1026" name="Picture 2" descr="Questions | Dewesoft Developer">
              <a:hlinkClick r:id="rId4"/>
              <a:extLst>
                <a:ext uri="{FF2B5EF4-FFF2-40B4-BE49-F238E27FC236}">
                  <a16:creationId xmlns:a16="http://schemas.microsoft.com/office/drawing/2014/main" id="{BCED2408-5585-BEA6-18B7-5BA7E80336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1412" y="3429000"/>
              <a:ext cx="1002983" cy="1002983"/>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CasellaDiTesto 11">
            <a:extLst>
              <a:ext uri="{FF2B5EF4-FFF2-40B4-BE49-F238E27FC236}">
                <a16:creationId xmlns:a16="http://schemas.microsoft.com/office/drawing/2014/main" id="{8FDE41AE-68BE-0AF9-505E-4E9B9C3D6713}"/>
              </a:ext>
            </a:extLst>
          </p:cNvPr>
          <p:cNvSpPr txBox="1"/>
          <p:nvPr/>
        </p:nvSpPr>
        <p:spPr>
          <a:xfrm>
            <a:off x="734398" y="4588110"/>
            <a:ext cx="1226482" cy="584775"/>
          </a:xfrm>
          <a:prstGeom prst="rect">
            <a:avLst/>
          </a:prstGeom>
          <a:noFill/>
        </p:spPr>
        <p:txBody>
          <a:bodyPr wrap="square" rtlCol="0">
            <a:spAutoFit/>
          </a:bodyPr>
          <a:lstStyle/>
          <a:p>
            <a:pPr algn="ctr"/>
            <a:r>
              <a:rPr lang="it-IT" sz="1600" dirty="0"/>
              <a:t>Data collection</a:t>
            </a:r>
          </a:p>
        </p:txBody>
      </p:sp>
      <p:sp>
        <p:nvSpPr>
          <p:cNvPr id="13" name="Rettangolo 12">
            <a:extLst>
              <a:ext uri="{FF2B5EF4-FFF2-40B4-BE49-F238E27FC236}">
                <a16:creationId xmlns:a16="http://schemas.microsoft.com/office/drawing/2014/main" id="{4A275293-160E-0122-28CB-A846591FABF1}"/>
              </a:ext>
            </a:extLst>
          </p:cNvPr>
          <p:cNvSpPr/>
          <p:nvPr/>
        </p:nvSpPr>
        <p:spPr>
          <a:xfrm>
            <a:off x="2745740" y="1663685"/>
            <a:ext cx="2385060" cy="82772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028" name="Picture 4" descr="Fotografia Simple stopwatch timer flat icon for apps and websites,  martialred su EuroPosters.it">
            <a:hlinkClick r:id="rId6"/>
            <a:extLst>
              <a:ext uri="{FF2B5EF4-FFF2-40B4-BE49-F238E27FC236}">
                <a16:creationId xmlns:a16="http://schemas.microsoft.com/office/drawing/2014/main" id="{CB7B23F5-D717-1F1A-DE5C-684558048E5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24799" y="1737360"/>
            <a:ext cx="666360" cy="666360"/>
          </a:xfrm>
          <a:prstGeom prst="rect">
            <a:avLst/>
          </a:prstGeom>
          <a:noFill/>
          <a:extLst>
            <a:ext uri="{909E8E84-426E-40DD-AFC4-6F175D3DCCD1}">
              <a14:hiddenFill xmlns:a14="http://schemas.microsoft.com/office/drawing/2010/main">
                <a:solidFill>
                  <a:srgbClr val="FFFFFF"/>
                </a:solidFill>
              </a14:hiddenFill>
            </a:ext>
          </a:extLst>
        </p:spPr>
      </p:pic>
      <p:pic>
        <p:nvPicPr>
          <p:cNvPr id="15" name="Immagine 14" descr="Immagine che contiene Elementi grafici, simbolo, logo, Carattere&#10;&#10;Il contenuto generato dall'IA potrebbe non essere corretto.">
            <a:extLst>
              <a:ext uri="{FF2B5EF4-FFF2-40B4-BE49-F238E27FC236}">
                <a16:creationId xmlns:a16="http://schemas.microsoft.com/office/drawing/2014/main" id="{2D63253A-BCF9-604C-A162-DC1609E0961B}"/>
              </a:ext>
            </a:extLst>
          </p:cNvPr>
          <p:cNvPicPr preferRelativeResize="0">
            <a:picLocks/>
          </p:cNvPicPr>
          <p:nvPr/>
        </p:nvPicPr>
        <p:blipFill>
          <a:blip r:embed="rId8"/>
          <a:stretch>
            <a:fillRect/>
          </a:stretch>
        </p:blipFill>
        <p:spPr>
          <a:xfrm>
            <a:off x="3617384" y="1737360"/>
            <a:ext cx="666000" cy="666000"/>
          </a:xfrm>
          <a:prstGeom prst="rect">
            <a:avLst/>
          </a:prstGeom>
        </p:spPr>
      </p:pic>
      <p:pic>
        <p:nvPicPr>
          <p:cNvPr id="1030" name="Picture 6" descr="Data icon - Free download on Iconfinder">
            <a:hlinkClick r:id="rId9"/>
            <a:extLst>
              <a:ext uri="{FF2B5EF4-FFF2-40B4-BE49-F238E27FC236}">
                <a16:creationId xmlns:a16="http://schemas.microsoft.com/office/drawing/2014/main" id="{2846CD2C-1029-D05B-2FB7-E146FDB432FA}"/>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409609" y="1728210"/>
            <a:ext cx="666000" cy="666000"/>
          </a:xfrm>
          <a:prstGeom prst="rect">
            <a:avLst/>
          </a:prstGeom>
          <a:noFill/>
          <a:extLst>
            <a:ext uri="{909E8E84-426E-40DD-AFC4-6F175D3DCCD1}">
              <a14:hiddenFill xmlns:a14="http://schemas.microsoft.com/office/drawing/2010/main">
                <a:solidFill>
                  <a:srgbClr val="FFFFFF"/>
                </a:solidFill>
              </a14:hiddenFill>
            </a:ext>
          </a:extLst>
        </p:spPr>
      </p:pic>
      <p:sp>
        <p:nvSpPr>
          <p:cNvPr id="16" name="CasellaDiTesto 15">
            <a:extLst>
              <a:ext uri="{FF2B5EF4-FFF2-40B4-BE49-F238E27FC236}">
                <a16:creationId xmlns:a16="http://schemas.microsoft.com/office/drawing/2014/main" id="{B10C04B1-11A8-1371-E6EC-86D5228F0918}"/>
              </a:ext>
            </a:extLst>
          </p:cNvPr>
          <p:cNvSpPr txBox="1"/>
          <p:nvPr/>
        </p:nvSpPr>
        <p:spPr>
          <a:xfrm>
            <a:off x="3144912" y="2459101"/>
            <a:ext cx="1608497" cy="338554"/>
          </a:xfrm>
          <a:prstGeom prst="rect">
            <a:avLst/>
          </a:prstGeom>
          <a:noFill/>
        </p:spPr>
        <p:txBody>
          <a:bodyPr wrap="square" rtlCol="0">
            <a:spAutoFit/>
          </a:bodyPr>
          <a:lstStyle/>
          <a:p>
            <a:pPr algn="ctr"/>
            <a:r>
              <a:rPr lang="it-IT" sz="1600" dirty="0"/>
              <a:t>Connection hub</a:t>
            </a:r>
          </a:p>
        </p:txBody>
      </p:sp>
      <p:pic>
        <p:nvPicPr>
          <p:cNvPr id="1032" name="Picture 8" descr="Inductor - Free technology icons">
            <a:hlinkClick r:id="rId11"/>
            <a:extLst>
              <a:ext uri="{FF2B5EF4-FFF2-40B4-BE49-F238E27FC236}">
                <a16:creationId xmlns:a16="http://schemas.microsoft.com/office/drawing/2014/main" id="{057FAB1E-8C50-1338-5E6C-7F210101DB8C}"/>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21240" y="2299637"/>
            <a:ext cx="827722" cy="827722"/>
          </a:xfrm>
          <a:prstGeom prst="rect">
            <a:avLst/>
          </a:prstGeom>
          <a:noFill/>
          <a:extLst>
            <a:ext uri="{909E8E84-426E-40DD-AFC4-6F175D3DCCD1}">
              <a14:hiddenFill xmlns:a14="http://schemas.microsoft.com/office/drawing/2010/main">
                <a:solidFill>
                  <a:srgbClr val="FFFFFF"/>
                </a:solidFill>
              </a14:hiddenFill>
            </a:ext>
          </a:extLst>
        </p:spPr>
      </p:pic>
      <p:sp>
        <p:nvSpPr>
          <p:cNvPr id="17" name="Rettangolo smussato 16">
            <a:extLst>
              <a:ext uri="{FF2B5EF4-FFF2-40B4-BE49-F238E27FC236}">
                <a16:creationId xmlns:a16="http://schemas.microsoft.com/office/drawing/2014/main" id="{03D246C6-B04D-47AD-1032-328CABF8709C}"/>
              </a:ext>
            </a:extLst>
          </p:cNvPr>
          <p:cNvSpPr/>
          <p:nvPr/>
        </p:nvSpPr>
        <p:spPr>
          <a:xfrm>
            <a:off x="5449794" y="3535680"/>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18" name="Rettangolo 17">
            <a:extLst>
              <a:ext uri="{FF2B5EF4-FFF2-40B4-BE49-F238E27FC236}">
                <a16:creationId xmlns:a16="http://schemas.microsoft.com/office/drawing/2014/main" id="{8E392AD3-D9B7-7C5B-66B9-D2EDC51B05AE}"/>
              </a:ext>
            </a:extLst>
          </p:cNvPr>
          <p:cNvSpPr/>
          <p:nvPr/>
        </p:nvSpPr>
        <p:spPr>
          <a:xfrm>
            <a:off x="3157979" y="3424756"/>
            <a:ext cx="488325" cy="9566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err="1"/>
              <a:t>Zsh</a:t>
            </a:r>
            <a:endParaRPr lang="it-IT" dirty="0"/>
          </a:p>
        </p:txBody>
      </p:sp>
      <p:cxnSp>
        <p:nvCxnSpPr>
          <p:cNvPr id="6" name="Connector: Elbow 5">
            <a:extLst>
              <a:ext uri="{FF2B5EF4-FFF2-40B4-BE49-F238E27FC236}">
                <a16:creationId xmlns:a16="http://schemas.microsoft.com/office/drawing/2014/main" id="{CC6FA444-9757-C86D-0B8B-38F1E1B573D3}"/>
              </a:ext>
            </a:extLst>
          </p:cNvPr>
          <p:cNvCxnSpPr>
            <a:cxnSpLocks/>
            <a:stCxn id="18" idx="0"/>
          </p:cNvCxnSpPr>
          <p:nvPr/>
        </p:nvCxnSpPr>
        <p:spPr>
          <a:xfrm rot="16200000" flipH="1">
            <a:off x="4551042" y="2275855"/>
            <a:ext cx="92301" cy="2390102"/>
          </a:xfrm>
          <a:prstGeom prst="bentConnector4">
            <a:avLst>
              <a:gd name="adj1" fmla="val -247668"/>
              <a:gd name="adj2" fmla="val 100539"/>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9DBCE527-5989-0DF3-38DF-29ADAFD87B89}"/>
              </a:ext>
            </a:extLst>
          </p:cNvPr>
          <p:cNvCxnSpPr>
            <a:cxnSpLocks/>
            <a:stCxn id="18" idx="2"/>
          </p:cNvCxnSpPr>
          <p:nvPr/>
        </p:nvCxnSpPr>
        <p:spPr>
          <a:xfrm rot="5400000" flipH="1" flipV="1">
            <a:off x="4480459" y="3043423"/>
            <a:ext cx="259713" cy="2416349"/>
          </a:xfrm>
          <a:prstGeom prst="bentConnector4">
            <a:avLst>
              <a:gd name="adj1" fmla="val -88020"/>
              <a:gd name="adj2" fmla="val 99595"/>
            </a:avLst>
          </a:prstGeom>
          <a:ln w="38100" cap="flat">
            <a:solidFill>
              <a:schemeClr val="accent6">
                <a:lumMod val="50000"/>
              </a:schemeClr>
            </a:solidFill>
            <a:tailEnd type="none"/>
          </a:ln>
        </p:spPr>
        <p:style>
          <a:lnRef idx="1">
            <a:schemeClr val="accent1"/>
          </a:lnRef>
          <a:fillRef idx="0">
            <a:schemeClr val="accent1"/>
          </a:fillRef>
          <a:effectRef idx="0">
            <a:schemeClr val="accent1"/>
          </a:effectRef>
          <a:fontRef idx="minor">
            <a:schemeClr val="tx1"/>
          </a:fontRef>
        </p:style>
      </p:cxnSp>
      <p:grpSp>
        <p:nvGrpSpPr>
          <p:cNvPr id="1044" name="Group 1043">
            <a:extLst>
              <a:ext uri="{FF2B5EF4-FFF2-40B4-BE49-F238E27FC236}">
                <a16:creationId xmlns:a16="http://schemas.microsoft.com/office/drawing/2014/main" id="{E1684737-9AFF-9F65-D838-3E2F9CA7DAB1}"/>
              </a:ext>
            </a:extLst>
          </p:cNvPr>
          <p:cNvGrpSpPr/>
          <p:nvPr/>
        </p:nvGrpSpPr>
        <p:grpSpPr>
          <a:xfrm>
            <a:off x="5726020" y="4827185"/>
            <a:ext cx="2045132" cy="1555765"/>
            <a:chOff x="6007174" y="4676537"/>
            <a:chExt cx="2045132" cy="1555765"/>
          </a:xfrm>
        </p:grpSpPr>
        <p:pic>
          <p:nvPicPr>
            <p:cNvPr id="1034" name="Picture 10" descr="Laser distance meter icon vector flat 25506388 Vector Art at Vecteezy">
              <a:hlinkClick r:id="rId13"/>
              <a:extLst>
                <a:ext uri="{FF2B5EF4-FFF2-40B4-BE49-F238E27FC236}">
                  <a16:creationId xmlns:a16="http://schemas.microsoft.com/office/drawing/2014/main" id="{73B033EC-12FE-314B-3EDC-0B4D3EAEC2C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439759" y="4676537"/>
              <a:ext cx="1179963" cy="1179963"/>
            </a:xfrm>
            <a:prstGeom prst="rect">
              <a:avLst/>
            </a:prstGeom>
            <a:noFill/>
            <a:extLst>
              <a:ext uri="{909E8E84-426E-40DD-AFC4-6F175D3DCCD1}">
                <a14:hiddenFill xmlns:a14="http://schemas.microsoft.com/office/drawing/2010/main">
                  <a:solidFill>
                    <a:srgbClr val="FFFFFF"/>
                  </a:solidFill>
                </a14:hiddenFill>
              </a:ext>
            </a:extLst>
          </p:spPr>
        </p:pic>
        <p:sp>
          <p:nvSpPr>
            <p:cNvPr id="19" name="CasellaDiTesto 11">
              <a:extLst>
                <a:ext uri="{FF2B5EF4-FFF2-40B4-BE49-F238E27FC236}">
                  <a16:creationId xmlns:a16="http://schemas.microsoft.com/office/drawing/2014/main" id="{19E225BE-7B26-5610-ED93-6EA9B4986848}"/>
                </a:ext>
              </a:extLst>
            </p:cNvPr>
            <p:cNvSpPr txBox="1"/>
            <p:nvPr/>
          </p:nvSpPr>
          <p:spPr>
            <a:xfrm>
              <a:off x="6007174" y="5893748"/>
              <a:ext cx="2045132" cy="338554"/>
            </a:xfrm>
            <a:prstGeom prst="rect">
              <a:avLst/>
            </a:prstGeom>
            <a:noFill/>
          </p:spPr>
          <p:txBody>
            <a:bodyPr wrap="square" rtlCol="0">
              <a:spAutoFit/>
            </a:bodyPr>
            <a:lstStyle/>
            <a:p>
              <a:pPr algn="ctr"/>
              <a:r>
                <a:rPr lang="it-IT" sz="1600" dirty="0"/>
                <a:t>Laser speed gauge</a:t>
              </a:r>
            </a:p>
          </p:txBody>
        </p:sp>
      </p:grpSp>
      <p:sp>
        <p:nvSpPr>
          <p:cNvPr id="20" name="CasellaDiTesto 11">
            <a:extLst>
              <a:ext uri="{FF2B5EF4-FFF2-40B4-BE49-F238E27FC236}">
                <a16:creationId xmlns:a16="http://schemas.microsoft.com/office/drawing/2014/main" id="{E56A9D0E-5266-B34D-FF54-E91D95E1692A}"/>
              </a:ext>
            </a:extLst>
          </p:cNvPr>
          <p:cNvSpPr txBox="1"/>
          <p:nvPr/>
        </p:nvSpPr>
        <p:spPr>
          <a:xfrm>
            <a:off x="5792245" y="1868372"/>
            <a:ext cx="1885710" cy="338554"/>
          </a:xfrm>
          <a:prstGeom prst="rect">
            <a:avLst/>
          </a:prstGeom>
          <a:noFill/>
        </p:spPr>
        <p:txBody>
          <a:bodyPr wrap="square" rtlCol="0">
            <a:spAutoFit/>
          </a:bodyPr>
          <a:lstStyle/>
          <a:p>
            <a:pPr algn="ctr"/>
            <a:r>
              <a:rPr lang="it-IT" sz="1600" dirty="0"/>
              <a:t>Electromagnetic coil</a:t>
            </a:r>
          </a:p>
        </p:txBody>
      </p:sp>
      <p:cxnSp>
        <p:nvCxnSpPr>
          <p:cNvPr id="22" name="Connector: Elbow 21">
            <a:extLst>
              <a:ext uri="{FF2B5EF4-FFF2-40B4-BE49-F238E27FC236}">
                <a16:creationId xmlns:a16="http://schemas.microsoft.com/office/drawing/2014/main" id="{E6A4F50B-3244-8581-51E7-9BE64A859B27}"/>
              </a:ext>
            </a:extLst>
          </p:cNvPr>
          <p:cNvCxnSpPr>
            <a:cxnSpLocks/>
            <a:stCxn id="10" idx="0"/>
            <a:endCxn id="13" idx="1"/>
          </p:cNvCxnSpPr>
          <p:nvPr/>
        </p:nvCxnSpPr>
        <p:spPr>
          <a:xfrm rot="5400000" flipH="1" flipV="1">
            <a:off x="1671986" y="1694294"/>
            <a:ext cx="690501" cy="1457007"/>
          </a:xfrm>
          <a:prstGeom prst="bentConnector2">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8F8448C2-9341-8E42-2D50-31ABF6EF310F}"/>
              </a:ext>
            </a:extLst>
          </p:cNvPr>
          <p:cNvCxnSpPr>
            <a:cxnSpLocks/>
            <a:stCxn id="13" idx="3"/>
            <a:endCxn id="1032" idx="1"/>
          </p:cNvCxnSpPr>
          <p:nvPr/>
        </p:nvCxnSpPr>
        <p:spPr>
          <a:xfrm>
            <a:off x="5130800" y="2077546"/>
            <a:ext cx="1190440" cy="635952"/>
          </a:xfrm>
          <a:prstGeom prst="bentConnector3">
            <a:avLst>
              <a:gd name="adj1" fmla="val 50000"/>
            </a:avLst>
          </a:prstGeom>
          <a:ln w="38100" cap="flat">
            <a:solidFill>
              <a:schemeClr val="bg1"/>
            </a:solidFill>
            <a:tailEnd type="stealth"/>
          </a:ln>
        </p:spPr>
        <p:style>
          <a:lnRef idx="1">
            <a:schemeClr val="accent1"/>
          </a:lnRef>
          <a:fillRef idx="0">
            <a:schemeClr val="accent1"/>
          </a:fillRef>
          <a:effectRef idx="0">
            <a:schemeClr val="accent1"/>
          </a:effectRef>
          <a:fontRef idx="minor">
            <a:schemeClr val="tx1"/>
          </a:fontRef>
        </p:style>
      </p:cxnSp>
      <p:sp>
        <p:nvSpPr>
          <p:cNvPr id="1037" name="Arrow: Down 1036">
            <a:extLst>
              <a:ext uri="{FF2B5EF4-FFF2-40B4-BE49-F238E27FC236}">
                <a16:creationId xmlns:a16="http://schemas.microsoft.com/office/drawing/2014/main" id="{D8051700-EA76-DE02-75AC-6D0218DD0310}"/>
              </a:ext>
            </a:extLst>
          </p:cNvPr>
          <p:cNvSpPr/>
          <p:nvPr/>
        </p:nvSpPr>
        <p:spPr>
          <a:xfrm>
            <a:off x="6616700" y="3171274"/>
            <a:ext cx="213360" cy="327157"/>
          </a:xfrm>
          <a:prstGeom prst="downArrow">
            <a:avLst/>
          </a:prstGeom>
          <a:solidFill>
            <a:srgbClr val="FF0000"/>
          </a:solidFill>
          <a:ln w="3175">
            <a:solidFill>
              <a:schemeClr val="bg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38" name="CasellaDiTesto 11">
            <a:extLst>
              <a:ext uri="{FF2B5EF4-FFF2-40B4-BE49-F238E27FC236}">
                <a16:creationId xmlns:a16="http://schemas.microsoft.com/office/drawing/2014/main" id="{202496AD-A8A6-EEBB-900B-E525E73E825E}"/>
              </a:ext>
            </a:extLst>
          </p:cNvPr>
          <p:cNvSpPr txBox="1"/>
          <p:nvPr/>
        </p:nvSpPr>
        <p:spPr>
          <a:xfrm>
            <a:off x="6796582" y="3104528"/>
            <a:ext cx="213360" cy="400110"/>
          </a:xfrm>
          <a:prstGeom prst="rect">
            <a:avLst/>
          </a:prstGeom>
          <a:noFill/>
        </p:spPr>
        <p:txBody>
          <a:bodyPr wrap="square" rtlCol="0">
            <a:spAutoFit/>
          </a:bodyPr>
          <a:lstStyle/>
          <a:p>
            <a:pPr algn="ctr"/>
            <a:r>
              <a:rPr lang="it-IT" sz="2000" dirty="0"/>
              <a:t>F</a:t>
            </a:r>
          </a:p>
        </p:txBody>
      </p:sp>
      <p:cxnSp>
        <p:nvCxnSpPr>
          <p:cNvPr id="1042" name="Straight Connector 1041">
            <a:extLst>
              <a:ext uri="{FF2B5EF4-FFF2-40B4-BE49-F238E27FC236}">
                <a16:creationId xmlns:a16="http://schemas.microsoft.com/office/drawing/2014/main" id="{0D20D359-DCE5-E4F3-10DD-7CC22C9808F2}"/>
              </a:ext>
            </a:extLst>
          </p:cNvPr>
          <p:cNvCxnSpPr>
            <a:cxnSpLocks/>
          </p:cNvCxnSpPr>
          <p:nvPr/>
        </p:nvCxnSpPr>
        <p:spPr>
          <a:xfrm>
            <a:off x="6727190" y="4205393"/>
            <a:ext cx="0" cy="621792"/>
          </a:xfrm>
          <a:prstGeom prst="line">
            <a:avLst/>
          </a:prstGeom>
          <a:ln w="117475">
            <a:solidFill>
              <a:srgbClr val="FFC000"/>
            </a:solidFill>
            <a:prstDash val="sysDot"/>
          </a:ln>
        </p:spPr>
        <p:style>
          <a:lnRef idx="1">
            <a:schemeClr val="accent1"/>
          </a:lnRef>
          <a:fillRef idx="0">
            <a:schemeClr val="accent1"/>
          </a:fillRef>
          <a:effectRef idx="0">
            <a:schemeClr val="accent1"/>
          </a:effectRef>
          <a:fontRef idx="minor">
            <a:schemeClr val="tx1"/>
          </a:fontRef>
        </p:style>
      </p:cxnSp>
      <p:cxnSp>
        <p:nvCxnSpPr>
          <p:cNvPr id="1045" name="Connector: Elbow 1044">
            <a:extLst>
              <a:ext uri="{FF2B5EF4-FFF2-40B4-BE49-F238E27FC236}">
                <a16:creationId xmlns:a16="http://schemas.microsoft.com/office/drawing/2014/main" id="{7C360701-8169-527F-5E05-6BA394153AEF}"/>
              </a:ext>
            </a:extLst>
          </p:cNvPr>
          <p:cNvCxnSpPr>
            <a:cxnSpLocks/>
            <a:endCxn id="1034" idx="1"/>
          </p:cNvCxnSpPr>
          <p:nvPr/>
        </p:nvCxnSpPr>
        <p:spPr>
          <a:xfrm>
            <a:off x="2908863" y="2491407"/>
            <a:ext cx="3249742" cy="2925760"/>
          </a:xfrm>
          <a:prstGeom prst="bentConnector3">
            <a:avLst>
              <a:gd name="adj1" fmla="val 134"/>
            </a:avLst>
          </a:prstGeom>
          <a:ln w="38100" cap="flat">
            <a:solidFill>
              <a:schemeClr val="bg1"/>
            </a:solidFill>
            <a:headEnd type="stealth"/>
            <a:tailEnd type="stealth"/>
          </a:ln>
        </p:spPr>
        <p:style>
          <a:lnRef idx="1">
            <a:schemeClr val="accent1"/>
          </a:lnRef>
          <a:fillRef idx="0">
            <a:schemeClr val="accent1"/>
          </a:fillRef>
          <a:effectRef idx="0">
            <a:schemeClr val="accent1"/>
          </a:effectRef>
          <a:fontRef idx="minor">
            <a:schemeClr val="tx1"/>
          </a:fontRef>
        </p:style>
      </p:cxnSp>
      <p:sp>
        <p:nvSpPr>
          <p:cNvPr id="1050" name="CasellaDiTesto 11">
            <a:extLst>
              <a:ext uri="{FF2B5EF4-FFF2-40B4-BE49-F238E27FC236}">
                <a16:creationId xmlns:a16="http://schemas.microsoft.com/office/drawing/2014/main" id="{A40D455A-001B-3933-C9B0-52B8AACE85C4}"/>
              </a:ext>
            </a:extLst>
          </p:cNvPr>
          <p:cNvSpPr txBox="1"/>
          <p:nvPr/>
        </p:nvSpPr>
        <p:spPr>
          <a:xfrm>
            <a:off x="7937242" y="1452874"/>
            <a:ext cx="3018035" cy="3046988"/>
          </a:xfrm>
          <a:prstGeom prst="rect">
            <a:avLst/>
          </a:prstGeom>
          <a:noFill/>
        </p:spPr>
        <p:txBody>
          <a:bodyPr wrap="square" rtlCol="0">
            <a:spAutoFit/>
          </a:bodyPr>
          <a:lstStyle/>
          <a:p>
            <a:pPr marL="285750" indent="-285750">
              <a:buFont typeface="Arial" panose="020B0604020202020204" pitchFamily="34" charset="0"/>
              <a:buChar char="•"/>
            </a:pPr>
            <a:r>
              <a:rPr lang="it-IT" sz="1600" u="sng" dirty="0"/>
              <a:t>Connection hub</a:t>
            </a:r>
            <a:r>
              <a:rPr lang="it-IT" sz="1600" dirty="0"/>
              <a:t>: Clock source for </a:t>
            </a:r>
            <a:r>
              <a:rPr lang="it-IT" sz="1600" dirty="0" err="1"/>
              <a:t>sincronization</a:t>
            </a:r>
            <a:r>
              <a:rPr lang="it-IT" sz="1600" dirty="0"/>
              <a:t> of the data, </a:t>
            </a:r>
            <a:r>
              <a:rPr lang="it-IT" sz="1600" dirty="0" err="1"/>
              <a:t>amplifier</a:t>
            </a:r>
            <a:r>
              <a:rPr lang="it-IT" sz="1600" dirty="0"/>
              <a:t> and power </a:t>
            </a:r>
            <a:r>
              <a:rPr lang="it-IT" sz="1600" dirty="0" err="1"/>
              <a:t>direction</a:t>
            </a:r>
            <a:endParaRPr lang="it-IT" sz="1600" dirty="0"/>
          </a:p>
          <a:p>
            <a:pPr marL="285750" indent="-285750">
              <a:buFont typeface="Arial" panose="020B0604020202020204" pitchFamily="34" charset="0"/>
              <a:buChar char="•"/>
            </a:pPr>
            <a:r>
              <a:rPr lang="it-IT" sz="1600" u="sng" dirty="0"/>
              <a:t>Electromagnetic coil</a:t>
            </a:r>
            <a:r>
              <a:rPr lang="it-IT" sz="1600" dirty="0"/>
              <a:t>: </a:t>
            </a:r>
            <a:r>
              <a:rPr lang="it-IT" sz="1600" dirty="0" err="1"/>
              <a:t>used</a:t>
            </a:r>
            <a:r>
              <a:rPr lang="it-IT" sz="1600" dirty="0"/>
              <a:t> with a </a:t>
            </a:r>
            <a:r>
              <a:rPr lang="it-IT" sz="1600" dirty="0" err="1"/>
              <a:t>magnet</a:t>
            </a:r>
            <a:r>
              <a:rPr lang="it-IT" sz="1600" dirty="0"/>
              <a:t> </a:t>
            </a:r>
            <a:r>
              <a:rPr lang="it-IT" sz="1600" dirty="0" err="1"/>
              <a:t>mounted</a:t>
            </a:r>
            <a:r>
              <a:rPr lang="it-IT" sz="1600" dirty="0"/>
              <a:t> on the bar to force the bar </a:t>
            </a:r>
            <a:r>
              <a:rPr lang="it-IT" sz="1600" dirty="0" err="1"/>
              <a:t>without</a:t>
            </a:r>
            <a:r>
              <a:rPr lang="it-IT" sz="1600" dirty="0"/>
              <a:t> contact</a:t>
            </a:r>
          </a:p>
          <a:p>
            <a:pPr marL="285750" indent="-285750">
              <a:buFont typeface="Arial" panose="020B0604020202020204" pitchFamily="34" charset="0"/>
              <a:buChar char="•"/>
            </a:pPr>
            <a:r>
              <a:rPr lang="it-IT" sz="1600" u="sng" dirty="0"/>
              <a:t>Laser speed gauge</a:t>
            </a:r>
            <a:r>
              <a:rPr lang="it-IT" sz="1600" dirty="0"/>
              <a:t>: </a:t>
            </a:r>
            <a:r>
              <a:rPr lang="it-IT" sz="1600" dirty="0" err="1"/>
              <a:t>mesures</a:t>
            </a:r>
            <a:r>
              <a:rPr lang="it-IT" sz="1600" dirty="0"/>
              <a:t> the speed of the free side of the bar, </a:t>
            </a:r>
            <a:r>
              <a:rPr lang="it-IT" sz="1600" dirty="0" err="1"/>
              <a:t>without</a:t>
            </a:r>
            <a:r>
              <a:rPr lang="it-IT" sz="1600" dirty="0"/>
              <a:t> contact</a:t>
            </a:r>
          </a:p>
          <a:p>
            <a:pPr marL="285750" indent="-285750">
              <a:buFont typeface="Arial" panose="020B0604020202020204" pitchFamily="34" charset="0"/>
              <a:buChar char="•"/>
            </a:pPr>
            <a:r>
              <a:rPr lang="it-IT" sz="1600" dirty="0"/>
              <a:t> </a:t>
            </a:r>
            <a:r>
              <a:rPr lang="it-IT" sz="1600" u="sng" dirty="0" err="1"/>
              <a:t>Current</a:t>
            </a:r>
            <a:r>
              <a:rPr lang="it-IT" sz="1600" u="sng" dirty="0"/>
              <a:t> gauge</a:t>
            </a:r>
            <a:r>
              <a:rPr lang="it-IT" sz="1600" dirty="0"/>
              <a:t>: </a:t>
            </a:r>
            <a:r>
              <a:rPr lang="it-IT" sz="1600" dirty="0" err="1"/>
              <a:t>Needed</a:t>
            </a:r>
            <a:r>
              <a:rPr lang="it-IT" sz="1600" dirty="0"/>
              <a:t> to </a:t>
            </a:r>
            <a:r>
              <a:rPr lang="it-IT" sz="1600" dirty="0" err="1"/>
              <a:t>measure</a:t>
            </a:r>
            <a:r>
              <a:rPr lang="it-IT" sz="1600" dirty="0"/>
              <a:t> the </a:t>
            </a:r>
            <a:r>
              <a:rPr lang="it-IT" sz="1600" dirty="0" err="1"/>
              <a:t>behaviour</a:t>
            </a:r>
            <a:r>
              <a:rPr lang="it-IT" sz="1600" dirty="0"/>
              <a:t> of the </a:t>
            </a:r>
            <a:r>
              <a:rPr lang="it-IT" sz="1600" dirty="0" err="1"/>
              <a:t>piezo</a:t>
            </a:r>
            <a:r>
              <a:rPr lang="it-IT" sz="1600" dirty="0"/>
              <a:t> patch</a:t>
            </a:r>
          </a:p>
        </p:txBody>
      </p:sp>
      <p:sp>
        <p:nvSpPr>
          <p:cNvPr id="1051" name="Rettangolo 17">
            <a:extLst>
              <a:ext uri="{FF2B5EF4-FFF2-40B4-BE49-F238E27FC236}">
                <a16:creationId xmlns:a16="http://schemas.microsoft.com/office/drawing/2014/main" id="{2E4D6A30-641F-CD79-4E69-EDD5077D2267}"/>
              </a:ext>
            </a:extLst>
          </p:cNvPr>
          <p:cNvSpPr/>
          <p:nvPr/>
        </p:nvSpPr>
        <p:spPr>
          <a:xfrm>
            <a:off x="3890466" y="4324893"/>
            <a:ext cx="488325" cy="5264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A</a:t>
            </a:r>
          </a:p>
        </p:txBody>
      </p:sp>
      <p:cxnSp>
        <p:nvCxnSpPr>
          <p:cNvPr id="1052" name="Connector: Elbow 1051">
            <a:extLst>
              <a:ext uri="{FF2B5EF4-FFF2-40B4-BE49-F238E27FC236}">
                <a16:creationId xmlns:a16="http://schemas.microsoft.com/office/drawing/2014/main" id="{34B97C11-AAC1-E781-8DBD-08FAABCC176E}"/>
              </a:ext>
            </a:extLst>
          </p:cNvPr>
          <p:cNvCxnSpPr>
            <a:cxnSpLocks/>
            <a:endCxn id="1051" idx="2"/>
          </p:cNvCxnSpPr>
          <p:nvPr/>
        </p:nvCxnSpPr>
        <p:spPr>
          <a:xfrm rot="16200000" flipH="1">
            <a:off x="2424010" y="3140708"/>
            <a:ext cx="2359922" cy="1061316"/>
          </a:xfrm>
          <a:prstGeom prst="bentConnector3">
            <a:avLst>
              <a:gd name="adj1" fmla="val 109687"/>
            </a:avLst>
          </a:prstGeom>
          <a:ln w="38100" cap="flat">
            <a:solidFill>
              <a:schemeClr val="bg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066" name="CasellaDiTesto 15">
            <a:extLst>
              <a:ext uri="{FF2B5EF4-FFF2-40B4-BE49-F238E27FC236}">
                <a16:creationId xmlns:a16="http://schemas.microsoft.com/office/drawing/2014/main" id="{C0FD9D82-F3E6-D2EC-A6EB-251753616453}"/>
              </a:ext>
            </a:extLst>
          </p:cNvPr>
          <p:cNvSpPr txBox="1"/>
          <p:nvPr/>
        </p:nvSpPr>
        <p:spPr>
          <a:xfrm>
            <a:off x="4272215" y="4584606"/>
            <a:ext cx="1039994" cy="584775"/>
          </a:xfrm>
          <a:prstGeom prst="rect">
            <a:avLst/>
          </a:prstGeom>
          <a:noFill/>
        </p:spPr>
        <p:txBody>
          <a:bodyPr wrap="square" rtlCol="0">
            <a:spAutoFit/>
          </a:bodyPr>
          <a:lstStyle/>
          <a:p>
            <a:pPr algn="ctr"/>
            <a:r>
              <a:rPr lang="it-IT" sz="1600" dirty="0" err="1"/>
              <a:t>Current</a:t>
            </a:r>
            <a:r>
              <a:rPr lang="it-IT" sz="1600" dirty="0"/>
              <a:t> gauge</a:t>
            </a:r>
          </a:p>
        </p:txBody>
      </p:sp>
    </p:spTree>
    <p:extLst>
      <p:ext uri="{BB962C8B-B14F-4D97-AF65-F5344CB8AC3E}">
        <p14:creationId xmlns:p14="http://schemas.microsoft.com/office/powerpoint/2010/main" val="3253689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82F17-AAF9-3B6A-657F-52F76E33427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CB8D20F-B8D3-E31C-4C3A-C7AFED1B3801}"/>
              </a:ext>
            </a:extLst>
          </p:cNvPr>
          <p:cNvSpPr>
            <a:spLocks noGrp="1"/>
          </p:cNvSpPr>
          <p:nvPr>
            <p:ph type="title"/>
          </p:nvPr>
        </p:nvSpPr>
        <p:spPr>
          <a:xfrm>
            <a:off x="1141413" y="618518"/>
            <a:ext cx="9905998" cy="790404"/>
          </a:xfrm>
        </p:spPr>
        <p:txBody>
          <a:bodyPr rtlCol="0">
            <a:normAutofit/>
          </a:bodyPr>
          <a:lstStyle/>
          <a:p>
            <a:pPr rtl="0"/>
            <a:r>
              <a:rPr lang="it-IT" sz="4400" dirty="0">
                <a:latin typeface="Rockwell" panose="02060603020205020403" pitchFamily="18" charset="0"/>
              </a:rPr>
              <a:t>Experimental setup</a:t>
            </a:r>
          </a:p>
        </p:txBody>
      </p:sp>
      <p:sp>
        <p:nvSpPr>
          <p:cNvPr id="3" name="Titolo 1">
            <a:extLst>
              <a:ext uri="{FF2B5EF4-FFF2-40B4-BE49-F238E27FC236}">
                <a16:creationId xmlns:a16="http://schemas.microsoft.com/office/drawing/2014/main" id="{39600F9E-B40A-0B2F-A08D-0C44AA3E6687}"/>
              </a:ext>
            </a:extLst>
          </p:cNvPr>
          <p:cNvSpPr txBox="1">
            <a:spLocks/>
          </p:cNvSpPr>
          <p:nvPr/>
        </p:nvSpPr>
        <p:spPr>
          <a:xfrm>
            <a:off x="1141413" y="1181465"/>
            <a:ext cx="9905998" cy="7904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it-IT" sz="2400" dirty="0">
                <a:latin typeface="Rockwell" panose="02060603020205020403" pitchFamily="18" charset="0"/>
              </a:rPr>
              <a:t>The bar</a:t>
            </a:r>
          </a:p>
        </p:txBody>
      </p:sp>
      <p:sp>
        <p:nvSpPr>
          <p:cNvPr id="4" name="Rettangolo smussato 16">
            <a:extLst>
              <a:ext uri="{FF2B5EF4-FFF2-40B4-BE49-F238E27FC236}">
                <a16:creationId xmlns:a16="http://schemas.microsoft.com/office/drawing/2014/main" id="{7F854E4C-202A-4669-3110-1B5A381977AE}"/>
              </a:ext>
            </a:extLst>
          </p:cNvPr>
          <p:cNvSpPr/>
          <p:nvPr/>
        </p:nvSpPr>
        <p:spPr>
          <a:xfrm>
            <a:off x="1232357" y="3600995"/>
            <a:ext cx="2045132" cy="595715"/>
          </a:xfrm>
          <a:prstGeom prst="beve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dirty="0"/>
              <a:t>Foto barretta</a:t>
            </a:r>
          </a:p>
        </p:txBody>
      </p:sp>
      <p:sp>
        <p:nvSpPr>
          <p:cNvPr id="5" name="TextBox 4">
            <a:extLst>
              <a:ext uri="{FF2B5EF4-FFF2-40B4-BE49-F238E27FC236}">
                <a16:creationId xmlns:a16="http://schemas.microsoft.com/office/drawing/2014/main" id="{A84C2A05-84C9-2C7B-C95A-F61A59BB7B01}"/>
              </a:ext>
            </a:extLst>
          </p:cNvPr>
          <p:cNvSpPr txBox="1"/>
          <p:nvPr/>
        </p:nvSpPr>
        <p:spPr>
          <a:xfrm>
            <a:off x="4385388" y="2071396"/>
            <a:ext cx="5850294" cy="2862322"/>
          </a:xfrm>
          <a:prstGeom prst="rect">
            <a:avLst/>
          </a:prstGeom>
          <a:noFill/>
        </p:spPr>
        <p:txBody>
          <a:bodyPr wrap="square" rtlCol="0">
            <a:spAutoFit/>
          </a:bodyPr>
          <a:lstStyle/>
          <a:p>
            <a:r>
              <a:rPr lang="it-IT" dirty="0"/>
              <a:t>The bar </a:t>
            </a:r>
            <a:r>
              <a:rPr lang="it-IT" dirty="0" err="1"/>
              <a:t>is</a:t>
            </a:r>
            <a:r>
              <a:rPr lang="it-IT" dirty="0"/>
              <a:t> </a:t>
            </a:r>
            <a:r>
              <a:rPr lang="it-IT" dirty="0" err="1"/>
              <a:t>constrained</a:t>
            </a:r>
            <a:r>
              <a:rPr lang="it-IT" dirty="0"/>
              <a:t> on a single end, the </a:t>
            </a:r>
            <a:r>
              <a:rPr lang="it-IT" dirty="0" err="1"/>
              <a:t>lenght</a:t>
            </a:r>
            <a:r>
              <a:rPr lang="it-IT" dirty="0"/>
              <a:t> of the bar </a:t>
            </a:r>
            <a:r>
              <a:rPr lang="it-IT" dirty="0" err="1"/>
              <a:t>is</a:t>
            </a:r>
            <a:r>
              <a:rPr lang="it-IT" dirty="0"/>
              <a:t> </a:t>
            </a:r>
            <a:r>
              <a:rPr lang="it-IT" dirty="0" err="1"/>
              <a:t>much</a:t>
            </a:r>
            <a:r>
              <a:rPr lang="it-IT" dirty="0"/>
              <a:t> </a:t>
            </a:r>
            <a:r>
              <a:rPr lang="it-IT" dirty="0" err="1"/>
              <a:t>greater</a:t>
            </a:r>
            <a:r>
              <a:rPr lang="it-IT" dirty="0"/>
              <a:t> of the </a:t>
            </a:r>
            <a:r>
              <a:rPr lang="it-IT" dirty="0" err="1"/>
              <a:t>width</a:t>
            </a:r>
            <a:r>
              <a:rPr lang="it-IT" dirty="0"/>
              <a:t> to be </a:t>
            </a:r>
            <a:r>
              <a:rPr lang="it-IT" dirty="0" err="1"/>
              <a:t>able</a:t>
            </a:r>
            <a:r>
              <a:rPr lang="it-IT" dirty="0"/>
              <a:t> to </a:t>
            </a:r>
            <a:r>
              <a:rPr lang="it-IT" dirty="0" err="1"/>
              <a:t>approximate</a:t>
            </a:r>
            <a:r>
              <a:rPr lang="it-IT" dirty="0"/>
              <a:t> to a single </a:t>
            </a:r>
            <a:r>
              <a:rPr lang="it-IT" dirty="0" err="1"/>
              <a:t>dimesion</a:t>
            </a:r>
            <a:r>
              <a:rPr lang="it-IT" dirty="0"/>
              <a:t>.</a:t>
            </a:r>
          </a:p>
          <a:p>
            <a:endParaRPr lang="it-IT" dirty="0"/>
          </a:p>
          <a:p>
            <a:r>
              <a:rPr lang="it-IT" dirty="0"/>
              <a:t>The </a:t>
            </a:r>
            <a:r>
              <a:rPr lang="it-IT" dirty="0" err="1"/>
              <a:t>magnet</a:t>
            </a:r>
            <a:r>
              <a:rPr lang="it-IT" dirty="0"/>
              <a:t> and the </a:t>
            </a:r>
            <a:r>
              <a:rPr lang="it-IT" dirty="0" err="1"/>
              <a:t>mesurement</a:t>
            </a:r>
            <a:r>
              <a:rPr lang="it-IT" dirty="0"/>
              <a:t> point </a:t>
            </a:r>
            <a:r>
              <a:rPr lang="it-IT" dirty="0" err="1"/>
              <a:t>have</a:t>
            </a:r>
            <a:r>
              <a:rPr lang="it-IT" dirty="0"/>
              <a:t> to be in the center of the bar to </a:t>
            </a:r>
            <a:r>
              <a:rPr lang="it-IT" dirty="0" err="1"/>
              <a:t>minimize</a:t>
            </a:r>
            <a:r>
              <a:rPr lang="it-IT" dirty="0"/>
              <a:t> the </a:t>
            </a:r>
            <a:r>
              <a:rPr lang="it-IT" dirty="0" err="1"/>
              <a:t>effect</a:t>
            </a:r>
            <a:r>
              <a:rPr lang="it-IT" dirty="0"/>
              <a:t> of the </a:t>
            </a:r>
            <a:r>
              <a:rPr lang="it-IT" dirty="0" err="1"/>
              <a:t>torsion</a:t>
            </a:r>
            <a:r>
              <a:rPr lang="it-IT" dirty="0"/>
              <a:t> on the </a:t>
            </a:r>
            <a:r>
              <a:rPr lang="it-IT" dirty="0" err="1"/>
              <a:t>movement</a:t>
            </a:r>
            <a:r>
              <a:rPr lang="it-IT" dirty="0"/>
              <a:t>.</a:t>
            </a:r>
          </a:p>
          <a:p>
            <a:endParaRPr lang="it-IT" dirty="0"/>
          </a:p>
          <a:p>
            <a:r>
              <a:rPr lang="it-IT" dirty="0"/>
              <a:t>The </a:t>
            </a:r>
            <a:r>
              <a:rPr lang="it-IT" dirty="0" err="1"/>
              <a:t>two</a:t>
            </a:r>
            <a:r>
              <a:rPr lang="it-IT" dirty="0"/>
              <a:t> </a:t>
            </a:r>
            <a:r>
              <a:rPr lang="it-IT" dirty="0" err="1"/>
              <a:t>piezo</a:t>
            </a:r>
            <a:r>
              <a:rPr lang="it-IT" dirty="0"/>
              <a:t> patch are </a:t>
            </a:r>
            <a:r>
              <a:rPr lang="it-IT" dirty="0" err="1"/>
              <a:t>placed</a:t>
            </a:r>
            <a:r>
              <a:rPr lang="it-IT" dirty="0"/>
              <a:t> in a way </a:t>
            </a:r>
            <a:r>
              <a:rPr lang="it-IT" dirty="0" err="1"/>
              <a:t>that</a:t>
            </a:r>
            <a:r>
              <a:rPr lang="it-IT" dirty="0"/>
              <a:t> </a:t>
            </a:r>
            <a:r>
              <a:rPr lang="it-IT" dirty="0" err="1"/>
              <a:t>is</a:t>
            </a:r>
            <a:r>
              <a:rPr lang="it-IT" dirty="0"/>
              <a:t> </a:t>
            </a:r>
            <a:r>
              <a:rPr lang="it-IT" dirty="0" err="1"/>
              <a:t>optimal</a:t>
            </a:r>
            <a:r>
              <a:rPr lang="it-IT" dirty="0"/>
              <a:t> to control the first mode(</a:t>
            </a:r>
            <a:r>
              <a:rPr lang="it-IT" dirty="0" err="1"/>
              <a:t>lower</a:t>
            </a:r>
            <a:r>
              <a:rPr lang="it-IT" dirty="0"/>
              <a:t> patch) and the second mode.</a:t>
            </a:r>
          </a:p>
        </p:txBody>
      </p:sp>
    </p:spTree>
    <p:extLst>
      <p:ext uri="{BB962C8B-B14F-4D97-AF65-F5344CB8AC3E}">
        <p14:creationId xmlns:p14="http://schemas.microsoft.com/office/powerpoint/2010/main" val="4124087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6675D-6951-7D1D-8AC0-70A522CDF11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17A475DF-2FAD-7E78-1796-A875C07F14B2}"/>
              </a:ext>
            </a:extLst>
          </p:cNvPr>
          <p:cNvSpPr>
            <a:spLocks noGrp="1"/>
          </p:cNvSpPr>
          <p:nvPr>
            <p:ph type="title"/>
          </p:nvPr>
        </p:nvSpPr>
        <p:spPr>
          <a:xfrm>
            <a:off x="1391784" y="727375"/>
            <a:ext cx="9905998" cy="790404"/>
          </a:xfrm>
        </p:spPr>
        <p:txBody>
          <a:bodyPr rtlCol="0">
            <a:normAutofit/>
          </a:bodyPr>
          <a:lstStyle/>
          <a:p>
            <a:pPr rtl="0"/>
            <a:r>
              <a:rPr lang="it-IT" sz="4400" dirty="0">
                <a:latin typeface="Rockwell" panose="02060603020205020403" pitchFamily="18" charset="0"/>
              </a:rPr>
              <a:t>GOALS</a:t>
            </a:r>
          </a:p>
        </p:txBody>
      </p:sp>
      <p:sp>
        <p:nvSpPr>
          <p:cNvPr id="3" name="TextBox 2">
            <a:extLst>
              <a:ext uri="{FF2B5EF4-FFF2-40B4-BE49-F238E27FC236}">
                <a16:creationId xmlns:a16="http://schemas.microsoft.com/office/drawing/2014/main" id="{4CA198BC-6516-7C0A-B661-48F52E8C00A1}"/>
              </a:ext>
            </a:extLst>
          </p:cNvPr>
          <p:cNvSpPr txBox="1"/>
          <p:nvPr/>
        </p:nvSpPr>
        <p:spPr>
          <a:xfrm>
            <a:off x="1507670" y="2226129"/>
            <a:ext cx="8855529" cy="3170099"/>
          </a:xfrm>
          <a:prstGeom prst="rect">
            <a:avLst/>
          </a:prstGeom>
          <a:noFill/>
        </p:spPr>
        <p:txBody>
          <a:bodyPr wrap="square" rtlCol="0">
            <a:spAutoFit/>
          </a:bodyPr>
          <a:lstStyle/>
          <a:p>
            <a:r>
              <a:rPr lang="it-IT" sz="2000" dirty="0"/>
              <a:t> The gal of our project is:</a:t>
            </a:r>
          </a:p>
          <a:p>
            <a:r>
              <a:rPr lang="it-IT" sz="2000" dirty="0"/>
              <a:t>- </a:t>
            </a:r>
            <a:r>
              <a:rPr lang="it-IT" sz="2000" b="1" dirty="0"/>
              <a:t>SINGLE MODE </a:t>
            </a:r>
            <a:r>
              <a:rPr lang="it-IT" sz="2000" dirty="0">
                <a:ln w="0"/>
                <a:effectLst>
                  <a:outerShdw blurRad="38100" dist="19050" dir="2700000" algn="tl" rotWithShape="0">
                    <a:schemeClr val="dk1">
                      <a:alpha val="40000"/>
                    </a:schemeClr>
                  </a:outerShdw>
                </a:effectLst>
              </a:rPr>
              <a:t>optimization</a:t>
            </a:r>
            <a:endParaRPr lang="it-IT" sz="2000" dirty="0"/>
          </a:p>
          <a:p>
            <a:pPr marL="742950" lvl="1" indent="-285750">
              <a:buFontTx/>
              <a:buChar char="-"/>
            </a:pPr>
            <a:r>
              <a:rPr lang="it-IT" sz="2000" dirty="0"/>
              <a:t>Find the optimal value of Resistance to conncet with the pizoelectric bar for reduce the vibration of specific natural frequence.</a:t>
            </a:r>
          </a:p>
          <a:p>
            <a:pPr marL="742950" lvl="1" indent="-285750">
              <a:buFontTx/>
              <a:buChar char="-"/>
            </a:pPr>
            <a:r>
              <a:rPr lang="it-IT" sz="2000" dirty="0"/>
              <a:t>Find the optimal value of the Indicutance and Resistance to conncet with one piezo and snnoze vibration of specic natural frequence</a:t>
            </a:r>
          </a:p>
          <a:p>
            <a:pPr marL="285750" indent="-285750">
              <a:buFontTx/>
              <a:buChar char="-"/>
            </a:pPr>
            <a:r>
              <a:rPr lang="it-IT" sz="2000" b="1" dirty="0"/>
              <a:t>MULTI MODE </a:t>
            </a:r>
            <a:r>
              <a:rPr lang="it-IT" sz="2000" dirty="0"/>
              <a:t>optimization</a:t>
            </a:r>
          </a:p>
          <a:p>
            <a:pPr marL="742950" lvl="1" indent="-285750">
              <a:buFontTx/>
              <a:buChar char="-"/>
            </a:pPr>
            <a:r>
              <a:rPr lang="it-IT" sz="2000" dirty="0"/>
              <a:t>Find the correct values of L1, R1, L2, R2 and connect these circuit to both piezo patch attached to metallic bar for snnoze the vubration associated to first and second natual frequences of the system</a:t>
            </a:r>
            <a:endParaRPr lang="en-GB" sz="2000" dirty="0"/>
          </a:p>
        </p:txBody>
      </p:sp>
    </p:spTree>
    <p:extLst>
      <p:ext uri="{BB962C8B-B14F-4D97-AF65-F5344CB8AC3E}">
        <p14:creationId xmlns:p14="http://schemas.microsoft.com/office/powerpoint/2010/main" val="109936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9BBFB-A4E5-442F-1362-523C5F74D213}"/>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E90EC40-3169-62C1-1740-41DA9F9AC971}"/>
              </a:ext>
            </a:extLst>
          </p:cNvPr>
          <p:cNvSpPr>
            <a:spLocks noGrp="1"/>
          </p:cNvSpPr>
          <p:nvPr>
            <p:ph type="title"/>
          </p:nvPr>
        </p:nvSpPr>
        <p:spPr>
          <a:xfrm>
            <a:off x="1391784" y="634846"/>
            <a:ext cx="9905998" cy="790404"/>
          </a:xfrm>
        </p:spPr>
        <p:txBody>
          <a:bodyPr rtlCol="0">
            <a:noAutofit/>
          </a:bodyPr>
          <a:lstStyle/>
          <a:p>
            <a:pPr rtl="0"/>
            <a:r>
              <a:rPr lang="it-IT" sz="3200" dirty="0">
                <a:latin typeface="Rockwell" panose="02060603020205020403" pitchFamily="18" charset="0"/>
              </a:rPr>
              <a:t>Experiment procedure SINGLE MODE</a:t>
            </a:r>
          </a:p>
        </p:txBody>
      </p:sp>
      <p:sp>
        <p:nvSpPr>
          <p:cNvPr id="4" name="TextBox 3">
            <a:extLst>
              <a:ext uri="{FF2B5EF4-FFF2-40B4-BE49-F238E27FC236}">
                <a16:creationId xmlns:a16="http://schemas.microsoft.com/office/drawing/2014/main" id="{9DAA8730-5F44-A081-5D84-3C47D0C4EA24}"/>
              </a:ext>
            </a:extLst>
          </p:cNvPr>
          <p:cNvSpPr txBox="1"/>
          <p:nvPr/>
        </p:nvSpPr>
        <p:spPr>
          <a:xfrm>
            <a:off x="1589314" y="1953986"/>
            <a:ext cx="9105900" cy="4678204"/>
          </a:xfrm>
          <a:prstGeom prst="rect">
            <a:avLst/>
          </a:prstGeom>
          <a:noFill/>
        </p:spPr>
        <p:txBody>
          <a:bodyPr wrap="square" rtlCol="0">
            <a:spAutoFit/>
          </a:bodyPr>
          <a:lstStyle/>
          <a:p>
            <a:r>
              <a:rPr lang="it-IT" sz="2000" dirty="0"/>
              <a:t>The procedure utilized for the single mode piezo-shaunt optimization is the following:</a:t>
            </a:r>
          </a:p>
          <a:p>
            <a:endParaRPr lang="it-IT" sz="2000" dirty="0"/>
          </a:p>
          <a:p>
            <a:pPr marL="285750" indent="-285750">
              <a:buFontTx/>
              <a:buChar char="-"/>
            </a:pPr>
            <a:r>
              <a:rPr lang="it-IT" sz="2000" dirty="0"/>
              <a:t>Prepare and check all the laboratory equipement  </a:t>
            </a:r>
          </a:p>
          <a:p>
            <a:pPr marL="285750" indent="-285750">
              <a:buFontTx/>
              <a:buChar char="-"/>
            </a:pPr>
            <a:r>
              <a:rPr lang="it-IT" sz="2000" dirty="0"/>
              <a:t>Set all the Dewesoft parameters for excite and acquiring correctly data ( sampling freq, and natural freequences of our interest)</a:t>
            </a:r>
          </a:p>
          <a:p>
            <a:pPr marL="285750" indent="-285750">
              <a:buFontTx/>
              <a:buChar char="-"/>
            </a:pPr>
            <a:r>
              <a:rPr lang="it-IT" sz="2000" dirty="0"/>
              <a:t>Catch all the bar variable we need (equivalent capacity </a:t>
            </a:r>
            <a:r>
              <a:rPr lang="it-IT" sz="2000" b="1" dirty="0">
                <a:latin typeface="Rockwell" panose="02060603020205020403" pitchFamily="18" charset="0"/>
              </a:rPr>
              <a:t>Cpi</a:t>
            </a:r>
            <a:r>
              <a:rPr lang="it-IT" sz="2000" dirty="0"/>
              <a:t>, </a:t>
            </a:r>
            <a:r>
              <a:rPr lang="it-IT" sz="2000" b="1" dirty="0">
                <a:latin typeface="Rockwell" panose="02060603020205020403" pitchFamily="18" charset="0"/>
              </a:rPr>
              <a:t>ki </a:t>
            </a:r>
            <a:r>
              <a:rPr lang="it-IT" sz="2000" dirty="0"/>
              <a:t>parameters)</a:t>
            </a:r>
          </a:p>
          <a:p>
            <a:pPr marL="285750" indent="-285750">
              <a:buFontTx/>
              <a:buChar char="-"/>
            </a:pPr>
            <a:r>
              <a:rPr lang="it-IT" sz="2000" dirty="0"/>
              <a:t>Excite the bar with </a:t>
            </a:r>
            <a:r>
              <a:rPr lang="it-IT" sz="2000" b="1" dirty="0">
                <a:latin typeface="Rockwell" panose="02060603020205020403" pitchFamily="18" charset="0"/>
              </a:rPr>
              <a:t>WHITE NOISE </a:t>
            </a:r>
            <a:r>
              <a:rPr lang="it-IT" sz="2000" dirty="0"/>
              <a:t>signal, elaborate a little bit the </a:t>
            </a:r>
            <a:r>
              <a:rPr lang="it-IT" sz="2000" b="1" dirty="0"/>
              <a:t>WN</a:t>
            </a:r>
            <a:r>
              <a:rPr lang="it-IT" sz="2000" dirty="0"/>
              <a:t> signal for better analysis (use of hanning window) </a:t>
            </a:r>
          </a:p>
          <a:p>
            <a:pPr marL="285750" indent="-285750">
              <a:buFontTx/>
              <a:buChar char="-"/>
            </a:pPr>
            <a:r>
              <a:rPr lang="it-IT" sz="2000" dirty="0"/>
              <a:t>Find the </a:t>
            </a:r>
            <a:r>
              <a:rPr lang="it-IT" sz="2000" b="1" i="1" dirty="0"/>
              <a:t>FRF</a:t>
            </a:r>
            <a:r>
              <a:rPr lang="it-IT" sz="2000" dirty="0"/>
              <a:t> (Frequency response funcion with different system configuration:</a:t>
            </a:r>
          </a:p>
          <a:p>
            <a:pPr marL="742950" lvl="1" indent="-285750">
              <a:buFontTx/>
              <a:buChar char="-"/>
            </a:pPr>
            <a:r>
              <a:rPr lang="it-IT" sz="2000" b="1" dirty="0">
                <a:latin typeface="Rockwell" panose="02060603020205020403" pitchFamily="18" charset="0"/>
              </a:rPr>
              <a:t>FRF_sc_sc</a:t>
            </a:r>
            <a:r>
              <a:rPr lang="it-IT" sz="2000" dirty="0"/>
              <a:t>: two piezo in short circuit ( no influemce of the piezo voltage on mechanical system)</a:t>
            </a:r>
          </a:p>
          <a:p>
            <a:pPr marL="742950" lvl="1" indent="-285750">
              <a:buFontTx/>
              <a:buChar char="-"/>
            </a:pPr>
            <a:r>
              <a:rPr lang="it-IT" sz="2000" b="1" dirty="0">
                <a:latin typeface="Rockwell" panose="02060603020205020403" pitchFamily="18" charset="0"/>
              </a:rPr>
              <a:t>FRF_oc_sc</a:t>
            </a:r>
            <a:r>
              <a:rPr lang="it-IT" sz="2000" dirty="0"/>
              <a:t>: the first piezo id now in open circuit, so its voltage influenzate the system maechanical behaviour</a:t>
            </a:r>
          </a:p>
          <a:p>
            <a:pPr marL="742950" lvl="1" indent="-285750">
              <a:buFontTx/>
              <a:buChar char="-"/>
            </a:pPr>
            <a:r>
              <a:rPr lang="it-IT" sz="2000" b="1" dirty="0">
                <a:latin typeface="Rockwell" panose="02060603020205020403" pitchFamily="18" charset="0"/>
              </a:rPr>
              <a:t>FRF_sc_oc</a:t>
            </a:r>
            <a:r>
              <a:rPr lang="it-IT" sz="2000" dirty="0"/>
              <a:t>: now the first piezo is in short circuit and the second in open circit</a:t>
            </a:r>
          </a:p>
          <a:p>
            <a:endParaRPr lang="it-IT" dirty="0"/>
          </a:p>
        </p:txBody>
      </p:sp>
    </p:spTree>
    <p:extLst>
      <p:ext uri="{BB962C8B-B14F-4D97-AF65-F5344CB8AC3E}">
        <p14:creationId xmlns:p14="http://schemas.microsoft.com/office/powerpoint/2010/main" val="1115202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858A-F5FD-642E-C5E7-D3FB73D74FB3}"/>
              </a:ext>
            </a:extLst>
          </p:cNvPr>
          <p:cNvSpPr>
            <a:spLocks noGrp="1"/>
          </p:cNvSpPr>
          <p:nvPr>
            <p:ph type="title"/>
          </p:nvPr>
        </p:nvSpPr>
        <p:spPr/>
        <p:txBody>
          <a:bodyPr/>
          <a:lstStyle/>
          <a:p>
            <a:r>
              <a:rPr lang="it-IT" dirty="0"/>
              <a:t>Dewesoft parameters</a:t>
            </a:r>
            <a:endParaRPr lang="en-GB" dirty="0"/>
          </a:p>
        </p:txBody>
      </p:sp>
      <p:sp>
        <p:nvSpPr>
          <p:cNvPr id="3" name="Content Placeholder 2">
            <a:extLst>
              <a:ext uri="{FF2B5EF4-FFF2-40B4-BE49-F238E27FC236}">
                <a16:creationId xmlns:a16="http://schemas.microsoft.com/office/drawing/2014/main" id="{86E779F0-A98D-2953-87EC-43E52D40D01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399663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67787-9129-31EE-1EF7-16EC53419AFA}"/>
              </a:ext>
            </a:extLst>
          </p:cNvPr>
          <p:cNvSpPr>
            <a:spLocks noGrp="1"/>
          </p:cNvSpPr>
          <p:nvPr>
            <p:ph type="title"/>
          </p:nvPr>
        </p:nvSpPr>
        <p:spPr>
          <a:xfrm>
            <a:off x="1141412" y="237518"/>
            <a:ext cx="9905998" cy="1153132"/>
          </a:xfrm>
        </p:spPr>
        <p:txBody>
          <a:bodyPr/>
          <a:lstStyle/>
          <a:p>
            <a:r>
              <a:rPr lang="it-IT" dirty="0">
                <a:latin typeface="Rockwell" panose="02060603020205020403" pitchFamily="18" charset="0"/>
              </a:rPr>
              <a:t>Equivalent capacity </a:t>
            </a:r>
            <a:r>
              <a:rPr lang="it-IT" b="1" dirty="0">
                <a:latin typeface="Rockwell" panose="02060603020205020403" pitchFamily="18" charset="0"/>
              </a:rPr>
              <a:t>cpi</a:t>
            </a:r>
            <a:endParaRPr lang="en-GB" b="1" dirty="0">
              <a:latin typeface="Rockwell" panose="02060603020205020403" pitchFamily="18" charset="0"/>
            </a:endParaRPr>
          </a:p>
        </p:txBody>
      </p:sp>
      <p:sp>
        <p:nvSpPr>
          <p:cNvPr id="3" name="Content Placeholder 2">
            <a:extLst>
              <a:ext uri="{FF2B5EF4-FFF2-40B4-BE49-F238E27FC236}">
                <a16:creationId xmlns:a16="http://schemas.microsoft.com/office/drawing/2014/main" id="{CF6684F3-499C-EC02-5FC3-B0E6A9F9E6BC}"/>
              </a:ext>
            </a:extLst>
          </p:cNvPr>
          <p:cNvSpPr>
            <a:spLocks noGrp="1"/>
          </p:cNvSpPr>
          <p:nvPr>
            <p:ph idx="1"/>
          </p:nvPr>
        </p:nvSpPr>
        <p:spPr>
          <a:xfrm>
            <a:off x="1022350" y="1517650"/>
            <a:ext cx="10025061" cy="4273551"/>
          </a:xfrm>
        </p:spPr>
        <p:txBody>
          <a:bodyPr/>
          <a:lstStyle/>
          <a:p>
            <a:endParaRPr lang="en-GB" dirty="0"/>
          </a:p>
        </p:txBody>
      </p:sp>
    </p:spTree>
    <p:extLst>
      <p:ext uri="{BB962C8B-B14F-4D97-AF65-F5344CB8AC3E}">
        <p14:creationId xmlns:p14="http://schemas.microsoft.com/office/powerpoint/2010/main" val="1284591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E290-B72C-B238-DD10-AF3696E06789}"/>
            </a:ext>
          </a:extLst>
        </p:cNvPr>
        <p:cNvGrpSpPr/>
        <p:nvPr/>
      </p:nvGrpSpPr>
      <p:grpSpPr>
        <a:xfrm>
          <a:off x="0" y="0"/>
          <a:ext cx="0" cy="0"/>
          <a:chOff x="0" y="0"/>
          <a:chExt cx="0" cy="0"/>
        </a:xfrm>
      </p:grpSpPr>
      <p:pic>
        <p:nvPicPr>
          <p:cNvPr id="4" name="Picture 3" descr="A graph of a graph&#10;&#10;AI-generated content may be incorrect.">
            <a:extLst>
              <a:ext uri="{FF2B5EF4-FFF2-40B4-BE49-F238E27FC236}">
                <a16:creationId xmlns:a16="http://schemas.microsoft.com/office/drawing/2014/main" id="{D09013C3-8CF9-C767-E9F6-21AAF8B9E8F5}"/>
              </a:ext>
            </a:extLst>
          </p:cNvPr>
          <p:cNvPicPr>
            <a:picLocks noChangeAspect="1"/>
          </p:cNvPicPr>
          <p:nvPr/>
        </p:nvPicPr>
        <p:blipFill>
          <a:blip r:embed="rId3"/>
          <a:srcRect l="8452" t="3327" r="6483" b="4092"/>
          <a:stretch/>
        </p:blipFill>
        <p:spPr>
          <a:xfrm>
            <a:off x="912688" y="1740793"/>
            <a:ext cx="5100185" cy="3335046"/>
          </a:xfrm>
          <a:prstGeom prst="rect">
            <a:avLst/>
          </a:prstGeom>
          <a:noFill/>
        </p:spPr>
      </p:pic>
      <p:sp>
        <p:nvSpPr>
          <p:cNvPr id="2" name="Titolo 1">
            <a:extLst>
              <a:ext uri="{FF2B5EF4-FFF2-40B4-BE49-F238E27FC236}">
                <a16:creationId xmlns:a16="http://schemas.microsoft.com/office/drawing/2014/main" id="{EA635546-23B6-9DE8-4899-E78E11125043}"/>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FRF </a:t>
            </a:r>
            <a:r>
              <a:rPr lang="it-IT" sz="4400" dirty="0">
                <a:solidFill>
                  <a:srgbClr val="002060"/>
                </a:solidFill>
                <a:latin typeface="Rockwell" panose="02060603020205020403" pitchFamily="18" charset="0"/>
              </a:rPr>
              <a:t>SC-SC</a:t>
            </a:r>
            <a:r>
              <a:rPr lang="it-IT" sz="4400" dirty="0">
                <a:latin typeface="Rockwell" panose="02060603020205020403" pitchFamily="18" charset="0"/>
              </a:rPr>
              <a:t> / </a:t>
            </a:r>
            <a:r>
              <a:rPr lang="it-IT" sz="4400" dirty="0">
                <a:solidFill>
                  <a:srgbClr val="C00000"/>
                </a:solidFill>
                <a:latin typeface="Rockwell" panose="02060603020205020403" pitchFamily="18" charset="0"/>
              </a:rPr>
              <a:t>OC-sc</a:t>
            </a:r>
          </a:p>
        </p:txBody>
      </p:sp>
      <p:sp>
        <p:nvSpPr>
          <p:cNvPr id="21" name="Oval 20">
            <a:extLst>
              <a:ext uri="{FF2B5EF4-FFF2-40B4-BE49-F238E27FC236}">
                <a16:creationId xmlns:a16="http://schemas.microsoft.com/office/drawing/2014/main" id="{952AD78C-282C-C652-A8C1-268BA0FF8F9A}"/>
              </a:ext>
            </a:extLst>
          </p:cNvPr>
          <p:cNvSpPr/>
          <p:nvPr/>
        </p:nvSpPr>
        <p:spPr>
          <a:xfrm>
            <a:off x="1160972" y="1740793"/>
            <a:ext cx="438151" cy="7150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33" name="Picture 32" descr="A graph with red and blue lines&#10;&#10;AI-generated content may be incorrect.">
            <a:extLst>
              <a:ext uri="{FF2B5EF4-FFF2-40B4-BE49-F238E27FC236}">
                <a16:creationId xmlns:a16="http://schemas.microsoft.com/office/drawing/2014/main" id="{12DC1C80-B280-4DDA-69F7-E2A7A9EDAAF5}"/>
              </a:ext>
            </a:extLst>
          </p:cNvPr>
          <p:cNvPicPr>
            <a:picLocks noChangeAspect="1"/>
          </p:cNvPicPr>
          <p:nvPr/>
        </p:nvPicPr>
        <p:blipFill>
          <a:blip r:embed="rId4"/>
          <a:stretch>
            <a:fillRect/>
          </a:stretch>
        </p:blipFill>
        <p:spPr>
          <a:xfrm>
            <a:off x="-3665146" y="1060346"/>
            <a:ext cx="3240810" cy="4871310"/>
          </a:xfrm>
          <a:prstGeom prst="rect">
            <a:avLst/>
          </a:prstGeom>
        </p:spPr>
      </p:pic>
      <p:sp>
        <p:nvSpPr>
          <p:cNvPr id="34" name="TextBox 33">
            <a:extLst>
              <a:ext uri="{FF2B5EF4-FFF2-40B4-BE49-F238E27FC236}">
                <a16:creationId xmlns:a16="http://schemas.microsoft.com/office/drawing/2014/main" id="{D7E79F79-8076-1D08-DC87-1CED85BB0831}"/>
              </a:ext>
            </a:extLst>
          </p:cNvPr>
          <p:cNvSpPr txBox="1"/>
          <p:nvPr/>
        </p:nvSpPr>
        <p:spPr>
          <a:xfrm>
            <a:off x="-9442543" y="1060346"/>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35" name="Picture 34" descr="A mathematical equation with black letters&#10;&#10;AI-generated content may be incorrect.">
            <a:extLst>
              <a:ext uri="{FF2B5EF4-FFF2-40B4-BE49-F238E27FC236}">
                <a16:creationId xmlns:a16="http://schemas.microsoft.com/office/drawing/2014/main" id="{BACD0FB9-329E-5900-964D-F4920429CC6D}"/>
              </a:ext>
            </a:extLst>
          </p:cNvPr>
          <p:cNvPicPr>
            <a:picLocks noChangeAspect="1"/>
          </p:cNvPicPr>
          <p:nvPr/>
        </p:nvPicPr>
        <p:blipFill>
          <a:blip r:embed="rId5"/>
          <a:stretch>
            <a:fillRect/>
          </a:stretch>
        </p:blipFill>
        <p:spPr>
          <a:xfrm>
            <a:off x="-8403184" y="2649446"/>
            <a:ext cx="2205489" cy="779554"/>
          </a:xfrm>
          <a:prstGeom prst="rect">
            <a:avLst/>
          </a:prstGeom>
        </p:spPr>
      </p:pic>
      <p:pic>
        <p:nvPicPr>
          <p:cNvPr id="36" name="Picture 35" descr="A black and white symbol&#10;&#10;AI-generated content may be incorrect.">
            <a:extLst>
              <a:ext uri="{FF2B5EF4-FFF2-40B4-BE49-F238E27FC236}">
                <a16:creationId xmlns:a16="http://schemas.microsoft.com/office/drawing/2014/main" id="{E86F2B66-0947-A69B-4CBA-A0A2BF4D6F88}"/>
              </a:ext>
            </a:extLst>
          </p:cNvPr>
          <p:cNvPicPr>
            <a:picLocks noChangeAspect="1"/>
          </p:cNvPicPr>
          <p:nvPr/>
        </p:nvPicPr>
        <p:blipFill>
          <a:blip r:embed="rId6"/>
          <a:stretch>
            <a:fillRect/>
          </a:stretch>
        </p:blipFill>
        <p:spPr>
          <a:xfrm>
            <a:off x="-8231011" y="3955255"/>
            <a:ext cx="1854518" cy="332649"/>
          </a:xfrm>
          <a:prstGeom prst="rect">
            <a:avLst/>
          </a:prstGeom>
        </p:spPr>
      </p:pic>
      <p:pic>
        <p:nvPicPr>
          <p:cNvPr id="37" name="Picture 36" descr="A number with a number on it&#10;&#10;AI-generated content may be incorrect.">
            <a:extLst>
              <a:ext uri="{FF2B5EF4-FFF2-40B4-BE49-F238E27FC236}">
                <a16:creationId xmlns:a16="http://schemas.microsoft.com/office/drawing/2014/main" id="{C68D6BE9-A054-D002-810E-C74384B267E5}"/>
              </a:ext>
            </a:extLst>
          </p:cNvPr>
          <p:cNvPicPr>
            <a:picLocks noChangeAspect="1"/>
          </p:cNvPicPr>
          <p:nvPr/>
        </p:nvPicPr>
        <p:blipFill>
          <a:blip r:embed="rId7"/>
          <a:stretch>
            <a:fillRect/>
          </a:stretch>
        </p:blipFill>
        <p:spPr>
          <a:xfrm>
            <a:off x="-8231011" y="5075839"/>
            <a:ext cx="1854518" cy="424916"/>
          </a:xfrm>
          <a:prstGeom prst="rect">
            <a:avLst/>
          </a:prstGeom>
        </p:spPr>
      </p:pic>
      <p:sp>
        <p:nvSpPr>
          <p:cNvPr id="38" name="Content Placeholder 2">
            <a:extLst>
              <a:ext uri="{FF2B5EF4-FFF2-40B4-BE49-F238E27FC236}">
                <a16:creationId xmlns:a16="http://schemas.microsoft.com/office/drawing/2014/main" id="{1F72DD8B-B373-D0DE-4A85-9F7715CBF6C2}"/>
              </a:ext>
            </a:extLst>
          </p:cNvPr>
          <p:cNvSpPr>
            <a:spLocks noGrp="1"/>
          </p:cNvSpPr>
          <p:nvPr>
            <p:ph idx="1"/>
          </p:nvPr>
        </p:nvSpPr>
        <p:spPr>
          <a:xfrm>
            <a:off x="6235700" y="1384300"/>
            <a:ext cx="4908551" cy="5068944"/>
          </a:xfrm>
        </p:spPr>
        <p:txBody>
          <a:bodyPr>
            <a:normAutofit/>
          </a:bodyPr>
          <a:lstStyle/>
          <a:p>
            <a:pPr>
              <a:buFontTx/>
              <a:buChar char="-"/>
            </a:pPr>
            <a:r>
              <a:rPr lang="it-IT" sz="1900" b="1" dirty="0">
                <a:latin typeface="Rockwell" panose="02060603020205020403" pitchFamily="18" charset="0"/>
              </a:rPr>
              <a:t>FRF sc-sc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without the influence </a:t>
            </a:r>
            <a:r>
              <a:rPr lang="it-IT" sz="1500" dirty="0"/>
              <a:t>of the two piezo’s voltage</a:t>
            </a:r>
          </a:p>
          <a:p>
            <a:pPr lvl="1">
              <a:buFontTx/>
              <a:buChar char="-"/>
            </a:pPr>
            <a:r>
              <a:rPr lang="it-IT" sz="1500" dirty="0"/>
              <a:t>Mechanical damping of the system associated to different mode shape csi</a:t>
            </a:r>
          </a:p>
          <a:p>
            <a:pPr lvl="1">
              <a:buFontTx/>
              <a:buChar char="-"/>
            </a:pPr>
            <a:endParaRPr lang="it-IT" sz="1500" dirty="0"/>
          </a:p>
          <a:p>
            <a:pPr>
              <a:buFontTx/>
              <a:buChar char="-"/>
            </a:pPr>
            <a:r>
              <a:rPr lang="it-IT" sz="1900" b="1" dirty="0">
                <a:latin typeface="Rockwell" panose="02060603020205020403" pitchFamily="18" charset="0"/>
              </a:rPr>
              <a:t>FRF oc-sc </a:t>
            </a:r>
            <a:r>
              <a:rPr lang="it-IT" sz="1900" dirty="0"/>
              <a:t>allow us to find:</a:t>
            </a:r>
          </a:p>
          <a:p>
            <a:pPr lvl="1">
              <a:buFontTx/>
              <a:buChar char="-"/>
            </a:pPr>
            <a:r>
              <a:rPr lang="it-IT" sz="1500" dirty="0"/>
              <a:t>Natual frequences of the mecchanical system </a:t>
            </a:r>
            <a:r>
              <a:rPr lang="it-IT" sz="1500" b="1" dirty="0">
                <a:latin typeface="Rockwell" panose="02060603020205020403" pitchFamily="18" charset="0"/>
              </a:rPr>
              <a:t>with the influence </a:t>
            </a:r>
            <a:r>
              <a:rPr lang="it-IT" sz="1500" dirty="0"/>
              <a:t>of the first piezo’s voltage. This cause an increase of stifness of the system, so the natural freq. are little bit high</a:t>
            </a:r>
          </a:p>
          <a:p>
            <a:pPr lvl="1">
              <a:buFontTx/>
              <a:buChar char="-"/>
            </a:pPr>
            <a:r>
              <a:rPr lang="it-IT" sz="1500" dirty="0"/>
              <a:t>Mechanical damping of the system associated to different mode shape csi, also the damping is little bit high	</a:t>
            </a:r>
          </a:p>
          <a:p>
            <a:pPr>
              <a:buFontTx/>
              <a:buChar char="-"/>
            </a:pPr>
            <a:endParaRPr lang="it-IT" sz="1900" dirty="0"/>
          </a:p>
          <a:p>
            <a:pPr>
              <a:buFontTx/>
              <a:buChar char="-"/>
            </a:pPr>
            <a:endParaRPr lang="en-GB" dirty="0"/>
          </a:p>
        </p:txBody>
      </p:sp>
    </p:spTree>
    <p:extLst>
      <p:ext uri="{BB962C8B-B14F-4D97-AF65-F5344CB8AC3E}">
        <p14:creationId xmlns:p14="http://schemas.microsoft.com/office/powerpoint/2010/main" val="659833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3BF87-94D7-31E7-7C8B-4ABEF7049D94}"/>
            </a:ext>
          </a:extLst>
        </p:cNvPr>
        <p:cNvGrpSpPr/>
        <p:nvPr/>
      </p:nvGrpSpPr>
      <p:grpSpPr>
        <a:xfrm>
          <a:off x="0" y="0"/>
          <a:ext cx="0" cy="0"/>
          <a:chOff x="0" y="0"/>
          <a:chExt cx="0" cy="0"/>
        </a:xfrm>
      </p:grpSpPr>
      <p:pic>
        <p:nvPicPr>
          <p:cNvPr id="26" name="Picture 25" descr="A graph of a graph&#10;&#10;AI-generated content may be incorrect.">
            <a:extLst>
              <a:ext uri="{FF2B5EF4-FFF2-40B4-BE49-F238E27FC236}">
                <a16:creationId xmlns:a16="http://schemas.microsoft.com/office/drawing/2014/main" id="{907855FA-7030-5BCA-73BD-064C7B7DF011}"/>
              </a:ext>
            </a:extLst>
          </p:cNvPr>
          <p:cNvPicPr>
            <a:picLocks noChangeAspect="1"/>
          </p:cNvPicPr>
          <p:nvPr/>
        </p:nvPicPr>
        <p:blipFill>
          <a:blip r:embed="rId3">
            <a:alphaModFix amt="5000"/>
          </a:blip>
          <a:srcRect l="8452" t="3327" r="6483" b="4092"/>
          <a:stretch/>
        </p:blipFill>
        <p:spPr>
          <a:xfrm>
            <a:off x="7838425" y="1655781"/>
            <a:ext cx="13602025" cy="8356149"/>
          </a:xfrm>
          <a:prstGeom prst="rect">
            <a:avLst/>
          </a:prstGeom>
          <a:noFill/>
        </p:spPr>
      </p:pic>
      <p:sp>
        <p:nvSpPr>
          <p:cNvPr id="2" name="Titolo 1">
            <a:extLst>
              <a:ext uri="{FF2B5EF4-FFF2-40B4-BE49-F238E27FC236}">
                <a16:creationId xmlns:a16="http://schemas.microsoft.com/office/drawing/2014/main" id="{2A984F99-A7EC-19B0-4334-39091164F0A7}"/>
              </a:ext>
            </a:extLst>
          </p:cNvPr>
          <p:cNvSpPr>
            <a:spLocks noGrp="1"/>
          </p:cNvSpPr>
          <p:nvPr>
            <p:ph type="title"/>
          </p:nvPr>
        </p:nvSpPr>
        <p:spPr>
          <a:xfrm>
            <a:off x="1415957" y="404756"/>
            <a:ext cx="9905998" cy="790404"/>
          </a:xfrm>
        </p:spPr>
        <p:txBody>
          <a:bodyPr rtlCol="0">
            <a:normAutofit/>
          </a:bodyPr>
          <a:lstStyle/>
          <a:p>
            <a:pPr rtl="0"/>
            <a:r>
              <a:rPr lang="it-IT" sz="4400" dirty="0">
                <a:latin typeface="Rockwell" panose="02060603020205020403" pitchFamily="18" charset="0"/>
              </a:rPr>
              <a:t>First mode, </a:t>
            </a:r>
            <a:r>
              <a:rPr lang="it-IT" sz="4400" b="1" dirty="0">
                <a:latin typeface="Rockwell" panose="02060603020205020403" pitchFamily="18" charset="0"/>
              </a:rPr>
              <a:t>R</a:t>
            </a:r>
            <a:r>
              <a:rPr lang="it-IT" sz="4400" dirty="0">
                <a:latin typeface="Rockwell" panose="02060603020205020403" pitchFamily="18" charset="0"/>
              </a:rPr>
              <a:t> OPTIMIZATION</a:t>
            </a:r>
            <a:endParaRPr lang="it-IT" sz="4400" dirty="0">
              <a:solidFill>
                <a:srgbClr val="C00000"/>
              </a:solidFill>
              <a:latin typeface="Rockwell" panose="02060603020205020403" pitchFamily="18" charset="0"/>
            </a:endParaRPr>
          </a:p>
        </p:txBody>
      </p:sp>
      <p:pic>
        <p:nvPicPr>
          <p:cNvPr id="16" name="Picture 15" descr="A graph with a line graph&#10;&#10;AI-generated content may be incorrect.">
            <a:extLst>
              <a:ext uri="{FF2B5EF4-FFF2-40B4-BE49-F238E27FC236}">
                <a16:creationId xmlns:a16="http://schemas.microsoft.com/office/drawing/2014/main" id="{C4B9E9BF-2578-3976-4DA8-E15ED0972CF3}"/>
              </a:ext>
            </a:extLst>
          </p:cNvPr>
          <p:cNvPicPr>
            <a:picLocks noChangeAspect="1"/>
          </p:cNvPicPr>
          <p:nvPr/>
        </p:nvPicPr>
        <p:blipFill>
          <a:blip r:embed="rId4"/>
          <a:stretch>
            <a:fillRect/>
          </a:stretch>
        </p:blipFill>
        <p:spPr>
          <a:xfrm>
            <a:off x="-9949311" y="1024144"/>
            <a:ext cx="2717467" cy="4809712"/>
          </a:xfrm>
          <a:prstGeom prst="rect">
            <a:avLst/>
          </a:prstGeom>
        </p:spPr>
      </p:pic>
      <p:pic>
        <p:nvPicPr>
          <p:cNvPr id="17" name="Picture 16" descr="A graph with green lines&#10;&#10;AI-generated content may be incorrect.">
            <a:extLst>
              <a:ext uri="{FF2B5EF4-FFF2-40B4-BE49-F238E27FC236}">
                <a16:creationId xmlns:a16="http://schemas.microsoft.com/office/drawing/2014/main" id="{072B6129-DAB2-0EF1-D57A-1AC2D257FA7C}"/>
              </a:ext>
            </a:extLst>
          </p:cNvPr>
          <p:cNvPicPr>
            <a:picLocks noChangeAspect="1"/>
          </p:cNvPicPr>
          <p:nvPr/>
        </p:nvPicPr>
        <p:blipFill>
          <a:blip r:embed="rId5"/>
          <a:stretch>
            <a:fillRect/>
          </a:stretch>
        </p:blipFill>
        <p:spPr>
          <a:xfrm>
            <a:off x="-7015659" y="1541063"/>
            <a:ext cx="6953017" cy="3775874"/>
          </a:xfrm>
          <a:prstGeom prst="rect">
            <a:avLst/>
          </a:prstGeom>
        </p:spPr>
      </p:pic>
      <p:sp>
        <p:nvSpPr>
          <p:cNvPr id="18" name="Arrow: Right 17">
            <a:extLst>
              <a:ext uri="{FF2B5EF4-FFF2-40B4-BE49-F238E27FC236}">
                <a16:creationId xmlns:a16="http://schemas.microsoft.com/office/drawing/2014/main" id="{5064731E-BB1B-FFAB-AC71-98A6287489BF}"/>
              </a:ext>
            </a:extLst>
          </p:cNvPr>
          <p:cNvSpPr/>
          <p:nvPr/>
        </p:nvSpPr>
        <p:spPr>
          <a:xfrm rot="10430790">
            <a:off x="-7997272" y="1959066"/>
            <a:ext cx="1433352" cy="715010"/>
          </a:xfrm>
          <a:prstGeom prst="rightArrow">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GB" dirty="0">
              <a:solidFill>
                <a:srgbClr val="00B050"/>
              </a:solidFill>
            </a:endParaRPr>
          </a:p>
        </p:txBody>
      </p:sp>
      <p:sp>
        <p:nvSpPr>
          <p:cNvPr id="21" name="TextBox 20">
            <a:extLst>
              <a:ext uri="{FF2B5EF4-FFF2-40B4-BE49-F238E27FC236}">
                <a16:creationId xmlns:a16="http://schemas.microsoft.com/office/drawing/2014/main" id="{201D1EF8-BD5B-01EB-4FBE-B46B18B471E7}"/>
              </a:ext>
            </a:extLst>
          </p:cNvPr>
          <p:cNvSpPr txBox="1"/>
          <p:nvPr/>
        </p:nvSpPr>
        <p:spPr>
          <a:xfrm>
            <a:off x="1415957" y="1391033"/>
            <a:ext cx="5283357" cy="4524315"/>
          </a:xfrm>
          <a:prstGeom prst="rect">
            <a:avLst/>
          </a:prstGeom>
          <a:noFill/>
        </p:spPr>
        <p:txBody>
          <a:bodyPr wrap="square" rtlCol="0">
            <a:spAutoFit/>
          </a:bodyPr>
          <a:lstStyle/>
          <a:p>
            <a:r>
              <a:rPr lang="it-IT" sz="1800" dirty="0"/>
              <a:t>The </a:t>
            </a:r>
            <a:r>
              <a:rPr lang="it-IT" sz="1800" b="1" dirty="0"/>
              <a:t>GOAL</a:t>
            </a:r>
            <a:r>
              <a:rPr lang="it-IT" sz="1800" dirty="0"/>
              <a:t> of the resistence optimization for first mode:</a:t>
            </a:r>
          </a:p>
          <a:p>
            <a:pPr marL="285750" indent="-285750">
              <a:buFontTx/>
              <a:buChar char="-"/>
            </a:pPr>
            <a:r>
              <a:rPr lang="it-IT" dirty="0"/>
              <a:t>F</a:t>
            </a:r>
            <a:r>
              <a:rPr lang="it-IT" sz="1800" dirty="0"/>
              <a:t>ind the value of </a:t>
            </a:r>
            <a:r>
              <a:rPr lang="it-IT" sz="1800" b="1" dirty="0"/>
              <a:t>R</a:t>
            </a:r>
            <a:r>
              <a:rPr lang="it-IT" sz="1800" dirty="0"/>
              <a:t> for wich the new FRF curv has his </a:t>
            </a:r>
            <a:r>
              <a:rPr lang="it-IT" sz="1800" b="1" dirty="0">
                <a:latin typeface="Rockwell" panose="02060603020205020403" pitchFamily="18" charset="0"/>
              </a:rPr>
              <a:t>maximum</a:t>
            </a:r>
            <a:r>
              <a:rPr lang="it-IT" sz="1800" dirty="0"/>
              <a:t> point in the </a:t>
            </a:r>
            <a:r>
              <a:rPr lang="it-IT" sz="1800" b="1" dirty="0">
                <a:latin typeface="Rockwell" panose="02060603020205020403" pitchFamily="18" charset="0"/>
              </a:rPr>
              <a:t>crossing point</a:t>
            </a:r>
            <a:r>
              <a:rPr lang="it-IT" sz="1800" dirty="0">
                <a:latin typeface="Rockwell" panose="02060603020205020403" pitchFamily="18" charset="0"/>
              </a:rPr>
              <a:t> </a:t>
            </a:r>
            <a:r>
              <a:rPr lang="it-IT" sz="1800" dirty="0"/>
              <a:t>between the FRF sc-sc and FRF oc_sc.</a:t>
            </a:r>
          </a:p>
          <a:p>
            <a:r>
              <a:rPr lang="it-IT" dirty="0"/>
              <a:t>The optimization process consist to find:</a:t>
            </a:r>
          </a:p>
          <a:p>
            <a:endParaRPr lang="it-IT" sz="1800" dirty="0"/>
          </a:p>
          <a:p>
            <a:endParaRPr lang="it-IT" dirty="0"/>
          </a:p>
          <a:p>
            <a:endParaRPr lang="it-IT" sz="1800" dirty="0"/>
          </a:p>
          <a:p>
            <a:endParaRPr lang="it-IT" sz="1800" dirty="0"/>
          </a:p>
          <a:p>
            <a:r>
              <a:rPr lang="it-IT" sz="1800" dirty="0"/>
              <a:t>Knowing also that </a:t>
            </a:r>
          </a:p>
          <a:p>
            <a:endParaRPr lang="it-IT" sz="1800" dirty="0"/>
          </a:p>
          <a:p>
            <a:endParaRPr lang="en-GB" dirty="0"/>
          </a:p>
          <a:p>
            <a:r>
              <a:rPr lang="en-GB" dirty="0"/>
              <a:t>We are able now to find the optimal R associated to the first mode:</a:t>
            </a:r>
          </a:p>
          <a:p>
            <a:endParaRPr lang="en-GB" dirty="0"/>
          </a:p>
          <a:p>
            <a:endParaRPr lang="en-GB" dirty="0"/>
          </a:p>
        </p:txBody>
      </p:sp>
      <p:pic>
        <p:nvPicPr>
          <p:cNvPr id="22" name="Picture 21" descr="A mathematical equation with black letters&#10;&#10;AI-generated content may be incorrect.">
            <a:extLst>
              <a:ext uri="{FF2B5EF4-FFF2-40B4-BE49-F238E27FC236}">
                <a16:creationId xmlns:a16="http://schemas.microsoft.com/office/drawing/2014/main" id="{F4803614-4D58-D17B-572E-24204BBBA530}"/>
              </a:ext>
            </a:extLst>
          </p:cNvPr>
          <p:cNvPicPr>
            <a:picLocks noChangeAspect="1"/>
          </p:cNvPicPr>
          <p:nvPr/>
        </p:nvPicPr>
        <p:blipFill>
          <a:blip r:embed="rId6"/>
          <a:stretch>
            <a:fillRect/>
          </a:stretch>
        </p:blipFill>
        <p:spPr>
          <a:xfrm>
            <a:off x="2455316" y="2980133"/>
            <a:ext cx="2205489" cy="779554"/>
          </a:xfrm>
          <a:prstGeom prst="rect">
            <a:avLst/>
          </a:prstGeom>
        </p:spPr>
      </p:pic>
      <p:pic>
        <p:nvPicPr>
          <p:cNvPr id="23" name="Picture 22" descr="A black and white symbol&#10;&#10;AI-generated content may be incorrect.">
            <a:extLst>
              <a:ext uri="{FF2B5EF4-FFF2-40B4-BE49-F238E27FC236}">
                <a16:creationId xmlns:a16="http://schemas.microsoft.com/office/drawing/2014/main" id="{5CF9ED9C-59A4-B8EE-66C3-47464A3CE2EF}"/>
              </a:ext>
            </a:extLst>
          </p:cNvPr>
          <p:cNvPicPr>
            <a:picLocks noChangeAspect="1"/>
          </p:cNvPicPr>
          <p:nvPr/>
        </p:nvPicPr>
        <p:blipFill>
          <a:blip r:embed="rId7"/>
          <a:stretch>
            <a:fillRect/>
          </a:stretch>
        </p:blipFill>
        <p:spPr>
          <a:xfrm>
            <a:off x="2627489" y="4285942"/>
            <a:ext cx="1854518" cy="332649"/>
          </a:xfrm>
          <a:prstGeom prst="rect">
            <a:avLst/>
          </a:prstGeom>
        </p:spPr>
      </p:pic>
      <p:pic>
        <p:nvPicPr>
          <p:cNvPr id="24" name="Picture 23" descr="A number with a number on it&#10;&#10;AI-generated content may be incorrect.">
            <a:extLst>
              <a:ext uri="{FF2B5EF4-FFF2-40B4-BE49-F238E27FC236}">
                <a16:creationId xmlns:a16="http://schemas.microsoft.com/office/drawing/2014/main" id="{E196EF63-ACCD-D2BF-0F31-23741DD95D62}"/>
              </a:ext>
            </a:extLst>
          </p:cNvPr>
          <p:cNvPicPr>
            <a:picLocks noChangeAspect="1"/>
          </p:cNvPicPr>
          <p:nvPr/>
        </p:nvPicPr>
        <p:blipFill>
          <a:blip r:embed="rId8"/>
          <a:stretch>
            <a:fillRect/>
          </a:stretch>
        </p:blipFill>
        <p:spPr>
          <a:xfrm>
            <a:off x="2627489" y="5408940"/>
            <a:ext cx="1854518" cy="424916"/>
          </a:xfrm>
          <a:prstGeom prst="rect">
            <a:avLst/>
          </a:prstGeom>
        </p:spPr>
      </p:pic>
      <p:pic>
        <p:nvPicPr>
          <p:cNvPr id="10" name="Picture 9" descr="A graph with red and blue lines&#10;&#10;AI-generated content may be incorrect.">
            <a:extLst>
              <a:ext uri="{FF2B5EF4-FFF2-40B4-BE49-F238E27FC236}">
                <a16:creationId xmlns:a16="http://schemas.microsoft.com/office/drawing/2014/main" id="{DD829DE9-960F-FA1B-5FD7-D138554B17CC}"/>
              </a:ext>
            </a:extLst>
          </p:cNvPr>
          <p:cNvPicPr>
            <a:picLocks noChangeAspect="1"/>
          </p:cNvPicPr>
          <p:nvPr/>
        </p:nvPicPr>
        <p:blipFill>
          <a:blip r:embed="rId9"/>
          <a:stretch>
            <a:fillRect/>
          </a:stretch>
        </p:blipFill>
        <p:spPr>
          <a:xfrm>
            <a:off x="7535233" y="1581934"/>
            <a:ext cx="3240810" cy="4871310"/>
          </a:xfrm>
          <a:prstGeom prst="rect">
            <a:avLst/>
          </a:prstGeom>
        </p:spPr>
      </p:pic>
      <p:sp>
        <p:nvSpPr>
          <p:cNvPr id="4" name="Oval 3">
            <a:extLst>
              <a:ext uri="{FF2B5EF4-FFF2-40B4-BE49-F238E27FC236}">
                <a16:creationId xmlns:a16="http://schemas.microsoft.com/office/drawing/2014/main" id="{B0088F27-D5FD-3FA9-24AE-38F543A31600}"/>
              </a:ext>
            </a:extLst>
          </p:cNvPr>
          <p:cNvSpPr/>
          <p:nvPr/>
        </p:nvSpPr>
        <p:spPr>
          <a:xfrm>
            <a:off x="7838425" y="1655780"/>
            <a:ext cx="2387400" cy="446812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15922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296_TF77815013" id="{90F34A2A-9B82-420B-BE1C-D869F646A914}" vid="{776C514C-46B7-4234-8D29-EC500365184F}"/>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Ciclo problemasoluzione </Template>
  <TotalTime>3810</TotalTime>
  <Words>1304</Words>
  <Application>Microsoft Office PowerPoint</Application>
  <PresentationFormat>Widescreen</PresentationFormat>
  <Paragraphs>164</Paragraphs>
  <Slides>17</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Rockwell</vt:lpstr>
      <vt:lpstr>Tahoma</vt:lpstr>
      <vt:lpstr>Tw Cen MT</vt:lpstr>
      <vt:lpstr>Circuito</vt:lpstr>
      <vt:lpstr>Vibration control with piezoelectric shunt</vt:lpstr>
      <vt:lpstr>Experimental setup</vt:lpstr>
      <vt:lpstr>Experimental setup</vt:lpstr>
      <vt:lpstr>GOALS</vt:lpstr>
      <vt:lpstr>Experiment procedure SINGLE MODE</vt:lpstr>
      <vt:lpstr>Dewesoft parameters</vt:lpstr>
      <vt:lpstr>Equivalent capacity cpi</vt:lpstr>
      <vt:lpstr>FRF SC-SC / OC-sc</vt:lpstr>
      <vt:lpstr>First mode, R OPTIMIZATION</vt:lpstr>
      <vt:lpstr>First mode, RESISTIVE SHAUNT </vt:lpstr>
      <vt:lpstr>Second mode R, L optimization</vt:lpstr>
      <vt:lpstr>ELECTRICAL CIRCUIT FOR THE SYNTHETIC INDuCTANCE </vt:lpstr>
      <vt:lpstr>Circuit sizing</vt:lpstr>
      <vt:lpstr>SECOND MODE RESONANT SHAUNT</vt:lpstr>
      <vt:lpstr>second mode attenuation result</vt:lpstr>
      <vt:lpstr>Double piezo</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Manuela Andreata</dc:creator>
  <cp:lastModifiedBy>Andrea Chiappe</cp:lastModifiedBy>
  <cp:revision>16</cp:revision>
  <dcterms:created xsi:type="dcterms:W3CDTF">2025-02-11T12:43:50Z</dcterms:created>
  <dcterms:modified xsi:type="dcterms:W3CDTF">2025-02-21T15:44:48Z</dcterms:modified>
</cp:coreProperties>
</file>